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7"/>
  </p:notesMasterIdLst>
  <p:sldIdLst>
    <p:sldId id="256" r:id="rId2"/>
    <p:sldId id="258" r:id="rId3"/>
    <p:sldId id="280" r:id="rId4"/>
    <p:sldId id="281" r:id="rId5"/>
    <p:sldId id="324" r:id="rId6"/>
    <p:sldId id="331" r:id="rId7"/>
    <p:sldId id="334" r:id="rId8"/>
    <p:sldId id="332" r:id="rId9"/>
    <p:sldId id="330" r:id="rId10"/>
    <p:sldId id="316" r:id="rId11"/>
    <p:sldId id="329" r:id="rId12"/>
    <p:sldId id="279" r:id="rId13"/>
    <p:sldId id="275" r:id="rId14"/>
    <p:sldId id="276" r:id="rId15"/>
    <p:sldId id="333" r:id="rId16"/>
  </p:sldIdLst>
  <p:sldSz cx="18288000" cy="10287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Montserrat" pitchFamily="2" charset="77"/>
      <p:regular r:id="rId22"/>
      <p:bold r:id="rId23"/>
      <p:italic r:id="rId24"/>
      <p:boldItalic r:id="rId25"/>
    </p:embeddedFont>
    <p:embeddedFont>
      <p:font typeface="Montserrat Black" panose="020F0502020204030204" pitchFamily="34" charset="0"/>
      <p:bold r:id="rId26"/>
      <p:italic r:id="rId27"/>
      <p:boldItalic r:id="rId28"/>
    </p:embeddedFont>
    <p:embeddedFont>
      <p:font typeface="Montserrat Medium" panose="020F0502020204030204" pitchFamily="34" charset="0"/>
      <p:regular r:id="rId29"/>
      <p:bold r:id="rId30"/>
      <p:italic r:id="rId31"/>
      <p:boldItalic r:id="rId32"/>
    </p:embeddedFont>
    <p:embeddedFont>
      <p:font typeface="Montserrat SemiBold" panose="020F0502020204030204" pitchFamily="34" charset="0"/>
      <p:regular r:id="rId33"/>
      <p:bold r:id="rId34"/>
      <p:italic r:id="rId35"/>
      <p:boldItalic r:id="rId36"/>
    </p:embeddedFont>
    <p:embeddedFont>
      <p:font typeface="Source Sans Pro" panose="020B0503030403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71" d="100"/>
          <a:sy n="71" d="100"/>
        </p:scale>
        <p:origin x="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29d20339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329d20339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b2b30eb3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3b2b30eb3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3b2b30eb3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3b2b30eb3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41a854d5e6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41a854d5e6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29d203390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29d203390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29d203390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29d203390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>
          <a:extLst>
            <a:ext uri="{FF2B5EF4-FFF2-40B4-BE49-F238E27FC236}">
              <a16:creationId xmlns:a16="http://schemas.microsoft.com/office/drawing/2014/main" id="{6DEBB2D3-E341-CE2A-26C4-7ED00E336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29d2033903_0_0:notes">
            <a:extLst>
              <a:ext uri="{FF2B5EF4-FFF2-40B4-BE49-F238E27FC236}">
                <a16:creationId xmlns:a16="http://schemas.microsoft.com/office/drawing/2014/main" id="{75BBC9CF-48CF-0237-4D08-8D3F35AA2D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329d2033903_0_0:notes">
            <a:extLst>
              <a:ext uri="{FF2B5EF4-FFF2-40B4-BE49-F238E27FC236}">
                <a16:creationId xmlns:a16="http://schemas.microsoft.com/office/drawing/2014/main" id="{0FE769E2-8C57-90FB-1E62-75F9A3FDD8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25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-17100" y="0"/>
            <a:ext cx="59796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>
            <a:off x="226851" y="350889"/>
            <a:ext cx="362118" cy="345464"/>
            <a:chOff x="0" y="0"/>
            <a:chExt cx="482823" cy="460618"/>
          </a:xfrm>
        </p:grpSpPr>
        <p:grpSp>
          <p:nvGrpSpPr>
            <p:cNvPr id="18" name="Google Shape;18;p3"/>
            <p:cNvGrpSpPr/>
            <p:nvPr/>
          </p:nvGrpSpPr>
          <p:grpSpPr>
            <a:xfrm>
              <a:off x="0" y="0"/>
              <a:ext cx="53807" cy="51285"/>
              <a:chOff x="0" y="0"/>
              <a:chExt cx="812800" cy="774700"/>
            </a:xfrm>
          </p:grpSpPr>
          <p:sp>
            <p:nvSpPr>
              <p:cNvPr id="19" name="Google Shape;1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" name="Google Shape;2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21;p3"/>
            <p:cNvGrpSpPr/>
            <p:nvPr/>
          </p:nvGrpSpPr>
          <p:grpSpPr>
            <a:xfrm>
              <a:off x="86239" y="0"/>
              <a:ext cx="53807" cy="51285"/>
              <a:chOff x="0" y="0"/>
              <a:chExt cx="812800" cy="774700"/>
            </a:xfrm>
          </p:grpSpPr>
          <p:sp>
            <p:nvSpPr>
              <p:cNvPr id="22" name="Google Shape;2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" name="Google Shape;2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24;p3"/>
            <p:cNvGrpSpPr/>
            <p:nvPr/>
          </p:nvGrpSpPr>
          <p:grpSpPr>
            <a:xfrm>
              <a:off x="171933" y="0"/>
              <a:ext cx="53807" cy="51285"/>
              <a:chOff x="0" y="0"/>
              <a:chExt cx="812800" cy="774700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" name="Google Shape;2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27;p3"/>
            <p:cNvGrpSpPr/>
            <p:nvPr/>
          </p:nvGrpSpPr>
          <p:grpSpPr>
            <a:xfrm>
              <a:off x="257628" y="0"/>
              <a:ext cx="53807" cy="51285"/>
              <a:chOff x="0" y="0"/>
              <a:chExt cx="812800" cy="77470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" name="Google Shape;2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" name="Google Shape;30;p3"/>
            <p:cNvGrpSpPr/>
            <p:nvPr/>
          </p:nvGrpSpPr>
          <p:grpSpPr>
            <a:xfrm>
              <a:off x="343322" y="0"/>
              <a:ext cx="53807" cy="51285"/>
              <a:chOff x="0" y="0"/>
              <a:chExt cx="812800" cy="77470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" name="Google Shape;3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429016" y="0"/>
              <a:ext cx="53807" cy="51285"/>
              <a:chOff x="0" y="0"/>
              <a:chExt cx="812800" cy="774700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" name="Google Shape;3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43665" y="51306"/>
              <a:ext cx="53807" cy="51285"/>
              <a:chOff x="0" y="0"/>
              <a:chExt cx="812800" cy="7747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" name="Google Shape;3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>
              <a:off x="129359" y="51306"/>
              <a:ext cx="53807" cy="51285"/>
              <a:chOff x="0" y="0"/>
              <a:chExt cx="812800" cy="77470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" name="Google Shape;4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>
              <a:off x="215053" y="51306"/>
              <a:ext cx="53807" cy="51285"/>
              <a:chOff x="0" y="0"/>
              <a:chExt cx="812800" cy="7747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" name="Google Shape;4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5;p3"/>
            <p:cNvGrpSpPr/>
            <p:nvPr/>
          </p:nvGrpSpPr>
          <p:grpSpPr>
            <a:xfrm>
              <a:off x="300747" y="51306"/>
              <a:ext cx="53807" cy="51285"/>
              <a:chOff x="0" y="0"/>
              <a:chExt cx="812800" cy="77470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" name="Google Shape;4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8;p3"/>
            <p:cNvGrpSpPr/>
            <p:nvPr/>
          </p:nvGrpSpPr>
          <p:grpSpPr>
            <a:xfrm>
              <a:off x="386441" y="51306"/>
              <a:ext cx="53807" cy="51285"/>
              <a:chOff x="0" y="0"/>
              <a:chExt cx="812800" cy="7747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0" name="Google Shape;5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51;p3"/>
            <p:cNvGrpSpPr/>
            <p:nvPr/>
          </p:nvGrpSpPr>
          <p:grpSpPr>
            <a:xfrm>
              <a:off x="0" y="102613"/>
              <a:ext cx="53807" cy="51285"/>
              <a:chOff x="0" y="0"/>
              <a:chExt cx="812800" cy="774700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3" name="Google Shape;5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86239" y="102613"/>
              <a:ext cx="53807" cy="51285"/>
              <a:chOff x="0" y="0"/>
              <a:chExt cx="812800" cy="774700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6" name="Google Shape;5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57;p3"/>
            <p:cNvGrpSpPr/>
            <p:nvPr/>
          </p:nvGrpSpPr>
          <p:grpSpPr>
            <a:xfrm>
              <a:off x="171933" y="102613"/>
              <a:ext cx="53807" cy="51285"/>
              <a:chOff x="0" y="0"/>
              <a:chExt cx="812800" cy="774700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59" name="Google Shape;5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3"/>
            <p:cNvGrpSpPr/>
            <p:nvPr/>
          </p:nvGrpSpPr>
          <p:grpSpPr>
            <a:xfrm>
              <a:off x="257628" y="102613"/>
              <a:ext cx="53807" cy="51285"/>
              <a:chOff x="0" y="0"/>
              <a:chExt cx="812800" cy="774700"/>
            </a:xfrm>
          </p:grpSpPr>
          <p:sp>
            <p:nvSpPr>
              <p:cNvPr id="61" name="Google Shape;6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62" name="Google Shape;6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"/>
            <p:cNvGrpSpPr/>
            <p:nvPr/>
          </p:nvGrpSpPr>
          <p:grpSpPr>
            <a:xfrm>
              <a:off x="343322" y="102613"/>
              <a:ext cx="53807" cy="51285"/>
              <a:chOff x="0" y="0"/>
              <a:chExt cx="812800" cy="77470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65" name="Google Shape;6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3"/>
            <p:cNvGrpSpPr/>
            <p:nvPr/>
          </p:nvGrpSpPr>
          <p:grpSpPr>
            <a:xfrm>
              <a:off x="429016" y="102613"/>
              <a:ext cx="53807" cy="51285"/>
              <a:chOff x="0" y="0"/>
              <a:chExt cx="812800" cy="774700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68" name="Google Shape;6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3"/>
            <p:cNvGrpSpPr/>
            <p:nvPr/>
          </p:nvGrpSpPr>
          <p:grpSpPr>
            <a:xfrm>
              <a:off x="43665" y="153919"/>
              <a:ext cx="53807" cy="51285"/>
              <a:chOff x="0" y="0"/>
              <a:chExt cx="812800" cy="774700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71" name="Google Shape;7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"/>
            <p:cNvGrpSpPr/>
            <p:nvPr/>
          </p:nvGrpSpPr>
          <p:grpSpPr>
            <a:xfrm>
              <a:off x="129359" y="153919"/>
              <a:ext cx="53807" cy="51285"/>
              <a:chOff x="0" y="0"/>
              <a:chExt cx="812800" cy="774700"/>
            </a:xfrm>
          </p:grpSpPr>
          <p:sp>
            <p:nvSpPr>
              <p:cNvPr id="73" name="Google Shape;7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74" name="Google Shape;7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215053" y="153919"/>
              <a:ext cx="53807" cy="51285"/>
              <a:chOff x="0" y="0"/>
              <a:chExt cx="812800" cy="774700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77" name="Google Shape;7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3"/>
            <p:cNvGrpSpPr/>
            <p:nvPr/>
          </p:nvGrpSpPr>
          <p:grpSpPr>
            <a:xfrm>
              <a:off x="300747" y="153919"/>
              <a:ext cx="53807" cy="51285"/>
              <a:chOff x="0" y="0"/>
              <a:chExt cx="812800" cy="774700"/>
            </a:xfrm>
          </p:grpSpPr>
          <p:sp>
            <p:nvSpPr>
              <p:cNvPr id="79" name="Google Shape;7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0" name="Google Shape;8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3"/>
            <p:cNvGrpSpPr/>
            <p:nvPr/>
          </p:nvGrpSpPr>
          <p:grpSpPr>
            <a:xfrm>
              <a:off x="386441" y="153919"/>
              <a:ext cx="53807" cy="51285"/>
              <a:chOff x="0" y="0"/>
              <a:chExt cx="812800" cy="774700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3" name="Google Shape;8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3"/>
            <p:cNvGrpSpPr/>
            <p:nvPr/>
          </p:nvGrpSpPr>
          <p:grpSpPr>
            <a:xfrm>
              <a:off x="0" y="204666"/>
              <a:ext cx="53807" cy="51285"/>
              <a:chOff x="0" y="0"/>
              <a:chExt cx="812800" cy="774700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6" name="Google Shape;8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86239" y="204666"/>
              <a:ext cx="53807" cy="51285"/>
              <a:chOff x="0" y="0"/>
              <a:chExt cx="812800" cy="774700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89" name="Google Shape;8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3"/>
            <p:cNvGrpSpPr/>
            <p:nvPr/>
          </p:nvGrpSpPr>
          <p:grpSpPr>
            <a:xfrm>
              <a:off x="171933" y="204666"/>
              <a:ext cx="53807" cy="51285"/>
              <a:chOff x="0" y="0"/>
              <a:chExt cx="812800" cy="774700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92" name="Google Shape;9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Google Shape;93;p3"/>
            <p:cNvGrpSpPr/>
            <p:nvPr/>
          </p:nvGrpSpPr>
          <p:grpSpPr>
            <a:xfrm>
              <a:off x="257628" y="204666"/>
              <a:ext cx="53807" cy="51285"/>
              <a:chOff x="0" y="0"/>
              <a:chExt cx="812800" cy="774700"/>
            </a:xfrm>
          </p:grpSpPr>
          <p:sp>
            <p:nvSpPr>
              <p:cNvPr id="94" name="Google Shape;9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95" name="Google Shape;9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3"/>
            <p:cNvGrpSpPr/>
            <p:nvPr/>
          </p:nvGrpSpPr>
          <p:grpSpPr>
            <a:xfrm>
              <a:off x="343322" y="204666"/>
              <a:ext cx="53807" cy="51285"/>
              <a:chOff x="0" y="0"/>
              <a:chExt cx="812800" cy="774700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98" name="Google Shape;9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429016" y="204666"/>
              <a:ext cx="53807" cy="51285"/>
              <a:chOff x="0" y="0"/>
              <a:chExt cx="812800" cy="7747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01" name="Google Shape;10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3"/>
            <p:cNvGrpSpPr/>
            <p:nvPr/>
          </p:nvGrpSpPr>
          <p:grpSpPr>
            <a:xfrm>
              <a:off x="43665" y="255973"/>
              <a:ext cx="53807" cy="51285"/>
              <a:chOff x="0" y="0"/>
              <a:chExt cx="812800" cy="774700"/>
            </a:xfrm>
          </p:grpSpPr>
          <p:sp>
            <p:nvSpPr>
              <p:cNvPr id="103" name="Google Shape;10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04" name="Google Shape;10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129359" y="255973"/>
              <a:ext cx="53807" cy="51285"/>
              <a:chOff x="0" y="0"/>
              <a:chExt cx="812800" cy="774700"/>
            </a:xfrm>
          </p:grpSpPr>
          <p:sp>
            <p:nvSpPr>
              <p:cNvPr id="106" name="Google Shape;10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07" name="Google Shape;10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3"/>
            <p:cNvGrpSpPr/>
            <p:nvPr/>
          </p:nvGrpSpPr>
          <p:grpSpPr>
            <a:xfrm>
              <a:off x="215053" y="255973"/>
              <a:ext cx="53807" cy="51285"/>
              <a:chOff x="0" y="0"/>
              <a:chExt cx="812800" cy="774700"/>
            </a:xfrm>
          </p:grpSpPr>
          <p:sp>
            <p:nvSpPr>
              <p:cNvPr id="109" name="Google Shape;10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0" name="Google Shape;11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3"/>
            <p:cNvGrpSpPr/>
            <p:nvPr/>
          </p:nvGrpSpPr>
          <p:grpSpPr>
            <a:xfrm>
              <a:off x="300747" y="255973"/>
              <a:ext cx="53807" cy="51285"/>
              <a:chOff x="0" y="0"/>
              <a:chExt cx="812800" cy="774700"/>
            </a:xfrm>
          </p:grpSpPr>
          <p:sp>
            <p:nvSpPr>
              <p:cNvPr id="112" name="Google Shape;11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3" name="Google Shape;11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3"/>
            <p:cNvGrpSpPr/>
            <p:nvPr/>
          </p:nvGrpSpPr>
          <p:grpSpPr>
            <a:xfrm>
              <a:off x="386441" y="255973"/>
              <a:ext cx="53807" cy="51285"/>
              <a:chOff x="0" y="0"/>
              <a:chExt cx="812800" cy="774700"/>
            </a:xfrm>
          </p:grpSpPr>
          <p:sp>
            <p:nvSpPr>
              <p:cNvPr id="115" name="Google Shape;11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6" name="Google Shape;11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0" y="307279"/>
              <a:ext cx="53807" cy="51285"/>
              <a:chOff x="0" y="0"/>
              <a:chExt cx="812800" cy="774700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19" name="Google Shape;11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20;p3"/>
            <p:cNvGrpSpPr/>
            <p:nvPr/>
          </p:nvGrpSpPr>
          <p:grpSpPr>
            <a:xfrm>
              <a:off x="86239" y="307279"/>
              <a:ext cx="53807" cy="51285"/>
              <a:chOff x="0" y="0"/>
              <a:chExt cx="812800" cy="7747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22" name="Google Shape;12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3"/>
            <p:cNvGrpSpPr/>
            <p:nvPr/>
          </p:nvGrpSpPr>
          <p:grpSpPr>
            <a:xfrm>
              <a:off x="171933" y="307279"/>
              <a:ext cx="53807" cy="51285"/>
              <a:chOff x="0" y="0"/>
              <a:chExt cx="812800" cy="774700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25" name="Google Shape;12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257628" y="307279"/>
              <a:ext cx="53807" cy="51285"/>
              <a:chOff x="0" y="0"/>
              <a:chExt cx="812800" cy="774700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28" name="Google Shape;12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343322" y="307279"/>
              <a:ext cx="53807" cy="51285"/>
              <a:chOff x="0" y="0"/>
              <a:chExt cx="812800" cy="774700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31" name="Google Shape;13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3"/>
            <p:cNvGrpSpPr/>
            <p:nvPr/>
          </p:nvGrpSpPr>
          <p:grpSpPr>
            <a:xfrm>
              <a:off x="429016" y="307279"/>
              <a:ext cx="53807" cy="51285"/>
              <a:chOff x="0" y="0"/>
              <a:chExt cx="812800" cy="774700"/>
            </a:xfrm>
          </p:grpSpPr>
          <p:sp>
            <p:nvSpPr>
              <p:cNvPr id="133" name="Google Shape;13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34" name="Google Shape;13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3"/>
            <p:cNvGrpSpPr/>
            <p:nvPr/>
          </p:nvGrpSpPr>
          <p:grpSpPr>
            <a:xfrm>
              <a:off x="43665" y="358585"/>
              <a:ext cx="53807" cy="51285"/>
              <a:chOff x="0" y="0"/>
              <a:chExt cx="812800" cy="774700"/>
            </a:xfrm>
          </p:grpSpPr>
          <p:sp>
            <p:nvSpPr>
              <p:cNvPr id="136" name="Google Shape;13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37" name="Google Shape;13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" name="Google Shape;138;p3"/>
            <p:cNvGrpSpPr/>
            <p:nvPr/>
          </p:nvGrpSpPr>
          <p:grpSpPr>
            <a:xfrm>
              <a:off x="129359" y="358585"/>
              <a:ext cx="53807" cy="51285"/>
              <a:chOff x="0" y="0"/>
              <a:chExt cx="812800" cy="774700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0" name="Google Shape;140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" name="Google Shape;141;p3"/>
            <p:cNvGrpSpPr/>
            <p:nvPr/>
          </p:nvGrpSpPr>
          <p:grpSpPr>
            <a:xfrm>
              <a:off x="215053" y="358585"/>
              <a:ext cx="53807" cy="51285"/>
              <a:chOff x="0" y="0"/>
              <a:chExt cx="812800" cy="774700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3" name="Google Shape;143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300747" y="358585"/>
              <a:ext cx="53807" cy="51285"/>
              <a:chOff x="0" y="0"/>
              <a:chExt cx="812800" cy="774700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6" name="Google Shape;146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386441" y="358585"/>
              <a:ext cx="53807" cy="51285"/>
              <a:chOff x="0" y="0"/>
              <a:chExt cx="812800" cy="774700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49" name="Google Shape;149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0" y="409333"/>
              <a:ext cx="53807" cy="51285"/>
              <a:chOff x="0" y="0"/>
              <a:chExt cx="812800" cy="774700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52" name="Google Shape;152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6239" y="409333"/>
              <a:ext cx="53807" cy="51285"/>
              <a:chOff x="0" y="0"/>
              <a:chExt cx="812800" cy="774700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55" name="Google Shape;155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171933" y="409333"/>
              <a:ext cx="53807" cy="51285"/>
              <a:chOff x="0" y="0"/>
              <a:chExt cx="812800" cy="774700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58" name="Google Shape;158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" name="Google Shape;159;p3"/>
            <p:cNvGrpSpPr/>
            <p:nvPr/>
          </p:nvGrpSpPr>
          <p:grpSpPr>
            <a:xfrm>
              <a:off x="257628" y="409333"/>
              <a:ext cx="53807" cy="51285"/>
              <a:chOff x="0" y="0"/>
              <a:chExt cx="812800" cy="774700"/>
            </a:xfrm>
          </p:grpSpPr>
          <p:sp>
            <p:nvSpPr>
              <p:cNvPr id="160" name="Google Shape;160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61" name="Google Shape;161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3"/>
            <p:cNvGrpSpPr/>
            <p:nvPr/>
          </p:nvGrpSpPr>
          <p:grpSpPr>
            <a:xfrm>
              <a:off x="343322" y="409333"/>
              <a:ext cx="53807" cy="51285"/>
              <a:chOff x="0" y="0"/>
              <a:chExt cx="812800" cy="774700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64" name="Google Shape;164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429016" y="409333"/>
              <a:ext cx="53807" cy="51285"/>
              <a:chOff x="0" y="0"/>
              <a:chExt cx="812800" cy="77470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67" name="Google Shape;167;p3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>
            <a:spLocks noGrp="1"/>
          </p:cNvSpPr>
          <p:nvPr>
            <p:ph type="pic" idx="2"/>
          </p:nvPr>
        </p:nvSpPr>
        <p:spPr>
          <a:xfrm>
            <a:off x="-17100" y="0"/>
            <a:ext cx="4216500" cy="10287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70" name="Google Shape;170;p4"/>
          <p:cNvCxnSpPr/>
          <p:nvPr/>
        </p:nvCxnSpPr>
        <p:spPr>
          <a:xfrm rot="10800000">
            <a:off x="4211836" y="0"/>
            <a:ext cx="0" cy="10287000"/>
          </a:xfrm>
          <a:prstGeom prst="straightConnector1">
            <a:avLst/>
          </a:prstGeom>
          <a:noFill/>
          <a:ln w="38100" cap="flat" cmpd="sng">
            <a:solidFill>
              <a:srgbClr val="F1F1F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1" name="Google Shape;171;p4"/>
          <p:cNvGrpSpPr/>
          <p:nvPr/>
        </p:nvGrpSpPr>
        <p:grpSpPr>
          <a:xfrm rot="-5400000">
            <a:off x="4051420" y="5807973"/>
            <a:ext cx="320812" cy="320812"/>
            <a:chOff x="0" y="0"/>
            <a:chExt cx="812800" cy="812800"/>
          </a:xfrm>
        </p:grpSpPr>
        <p:sp>
          <p:nvSpPr>
            <p:cNvPr id="172" name="Google Shape;172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 rot="-5400000">
            <a:off x="4051420" y="3965933"/>
            <a:ext cx="320812" cy="320812"/>
            <a:chOff x="0" y="0"/>
            <a:chExt cx="812800" cy="812800"/>
          </a:xfrm>
        </p:grpSpPr>
        <p:sp>
          <p:nvSpPr>
            <p:cNvPr id="175" name="Google Shape;175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4"/>
          <p:cNvGrpSpPr/>
          <p:nvPr/>
        </p:nvGrpSpPr>
        <p:grpSpPr>
          <a:xfrm rot="-5400000">
            <a:off x="4051420" y="8025713"/>
            <a:ext cx="320812" cy="320812"/>
            <a:chOff x="0" y="0"/>
            <a:chExt cx="812800" cy="8128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76200" y="161925"/>
              <a:ext cx="660300" cy="5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226851" y="350889"/>
            <a:ext cx="362118" cy="345464"/>
            <a:chOff x="0" y="0"/>
            <a:chExt cx="482823" cy="460618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0" y="0"/>
              <a:ext cx="53807" cy="51285"/>
              <a:chOff x="0" y="0"/>
              <a:chExt cx="812800" cy="774700"/>
            </a:xfrm>
          </p:grpSpPr>
          <p:sp>
            <p:nvSpPr>
              <p:cNvPr id="182" name="Google Shape;18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83" name="Google Shape;18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4"/>
            <p:cNvGrpSpPr/>
            <p:nvPr/>
          </p:nvGrpSpPr>
          <p:grpSpPr>
            <a:xfrm>
              <a:off x="86239" y="0"/>
              <a:ext cx="53807" cy="51285"/>
              <a:chOff x="0" y="0"/>
              <a:chExt cx="812800" cy="774700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86" name="Google Shape;18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4"/>
            <p:cNvGrpSpPr/>
            <p:nvPr/>
          </p:nvGrpSpPr>
          <p:grpSpPr>
            <a:xfrm>
              <a:off x="171933" y="0"/>
              <a:ext cx="53807" cy="51285"/>
              <a:chOff x="0" y="0"/>
              <a:chExt cx="812800" cy="774700"/>
            </a:xfrm>
          </p:grpSpPr>
          <p:sp>
            <p:nvSpPr>
              <p:cNvPr id="188" name="Google Shape;18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89" name="Google Shape;18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" name="Google Shape;190;p4"/>
            <p:cNvGrpSpPr/>
            <p:nvPr/>
          </p:nvGrpSpPr>
          <p:grpSpPr>
            <a:xfrm>
              <a:off x="257628" y="0"/>
              <a:ext cx="53807" cy="51285"/>
              <a:chOff x="0" y="0"/>
              <a:chExt cx="812800" cy="774700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92" name="Google Shape;19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>
              <a:off x="343322" y="0"/>
              <a:ext cx="53807" cy="51285"/>
              <a:chOff x="0" y="0"/>
              <a:chExt cx="812800" cy="7747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95" name="Google Shape;19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" name="Google Shape;196;p4"/>
            <p:cNvGrpSpPr/>
            <p:nvPr/>
          </p:nvGrpSpPr>
          <p:grpSpPr>
            <a:xfrm>
              <a:off x="429016" y="0"/>
              <a:ext cx="53807" cy="51285"/>
              <a:chOff x="0" y="0"/>
              <a:chExt cx="812800" cy="774700"/>
            </a:xfrm>
          </p:grpSpPr>
          <p:sp>
            <p:nvSpPr>
              <p:cNvPr id="197" name="Google Shape;19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198" name="Google Shape;19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" name="Google Shape;199;p4"/>
            <p:cNvGrpSpPr/>
            <p:nvPr/>
          </p:nvGrpSpPr>
          <p:grpSpPr>
            <a:xfrm>
              <a:off x="43665" y="51306"/>
              <a:ext cx="53807" cy="51285"/>
              <a:chOff x="0" y="0"/>
              <a:chExt cx="812800" cy="7747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1" name="Google Shape;20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4"/>
            <p:cNvGrpSpPr/>
            <p:nvPr/>
          </p:nvGrpSpPr>
          <p:grpSpPr>
            <a:xfrm>
              <a:off x="129359" y="51306"/>
              <a:ext cx="53807" cy="51285"/>
              <a:chOff x="0" y="0"/>
              <a:chExt cx="812800" cy="774700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4" name="Google Shape;20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4"/>
            <p:cNvGrpSpPr/>
            <p:nvPr/>
          </p:nvGrpSpPr>
          <p:grpSpPr>
            <a:xfrm>
              <a:off x="215053" y="51306"/>
              <a:ext cx="53807" cy="51285"/>
              <a:chOff x="0" y="0"/>
              <a:chExt cx="812800" cy="774700"/>
            </a:xfrm>
          </p:grpSpPr>
          <p:sp>
            <p:nvSpPr>
              <p:cNvPr id="206" name="Google Shape;20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07" name="Google Shape;20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4"/>
            <p:cNvGrpSpPr/>
            <p:nvPr/>
          </p:nvGrpSpPr>
          <p:grpSpPr>
            <a:xfrm>
              <a:off x="300747" y="51306"/>
              <a:ext cx="53807" cy="51285"/>
              <a:chOff x="0" y="0"/>
              <a:chExt cx="812800" cy="774700"/>
            </a:xfrm>
          </p:grpSpPr>
          <p:sp>
            <p:nvSpPr>
              <p:cNvPr id="209" name="Google Shape;20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0" name="Google Shape;21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4"/>
            <p:cNvGrpSpPr/>
            <p:nvPr/>
          </p:nvGrpSpPr>
          <p:grpSpPr>
            <a:xfrm>
              <a:off x="386441" y="51306"/>
              <a:ext cx="53807" cy="51285"/>
              <a:chOff x="0" y="0"/>
              <a:chExt cx="812800" cy="774700"/>
            </a:xfrm>
          </p:grpSpPr>
          <p:sp>
            <p:nvSpPr>
              <p:cNvPr id="212" name="Google Shape;21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3" name="Google Shape;21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4"/>
            <p:cNvGrpSpPr/>
            <p:nvPr/>
          </p:nvGrpSpPr>
          <p:grpSpPr>
            <a:xfrm>
              <a:off x="0" y="102613"/>
              <a:ext cx="53807" cy="51285"/>
              <a:chOff x="0" y="0"/>
              <a:chExt cx="812800" cy="774700"/>
            </a:xfrm>
          </p:grpSpPr>
          <p:sp>
            <p:nvSpPr>
              <p:cNvPr id="215" name="Google Shape;21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6" name="Google Shape;21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4"/>
            <p:cNvGrpSpPr/>
            <p:nvPr/>
          </p:nvGrpSpPr>
          <p:grpSpPr>
            <a:xfrm>
              <a:off x="86239" y="102613"/>
              <a:ext cx="53807" cy="51285"/>
              <a:chOff x="0" y="0"/>
              <a:chExt cx="812800" cy="774700"/>
            </a:xfrm>
          </p:grpSpPr>
          <p:sp>
            <p:nvSpPr>
              <p:cNvPr id="218" name="Google Shape;21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19" name="Google Shape;21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4"/>
            <p:cNvGrpSpPr/>
            <p:nvPr/>
          </p:nvGrpSpPr>
          <p:grpSpPr>
            <a:xfrm>
              <a:off x="171933" y="102613"/>
              <a:ext cx="53807" cy="51285"/>
              <a:chOff x="0" y="0"/>
              <a:chExt cx="812800" cy="774700"/>
            </a:xfrm>
          </p:grpSpPr>
          <p:sp>
            <p:nvSpPr>
              <p:cNvPr id="221" name="Google Shape;22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22" name="Google Shape;22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4"/>
            <p:cNvGrpSpPr/>
            <p:nvPr/>
          </p:nvGrpSpPr>
          <p:grpSpPr>
            <a:xfrm>
              <a:off x="257628" y="102613"/>
              <a:ext cx="53807" cy="51285"/>
              <a:chOff x="0" y="0"/>
              <a:chExt cx="812800" cy="774700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25" name="Google Shape;22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4"/>
            <p:cNvGrpSpPr/>
            <p:nvPr/>
          </p:nvGrpSpPr>
          <p:grpSpPr>
            <a:xfrm>
              <a:off x="343322" y="102613"/>
              <a:ext cx="53807" cy="51285"/>
              <a:chOff x="0" y="0"/>
              <a:chExt cx="812800" cy="774700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28" name="Google Shape;22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4"/>
            <p:cNvGrpSpPr/>
            <p:nvPr/>
          </p:nvGrpSpPr>
          <p:grpSpPr>
            <a:xfrm>
              <a:off x="429016" y="102613"/>
              <a:ext cx="53807" cy="51285"/>
              <a:chOff x="0" y="0"/>
              <a:chExt cx="812800" cy="774700"/>
            </a:xfrm>
          </p:grpSpPr>
          <p:sp>
            <p:nvSpPr>
              <p:cNvPr id="230" name="Google Shape;23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1" name="Google Shape;23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4"/>
            <p:cNvGrpSpPr/>
            <p:nvPr/>
          </p:nvGrpSpPr>
          <p:grpSpPr>
            <a:xfrm>
              <a:off x="43665" y="153919"/>
              <a:ext cx="53807" cy="51285"/>
              <a:chOff x="0" y="0"/>
              <a:chExt cx="812800" cy="774700"/>
            </a:xfrm>
          </p:grpSpPr>
          <p:sp>
            <p:nvSpPr>
              <p:cNvPr id="233" name="Google Shape;23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4" name="Google Shape;23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4"/>
            <p:cNvGrpSpPr/>
            <p:nvPr/>
          </p:nvGrpSpPr>
          <p:grpSpPr>
            <a:xfrm>
              <a:off x="129359" y="153919"/>
              <a:ext cx="53807" cy="51285"/>
              <a:chOff x="0" y="0"/>
              <a:chExt cx="812800" cy="774700"/>
            </a:xfrm>
          </p:grpSpPr>
          <p:sp>
            <p:nvSpPr>
              <p:cNvPr id="236" name="Google Shape;23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37" name="Google Shape;23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4"/>
            <p:cNvGrpSpPr/>
            <p:nvPr/>
          </p:nvGrpSpPr>
          <p:grpSpPr>
            <a:xfrm>
              <a:off x="215053" y="153919"/>
              <a:ext cx="53807" cy="51285"/>
              <a:chOff x="0" y="0"/>
              <a:chExt cx="812800" cy="774700"/>
            </a:xfrm>
          </p:grpSpPr>
          <p:sp>
            <p:nvSpPr>
              <p:cNvPr id="239" name="Google Shape;23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0" name="Google Shape;24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4"/>
            <p:cNvGrpSpPr/>
            <p:nvPr/>
          </p:nvGrpSpPr>
          <p:grpSpPr>
            <a:xfrm>
              <a:off x="300747" y="153919"/>
              <a:ext cx="53807" cy="51285"/>
              <a:chOff x="0" y="0"/>
              <a:chExt cx="812800" cy="774700"/>
            </a:xfrm>
          </p:grpSpPr>
          <p:sp>
            <p:nvSpPr>
              <p:cNvPr id="242" name="Google Shape;24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3" name="Google Shape;24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4"/>
            <p:cNvGrpSpPr/>
            <p:nvPr/>
          </p:nvGrpSpPr>
          <p:grpSpPr>
            <a:xfrm>
              <a:off x="386441" y="153919"/>
              <a:ext cx="53807" cy="51285"/>
              <a:chOff x="0" y="0"/>
              <a:chExt cx="812800" cy="774700"/>
            </a:xfrm>
          </p:grpSpPr>
          <p:sp>
            <p:nvSpPr>
              <p:cNvPr id="245" name="Google Shape;24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6" name="Google Shape;24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4"/>
            <p:cNvGrpSpPr/>
            <p:nvPr/>
          </p:nvGrpSpPr>
          <p:grpSpPr>
            <a:xfrm>
              <a:off x="0" y="204666"/>
              <a:ext cx="53807" cy="51285"/>
              <a:chOff x="0" y="0"/>
              <a:chExt cx="812800" cy="774700"/>
            </a:xfrm>
          </p:grpSpPr>
          <p:sp>
            <p:nvSpPr>
              <p:cNvPr id="248" name="Google Shape;24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49" name="Google Shape;24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4"/>
            <p:cNvGrpSpPr/>
            <p:nvPr/>
          </p:nvGrpSpPr>
          <p:grpSpPr>
            <a:xfrm>
              <a:off x="86239" y="204666"/>
              <a:ext cx="53807" cy="51285"/>
              <a:chOff x="0" y="0"/>
              <a:chExt cx="812800" cy="774700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52" name="Google Shape;25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4"/>
            <p:cNvGrpSpPr/>
            <p:nvPr/>
          </p:nvGrpSpPr>
          <p:grpSpPr>
            <a:xfrm>
              <a:off x="171933" y="204666"/>
              <a:ext cx="53807" cy="51285"/>
              <a:chOff x="0" y="0"/>
              <a:chExt cx="812800" cy="774700"/>
            </a:xfrm>
          </p:grpSpPr>
          <p:sp>
            <p:nvSpPr>
              <p:cNvPr id="254" name="Google Shape;25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55" name="Google Shape;25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" name="Google Shape;256;p4"/>
            <p:cNvGrpSpPr/>
            <p:nvPr/>
          </p:nvGrpSpPr>
          <p:grpSpPr>
            <a:xfrm>
              <a:off x="257628" y="204666"/>
              <a:ext cx="53807" cy="51285"/>
              <a:chOff x="0" y="0"/>
              <a:chExt cx="812800" cy="774700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58" name="Google Shape;25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4"/>
            <p:cNvGrpSpPr/>
            <p:nvPr/>
          </p:nvGrpSpPr>
          <p:grpSpPr>
            <a:xfrm>
              <a:off x="343322" y="204666"/>
              <a:ext cx="53807" cy="51285"/>
              <a:chOff x="0" y="0"/>
              <a:chExt cx="812800" cy="774700"/>
            </a:xfrm>
          </p:grpSpPr>
          <p:sp>
            <p:nvSpPr>
              <p:cNvPr id="260" name="Google Shape;26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1" name="Google Shape;26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p4"/>
            <p:cNvGrpSpPr/>
            <p:nvPr/>
          </p:nvGrpSpPr>
          <p:grpSpPr>
            <a:xfrm>
              <a:off x="429016" y="204666"/>
              <a:ext cx="53807" cy="51285"/>
              <a:chOff x="0" y="0"/>
              <a:chExt cx="812800" cy="774700"/>
            </a:xfrm>
          </p:grpSpPr>
          <p:sp>
            <p:nvSpPr>
              <p:cNvPr id="263" name="Google Shape;26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4" name="Google Shape;26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p4"/>
            <p:cNvGrpSpPr/>
            <p:nvPr/>
          </p:nvGrpSpPr>
          <p:grpSpPr>
            <a:xfrm>
              <a:off x="43665" y="255973"/>
              <a:ext cx="53807" cy="51285"/>
              <a:chOff x="0" y="0"/>
              <a:chExt cx="812800" cy="774700"/>
            </a:xfrm>
          </p:grpSpPr>
          <p:sp>
            <p:nvSpPr>
              <p:cNvPr id="266" name="Google Shape;26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67" name="Google Shape;26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" name="Google Shape;268;p4"/>
            <p:cNvGrpSpPr/>
            <p:nvPr/>
          </p:nvGrpSpPr>
          <p:grpSpPr>
            <a:xfrm>
              <a:off x="129359" y="255973"/>
              <a:ext cx="53807" cy="51285"/>
              <a:chOff x="0" y="0"/>
              <a:chExt cx="812800" cy="774700"/>
            </a:xfrm>
          </p:grpSpPr>
          <p:sp>
            <p:nvSpPr>
              <p:cNvPr id="269" name="Google Shape;26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0" name="Google Shape;27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4"/>
            <p:cNvGrpSpPr/>
            <p:nvPr/>
          </p:nvGrpSpPr>
          <p:grpSpPr>
            <a:xfrm>
              <a:off x="215053" y="255973"/>
              <a:ext cx="53807" cy="51285"/>
              <a:chOff x="0" y="0"/>
              <a:chExt cx="812800" cy="774700"/>
            </a:xfrm>
          </p:grpSpPr>
          <p:sp>
            <p:nvSpPr>
              <p:cNvPr id="272" name="Google Shape;27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3" name="Google Shape;27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4"/>
            <p:cNvGrpSpPr/>
            <p:nvPr/>
          </p:nvGrpSpPr>
          <p:grpSpPr>
            <a:xfrm>
              <a:off x="300747" y="255973"/>
              <a:ext cx="53807" cy="51285"/>
              <a:chOff x="0" y="0"/>
              <a:chExt cx="812800" cy="774700"/>
            </a:xfrm>
          </p:grpSpPr>
          <p:sp>
            <p:nvSpPr>
              <p:cNvPr id="275" name="Google Shape;27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6" name="Google Shape;27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" name="Google Shape;277;p4"/>
            <p:cNvGrpSpPr/>
            <p:nvPr/>
          </p:nvGrpSpPr>
          <p:grpSpPr>
            <a:xfrm>
              <a:off x="386441" y="255973"/>
              <a:ext cx="53807" cy="51285"/>
              <a:chOff x="0" y="0"/>
              <a:chExt cx="812800" cy="774700"/>
            </a:xfrm>
          </p:grpSpPr>
          <p:sp>
            <p:nvSpPr>
              <p:cNvPr id="278" name="Google Shape;27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79" name="Google Shape;27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" name="Google Shape;280;p4"/>
            <p:cNvGrpSpPr/>
            <p:nvPr/>
          </p:nvGrpSpPr>
          <p:grpSpPr>
            <a:xfrm>
              <a:off x="0" y="307279"/>
              <a:ext cx="53807" cy="51285"/>
              <a:chOff x="0" y="0"/>
              <a:chExt cx="812800" cy="774700"/>
            </a:xfrm>
          </p:grpSpPr>
          <p:sp>
            <p:nvSpPr>
              <p:cNvPr id="281" name="Google Shape;28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82" name="Google Shape;28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4"/>
            <p:cNvGrpSpPr/>
            <p:nvPr/>
          </p:nvGrpSpPr>
          <p:grpSpPr>
            <a:xfrm>
              <a:off x="86239" y="307279"/>
              <a:ext cx="53807" cy="51285"/>
              <a:chOff x="0" y="0"/>
              <a:chExt cx="812800" cy="774700"/>
            </a:xfrm>
          </p:grpSpPr>
          <p:sp>
            <p:nvSpPr>
              <p:cNvPr id="284" name="Google Shape;28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85" name="Google Shape;28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p4"/>
            <p:cNvGrpSpPr/>
            <p:nvPr/>
          </p:nvGrpSpPr>
          <p:grpSpPr>
            <a:xfrm>
              <a:off x="171933" y="307279"/>
              <a:ext cx="53807" cy="51285"/>
              <a:chOff x="0" y="0"/>
              <a:chExt cx="812800" cy="774700"/>
            </a:xfrm>
          </p:grpSpPr>
          <p:sp>
            <p:nvSpPr>
              <p:cNvPr id="287" name="Google Shape;28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88" name="Google Shape;28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" name="Google Shape;289;p4"/>
            <p:cNvGrpSpPr/>
            <p:nvPr/>
          </p:nvGrpSpPr>
          <p:grpSpPr>
            <a:xfrm>
              <a:off x="257628" y="307279"/>
              <a:ext cx="53807" cy="51285"/>
              <a:chOff x="0" y="0"/>
              <a:chExt cx="812800" cy="774700"/>
            </a:xfrm>
          </p:grpSpPr>
          <p:sp>
            <p:nvSpPr>
              <p:cNvPr id="290" name="Google Shape;29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1" name="Google Shape;29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4"/>
            <p:cNvGrpSpPr/>
            <p:nvPr/>
          </p:nvGrpSpPr>
          <p:grpSpPr>
            <a:xfrm>
              <a:off x="343322" y="307279"/>
              <a:ext cx="53807" cy="51285"/>
              <a:chOff x="0" y="0"/>
              <a:chExt cx="812800" cy="774700"/>
            </a:xfrm>
          </p:grpSpPr>
          <p:sp>
            <p:nvSpPr>
              <p:cNvPr id="293" name="Google Shape;29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4" name="Google Shape;29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4"/>
            <p:cNvGrpSpPr/>
            <p:nvPr/>
          </p:nvGrpSpPr>
          <p:grpSpPr>
            <a:xfrm>
              <a:off x="429016" y="307279"/>
              <a:ext cx="53807" cy="51285"/>
              <a:chOff x="0" y="0"/>
              <a:chExt cx="812800" cy="774700"/>
            </a:xfrm>
          </p:grpSpPr>
          <p:sp>
            <p:nvSpPr>
              <p:cNvPr id="296" name="Google Shape;29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297" name="Google Shape;29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4"/>
            <p:cNvGrpSpPr/>
            <p:nvPr/>
          </p:nvGrpSpPr>
          <p:grpSpPr>
            <a:xfrm>
              <a:off x="43665" y="358585"/>
              <a:ext cx="53807" cy="51285"/>
              <a:chOff x="0" y="0"/>
              <a:chExt cx="812800" cy="774700"/>
            </a:xfrm>
          </p:grpSpPr>
          <p:sp>
            <p:nvSpPr>
              <p:cNvPr id="299" name="Google Shape;29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0" name="Google Shape;30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4"/>
            <p:cNvGrpSpPr/>
            <p:nvPr/>
          </p:nvGrpSpPr>
          <p:grpSpPr>
            <a:xfrm>
              <a:off x="129359" y="358585"/>
              <a:ext cx="53807" cy="51285"/>
              <a:chOff x="0" y="0"/>
              <a:chExt cx="812800" cy="774700"/>
            </a:xfrm>
          </p:grpSpPr>
          <p:sp>
            <p:nvSpPr>
              <p:cNvPr id="302" name="Google Shape;302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3" name="Google Shape;303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4"/>
            <p:cNvGrpSpPr/>
            <p:nvPr/>
          </p:nvGrpSpPr>
          <p:grpSpPr>
            <a:xfrm>
              <a:off x="215053" y="358585"/>
              <a:ext cx="53807" cy="51285"/>
              <a:chOff x="0" y="0"/>
              <a:chExt cx="812800" cy="774700"/>
            </a:xfrm>
          </p:grpSpPr>
          <p:sp>
            <p:nvSpPr>
              <p:cNvPr id="305" name="Google Shape;305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6" name="Google Shape;306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4"/>
            <p:cNvGrpSpPr/>
            <p:nvPr/>
          </p:nvGrpSpPr>
          <p:grpSpPr>
            <a:xfrm>
              <a:off x="300747" y="358585"/>
              <a:ext cx="53807" cy="51285"/>
              <a:chOff x="0" y="0"/>
              <a:chExt cx="812800" cy="774700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09" name="Google Shape;309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386441" y="358585"/>
              <a:ext cx="53807" cy="51285"/>
              <a:chOff x="0" y="0"/>
              <a:chExt cx="812800" cy="774700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12" name="Google Shape;312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0" y="409333"/>
              <a:ext cx="53807" cy="51285"/>
              <a:chOff x="0" y="0"/>
              <a:chExt cx="812800" cy="774700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15" name="Google Shape;315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86239" y="409333"/>
              <a:ext cx="53807" cy="51285"/>
              <a:chOff x="0" y="0"/>
              <a:chExt cx="812800" cy="774700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18" name="Google Shape;318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171933" y="409333"/>
              <a:ext cx="53807" cy="51285"/>
              <a:chOff x="0" y="0"/>
              <a:chExt cx="812800" cy="774700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1" name="Google Shape;321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257628" y="409333"/>
              <a:ext cx="53807" cy="51285"/>
              <a:chOff x="0" y="0"/>
              <a:chExt cx="812800" cy="774700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4" name="Google Shape;324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" name="Google Shape;325;p4"/>
            <p:cNvGrpSpPr/>
            <p:nvPr/>
          </p:nvGrpSpPr>
          <p:grpSpPr>
            <a:xfrm>
              <a:off x="343322" y="409333"/>
              <a:ext cx="53807" cy="51285"/>
              <a:chOff x="0" y="0"/>
              <a:chExt cx="812800" cy="774700"/>
            </a:xfrm>
          </p:grpSpPr>
          <p:sp>
            <p:nvSpPr>
              <p:cNvPr id="326" name="Google Shape;326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27" name="Google Shape;327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4"/>
            <p:cNvGrpSpPr/>
            <p:nvPr/>
          </p:nvGrpSpPr>
          <p:grpSpPr>
            <a:xfrm>
              <a:off x="429016" y="409333"/>
              <a:ext cx="53807" cy="51285"/>
              <a:chOff x="0" y="0"/>
              <a:chExt cx="812800" cy="774700"/>
            </a:xfrm>
          </p:grpSpPr>
          <p:sp>
            <p:nvSpPr>
              <p:cNvPr id="329" name="Google Shape;329;p4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30" name="Google Shape;330;p4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 type="secHead">
  <p:cSld name="SECTION_HEADER">
    <p:bg>
      <p:bgPr>
        <a:solidFill>
          <a:srgbClr val="BF0A30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"/>
          <p:cNvSpPr>
            <a:spLocks noGrp="1"/>
          </p:cNvSpPr>
          <p:nvPr>
            <p:ph type="pic" idx="2"/>
          </p:nvPr>
        </p:nvSpPr>
        <p:spPr>
          <a:xfrm>
            <a:off x="-39475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5"/>
          <p:cNvSpPr>
            <a:spLocks noGrp="1"/>
          </p:cNvSpPr>
          <p:nvPr>
            <p:ph type="pic" idx="3"/>
          </p:nvPr>
        </p:nvSpPr>
        <p:spPr>
          <a:xfrm>
            <a:off x="5058438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5"/>
          <p:cNvSpPr>
            <a:spLocks noGrp="1"/>
          </p:cNvSpPr>
          <p:nvPr>
            <p:ph type="pic" idx="4"/>
          </p:nvPr>
        </p:nvSpPr>
        <p:spPr>
          <a:xfrm>
            <a:off x="10117025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5"/>
          <p:cNvSpPr>
            <a:spLocks noGrp="1"/>
          </p:cNvSpPr>
          <p:nvPr>
            <p:ph type="pic" idx="5"/>
          </p:nvPr>
        </p:nvSpPr>
        <p:spPr>
          <a:xfrm>
            <a:off x="15214938" y="28833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5"/>
          <p:cNvSpPr>
            <a:spLocks noGrp="1"/>
          </p:cNvSpPr>
          <p:nvPr>
            <p:ph type="pic" idx="6"/>
          </p:nvPr>
        </p:nvSpPr>
        <p:spPr>
          <a:xfrm>
            <a:off x="-347650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5"/>
          <p:cNvSpPr>
            <a:spLocks noGrp="1"/>
          </p:cNvSpPr>
          <p:nvPr>
            <p:ph type="pic" idx="7"/>
          </p:nvPr>
        </p:nvSpPr>
        <p:spPr>
          <a:xfrm>
            <a:off x="4750263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5"/>
          <p:cNvSpPr>
            <a:spLocks noGrp="1"/>
          </p:cNvSpPr>
          <p:nvPr>
            <p:ph type="pic" idx="8"/>
          </p:nvPr>
        </p:nvSpPr>
        <p:spPr>
          <a:xfrm>
            <a:off x="9808850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5"/>
          <p:cNvSpPr>
            <a:spLocks noGrp="1"/>
          </p:cNvSpPr>
          <p:nvPr>
            <p:ph type="pic" idx="9"/>
          </p:nvPr>
        </p:nvSpPr>
        <p:spPr>
          <a:xfrm>
            <a:off x="14906763" y="6353400"/>
            <a:ext cx="4363800" cy="2904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40" name="Google Shape;340;p5"/>
          <p:cNvGrpSpPr/>
          <p:nvPr/>
        </p:nvGrpSpPr>
        <p:grpSpPr>
          <a:xfrm>
            <a:off x="226851" y="350889"/>
            <a:ext cx="362118" cy="345464"/>
            <a:chOff x="0" y="0"/>
            <a:chExt cx="482823" cy="460618"/>
          </a:xfrm>
        </p:grpSpPr>
        <p:grpSp>
          <p:nvGrpSpPr>
            <p:cNvPr id="341" name="Google Shape;341;p5"/>
            <p:cNvGrpSpPr/>
            <p:nvPr/>
          </p:nvGrpSpPr>
          <p:grpSpPr>
            <a:xfrm>
              <a:off x="0" y="0"/>
              <a:ext cx="53807" cy="51285"/>
              <a:chOff x="0" y="0"/>
              <a:chExt cx="812800" cy="774700"/>
            </a:xfrm>
          </p:grpSpPr>
          <p:sp>
            <p:nvSpPr>
              <p:cNvPr id="342" name="Google Shape;34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43" name="Google Shape;34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5"/>
            <p:cNvGrpSpPr/>
            <p:nvPr/>
          </p:nvGrpSpPr>
          <p:grpSpPr>
            <a:xfrm>
              <a:off x="86239" y="0"/>
              <a:ext cx="53807" cy="51285"/>
              <a:chOff x="0" y="0"/>
              <a:chExt cx="812800" cy="774700"/>
            </a:xfrm>
          </p:grpSpPr>
          <p:sp>
            <p:nvSpPr>
              <p:cNvPr id="345" name="Google Shape;34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46" name="Google Shape;34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" name="Google Shape;347;p5"/>
            <p:cNvGrpSpPr/>
            <p:nvPr/>
          </p:nvGrpSpPr>
          <p:grpSpPr>
            <a:xfrm>
              <a:off x="171933" y="0"/>
              <a:ext cx="53807" cy="51285"/>
              <a:chOff x="0" y="0"/>
              <a:chExt cx="812800" cy="774700"/>
            </a:xfrm>
          </p:grpSpPr>
          <p:sp>
            <p:nvSpPr>
              <p:cNvPr id="348" name="Google Shape;34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49" name="Google Shape;34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" name="Google Shape;350;p5"/>
            <p:cNvGrpSpPr/>
            <p:nvPr/>
          </p:nvGrpSpPr>
          <p:grpSpPr>
            <a:xfrm>
              <a:off x="257628" y="0"/>
              <a:ext cx="53807" cy="51285"/>
              <a:chOff x="0" y="0"/>
              <a:chExt cx="812800" cy="774700"/>
            </a:xfrm>
          </p:grpSpPr>
          <p:sp>
            <p:nvSpPr>
              <p:cNvPr id="351" name="Google Shape;35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2" name="Google Shape;35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" name="Google Shape;353;p5"/>
            <p:cNvGrpSpPr/>
            <p:nvPr/>
          </p:nvGrpSpPr>
          <p:grpSpPr>
            <a:xfrm>
              <a:off x="343322" y="0"/>
              <a:ext cx="53807" cy="51285"/>
              <a:chOff x="0" y="0"/>
              <a:chExt cx="812800" cy="774700"/>
            </a:xfrm>
          </p:grpSpPr>
          <p:sp>
            <p:nvSpPr>
              <p:cNvPr id="354" name="Google Shape;35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5" name="Google Shape;35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6" name="Google Shape;356;p5"/>
            <p:cNvGrpSpPr/>
            <p:nvPr/>
          </p:nvGrpSpPr>
          <p:grpSpPr>
            <a:xfrm>
              <a:off x="429016" y="0"/>
              <a:ext cx="53807" cy="51285"/>
              <a:chOff x="0" y="0"/>
              <a:chExt cx="812800" cy="774700"/>
            </a:xfrm>
          </p:grpSpPr>
          <p:sp>
            <p:nvSpPr>
              <p:cNvPr id="357" name="Google Shape;35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58" name="Google Shape;35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" name="Google Shape;359;p5"/>
            <p:cNvGrpSpPr/>
            <p:nvPr/>
          </p:nvGrpSpPr>
          <p:grpSpPr>
            <a:xfrm>
              <a:off x="43665" y="51306"/>
              <a:ext cx="53807" cy="51285"/>
              <a:chOff x="0" y="0"/>
              <a:chExt cx="812800" cy="774700"/>
            </a:xfrm>
          </p:grpSpPr>
          <p:sp>
            <p:nvSpPr>
              <p:cNvPr id="360" name="Google Shape;36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61" name="Google Shape;36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" name="Google Shape;362;p5"/>
            <p:cNvGrpSpPr/>
            <p:nvPr/>
          </p:nvGrpSpPr>
          <p:grpSpPr>
            <a:xfrm>
              <a:off x="129359" y="51306"/>
              <a:ext cx="53807" cy="51285"/>
              <a:chOff x="0" y="0"/>
              <a:chExt cx="812800" cy="774700"/>
            </a:xfrm>
          </p:grpSpPr>
          <p:sp>
            <p:nvSpPr>
              <p:cNvPr id="363" name="Google Shape;36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64" name="Google Shape;36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" name="Google Shape;365;p5"/>
            <p:cNvGrpSpPr/>
            <p:nvPr/>
          </p:nvGrpSpPr>
          <p:grpSpPr>
            <a:xfrm>
              <a:off x="215053" y="51306"/>
              <a:ext cx="53807" cy="51285"/>
              <a:chOff x="0" y="0"/>
              <a:chExt cx="812800" cy="774700"/>
            </a:xfrm>
          </p:grpSpPr>
          <p:sp>
            <p:nvSpPr>
              <p:cNvPr id="366" name="Google Shape;36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67" name="Google Shape;36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" name="Google Shape;368;p5"/>
            <p:cNvGrpSpPr/>
            <p:nvPr/>
          </p:nvGrpSpPr>
          <p:grpSpPr>
            <a:xfrm>
              <a:off x="300747" y="51306"/>
              <a:ext cx="53807" cy="51285"/>
              <a:chOff x="0" y="0"/>
              <a:chExt cx="812800" cy="774700"/>
            </a:xfrm>
          </p:grpSpPr>
          <p:sp>
            <p:nvSpPr>
              <p:cNvPr id="369" name="Google Shape;36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0" name="Google Shape;37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" name="Google Shape;371;p5"/>
            <p:cNvGrpSpPr/>
            <p:nvPr/>
          </p:nvGrpSpPr>
          <p:grpSpPr>
            <a:xfrm>
              <a:off x="386441" y="51306"/>
              <a:ext cx="53807" cy="51285"/>
              <a:chOff x="0" y="0"/>
              <a:chExt cx="812800" cy="774700"/>
            </a:xfrm>
          </p:grpSpPr>
          <p:sp>
            <p:nvSpPr>
              <p:cNvPr id="372" name="Google Shape;37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3" name="Google Shape;37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5"/>
            <p:cNvGrpSpPr/>
            <p:nvPr/>
          </p:nvGrpSpPr>
          <p:grpSpPr>
            <a:xfrm>
              <a:off x="0" y="102613"/>
              <a:ext cx="53807" cy="51285"/>
              <a:chOff x="0" y="0"/>
              <a:chExt cx="812800" cy="774700"/>
            </a:xfrm>
          </p:grpSpPr>
          <p:sp>
            <p:nvSpPr>
              <p:cNvPr id="375" name="Google Shape;37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6" name="Google Shape;37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5"/>
            <p:cNvGrpSpPr/>
            <p:nvPr/>
          </p:nvGrpSpPr>
          <p:grpSpPr>
            <a:xfrm>
              <a:off x="86239" y="102613"/>
              <a:ext cx="53807" cy="51285"/>
              <a:chOff x="0" y="0"/>
              <a:chExt cx="812800" cy="774700"/>
            </a:xfrm>
          </p:grpSpPr>
          <p:sp>
            <p:nvSpPr>
              <p:cNvPr id="378" name="Google Shape;37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79" name="Google Shape;37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5"/>
            <p:cNvGrpSpPr/>
            <p:nvPr/>
          </p:nvGrpSpPr>
          <p:grpSpPr>
            <a:xfrm>
              <a:off x="171933" y="102613"/>
              <a:ext cx="53807" cy="51285"/>
              <a:chOff x="0" y="0"/>
              <a:chExt cx="812800" cy="774700"/>
            </a:xfrm>
          </p:grpSpPr>
          <p:sp>
            <p:nvSpPr>
              <p:cNvPr id="381" name="Google Shape;38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2" name="Google Shape;38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p5"/>
            <p:cNvGrpSpPr/>
            <p:nvPr/>
          </p:nvGrpSpPr>
          <p:grpSpPr>
            <a:xfrm>
              <a:off x="257628" y="102613"/>
              <a:ext cx="53807" cy="51285"/>
              <a:chOff x="0" y="0"/>
              <a:chExt cx="812800" cy="774700"/>
            </a:xfrm>
          </p:grpSpPr>
          <p:sp>
            <p:nvSpPr>
              <p:cNvPr id="384" name="Google Shape;38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5" name="Google Shape;38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6" name="Google Shape;386;p5"/>
            <p:cNvGrpSpPr/>
            <p:nvPr/>
          </p:nvGrpSpPr>
          <p:grpSpPr>
            <a:xfrm>
              <a:off x="343322" y="102613"/>
              <a:ext cx="53807" cy="51285"/>
              <a:chOff x="0" y="0"/>
              <a:chExt cx="812800" cy="774700"/>
            </a:xfrm>
          </p:grpSpPr>
          <p:sp>
            <p:nvSpPr>
              <p:cNvPr id="387" name="Google Shape;38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88" name="Google Shape;38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" name="Google Shape;389;p5"/>
            <p:cNvGrpSpPr/>
            <p:nvPr/>
          </p:nvGrpSpPr>
          <p:grpSpPr>
            <a:xfrm>
              <a:off x="429016" y="102613"/>
              <a:ext cx="53807" cy="51285"/>
              <a:chOff x="0" y="0"/>
              <a:chExt cx="812800" cy="774700"/>
            </a:xfrm>
          </p:grpSpPr>
          <p:sp>
            <p:nvSpPr>
              <p:cNvPr id="390" name="Google Shape;39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91" name="Google Shape;39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" name="Google Shape;392;p5"/>
            <p:cNvGrpSpPr/>
            <p:nvPr/>
          </p:nvGrpSpPr>
          <p:grpSpPr>
            <a:xfrm>
              <a:off x="43665" y="153919"/>
              <a:ext cx="53807" cy="51285"/>
              <a:chOff x="0" y="0"/>
              <a:chExt cx="812800" cy="774700"/>
            </a:xfrm>
          </p:grpSpPr>
          <p:sp>
            <p:nvSpPr>
              <p:cNvPr id="393" name="Google Shape;39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94" name="Google Shape;39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5"/>
            <p:cNvGrpSpPr/>
            <p:nvPr/>
          </p:nvGrpSpPr>
          <p:grpSpPr>
            <a:xfrm>
              <a:off x="129359" y="153919"/>
              <a:ext cx="53807" cy="51285"/>
              <a:chOff x="0" y="0"/>
              <a:chExt cx="812800" cy="774700"/>
            </a:xfrm>
          </p:grpSpPr>
          <p:sp>
            <p:nvSpPr>
              <p:cNvPr id="396" name="Google Shape;39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397" name="Google Shape;39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" name="Google Shape;398;p5"/>
            <p:cNvGrpSpPr/>
            <p:nvPr/>
          </p:nvGrpSpPr>
          <p:grpSpPr>
            <a:xfrm>
              <a:off x="215053" y="153919"/>
              <a:ext cx="53807" cy="51285"/>
              <a:chOff x="0" y="0"/>
              <a:chExt cx="812800" cy="774700"/>
            </a:xfrm>
          </p:grpSpPr>
          <p:sp>
            <p:nvSpPr>
              <p:cNvPr id="399" name="Google Shape;39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0" name="Google Shape;40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" name="Google Shape;401;p5"/>
            <p:cNvGrpSpPr/>
            <p:nvPr/>
          </p:nvGrpSpPr>
          <p:grpSpPr>
            <a:xfrm>
              <a:off x="300747" y="153919"/>
              <a:ext cx="53807" cy="51285"/>
              <a:chOff x="0" y="0"/>
              <a:chExt cx="812800" cy="774700"/>
            </a:xfrm>
          </p:grpSpPr>
          <p:sp>
            <p:nvSpPr>
              <p:cNvPr id="402" name="Google Shape;40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3" name="Google Shape;40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p5"/>
            <p:cNvGrpSpPr/>
            <p:nvPr/>
          </p:nvGrpSpPr>
          <p:grpSpPr>
            <a:xfrm>
              <a:off x="386441" y="153919"/>
              <a:ext cx="53807" cy="51285"/>
              <a:chOff x="0" y="0"/>
              <a:chExt cx="812800" cy="774700"/>
            </a:xfrm>
          </p:grpSpPr>
          <p:sp>
            <p:nvSpPr>
              <p:cNvPr id="405" name="Google Shape;40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6" name="Google Shape;40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" name="Google Shape;407;p5"/>
            <p:cNvGrpSpPr/>
            <p:nvPr/>
          </p:nvGrpSpPr>
          <p:grpSpPr>
            <a:xfrm>
              <a:off x="0" y="204666"/>
              <a:ext cx="53807" cy="51285"/>
              <a:chOff x="0" y="0"/>
              <a:chExt cx="812800" cy="774700"/>
            </a:xfrm>
          </p:grpSpPr>
          <p:sp>
            <p:nvSpPr>
              <p:cNvPr id="408" name="Google Shape;40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09" name="Google Shape;40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" name="Google Shape;410;p5"/>
            <p:cNvGrpSpPr/>
            <p:nvPr/>
          </p:nvGrpSpPr>
          <p:grpSpPr>
            <a:xfrm>
              <a:off x="86239" y="204666"/>
              <a:ext cx="53807" cy="51285"/>
              <a:chOff x="0" y="0"/>
              <a:chExt cx="812800" cy="774700"/>
            </a:xfrm>
          </p:grpSpPr>
          <p:sp>
            <p:nvSpPr>
              <p:cNvPr id="411" name="Google Shape;41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2" name="Google Shape;41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" name="Google Shape;413;p5"/>
            <p:cNvGrpSpPr/>
            <p:nvPr/>
          </p:nvGrpSpPr>
          <p:grpSpPr>
            <a:xfrm>
              <a:off x="171933" y="204666"/>
              <a:ext cx="53807" cy="51285"/>
              <a:chOff x="0" y="0"/>
              <a:chExt cx="812800" cy="774700"/>
            </a:xfrm>
          </p:grpSpPr>
          <p:sp>
            <p:nvSpPr>
              <p:cNvPr id="414" name="Google Shape;41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5" name="Google Shape;41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5"/>
            <p:cNvGrpSpPr/>
            <p:nvPr/>
          </p:nvGrpSpPr>
          <p:grpSpPr>
            <a:xfrm>
              <a:off x="257628" y="204666"/>
              <a:ext cx="53807" cy="51285"/>
              <a:chOff x="0" y="0"/>
              <a:chExt cx="812800" cy="774700"/>
            </a:xfrm>
          </p:grpSpPr>
          <p:sp>
            <p:nvSpPr>
              <p:cNvPr id="417" name="Google Shape;41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18" name="Google Shape;41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5"/>
            <p:cNvGrpSpPr/>
            <p:nvPr/>
          </p:nvGrpSpPr>
          <p:grpSpPr>
            <a:xfrm>
              <a:off x="343322" y="204666"/>
              <a:ext cx="53807" cy="51285"/>
              <a:chOff x="0" y="0"/>
              <a:chExt cx="812800" cy="774700"/>
            </a:xfrm>
          </p:grpSpPr>
          <p:sp>
            <p:nvSpPr>
              <p:cNvPr id="420" name="Google Shape;42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21" name="Google Shape;42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5"/>
            <p:cNvGrpSpPr/>
            <p:nvPr/>
          </p:nvGrpSpPr>
          <p:grpSpPr>
            <a:xfrm>
              <a:off x="429016" y="204666"/>
              <a:ext cx="53807" cy="51285"/>
              <a:chOff x="0" y="0"/>
              <a:chExt cx="812800" cy="774700"/>
            </a:xfrm>
          </p:grpSpPr>
          <p:sp>
            <p:nvSpPr>
              <p:cNvPr id="423" name="Google Shape;42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24" name="Google Shape;42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5"/>
            <p:cNvGrpSpPr/>
            <p:nvPr/>
          </p:nvGrpSpPr>
          <p:grpSpPr>
            <a:xfrm>
              <a:off x="43665" y="255973"/>
              <a:ext cx="53807" cy="51285"/>
              <a:chOff x="0" y="0"/>
              <a:chExt cx="812800" cy="774700"/>
            </a:xfrm>
          </p:grpSpPr>
          <p:sp>
            <p:nvSpPr>
              <p:cNvPr id="426" name="Google Shape;42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27" name="Google Shape;42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" name="Google Shape;428;p5"/>
            <p:cNvGrpSpPr/>
            <p:nvPr/>
          </p:nvGrpSpPr>
          <p:grpSpPr>
            <a:xfrm>
              <a:off x="129359" y="255973"/>
              <a:ext cx="53807" cy="51285"/>
              <a:chOff x="0" y="0"/>
              <a:chExt cx="812800" cy="774700"/>
            </a:xfrm>
          </p:grpSpPr>
          <p:sp>
            <p:nvSpPr>
              <p:cNvPr id="429" name="Google Shape;42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0" name="Google Shape;43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5"/>
            <p:cNvGrpSpPr/>
            <p:nvPr/>
          </p:nvGrpSpPr>
          <p:grpSpPr>
            <a:xfrm>
              <a:off x="215053" y="255973"/>
              <a:ext cx="53807" cy="51285"/>
              <a:chOff x="0" y="0"/>
              <a:chExt cx="812800" cy="774700"/>
            </a:xfrm>
          </p:grpSpPr>
          <p:sp>
            <p:nvSpPr>
              <p:cNvPr id="432" name="Google Shape;43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3" name="Google Shape;43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5"/>
            <p:cNvGrpSpPr/>
            <p:nvPr/>
          </p:nvGrpSpPr>
          <p:grpSpPr>
            <a:xfrm>
              <a:off x="300747" y="255973"/>
              <a:ext cx="53807" cy="51285"/>
              <a:chOff x="0" y="0"/>
              <a:chExt cx="812800" cy="774700"/>
            </a:xfrm>
          </p:grpSpPr>
          <p:sp>
            <p:nvSpPr>
              <p:cNvPr id="435" name="Google Shape;43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6" name="Google Shape;43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5"/>
            <p:cNvGrpSpPr/>
            <p:nvPr/>
          </p:nvGrpSpPr>
          <p:grpSpPr>
            <a:xfrm>
              <a:off x="386441" y="255973"/>
              <a:ext cx="53807" cy="51285"/>
              <a:chOff x="0" y="0"/>
              <a:chExt cx="812800" cy="774700"/>
            </a:xfrm>
          </p:grpSpPr>
          <p:sp>
            <p:nvSpPr>
              <p:cNvPr id="438" name="Google Shape;43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39" name="Google Shape;43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5"/>
            <p:cNvGrpSpPr/>
            <p:nvPr/>
          </p:nvGrpSpPr>
          <p:grpSpPr>
            <a:xfrm>
              <a:off x="0" y="307279"/>
              <a:ext cx="53807" cy="51285"/>
              <a:chOff x="0" y="0"/>
              <a:chExt cx="812800" cy="774700"/>
            </a:xfrm>
          </p:grpSpPr>
          <p:sp>
            <p:nvSpPr>
              <p:cNvPr id="441" name="Google Shape;44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2" name="Google Shape;44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5"/>
            <p:cNvGrpSpPr/>
            <p:nvPr/>
          </p:nvGrpSpPr>
          <p:grpSpPr>
            <a:xfrm>
              <a:off x="86239" y="307279"/>
              <a:ext cx="53807" cy="51285"/>
              <a:chOff x="0" y="0"/>
              <a:chExt cx="812800" cy="774700"/>
            </a:xfrm>
          </p:grpSpPr>
          <p:sp>
            <p:nvSpPr>
              <p:cNvPr id="444" name="Google Shape;44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5" name="Google Shape;44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6" name="Google Shape;446;p5"/>
            <p:cNvGrpSpPr/>
            <p:nvPr/>
          </p:nvGrpSpPr>
          <p:grpSpPr>
            <a:xfrm>
              <a:off x="171933" y="307279"/>
              <a:ext cx="53807" cy="51285"/>
              <a:chOff x="0" y="0"/>
              <a:chExt cx="812800" cy="774700"/>
            </a:xfrm>
          </p:grpSpPr>
          <p:sp>
            <p:nvSpPr>
              <p:cNvPr id="447" name="Google Shape;44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48" name="Google Shape;44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5"/>
            <p:cNvGrpSpPr/>
            <p:nvPr/>
          </p:nvGrpSpPr>
          <p:grpSpPr>
            <a:xfrm>
              <a:off x="257628" y="307279"/>
              <a:ext cx="53807" cy="51285"/>
              <a:chOff x="0" y="0"/>
              <a:chExt cx="812800" cy="774700"/>
            </a:xfrm>
          </p:grpSpPr>
          <p:sp>
            <p:nvSpPr>
              <p:cNvPr id="450" name="Google Shape;45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51" name="Google Shape;45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5"/>
            <p:cNvGrpSpPr/>
            <p:nvPr/>
          </p:nvGrpSpPr>
          <p:grpSpPr>
            <a:xfrm>
              <a:off x="343322" y="307279"/>
              <a:ext cx="53807" cy="51285"/>
              <a:chOff x="0" y="0"/>
              <a:chExt cx="812800" cy="774700"/>
            </a:xfrm>
          </p:grpSpPr>
          <p:sp>
            <p:nvSpPr>
              <p:cNvPr id="453" name="Google Shape;45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54" name="Google Shape;45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" name="Google Shape;455;p5"/>
            <p:cNvGrpSpPr/>
            <p:nvPr/>
          </p:nvGrpSpPr>
          <p:grpSpPr>
            <a:xfrm>
              <a:off x="429016" y="307279"/>
              <a:ext cx="53807" cy="51285"/>
              <a:chOff x="0" y="0"/>
              <a:chExt cx="812800" cy="774700"/>
            </a:xfrm>
          </p:grpSpPr>
          <p:sp>
            <p:nvSpPr>
              <p:cNvPr id="456" name="Google Shape;45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57" name="Google Shape;45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>
              <a:off x="43665" y="358585"/>
              <a:ext cx="53807" cy="51285"/>
              <a:chOff x="0" y="0"/>
              <a:chExt cx="812800" cy="774700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0" name="Google Shape;46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1" name="Google Shape;461;p5"/>
            <p:cNvGrpSpPr/>
            <p:nvPr/>
          </p:nvGrpSpPr>
          <p:grpSpPr>
            <a:xfrm>
              <a:off x="129359" y="358585"/>
              <a:ext cx="53807" cy="51285"/>
              <a:chOff x="0" y="0"/>
              <a:chExt cx="812800" cy="774700"/>
            </a:xfrm>
          </p:grpSpPr>
          <p:sp>
            <p:nvSpPr>
              <p:cNvPr id="462" name="Google Shape;462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3" name="Google Shape;463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4" name="Google Shape;464;p5"/>
            <p:cNvGrpSpPr/>
            <p:nvPr/>
          </p:nvGrpSpPr>
          <p:grpSpPr>
            <a:xfrm>
              <a:off x="215053" y="358585"/>
              <a:ext cx="53807" cy="51285"/>
              <a:chOff x="0" y="0"/>
              <a:chExt cx="812800" cy="774700"/>
            </a:xfrm>
          </p:grpSpPr>
          <p:sp>
            <p:nvSpPr>
              <p:cNvPr id="465" name="Google Shape;465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6" name="Google Shape;466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7" name="Google Shape;467;p5"/>
            <p:cNvGrpSpPr/>
            <p:nvPr/>
          </p:nvGrpSpPr>
          <p:grpSpPr>
            <a:xfrm>
              <a:off x="300747" y="358585"/>
              <a:ext cx="53807" cy="51285"/>
              <a:chOff x="0" y="0"/>
              <a:chExt cx="812800" cy="774700"/>
            </a:xfrm>
          </p:grpSpPr>
          <p:sp>
            <p:nvSpPr>
              <p:cNvPr id="468" name="Google Shape;468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69" name="Google Shape;469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386441" y="358585"/>
              <a:ext cx="53807" cy="51285"/>
              <a:chOff x="0" y="0"/>
              <a:chExt cx="812800" cy="77470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2" name="Google Shape;472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" name="Google Shape;473;p5"/>
            <p:cNvGrpSpPr/>
            <p:nvPr/>
          </p:nvGrpSpPr>
          <p:grpSpPr>
            <a:xfrm>
              <a:off x="0" y="409333"/>
              <a:ext cx="53807" cy="51285"/>
              <a:chOff x="0" y="0"/>
              <a:chExt cx="812800" cy="774700"/>
            </a:xfrm>
          </p:grpSpPr>
          <p:sp>
            <p:nvSpPr>
              <p:cNvPr id="474" name="Google Shape;474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5" name="Google Shape;475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6" name="Google Shape;476;p5"/>
            <p:cNvGrpSpPr/>
            <p:nvPr/>
          </p:nvGrpSpPr>
          <p:grpSpPr>
            <a:xfrm>
              <a:off x="86239" y="409333"/>
              <a:ext cx="53807" cy="51285"/>
              <a:chOff x="0" y="0"/>
              <a:chExt cx="812800" cy="774700"/>
            </a:xfrm>
          </p:grpSpPr>
          <p:sp>
            <p:nvSpPr>
              <p:cNvPr id="477" name="Google Shape;477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78" name="Google Shape;478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" name="Google Shape;479;p5"/>
            <p:cNvGrpSpPr/>
            <p:nvPr/>
          </p:nvGrpSpPr>
          <p:grpSpPr>
            <a:xfrm>
              <a:off x="171933" y="409333"/>
              <a:ext cx="53807" cy="51285"/>
              <a:chOff x="0" y="0"/>
              <a:chExt cx="812800" cy="774700"/>
            </a:xfrm>
          </p:grpSpPr>
          <p:sp>
            <p:nvSpPr>
              <p:cNvPr id="480" name="Google Shape;480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81" name="Google Shape;481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2" name="Google Shape;482;p5"/>
            <p:cNvGrpSpPr/>
            <p:nvPr/>
          </p:nvGrpSpPr>
          <p:grpSpPr>
            <a:xfrm>
              <a:off x="257628" y="409333"/>
              <a:ext cx="53807" cy="51285"/>
              <a:chOff x="0" y="0"/>
              <a:chExt cx="812800" cy="774700"/>
            </a:xfrm>
          </p:grpSpPr>
          <p:sp>
            <p:nvSpPr>
              <p:cNvPr id="483" name="Google Shape;483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84" name="Google Shape;484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5" name="Google Shape;485;p5"/>
            <p:cNvGrpSpPr/>
            <p:nvPr/>
          </p:nvGrpSpPr>
          <p:grpSpPr>
            <a:xfrm>
              <a:off x="343322" y="409333"/>
              <a:ext cx="53807" cy="51285"/>
              <a:chOff x="0" y="0"/>
              <a:chExt cx="812800" cy="774700"/>
            </a:xfrm>
          </p:grpSpPr>
          <p:sp>
            <p:nvSpPr>
              <p:cNvPr id="486" name="Google Shape;486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87" name="Google Shape;487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" name="Google Shape;488;p5"/>
            <p:cNvGrpSpPr/>
            <p:nvPr/>
          </p:nvGrpSpPr>
          <p:grpSpPr>
            <a:xfrm>
              <a:off x="429016" y="409333"/>
              <a:ext cx="53807" cy="51285"/>
              <a:chOff x="0" y="0"/>
              <a:chExt cx="812800" cy="774700"/>
            </a:xfrm>
          </p:grpSpPr>
          <p:sp>
            <p:nvSpPr>
              <p:cNvPr id="489" name="Google Shape;489;p5"/>
              <p:cNvSpPr/>
              <p:nvPr/>
            </p:nvSpPr>
            <p:spPr>
              <a:xfrm>
                <a:off x="0" y="0"/>
                <a:ext cx="8128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4700" extrusionOk="0">
                    <a:moveTo>
                      <a:pt x="406400" y="0"/>
                    </a:moveTo>
                    <a:lnTo>
                      <a:pt x="502338" y="295909"/>
                    </a:lnTo>
                    <a:lnTo>
                      <a:pt x="812800" y="295909"/>
                    </a:lnTo>
                    <a:lnTo>
                      <a:pt x="561631" y="478791"/>
                    </a:lnTo>
                    <a:lnTo>
                      <a:pt x="657569" y="774700"/>
                    </a:lnTo>
                    <a:lnTo>
                      <a:pt x="406400" y="591819"/>
                    </a:lnTo>
                    <a:lnTo>
                      <a:pt x="155231" y="774700"/>
                    </a:lnTo>
                    <a:lnTo>
                      <a:pt x="251169" y="478791"/>
                    </a:lnTo>
                    <a:lnTo>
                      <a:pt x="0" y="295909"/>
                    </a:lnTo>
                    <a:lnTo>
                      <a:pt x="310462" y="295909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</p:sp>
          <p:sp>
            <p:nvSpPr>
              <p:cNvPr id="490" name="Google Shape;490;p5"/>
              <p:cNvSpPr txBox="1"/>
              <p:nvPr/>
            </p:nvSpPr>
            <p:spPr>
              <a:xfrm>
                <a:off x="228600" y="238125"/>
                <a:ext cx="3555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914400" lvl="0" indent="-635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828800" lvl="1" indent="-635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2743200" lvl="2" indent="-635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3657600" lvl="3" indent="-635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4572000" lvl="4" indent="-635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5486400" lvl="5" indent="-635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6400800" lvl="6" indent="-635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7315200" lvl="7" indent="-635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8229600" lvl="8" indent="-635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665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587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6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400"/>
              <a:buFont typeface="Montserrat"/>
              <a:buNone/>
              <a:defRPr sz="44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1400"/>
              <a:buFont typeface="Montserrat"/>
              <a:buNone/>
              <a:defRPr sz="180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1F1F1"/>
              </a:buClr>
              <a:buSzPts val="3200"/>
              <a:buFont typeface="Montserrat"/>
              <a:buChar char="•"/>
              <a:defRPr sz="32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1F1F1"/>
              </a:buClr>
              <a:buSzPts val="2800"/>
              <a:buFont typeface="Montserrat"/>
              <a:buChar char="–"/>
              <a:defRPr sz="28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1F1F1"/>
              </a:buClr>
              <a:buSzPts val="2400"/>
              <a:buFont typeface="Montserrat"/>
              <a:buChar char="•"/>
              <a:defRPr sz="24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–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»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1F1F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up.org/article/lessons-aaup-advocacy-texas" TargetMode="External"/><Relationship Id="rId2" Type="http://schemas.openxmlformats.org/officeDocument/2006/relationships/hyperlink" Target="https://aaup-utaustin.org/2023/05/14/texas-censorship-senate-bill-16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aup-utaustin.org/2024/03/20/historic-vote-by-texas-aaup-to-affiliate-with-the-texas-american-federation-of-teachers-aft/" TargetMode="External"/><Relationship Id="rId2" Type="http://schemas.openxmlformats.org/officeDocument/2006/relationships/hyperlink" Target="https://www.texasaft.org/membership/higher-ed/amid-attacks-on-higher-education-texas-aaup-votes-to-affiliate-with-texas-aft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aft.org/campaigns/bill-of-right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bilize.us/texasaft/" TargetMode="External"/><Relationship Id="rId4" Type="http://schemas.openxmlformats.org/officeDocument/2006/relationships/hyperlink" Target="https://aaup-texas.org/campus-chapter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sky.app/profile/texasaaup.bsky.social" TargetMode="External"/><Relationship Id="rId2" Type="http://schemas.openxmlformats.org/officeDocument/2006/relationships/hyperlink" Target="https://twitter.com/TexasAaup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www.aaup.org/article/texas-aaup-aft-conferen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aft.org/app/memberforms/8041A/JoinTheFight" TargetMode="External"/><Relationship Id="rId2" Type="http://schemas.openxmlformats.org/officeDocument/2006/relationships/hyperlink" Target="https://aaup-utaustin.org/2024/03/20/historic-vote-by-texas-aaup-to-affiliate-with-the-texas-american-federation-of-teachers-aft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aup-utaustin.org/2022/12/21/texas-higher-ed-bills/" TargetMode="External"/><Relationship Id="rId2" Type="http://schemas.openxmlformats.org/officeDocument/2006/relationships/hyperlink" Target="https://www.texasaft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"/>
          <p:cNvSpPr txBox="1"/>
          <p:nvPr/>
        </p:nvSpPr>
        <p:spPr>
          <a:xfrm>
            <a:off x="1905000" y="1015050"/>
            <a:ext cx="146361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Texas AAUP-AFT:</a:t>
            </a:r>
            <a:endParaRPr sz="8000" b="1" dirty="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What the affiliation with Texas AFT has meant</a:t>
            </a:r>
            <a:endParaRPr sz="8000" b="1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96" name="Google Shape;496;p6"/>
          <p:cNvSpPr txBox="1"/>
          <p:nvPr/>
        </p:nvSpPr>
        <p:spPr>
          <a:xfrm>
            <a:off x="1882587" y="4622630"/>
            <a:ext cx="9057600" cy="298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Brian L. Evans, PhD</a:t>
            </a:r>
            <a:br>
              <a:rPr lang="en-US" sz="4400" dirty="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dirty="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Texas AAUP-AFT President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aaup.texas@gmail.com</a:t>
            </a:r>
            <a:endParaRPr lang="en-US" sz="4400" dirty="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512-516-5991</a:t>
            </a:r>
            <a:endParaRPr sz="4400" dirty="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p6"/>
          <p:cNvSpPr txBox="1"/>
          <p:nvPr/>
        </p:nvSpPr>
        <p:spPr>
          <a:xfrm>
            <a:off x="1828800" y="7587989"/>
            <a:ext cx="9253200" cy="238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I am speaking for myself as a private citizen and not representing any other group, institution, or organization other than Texas AAUP-AFT</a:t>
            </a:r>
            <a:endParaRPr sz="4800" i="1" dirty="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8" name="Google Shape;49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6137" y="4848914"/>
            <a:ext cx="4719276" cy="427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7;p6">
            <a:extLst>
              <a:ext uri="{FF2B5EF4-FFF2-40B4-BE49-F238E27FC236}">
                <a16:creationId xmlns:a16="http://schemas.microsoft.com/office/drawing/2014/main" id="{F39228C2-A8E1-5334-92D8-A389B5A13AEF}"/>
              </a:ext>
            </a:extLst>
          </p:cNvPr>
          <p:cNvSpPr txBox="1"/>
          <p:nvPr/>
        </p:nvSpPr>
        <p:spPr>
          <a:xfrm>
            <a:off x="12663865" y="9273730"/>
            <a:ext cx="3415552" cy="71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April 12, 2025</a:t>
            </a:r>
            <a:endParaRPr sz="4800" i="1" dirty="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9179-96E4-A585-A57C-A8292E12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87886"/>
            <a:ext cx="15773400" cy="1988344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accent6"/>
                </a:solidFill>
                <a:latin typeface="Montserrat Black"/>
                <a:cs typeface="Montserrat Black"/>
              </a:rPr>
              <a:t>2023 </a:t>
            </a:r>
            <a:r>
              <a:rPr lang="en" sz="7200" dirty="0">
                <a:solidFill>
                  <a:schemeClr val="accent6"/>
                </a:solidFill>
                <a:latin typeface="Montserrat Black"/>
                <a:cs typeface="Montserrat Black"/>
                <a:sym typeface="Cambria"/>
              </a:rPr>
              <a:t>T</a:t>
            </a:r>
            <a:r>
              <a:rPr lang="en-US" sz="7200" dirty="0" err="1">
                <a:solidFill>
                  <a:schemeClr val="accent6"/>
                </a:solidFill>
                <a:latin typeface="Montserrat Black"/>
                <a:cs typeface="Montserrat Black"/>
              </a:rPr>
              <a:t>exas</a:t>
            </a:r>
            <a:r>
              <a:rPr lang="en-US" sz="7200" dirty="0">
                <a:solidFill>
                  <a:schemeClr val="accent6"/>
                </a:solidFill>
                <a:latin typeface="Montserrat Black"/>
                <a:cs typeface="Montserrat Black"/>
              </a:rPr>
              <a:t> Legislative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D2E8E-0015-B6CD-25CD-6C0E5ADF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6" y="2320884"/>
            <a:ext cx="17240596" cy="6410738"/>
          </a:xfrm>
        </p:spPr>
        <p:txBody>
          <a:bodyPr>
            <a:normAutofit/>
          </a:bodyPr>
          <a:lstStyle/>
          <a:p>
            <a:pPr marL="279400" indent="0">
              <a:buNone/>
            </a:pPr>
            <a:r>
              <a:rPr lang="en-US" sz="39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In the Texas House, Texas AAUP and Texas AFT coordinated efforts among 10 higher ed advocacy orgs to garner bi-partisan support to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Change the </a:t>
            </a:r>
            <a:r>
              <a:rPr lang="en-US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legal definition of tenure</a:t>
            </a:r>
            <a:r>
              <a:rPr lang="en-US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 in tenure bill from one-year guaranteed employment contracts to continuous employment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 (SB 18)</a:t>
            </a:r>
            <a:endParaRPr lang="en-US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Add </a:t>
            </a:r>
            <a:r>
              <a:rPr lang="en-US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exceptions</a:t>
            </a:r>
            <a:r>
              <a:rPr lang="en-US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 in the bill 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banning diversity, equity and inclusion (DEI) employment practices </a:t>
            </a:r>
            <a:r>
              <a:rPr lang="en-US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for external grants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 (SB 17)</a:t>
            </a:r>
            <a:endParaRPr lang="en-US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r>
              <a:rPr lang="en-US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Defeat</a:t>
            </a:r>
            <a:r>
              <a:rPr lang="en-US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 the </a:t>
            </a:r>
            <a:r>
              <a:rPr lang="en-US" b="0" i="0" u="sng" dirty="0">
                <a:solidFill>
                  <a:schemeClr val="bg1"/>
                </a:solidFill>
                <a:effectLst/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censorship bill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 (SB 16)</a:t>
            </a:r>
          </a:p>
          <a:p>
            <a:pPr marL="279400" indent="0">
              <a:spcBef>
                <a:spcPts val="28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In Summer 2023, Texas AAUP worked with Texas Council of Faculty Senates to advocate in our seven public university systems (37 campuses) for favorable implementations of tenure and DEI bills</a:t>
            </a:r>
          </a:p>
          <a:p>
            <a:pPr marL="279400" indent="0">
              <a:buNone/>
            </a:pPr>
            <a:endParaRPr lang="en-US" b="0" i="0" dirty="0">
              <a:solidFill>
                <a:srgbClr val="5E5E5E"/>
              </a:solidFill>
              <a:effectLst/>
              <a:latin typeface="Source Sans Pro" panose="020B0503030403020204" pitchFamily="34" charset="0"/>
            </a:endParaRPr>
          </a:p>
          <a:p>
            <a:pPr marL="279400" indent="0">
              <a:buNone/>
            </a:pPr>
            <a:endParaRPr lang="en-US" b="0" i="0" dirty="0">
              <a:solidFill>
                <a:srgbClr val="5E5E5E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C35B0-8A88-45F6-ACF0-6F7B272CB67B}"/>
              </a:ext>
            </a:extLst>
          </p:cNvPr>
          <p:cNvSpPr txBox="1"/>
          <p:nvPr/>
        </p:nvSpPr>
        <p:spPr>
          <a:xfrm>
            <a:off x="685555" y="8749550"/>
            <a:ext cx="16777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Karma R. Chávez, 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Lessons from AAUP Advocacy in Texas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, Academe, 2023.  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Montserrat" pitchFamily="2" charset="77"/>
              </a:rPr>
              <a:t>How a revived AAUP chapter and a coalition of allies mobilized against a legislative assault.  (Describes the AAUP Chapter at UT Austin).</a:t>
            </a:r>
            <a:endParaRPr lang="en-US" sz="2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107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0731-602C-F5BF-9B9E-A6BC55DE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448"/>
            <a:ext cx="18288000" cy="1988344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accent6"/>
                </a:solidFill>
                <a:latin typeface="Montserrat Black"/>
                <a:cs typeface="Montserrat Black"/>
                <a:sym typeface="Arial"/>
              </a:rPr>
              <a:t>Affiliation with Texas AFT 3/24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AB7F1-29F9-BD90-9DB0-5DE624102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674" y="2157789"/>
            <a:ext cx="17264652" cy="6311510"/>
          </a:xfrm>
        </p:spPr>
        <p:txBody>
          <a:bodyPr>
            <a:normAutofit/>
          </a:bodyPr>
          <a:lstStyle/>
          <a:p>
            <a:pPr marL="279400" indent="0">
              <a:buNone/>
            </a:pPr>
            <a:r>
              <a:rPr lang="en-US" sz="4000" b="1" i="1" dirty="0">
                <a:solidFill>
                  <a:schemeClr val="bg1"/>
                </a:solidFill>
                <a:latin typeface="Cambria" panose="02040503050406030204" pitchFamily="18" charset="0"/>
              </a:rPr>
              <a:t>Autonomy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. Texas AAUP continues to operate under its by-laws and practices.</a:t>
            </a:r>
          </a:p>
          <a:p>
            <a:pPr marL="279400" indent="0">
              <a:buNone/>
            </a:pPr>
            <a:r>
              <a:rPr lang="en-US" sz="4000" b="1" i="1" dirty="0">
                <a:solidFill>
                  <a:schemeClr val="bg1"/>
                </a:solidFill>
                <a:latin typeface="Cambria" panose="02040503050406030204" pitchFamily="18" charset="0"/>
              </a:rPr>
              <a:t>Amplified advocacy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. Texas AFT has 66,000 members and 45 dedicated full-time staff, including organizers, lobbyists, lawyers, media specialists, and IT.</a:t>
            </a:r>
          </a:p>
          <a:p>
            <a:pPr marL="279400" indent="0">
              <a:buNone/>
            </a:pPr>
            <a:r>
              <a:rPr lang="en-US" sz="4000" b="1" i="1" dirty="0">
                <a:solidFill>
                  <a:schemeClr val="bg1"/>
                </a:solidFill>
                <a:latin typeface="Cambria" panose="02040503050406030204" pitchFamily="18" charset="0"/>
              </a:rPr>
              <a:t>Members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 can be from public or private institutions of higher education.</a:t>
            </a:r>
          </a:p>
          <a:p>
            <a:pPr marL="279400" indent="0">
              <a:buNone/>
            </a:pPr>
            <a:r>
              <a:rPr lang="en-US" sz="4000" b="1" i="1" dirty="0">
                <a:solidFill>
                  <a:schemeClr val="bg1"/>
                </a:solidFill>
                <a:latin typeface="Cambria" panose="02040503050406030204" pitchFamily="18" charset="0"/>
              </a:rPr>
              <a:t>Member benefits</a:t>
            </a:r>
            <a:r>
              <a:rPr lang="en-US" sz="4000" i="1" dirty="0">
                <a:solidFill>
                  <a:schemeClr val="bg1"/>
                </a:solidFill>
                <a:latin typeface="Cambria" panose="02040503050406030204" pitchFamily="18" charset="0"/>
              </a:rPr>
              <a:t> 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include $8M occupational liability coverage, $35k legal aid for civil cases, and a legal defense fund for employment matters.</a:t>
            </a:r>
          </a:p>
          <a:p>
            <a:pPr marL="279400" indent="0">
              <a:buNone/>
            </a:pPr>
            <a:r>
              <a:rPr lang="en-US" sz="4000" b="1" i="1" dirty="0">
                <a:solidFill>
                  <a:schemeClr val="bg1"/>
                </a:solidFill>
                <a:latin typeface="Cambria" panose="02040503050406030204" pitchFamily="18" charset="0"/>
              </a:rPr>
              <a:t>Officer benefits</a:t>
            </a:r>
            <a:r>
              <a:rPr lang="en-US" sz="4000" i="1" dirty="0">
                <a:solidFill>
                  <a:schemeClr val="bg1"/>
                </a:solidFill>
                <a:latin typeface="Cambria" panose="02040503050406030204" pitchFamily="18" charset="0"/>
              </a:rPr>
              <a:t> 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include Board of Directors insurance.</a:t>
            </a:r>
          </a:p>
          <a:p>
            <a:pPr marL="279400" indent="0">
              <a:buNone/>
            </a:pPr>
            <a:endParaRPr lang="en-US" sz="4000" dirty="0">
              <a:solidFill>
                <a:srgbClr val="2B292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D2A2A-1D31-CB7E-865A-3CFDF105509A}"/>
              </a:ext>
            </a:extLst>
          </p:cNvPr>
          <p:cNvSpPr txBox="1"/>
          <p:nvPr/>
        </p:nvSpPr>
        <p:spPr>
          <a:xfrm>
            <a:off x="788893" y="8691925"/>
            <a:ext cx="158137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Amid Attacks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on Higher Education, Texas AAUP Votes to Affiliate with Texas AFT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</a:rPr>
              <a:t>, April 4, 2024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Historic vote 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Texas AAUP approves affiliation with the Texas AFT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</a:rPr>
              <a:t>, March 30, 2024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0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9"/>
          <p:cNvSpPr txBox="1"/>
          <p:nvPr/>
        </p:nvSpPr>
        <p:spPr>
          <a:xfrm>
            <a:off x="0" y="263600"/>
            <a:ext cx="18288000" cy="1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accent6"/>
                </a:solidFill>
                <a:latin typeface="Montserrat Black"/>
                <a:cs typeface="Montserrat Black"/>
              </a:rPr>
              <a:t>2025 Legislative Priorities</a:t>
            </a:r>
            <a:endParaRPr sz="8000" dirty="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16" name="Google Shape;516;p9"/>
          <p:cNvSpPr txBox="1"/>
          <p:nvPr/>
        </p:nvSpPr>
        <p:spPr>
          <a:xfrm>
            <a:off x="565450" y="1974425"/>
            <a:ext cx="12025951" cy="830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accent6"/>
                </a:solidFill>
                <a:latin typeface="Montserrat Black"/>
                <a:cs typeface="Montserrat Black"/>
                <a:sym typeface="Montserrat SemiBold"/>
              </a:rPr>
              <a:t>Freedom to Learn and Teach:  </a:t>
            </a:r>
            <a:r>
              <a:rPr lang="en-US" sz="3600" dirty="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Encouraging and protecting free inquiry, free expression, intellectual exploration, and open dissent for student learning and advancement of knowledge </a:t>
            </a:r>
            <a:endParaRPr sz="3600" dirty="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1F1F1"/>
              </a:buClr>
              <a:buSzPts val="3600"/>
            </a:pPr>
            <a:r>
              <a:rPr lang="en-US" sz="3600" dirty="0">
                <a:solidFill>
                  <a:schemeClr val="accent6"/>
                </a:solidFill>
                <a:latin typeface="Montserrat Black"/>
                <a:cs typeface="Montserrat Black"/>
                <a:sym typeface="Montserrat SemiBold"/>
              </a:rPr>
              <a:t>Freedom to Research and Create: </a:t>
            </a:r>
            <a:r>
              <a:rPr lang="en-US" sz="3600" dirty="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Removing barriers hindering researchers to win government and private grants. </a:t>
            </a:r>
            <a:endParaRPr sz="3600" dirty="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accent6"/>
                </a:solidFill>
                <a:latin typeface="Montserrat Black"/>
                <a:cs typeface="Montserrat Black"/>
                <a:sym typeface="Montserrat SemiBold"/>
              </a:rPr>
              <a:t>Faculty Economic Security &amp; Tenure: </a:t>
            </a:r>
            <a:r>
              <a:rPr lang="en-US" sz="3600" dirty="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Upholding current tenure policies that recruit and retain workforce development instructors.</a:t>
            </a:r>
            <a:endParaRPr sz="3600" dirty="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 algn="l" rtl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F1F1F1"/>
              </a:buClr>
              <a:buSzPts val="3600"/>
            </a:pPr>
            <a:r>
              <a:rPr lang="en-US" sz="3600" dirty="0">
                <a:solidFill>
                  <a:schemeClr val="accent6"/>
                </a:solidFill>
                <a:latin typeface="Montserrat Black"/>
                <a:cs typeface="Montserrat Black"/>
                <a:sym typeface="Montserrat SemiBold"/>
              </a:rPr>
              <a:t>Faculty Senates and Other Advisory Faculty Bodies: </a:t>
            </a:r>
            <a:r>
              <a:rPr lang="en-US" sz="3600" dirty="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Faculty input to improve curriculum, teaching methods, research, and hiring decisions.</a:t>
            </a:r>
            <a:endParaRPr sz="3600" dirty="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DEF11AB-0F2F-BDFD-5792-7827ACD9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1401" y="2103081"/>
            <a:ext cx="5357038" cy="576793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68BBA7D-57C2-2499-7EB4-C347E77F8497}"/>
              </a:ext>
            </a:extLst>
          </p:cNvPr>
          <p:cNvSpPr txBox="1">
            <a:spLocks/>
          </p:cNvSpPr>
          <p:nvPr/>
        </p:nvSpPr>
        <p:spPr>
          <a:xfrm>
            <a:off x="12591400" y="7890402"/>
            <a:ext cx="5357037" cy="19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0" algn="ctr">
              <a:buNone/>
            </a:pPr>
            <a:r>
              <a:rPr lang="en-US" sz="2400" dirty="0">
                <a:solidFill>
                  <a:schemeClr val="accent6"/>
                </a:solidFill>
                <a:latin typeface="Montserrat Black"/>
                <a:cs typeface="Montserrat Black"/>
              </a:rPr>
              <a:t>Leaders of Texas AFT and Texas AAUP-AFT advocating on Opening Day of Session, January 14, 2025</a:t>
            </a:r>
            <a:endParaRPr lang="en-US" sz="2400" dirty="0">
              <a:solidFill>
                <a:schemeClr val="accent6"/>
              </a:solidFill>
              <a:latin typeface="Montserrat Black"/>
              <a:cs typeface="Montserrat Black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5"/>
          <p:cNvSpPr/>
          <p:nvPr/>
        </p:nvSpPr>
        <p:spPr>
          <a:xfrm>
            <a:off x="0" y="0"/>
            <a:ext cx="5579100" cy="1028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7" name="Google Shape;667;p25"/>
          <p:cNvSpPr txBox="1"/>
          <p:nvPr/>
        </p:nvSpPr>
        <p:spPr>
          <a:xfrm>
            <a:off x="262350" y="3072975"/>
            <a:ext cx="5579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Getting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Involved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Remotely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68" name="Google Shape;668;p25"/>
          <p:cNvSpPr txBox="1"/>
          <p:nvPr/>
        </p:nvSpPr>
        <p:spPr>
          <a:xfrm>
            <a:off x="6348350" y="1187550"/>
            <a:ext cx="11343900" cy="7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200"/>
              <a:buFont typeface="Montserrat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Come to these monthly legislative updates!  Apr. 21 and May 19 at 6pm CT.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200"/>
              <a:buFont typeface="Montserrat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Sign the </a:t>
            </a:r>
            <a:r>
              <a:rPr lang="en-US" sz="3600" u="sng">
                <a:solidFill>
                  <a:srgbClr val="00FFFF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Texas AFT Educator's Bill of Rights</a:t>
            </a: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for K-12 and higher ed educators.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200"/>
              <a:buFont typeface="Montserrat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Get active in your </a:t>
            </a:r>
            <a:r>
              <a:rPr lang="en-US" sz="3600" u="sng">
                <a:solidFill>
                  <a:srgbClr val="00FFFF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AAUP Campus Chapter</a:t>
            </a: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or start one if there isn’t one.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4200"/>
              <a:buFont typeface="Montserrat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Look for opportunities for advocacy on </a:t>
            </a:r>
            <a:r>
              <a:rPr lang="en-US" sz="3600" u="sng">
                <a:solidFill>
                  <a:srgbClr val="00FFFF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Texas AFT Mobilize</a:t>
            </a: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such as phone banking, email campaigns, and local office visits.</a:t>
            </a:r>
            <a:endParaRPr sz="42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6"/>
          <p:cNvSpPr/>
          <p:nvPr/>
        </p:nvSpPr>
        <p:spPr>
          <a:xfrm>
            <a:off x="0" y="0"/>
            <a:ext cx="5579100" cy="1028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4" name="Google Shape;674;p26"/>
          <p:cNvSpPr txBox="1"/>
          <p:nvPr/>
        </p:nvSpPr>
        <p:spPr>
          <a:xfrm>
            <a:off x="262350" y="3072975"/>
            <a:ext cx="55791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Getting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Involved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 Person</a:t>
            </a: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75" name="Google Shape;675;p26"/>
          <p:cNvSpPr txBox="1"/>
          <p:nvPr/>
        </p:nvSpPr>
        <p:spPr>
          <a:xfrm>
            <a:off x="5931425" y="614200"/>
            <a:ext cx="11744100" cy="6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300"/>
              <a:buFont typeface="Montserrat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Join Texas AAUP-AFT to visit Legislative Offices on Thursdays, 9:30am-12:30pm. 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300"/>
              <a:buFont typeface="Montserrat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Testify at the House</a:t>
            </a:r>
            <a:b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Committee on Higher</a:t>
            </a:r>
            <a:b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Education on Tuesdays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300"/>
              <a:buFont typeface="Montserrat"/>
              <a:buChar char="❖"/>
            </a:pP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Testify at the Senate</a:t>
            </a:r>
            <a:b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Committee on</a:t>
            </a:r>
            <a:b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Education K-16 on</a:t>
            </a:r>
            <a:b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Thursdays</a:t>
            </a:r>
            <a:endParaRPr sz="3300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6" name="Google Shape;676;p26" title="Preparing to testify March 10 2025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2425" y="2884924"/>
            <a:ext cx="4835873" cy="5042924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26"/>
          <p:cNvSpPr txBox="1"/>
          <p:nvPr/>
        </p:nvSpPr>
        <p:spPr>
          <a:xfrm>
            <a:off x="12673250" y="7927850"/>
            <a:ext cx="4836000" cy="20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1F1F1"/>
                </a:solidFill>
                <a:latin typeface="Montserrat"/>
                <a:ea typeface="Montserrat"/>
                <a:cs typeface="Montserrat"/>
                <a:sym typeface="Montserrat"/>
              </a:rPr>
              <a:t>Texas AAUP members and allies preparing to testify against SB 37 on March 20, 2025</a:t>
            </a:r>
            <a:endParaRPr sz="3000" b="1">
              <a:solidFill>
                <a:srgbClr val="F1F1F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>
          <a:extLst>
            <a:ext uri="{FF2B5EF4-FFF2-40B4-BE49-F238E27FC236}">
              <a16:creationId xmlns:a16="http://schemas.microsoft.com/office/drawing/2014/main" id="{6CC7E305-1195-2D17-3201-759B00AD7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">
            <a:extLst>
              <a:ext uri="{FF2B5EF4-FFF2-40B4-BE49-F238E27FC236}">
                <a16:creationId xmlns:a16="http://schemas.microsoft.com/office/drawing/2014/main" id="{B522D266-0C67-1458-4C58-D2261451CDC5}"/>
              </a:ext>
            </a:extLst>
          </p:cNvPr>
          <p:cNvSpPr txBox="1"/>
          <p:nvPr/>
        </p:nvSpPr>
        <p:spPr>
          <a:xfrm>
            <a:off x="1028700" y="677149"/>
            <a:ext cx="16230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accent6"/>
                </a:solidFill>
                <a:latin typeface="Montserrat Black"/>
                <a:cs typeface="Montserrat Black"/>
                <a:sym typeface="Montserrat Black"/>
              </a:rPr>
              <a:t>Affiliation with Texas AFT</a:t>
            </a:r>
            <a:endParaRPr sz="8000" dirty="0">
              <a:solidFill>
                <a:schemeClr val="accent6"/>
              </a:solidFill>
            </a:endParaRPr>
          </a:p>
        </p:txBody>
      </p:sp>
      <p:sp>
        <p:nvSpPr>
          <p:cNvPr id="2" name="Google Shape;600;p16">
            <a:extLst>
              <a:ext uri="{FF2B5EF4-FFF2-40B4-BE49-F238E27FC236}">
                <a16:creationId xmlns:a16="http://schemas.microsoft.com/office/drawing/2014/main" id="{76EDC83C-CC3A-290B-DB54-0CCE8CA2D448}"/>
              </a:ext>
            </a:extLst>
          </p:cNvPr>
          <p:cNvSpPr txBox="1"/>
          <p:nvPr/>
        </p:nvSpPr>
        <p:spPr>
          <a:xfrm>
            <a:off x="956700" y="1884056"/>
            <a:ext cx="12225801" cy="790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Amplified Organizing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New Staff: 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Two full-time organizers started July 1, 2024</a:t>
            </a:r>
            <a:endParaRPr lang="en-US" sz="32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Amplified Training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Members: </a:t>
            </a: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Media relations, advocacy, communications</a:t>
            </a:r>
            <a:endParaRPr lang="en-US" sz="36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Amplified Advocacy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On Campus: </a:t>
            </a: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Organizing issue c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ampaigns</a:t>
            </a:r>
            <a:endParaRPr lang="en-US" sz="32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At Legislature: </a:t>
            </a:r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Office visits, testifying, bill amendments</a:t>
            </a:r>
            <a:endParaRPr lang="en-US" sz="36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Amplified </a:t>
            </a:r>
            <a:r>
              <a:rPr lang="en-US" sz="3600" b="1" dirty="0">
                <a:solidFill>
                  <a:schemeClr val="accent6"/>
                </a:solidFill>
                <a:latin typeface="Montserrat" pitchFamily="2" charset="77"/>
                <a:ea typeface="Montserrat Medium"/>
                <a:cs typeface="Montserrat Black"/>
                <a:sym typeface="Montserrat Medium"/>
              </a:rPr>
              <a:t>employment protections</a:t>
            </a:r>
            <a:endParaRPr lang="en-US" sz="3600" dirty="0">
              <a:solidFill>
                <a:srgbClr val="F1F1F1"/>
              </a:solidFill>
              <a:latin typeface="Montserrat" pitchFamily="2" charset="77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Communication Platforms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Internal: 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Signal, WhatsApp, Proton Mail</a:t>
            </a:r>
            <a:endParaRPr lang="en-US" sz="3200" b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External: 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Action Network (email), Hustle (texting), X, </a:t>
            </a:r>
            <a:r>
              <a:rPr lang="en-US" sz="32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Bluesky</a:t>
            </a:r>
            <a:r>
              <a:rPr lang="en-US" sz="32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, Blogs, Website</a:t>
            </a:r>
            <a:r>
              <a:rPr lang="en-US" sz="3200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lang="en-US" sz="32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Access to the Texas AFT legal team</a:t>
            </a:r>
          </a:p>
        </p:txBody>
      </p:sp>
      <p:pic>
        <p:nvPicPr>
          <p:cNvPr id="4" name="Picture 3" descr="A person and person standing in front of a glass door&#10;&#10;Description automatically generated">
            <a:extLst>
              <a:ext uri="{FF2B5EF4-FFF2-40B4-BE49-F238E27FC236}">
                <a16:creationId xmlns:a16="http://schemas.microsoft.com/office/drawing/2014/main" id="{524AC62B-2AD7-1D5B-8587-E52585DAA8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508"/>
          <a:stretch/>
        </p:blipFill>
        <p:spPr>
          <a:xfrm>
            <a:off x="13182501" y="2152997"/>
            <a:ext cx="4486899" cy="508788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A13C26D-681C-02CB-B4F8-E23E5F9E801F}"/>
              </a:ext>
            </a:extLst>
          </p:cNvPr>
          <p:cNvSpPr txBox="1">
            <a:spLocks/>
          </p:cNvSpPr>
          <p:nvPr/>
        </p:nvSpPr>
        <p:spPr>
          <a:xfrm>
            <a:off x="12371299" y="7210937"/>
            <a:ext cx="5719481" cy="19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0" algn="ctr">
              <a:buNone/>
            </a:pPr>
            <a:r>
              <a:rPr lang="en-US" sz="2400" b="1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Alvaro Chavez and Amanda Garcia are the two full-time organizers for Texas AAUP-AFT</a:t>
            </a:r>
            <a:endParaRPr lang="en-US" sz="2400" b="1" dirty="0">
              <a:solidFill>
                <a:schemeClr val="accent6"/>
              </a:solidFill>
              <a:latin typeface="Montserrat" pitchFamily="2" charset="77"/>
              <a:cs typeface="Montserrat Black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15412245"/>
      </p:ext>
    </p:extLst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35D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"/>
          <p:cNvSpPr txBox="1"/>
          <p:nvPr/>
        </p:nvSpPr>
        <p:spPr>
          <a:xfrm>
            <a:off x="1028700" y="677149"/>
            <a:ext cx="16230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AGENDA</a:t>
            </a:r>
            <a:endParaRPr sz="8000" dirty="0">
              <a:solidFill>
                <a:schemeClr val="accent6"/>
              </a:solidFill>
            </a:endParaRPr>
          </a:p>
        </p:txBody>
      </p:sp>
      <p:sp>
        <p:nvSpPr>
          <p:cNvPr id="510" name="Google Shape;510;p8"/>
          <p:cNvSpPr txBox="1"/>
          <p:nvPr/>
        </p:nvSpPr>
        <p:spPr>
          <a:xfrm>
            <a:off x="782950" y="2403525"/>
            <a:ext cx="17115900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5400"/>
              <a:buFont typeface="Montserrat SemiBold"/>
              <a:buChar char="●"/>
            </a:pPr>
            <a:r>
              <a:rPr lang="en-US" sz="5400" dirty="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Supporting one other &amp; building community</a:t>
            </a:r>
            <a:endParaRPr sz="5400" dirty="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5400"/>
              <a:buFont typeface="Montserrat SemiBold"/>
              <a:buChar char="●"/>
            </a:pPr>
            <a:r>
              <a:rPr lang="en-US" sz="5400" dirty="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Academic freedom &amp; shared governance</a:t>
            </a:r>
            <a:endParaRPr sz="5400" dirty="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5400"/>
              <a:buFont typeface="Montserrat SemiBold"/>
              <a:buChar char="●"/>
            </a:pPr>
            <a:r>
              <a:rPr lang="en-US" sz="5400" dirty="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American Association of University Professors</a:t>
            </a:r>
            <a:endParaRPr sz="5400" dirty="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5400"/>
              <a:buFont typeface="Montserrat SemiBold"/>
              <a:buChar char="●"/>
            </a:pPr>
            <a:r>
              <a:rPr lang="en-US" sz="5400" dirty="0">
                <a:solidFill>
                  <a:srgbClr val="F1F1F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Texas AAUP affiliation with Texas AFT</a:t>
            </a:r>
            <a:endParaRPr sz="5400" dirty="0">
              <a:solidFill>
                <a:srgbClr val="F1F1F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5"/>
          <p:cNvSpPr txBox="1"/>
          <p:nvPr/>
        </p:nvSpPr>
        <p:spPr>
          <a:xfrm>
            <a:off x="618600" y="284200"/>
            <a:ext cx="170508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Freedom to Learn &amp; Teach</a:t>
            </a:r>
            <a:endParaRPr sz="8000" dirty="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94" name="Google Shape;594;p15"/>
          <p:cNvSpPr txBox="1"/>
          <p:nvPr/>
        </p:nvSpPr>
        <p:spPr>
          <a:xfrm>
            <a:off x="787650" y="2144700"/>
            <a:ext cx="17050800" cy="747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Teachers need freedom to teach so students have freedom to learn. </a:t>
            </a:r>
            <a:endParaRPr sz="36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1371600" lvl="1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200"/>
              <a:buFont typeface="Montserrat Medium"/>
              <a:buChar char="○"/>
            </a:pPr>
            <a:r>
              <a:rPr lang="en-US" sz="32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Free inquiry, free expression, intellectual exploration, and open dissent are critical for student learning and the advancement of knowledge.  </a:t>
            </a:r>
            <a:endParaRPr sz="32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Academic freedom is the freedom from censorship by the institution in the instructional staff ‘s teaching, research, and expression.  </a:t>
            </a:r>
            <a:endParaRPr sz="36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AF allows instructors to develop/disseminate new knowledge from all viewpoints, including conservative, moderate, liberal, apolitical.</a:t>
            </a:r>
            <a:endParaRPr sz="36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Safeguards include shared governance, tenure and due process</a:t>
            </a:r>
            <a:endParaRPr sz="36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Codified in the </a:t>
            </a:r>
            <a:r>
              <a:rPr lang="en-US" sz="3600" dirty="0">
                <a:solidFill>
                  <a:schemeClr val="accent6"/>
                </a:solidFill>
                <a:latin typeface="Montserrat" pitchFamily="2" charset="77"/>
                <a:cs typeface="Montserrat Black"/>
                <a:sym typeface="Montserrat Medium"/>
              </a:rPr>
              <a:t>1940 AAUP Statement of Principles on Academic Freedom and Tenure </a:t>
            </a: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adopted by more than 85% of all four-year public and non-profit private </a:t>
            </a:r>
            <a:r>
              <a:rPr lang="en-US" sz="3600" dirty="0" err="1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universites</a:t>
            </a: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 in the United States</a:t>
            </a:r>
            <a:endParaRPr sz="36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6"/>
          <p:cNvSpPr txBox="1"/>
          <p:nvPr/>
        </p:nvSpPr>
        <p:spPr>
          <a:xfrm>
            <a:off x="618600" y="284200"/>
            <a:ext cx="170508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accent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Shared Governance</a:t>
            </a:r>
            <a:endParaRPr sz="8000" dirty="0">
              <a:solidFill>
                <a:schemeClr val="accent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00" name="Google Shape;600;p16"/>
          <p:cNvSpPr txBox="1"/>
          <p:nvPr/>
        </p:nvSpPr>
        <p:spPr>
          <a:xfrm>
            <a:off x="956700" y="1884056"/>
            <a:ext cx="16712700" cy="769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7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Higher ed Administration delegates tasks using a division of labor</a:t>
            </a:r>
            <a:endParaRPr sz="36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Shared decision-making among students, staff, faculty, administrators, and board of governors based on communication, trust, mutual understanding, and transparency</a:t>
            </a:r>
            <a:endParaRPr sz="36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Faculty (due to expertise) have primary decision-making authority</a:t>
            </a:r>
            <a:endParaRPr sz="36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1371600" lvl="1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1F1F1"/>
              </a:buClr>
              <a:buSzPts val="3200"/>
              <a:buFont typeface="Montserrat Medium"/>
              <a:buChar char="○"/>
            </a:pPr>
            <a:r>
              <a:rPr lang="en-US" sz="32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Curriculum, subject matter, and methods of instruction</a:t>
            </a:r>
            <a:endParaRPr sz="32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Matters related to faculty status – appointments, reappointments, non-reappointments, promotions, granting of tenure, dismissal</a:t>
            </a:r>
            <a:endParaRPr sz="36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Faculty have authority in financial exigency and program closures</a:t>
            </a:r>
            <a:endParaRPr sz="36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1966 </a:t>
            </a:r>
            <a:r>
              <a:rPr lang="en-US" sz="3600" dirty="0">
                <a:solidFill>
                  <a:schemeClr val="accent6"/>
                </a:solidFill>
                <a:latin typeface="Montserrat" pitchFamily="2" charset="77"/>
                <a:cs typeface="Montserrat Black"/>
                <a:sym typeface="Montserrat Medium"/>
              </a:rPr>
              <a:t>AAUP Statement of Government of Colleges and Universities </a:t>
            </a:r>
            <a:r>
              <a:rPr lang="en-US" sz="3600" dirty="0">
                <a:solidFill>
                  <a:srgbClr val="F1F1F1"/>
                </a:solidFill>
                <a:latin typeface="Montserrat" pitchFamily="2" charset="77"/>
                <a:ea typeface="Montserrat Medium"/>
                <a:cs typeface="Montserrat Medium"/>
                <a:sym typeface="Montserrat Medium"/>
              </a:rPr>
              <a:t>adopted by 1500+ colleges and universities in the US</a:t>
            </a:r>
            <a:endParaRPr sz="36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F1F7-C68C-DE6A-7EB0-314DC155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302962"/>
            <a:ext cx="17041200" cy="2335016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accent6"/>
                </a:solidFill>
                <a:latin typeface="Montserrat Black"/>
                <a:cs typeface="Montserrat Black"/>
                <a:sym typeface="Arial"/>
              </a:rPr>
              <a:t>AAUP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DEC2F-70C9-DF28-6D96-C1C1FCB62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686" y="1723566"/>
            <a:ext cx="12451270" cy="8077144"/>
          </a:xfrm>
        </p:spPr>
        <p:txBody>
          <a:bodyPr>
            <a:noAutofit/>
          </a:bodyPr>
          <a:lstStyle/>
          <a:p>
            <a:pPr marL="279400" indent="0">
              <a:lnSpc>
                <a:spcPct val="105000"/>
              </a:lnSpc>
              <a:spcAft>
                <a:spcPts val="24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Founded in 1915 by faculty</a:t>
            </a:r>
          </a:p>
          <a:p>
            <a:pPr marL="279400" indent="0">
              <a:lnSpc>
                <a:spcPct val="105000"/>
              </a:lnSpc>
              <a:spcAft>
                <a:spcPts val="2400"/>
              </a:spcAft>
              <a:buNone/>
            </a:pPr>
            <a:r>
              <a:rPr lang="en-US" sz="36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42,000 members </a:t>
            </a: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and </a:t>
            </a:r>
            <a:r>
              <a:rPr lang="en-US" sz="36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500 campus chapters</a:t>
            </a:r>
          </a:p>
          <a:p>
            <a:pPr marL="279400" indent="0">
              <a:lnSpc>
                <a:spcPct val="105000"/>
              </a:lnSpc>
              <a:spcAft>
                <a:spcPts val="24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AAUP </a:t>
            </a:r>
            <a:r>
              <a:rPr lang="en-US" sz="36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champions</a:t>
            </a: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 academic freedom, </a:t>
            </a:r>
            <a:r>
              <a:rPr lang="en-US" sz="36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advances</a:t>
            </a: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 shared governance, and </a:t>
            </a:r>
            <a:r>
              <a:rPr lang="en-US" sz="36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organizes</a:t>
            </a: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 all faculty to promote economic security and quality education.</a:t>
            </a:r>
          </a:p>
          <a:p>
            <a:pPr marL="279400" indent="0">
              <a:lnSpc>
                <a:spcPct val="105000"/>
              </a:lnSpc>
              <a:spcAft>
                <a:spcPts val="24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AAUP </a:t>
            </a:r>
            <a:r>
              <a:rPr lang="en-US" sz="36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affiliated</a:t>
            </a: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 with the American Federation of Teachers (AFT) on Aug. 1, 2022, after 10 years of  collaboration on new collective bargaining units</a:t>
            </a:r>
          </a:p>
          <a:p>
            <a:pPr marL="279400" indent="0">
              <a:lnSpc>
                <a:spcPct val="10500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AFT has </a:t>
            </a:r>
            <a:r>
              <a:rPr lang="en-US" sz="36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1.8M members </a:t>
            </a: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including </a:t>
            </a:r>
            <a:r>
              <a:rPr lang="en-US" sz="36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300,000 in higher ed</a:t>
            </a: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 and is part of AFL-CIO with 12M members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5030FD4-745C-2800-DDB3-BD48A222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174" y="1838129"/>
            <a:ext cx="4589929" cy="220316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0A7DA52-35A5-2B84-59CD-678C55BBD176}"/>
              </a:ext>
            </a:extLst>
          </p:cNvPr>
          <p:cNvSpPr txBox="1">
            <a:spLocks/>
          </p:cNvSpPr>
          <p:nvPr/>
        </p:nvSpPr>
        <p:spPr>
          <a:xfrm>
            <a:off x="13200174" y="8961113"/>
            <a:ext cx="4661644" cy="94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0" algn="ctr">
              <a:buNone/>
            </a:pPr>
            <a:r>
              <a:rPr lang="en-US" sz="2800" dirty="0">
                <a:solidFill>
                  <a:schemeClr val="accent6"/>
                </a:solidFill>
                <a:latin typeface="Montserrat Black"/>
                <a:cs typeface="Montserrat Black"/>
                <a:sym typeface="Montserrat"/>
              </a:rPr>
              <a:t>Join AAUP</a:t>
            </a:r>
          </a:p>
        </p:txBody>
      </p:sp>
      <p:pic>
        <p:nvPicPr>
          <p:cNvPr id="7" name="Picture 6" descr="A qr code with a dinosaur&#10;&#10;Description automatically generated">
            <a:extLst>
              <a:ext uri="{FF2B5EF4-FFF2-40B4-BE49-F238E27FC236}">
                <a16:creationId xmlns:a16="http://schemas.microsoft.com/office/drawing/2014/main" id="{A36032C2-00BC-7F32-1753-DF595FCBA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" t="3512" r="3834" b="4662"/>
          <a:stretch/>
        </p:blipFill>
        <p:spPr>
          <a:xfrm>
            <a:off x="13200174" y="4307995"/>
            <a:ext cx="4589929" cy="46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7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74393-D290-530B-0C06-051FB40EC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4AC89-5EF3-3828-8D69-17AABEF5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57" y="62888"/>
            <a:ext cx="17655285" cy="1988344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accent6"/>
                </a:solidFill>
                <a:latin typeface="Montserrat Black"/>
                <a:cs typeface="Montserrat Black"/>
                <a:sym typeface="Arial"/>
              </a:rPr>
              <a:t>Texas AAUP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A2446-C1FF-25D5-A597-9F341AA6C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674" y="1820424"/>
            <a:ext cx="17264652" cy="7628376"/>
          </a:xfrm>
        </p:spPr>
        <p:txBody>
          <a:bodyPr>
            <a:normAutofit fontScale="92500" lnSpcReduction="10000"/>
          </a:bodyPr>
          <a:lstStyle/>
          <a:p>
            <a:pPr marL="2794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900" dirty="0">
                <a:solidFill>
                  <a:schemeClr val="bg1"/>
                </a:solidFill>
                <a:latin typeface="Montserrat" pitchFamily="2" charset="77"/>
              </a:rPr>
              <a:t>Texas has about </a:t>
            </a:r>
            <a:r>
              <a:rPr lang="en-US" sz="39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80,000</a:t>
            </a:r>
            <a:r>
              <a:rPr lang="en-US" sz="3900" dirty="0">
                <a:solidFill>
                  <a:schemeClr val="bg1"/>
                </a:solidFill>
                <a:latin typeface="Montserrat" pitchFamily="2" charset="77"/>
              </a:rPr>
              <a:t> faculty in 167 institutions</a:t>
            </a:r>
          </a:p>
          <a:p>
            <a:pPr marL="27940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9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Texas AAUP </a:t>
            </a:r>
            <a:r>
              <a:rPr lang="en-US" sz="3900" dirty="0">
                <a:solidFill>
                  <a:schemeClr val="bg1"/>
                </a:solidFill>
                <a:latin typeface="Montserrat" pitchFamily="2" charset="77"/>
                <a:cs typeface="Montserrat Black"/>
              </a:rPr>
              <a:t>Conference launched in 1964</a:t>
            </a:r>
          </a:p>
          <a:p>
            <a:pPr marL="27940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	</a:t>
            </a:r>
            <a:r>
              <a:rPr lang="en-US" sz="3500" dirty="0">
                <a:solidFill>
                  <a:schemeClr val="bg1"/>
                </a:solidFill>
                <a:latin typeface="Montserrat" pitchFamily="2" charset="77"/>
              </a:rPr>
              <a:t>Today, 1,350 members on 75 public &amp; private campuses</a:t>
            </a:r>
          </a:p>
          <a:p>
            <a:pPr marL="27940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900" dirty="0">
                <a:solidFill>
                  <a:schemeClr val="bg1"/>
                </a:solidFill>
                <a:latin typeface="Montserrat" pitchFamily="2" charset="77"/>
                <a:cs typeface="Montserrat Black"/>
              </a:rPr>
              <a:t>Campus Chapters: </a:t>
            </a:r>
            <a:r>
              <a:rPr lang="en-US" sz="39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32</a:t>
            </a:r>
            <a:r>
              <a:rPr lang="en-US" sz="3900" dirty="0">
                <a:solidFill>
                  <a:schemeClr val="bg1"/>
                </a:solidFill>
                <a:latin typeface="Montserrat" pitchFamily="2" charset="77"/>
                <a:cs typeface="Montserrat Black"/>
              </a:rPr>
              <a:t> (added 1/</a:t>
            </a:r>
            <a:r>
              <a:rPr lang="en-US" sz="3900" dirty="0" err="1">
                <a:solidFill>
                  <a:schemeClr val="bg1"/>
                </a:solidFill>
                <a:latin typeface="Montserrat" pitchFamily="2" charset="77"/>
                <a:cs typeface="Montserrat Black"/>
              </a:rPr>
              <a:t>mo</a:t>
            </a:r>
            <a:r>
              <a:rPr lang="en-US" sz="3900" dirty="0">
                <a:solidFill>
                  <a:schemeClr val="bg1"/>
                </a:solidFill>
                <a:latin typeface="Montserrat" pitchFamily="2" charset="77"/>
                <a:cs typeface="Montserrat Black"/>
              </a:rPr>
              <a:t> since Jan. 2024)</a:t>
            </a:r>
          </a:p>
          <a:p>
            <a:pPr marL="27940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	</a:t>
            </a:r>
            <a:r>
              <a:rPr lang="en-US" sz="3500" dirty="0">
                <a:solidFill>
                  <a:schemeClr val="bg1"/>
                </a:solidFill>
                <a:latin typeface="Montserrat" pitchFamily="2" charset="77"/>
              </a:rPr>
              <a:t>Primary driver in doubling membership since Jan. 2024</a:t>
            </a:r>
          </a:p>
          <a:p>
            <a:pPr marL="27940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3500" dirty="0">
                <a:solidFill>
                  <a:schemeClr val="bg1"/>
                </a:solidFill>
                <a:latin typeface="Montserrat" pitchFamily="2" charset="77"/>
              </a:rPr>
              <a:t>	Monthly online meetings with chapter presidents</a:t>
            </a:r>
          </a:p>
          <a:p>
            <a:pPr marL="27940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900" dirty="0">
                <a:solidFill>
                  <a:schemeClr val="bg1"/>
                </a:solidFill>
                <a:latin typeface="Montserrat" pitchFamily="2" charset="77"/>
                <a:cs typeface="Montserrat Black"/>
              </a:rPr>
              <a:t>Statewide meetings twice a year (in-person &amp; online)</a:t>
            </a:r>
          </a:p>
          <a:p>
            <a:pPr marL="2794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cs typeface="Montserrat Black"/>
              </a:rPr>
              <a:t>	</a:t>
            </a:r>
            <a:r>
              <a:rPr lang="en-US" sz="3500" dirty="0">
                <a:solidFill>
                  <a:schemeClr val="bg1"/>
                </a:solidFill>
                <a:latin typeface="Montserrat" pitchFamily="2" charset="77"/>
                <a:cs typeface="Montserrat Black"/>
              </a:rPr>
              <a:t>Weekly online trainings during Legislative session</a:t>
            </a:r>
          </a:p>
          <a:p>
            <a:pPr marL="2794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500" dirty="0">
                <a:solidFill>
                  <a:schemeClr val="bg1"/>
                </a:solidFill>
                <a:latin typeface="Montserrat" pitchFamily="2" charset="77"/>
                <a:cs typeface="Montserrat Black"/>
              </a:rPr>
              <a:t>	Daily updates </a:t>
            </a:r>
            <a:r>
              <a:rPr lang="en-US" sz="3500" u="sng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@TexasAaup</a:t>
            </a:r>
            <a:r>
              <a:rPr lang="en-US" sz="35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" panose="020B0004020202020204" pitchFamily="34" charset="0"/>
              </a:rPr>
              <a:t> and </a:t>
            </a:r>
            <a:r>
              <a:rPr lang="en-US" sz="3500" u="sng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@texasaaup.bsky.social</a:t>
            </a:r>
            <a:r>
              <a:rPr lang="en-US" sz="35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3500" dirty="0">
              <a:solidFill>
                <a:schemeClr val="bg1"/>
              </a:solidFill>
              <a:latin typeface="Montserrat" pitchFamily="2" charset="77"/>
              <a:cs typeface="Montserrat Black"/>
            </a:endParaRPr>
          </a:p>
          <a:p>
            <a:pPr marL="27940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9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Office of Faculty Representation </a:t>
            </a:r>
            <a:r>
              <a:rPr lang="en-US" sz="3900" dirty="0">
                <a:solidFill>
                  <a:schemeClr val="bg1"/>
                </a:solidFill>
                <a:latin typeface="Montserrat" pitchFamily="2" charset="77"/>
              </a:rPr>
              <a:t>launched Oct. 2023</a:t>
            </a:r>
          </a:p>
          <a:p>
            <a:pPr marL="2794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cs typeface="Montserrat Black"/>
              </a:rPr>
              <a:t>	</a:t>
            </a:r>
            <a:r>
              <a:rPr lang="en-US" sz="3500" dirty="0">
                <a:solidFill>
                  <a:schemeClr val="bg1"/>
                </a:solidFill>
                <a:latin typeface="Montserrat" pitchFamily="2" charset="77"/>
                <a:cs typeface="Montserrat Black"/>
              </a:rPr>
              <a:t>Helps members facing investigations, disciplinary action, dismissal</a:t>
            </a:r>
          </a:p>
          <a:p>
            <a:pPr marL="2794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500" dirty="0">
                <a:solidFill>
                  <a:schemeClr val="bg1"/>
                </a:solidFill>
                <a:latin typeface="Montserrat" pitchFamily="2" charset="77"/>
                <a:cs typeface="Montserrat Black"/>
              </a:rPr>
              <a:t>	</a:t>
            </a:r>
            <a:endParaRPr lang="en-US" dirty="0">
              <a:solidFill>
                <a:schemeClr val="bg1"/>
              </a:solidFill>
              <a:latin typeface="Montserrat" pitchFamily="2" charset="77"/>
              <a:cs typeface="Montserrat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0FFB1-1AB7-D001-9DB6-4C7ECFA30187}"/>
              </a:ext>
            </a:extLst>
          </p:cNvPr>
          <p:cNvSpPr txBox="1"/>
          <p:nvPr/>
        </p:nvSpPr>
        <p:spPr>
          <a:xfrm>
            <a:off x="835547" y="9619510"/>
            <a:ext cx="1398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Montserrat" pitchFamily="2" charset="77"/>
              </a:rPr>
              <a:t>Kelly Hand, </a:t>
            </a:r>
            <a:r>
              <a:rPr lang="en-US" sz="2400" i="1" dirty="0">
                <a:solidFill>
                  <a:schemeClr val="bg1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Texas AAUP-AFT Conference</a:t>
            </a:r>
            <a:r>
              <a:rPr lang="en-US" sz="2400" i="1" dirty="0">
                <a:solidFill>
                  <a:schemeClr val="bg1"/>
                </a:solidFill>
                <a:latin typeface="Montserrat" pitchFamily="2" charset="77"/>
              </a:rPr>
              <a:t>, Academe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, Fall 2024. 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Profile of Texas AAUP-AFT.</a:t>
            </a:r>
            <a:endParaRPr lang="en-US" sz="2400" i="1" dirty="0">
              <a:latin typeface="Montserrat" pitchFamily="2" charset="77"/>
            </a:endParaRPr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D1E1871-2AE0-3837-C364-8A499819B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5158" y="1834281"/>
            <a:ext cx="4934142" cy="1988345"/>
          </a:xfrm>
          <a:prstGeom prst="rect">
            <a:avLst/>
          </a:prstGeom>
        </p:spPr>
      </p:pic>
      <p:pic>
        <p:nvPicPr>
          <p:cNvPr id="11" name="Picture 10" descr="A group of people on a computer screen&#10;&#10;Description automatically generated">
            <a:extLst>
              <a:ext uri="{FF2B5EF4-FFF2-40B4-BE49-F238E27FC236}">
                <a16:creationId xmlns:a16="http://schemas.microsoft.com/office/drawing/2014/main" id="{09EBE4D0-44D2-8D17-678F-EC5BA4F9B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8513" y="4046630"/>
            <a:ext cx="4945479" cy="282034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34C85198-CC4A-FA94-554F-D70C4DEFC2C7}"/>
              </a:ext>
            </a:extLst>
          </p:cNvPr>
          <p:cNvSpPr txBox="1">
            <a:spLocks/>
          </p:cNvSpPr>
          <p:nvPr/>
        </p:nvSpPr>
        <p:spPr>
          <a:xfrm>
            <a:off x="13240229" y="6777325"/>
            <a:ext cx="4945479" cy="94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0" algn="r">
              <a:buNone/>
            </a:pPr>
            <a:r>
              <a:rPr lang="en-US" sz="2400" dirty="0">
                <a:solidFill>
                  <a:schemeClr val="accent6"/>
                </a:solidFill>
                <a:latin typeface="Montserrat Black"/>
                <a:cs typeface="Montserrat Black"/>
                <a:sym typeface="Montserrat"/>
              </a:rPr>
              <a:t>Texas AAUP-AFT Meeting Spring 2025</a:t>
            </a:r>
          </a:p>
        </p:txBody>
      </p:sp>
    </p:spTree>
    <p:extLst>
      <p:ext uri="{BB962C8B-B14F-4D97-AF65-F5344CB8AC3E}">
        <p14:creationId xmlns:p14="http://schemas.microsoft.com/office/powerpoint/2010/main" val="161431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372F6-4FC2-EF8E-D657-D2EE157FB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0099-D850-7C3C-594D-39FDF963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57" y="62888"/>
            <a:ext cx="17655285" cy="1988344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accent6"/>
                </a:solidFill>
                <a:latin typeface="Montserrat Black"/>
                <a:cs typeface="Montserrat Black"/>
                <a:sym typeface="Arial"/>
              </a:rPr>
              <a:t>Employment Protections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3D417-F61D-2B02-7ECE-F3B92A4E0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674" y="1820424"/>
            <a:ext cx="17264652" cy="8112470"/>
          </a:xfrm>
        </p:spPr>
        <p:txBody>
          <a:bodyPr>
            <a:normAutofit fontScale="85000" lnSpcReduction="20000"/>
          </a:bodyPr>
          <a:lstStyle/>
          <a:p>
            <a:endParaRPr lang="en-US" sz="1800" dirty="0">
              <a:solidFill>
                <a:schemeClr val="bg1"/>
              </a:solidFill>
              <a:latin typeface="Cambria" panose="02040503050406030204" pitchFamily="18" charset="0"/>
              <a:cs typeface="Montserrat Black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Clr>
                <a:srgbClr val="F1F1F1"/>
              </a:buClr>
              <a:buSzPts val="3600"/>
              <a:buNone/>
            </a:pPr>
            <a:r>
              <a:rPr lang="en-US" sz="4200" dirty="0">
                <a:latin typeface="Montserrat" pitchFamily="2" charset="77"/>
                <a:cs typeface="Montserrat Medium"/>
              </a:rPr>
              <a:t>Texas AAUP-AFT provides five layers of employment protection:</a:t>
            </a:r>
            <a:endParaRPr lang="en-US" sz="4200" dirty="0">
              <a:solidFill>
                <a:srgbClr val="F1F1F1"/>
              </a:solidFill>
              <a:latin typeface="Montserrat" pitchFamily="2" charset="77"/>
              <a:ea typeface="Montserrat Medium"/>
              <a:cs typeface="Montserrat Medium"/>
              <a:sym typeface="Montserrat Medium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8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 </a:t>
            </a:r>
            <a:r>
              <a:rPr lang="en-US" sz="38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campus AAUP chapter </a:t>
            </a:r>
            <a:r>
              <a:rPr lang="en-US" sz="38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has expertise on campus policies and procedures.</a:t>
            </a:r>
          </a:p>
          <a:p>
            <a:pPr marL="457200" lvl="0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8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The </a:t>
            </a:r>
            <a:r>
              <a:rPr lang="en-US" sz="38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Office of Faculty Representation </a:t>
            </a:r>
            <a:r>
              <a:rPr lang="en-US" sz="38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(OFR) helps members facing investigations, disciplinary action, or dismissal.  Since OFR launched in Oct. 2023, they have helped more than 70 faculty and staff resolve issues with their administration.  </a:t>
            </a:r>
            <a:r>
              <a:rPr lang="en-US" sz="3800" b="0" i="0" u="sng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Send email</a:t>
            </a:r>
            <a:r>
              <a:rPr lang="en-US" sz="38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.</a:t>
            </a:r>
          </a:p>
          <a:p>
            <a:pPr marL="457200" lvl="0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8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Texas AFT member benefits </a:t>
            </a:r>
            <a:r>
              <a:rPr lang="en-US" sz="38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provide $8M in professional liability coverage and $35,000 in legal aid to respond to criminal investigations.</a:t>
            </a:r>
            <a:r>
              <a:rPr lang="en-US" sz="3800" b="0" i="0" u="none" strike="noStrike" dirty="0">
                <a:solidFill>
                  <a:srgbClr val="0000FF"/>
                </a:solidFill>
                <a:effectLst/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800" b="0" i="0" u="sng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</a:t>
            </a:r>
            <a:endParaRPr lang="en-US" sz="38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8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Texas AAUP-AFT can provide a </a:t>
            </a:r>
            <a:r>
              <a:rPr lang="en-US" sz="38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list of attorneys </a:t>
            </a:r>
            <a:r>
              <a:rPr lang="en-US" sz="38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for legal counsel.</a:t>
            </a:r>
          </a:p>
          <a:p>
            <a:pPr marL="457200" lvl="0" indent="-457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1F1F1"/>
              </a:buClr>
              <a:buSzPts val="3600"/>
              <a:buFont typeface="Montserrat Medium"/>
              <a:buChar char="●"/>
            </a:pPr>
            <a:r>
              <a:rPr lang="en-US" sz="38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Texas AAUP-AFT </a:t>
            </a:r>
            <a:r>
              <a:rPr lang="en-US" sz="3800" dirty="0">
                <a:solidFill>
                  <a:schemeClr val="accent6"/>
                </a:solidFill>
                <a:latin typeface="Montserrat" pitchFamily="2" charset="77"/>
                <a:cs typeface="Montserrat Black"/>
              </a:rPr>
              <a:t>legal defense fund </a:t>
            </a:r>
            <a:r>
              <a:rPr lang="en-US" sz="38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if you registered for membership through the</a:t>
            </a:r>
            <a:r>
              <a:rPr lang="en-US" sz="3800" b="0" i="0" u="none" strike="noStrike" dirty="0">
                <a:solidFill>
                  <a:srgbClr val="0000FF"/>
                </a:solidFill>
                <a:effectLst/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800" b="0" i="0" u="sng" strike="noStrike" dirty="0">
                <a:solidFill>
                  <a:schemeClr val="bg1"/>
                </a:solidFill>
                <a:effectLst/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Texas AAUP-AFT registration page</a:t>
            </a:r>
            <a:r>
              <a:rPr lang="en-US" sz="38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.</a:t>
            </a:r>
          </a:p>
          <a:p>
            <a:pPr marL="279400" indent="0">
              <a:buNone/>
            </a:pPr>
            <a:endParaRPr lang="en-US" sz="3500" dirty="0">
              <a:solidFill>
                <a:schemeClr val="bg1"/>
              </a:solidFill>
              <a:latin typeface="Montserrat" pitchFamily="2" charset="77"/>
              <a:cs typeface="Montserrat Black"/>
            </a:endParaRPr>
          </a:p>
          <a:p>
            <a:pPr marL="2794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500" dirty="0">
                <a:solidFill>
                  <a:schemeClr val="bg1"/>
                </a:solidFill>
                <a:latin typeface="Montserrat" pitchFamily="2" charset="77"/>
                <a:cs typeface="Montserrat Black"/>
              </a:rPr>
              <a:t>	</a:t>
            </a:r>
            <a:endParaRPr lang="en-US" dirty="0">
              <a:solidFill>
                <a:schemeClr val="bg1"/>
              </a:solidFill>
              <a:latin typeface="Montserrat" pitchFamily="2" charset="77"/>
              <a:cs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47156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6A5DC-5E2F-B253-FA7D-27B356250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DC80-63FB-DE8A-CE14-73EE12C2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448"/>
            <a:ext cx="18288000" cy="1988344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accent6"/>
                </a:solidFill>
                <a:latin typeface="Montserrat Black"/>
                <a:cs typeface="Montserrat Black"/>
                <a:sym typeface="Arial"/>
              </a:rPr>
              <a:t>Texas AAUP Officers</a:t>
            </a:r>
          </a:p>
        </p:txBody>
      </p:sp>
      <p:pic>
        <p:nvPicPr>
          <p:cNvPr id="8" name="Picture 7" descr="A group of people's faces&#10;&#10;Description automatically generated">
            <a:extLst>
              <a:ext uri="{FF2B5EF4-FFF2-40B4-BE49-F238E27FC236}">
                <a16:creationId xmlns:a16="http://schemas.microsoft.com/office/drawing/2014/main" id="{7DF0E9D2-9683-42CB-A5E3-6E3F4459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441" y="2228792"/>
            <a:ext cx="7669820" cy="6250268"/>
          </a:xfrm>
          <a:prstGeom prst="rect">
            <a:avLst/>
          </a:prstGeom>
        </p:spPr>
      </p:pic>
      <p:pic>
        <p:nvPicPr>
          <p:cNvPr id="10" name="Picture 9" descr="A group of people smiling&#10;&#10;Description automatically generated">
            <a:extLst>
              <a:ext uri="{FF2B5EF4-FFF2-40B4-BE49-F238E27FC236}">
                <a16:creationId xmlns:a16="http://schemas.microsoft.com/office/drawing/2014/main" id="{CCF61387-8771-1CE2-8E48-9039429D1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376" y="2228792"/>
            <a:ext cx="6980818" cy="625026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8FA7CDC-6976-853A-7A00-9C745A1FE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516" y="8741177"/>
            <a:ext cx="17264652" cy="779341"/>
          </a:xfrm>
        </p:spPr>
        <p:txBody>
          <a:bodyPr>
            <a:normAutofit/>
          </a:bodyPr>
          <a:lstStyle/>
          <a:p>
            <a:pPr marL="2794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Five regional VPs help coordinate chapters and activities in their regions</a:t>
            </a:r>
          </a:p>
        </p:txBody>
      </p:sp>
    </p:spTree>
    <p:extLst>
      <p:ext uri="{BB962C8B-B14F-4D97-AF65-F5344CB8AC3E}">
        <p14:creationId xmlns:p14="http://schemas.microsoft.com/office/powerpoint/2010/main" val="268641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0731-602C-F5BF-9B9E-A6BC55DE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57" y="62888"/>
            <a:ext cx="17655285" cy="1988344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accent6"/>
                </a:solidFill>
                <a:latin typeface="Montserrat Black"/>
                <a:cs typeface="Montserrat Black"/>
                <a:sym typeface="Arial"/>
              </a:rPr>
              <a:t>Texas AFT Partnership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AB7F1-29F9-BD90-9DB0-5DE624102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674" y="1820424"/>
            <a:ext cx="17264652" cy="8137348"/>
          </a:xfrm>
        </p:spPr>
        <p:txBody>
          <a:bodyPr>
            <a:normAutofit/>
          </a:bodyPr>
          <a:lstStyle/>
          <a:p>
            <a:pPr marL="27940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88</a:t>
            </a:r>
            <a:r>
              <a:rPr lang="en-US" sz="3600" baseline="30000" dirty="0">
                <a:solidFill>
                  <a:schemeClr val="bg1"/>
                </a:solidFill>
                <a:latin typeface="Montserrat" pitchFamily="2" charset="77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 Texas Legislative session Jan. 10 to May 29, 2023</a:t>
            </a:r>
          </a:p>
          <a:p>
            <a:pPr marL="2794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Texas AFT</a:t>
            </a:r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 partnered with Texas AAUP to</a:t>
            </a:r>
          </a:p>
          <a:p>
            <a:pPr marL="2794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5100" dirty="0">
                <a:solidFill>
                  <a:schemeClr val="bg1"/>
                </a:solidFill>
                <a:latin typeface="Montserrat" pitchFamily="2" charset="77"/>
              </a:rPr>
              <a:t>	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Provide media, testifier, and Legislative advocacy training</a:t>
            </a:r>
          </a:p>
          <a:p>
            <a:pPr marL="2794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	Help us navigate Texas House and Senate (181 members)</a:t>
            </a:r>
          </a:p>
          <a:p>
            <a:pPr marL="2794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	Connect us with their bi-partisan coalition for public ed</a:t>
            </a:r>
          </a:p>
          <a:p>
            <a:pPr marL="2794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	Support Legislative office visits and testifying at hearings**</a:t>
            </a:r>
          </a:p>
          <a:p>
            <a:pPr marL="2794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	Coordinate press conferences, releases, and interviews**</a:t>
            </a:r>
          </a:p>
          <a:p>
            <a:pPr marL="2794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	Launch social media @</a:t>
            </a:r>
            <a:r>
              <a:rPr lang="en-US" dirty="0" err="1">
                <a:solidFill>
                  <a:schemeClr val="bg1"/>
                </a:solidFill>
                <a:latin typeface="Montserrat" pitchFamily="2" charset="77"/>
              </a:rPr>
              <a:t>TexasAaup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 and blog sites**</a:t>
            </a:r>
          </a:p>
          <a:p>
            <a:pPr marL="2794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	Help us set up a 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higher 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 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 tracker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  <a:cs typeface="Calibri"/>
                <a:sym typeface="Calibri"/>
              </a:rPr>
              <a:t> </a:t>
            </a:r>
          </a:p>
          <a:p>
            <a:pPr marL="2794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cs typeface="Calibri"/>
                <a:sym typeface="Calibri"/>
              </a:rPr>
              <a:t>	Submit op-eds to reach key legislators**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64F9B-1ADD-D46C-6F9D-87AF48341A89}"/>
              </a:ext>
            </a:extLst>
          </p:cNvPr>
          <p:cNvSpPr txBox="1"/>
          <p:nvPr/>
        </p:nvSpPr>
        <p:spPr>
          <a:xfrm>
            <a:off x="803610" y="9305864"/>
            <a:ext cx="898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** Speaking as private citizens / AAUP members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C268D6C-A4FB-BCDE-C5A5-801B68E3D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2591" y="5933283"/>
            <a:ext cx="3723650" cy="3372579"/>
          </a:xfrm>
          <a:prstGeom prst="rect">
            <a:avLst/>
          </a:prstGeom>
        </p:spPr>
      </p:pic>
      <p:pic>
        <p:nvPicPr>
          <p:cNvPr id="7" name="Picture 6" descr="A blue and white outline of a state&#10;&#10;Description automatically generated">
            <a:extLst>
              <a:ext uri="{FF2B5EF4-FFF2-40B4-BE49-F238E27FC236}">
                <a16:creationId xmlns:a16="http://schemas.microsoft.com/office/drawing/2014/main" id="{85748B72-F594-169F-2B87-9419A09B5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2590" y="2051232"/>
            <a:ext cx="3723650" cy="35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20582"/>
      </p:ext>
    </p:extLst>
  </p:cSld>
  <p:clrMapOvr>
    <a:masterClrMapping/>
  </p:clrMapOvr>
</p:sld>
</file>

<file path=ppt/theme/theme1.xml><?xml version="1.0" encoding="utf-8"?>
<a:theme xmlns:a="http://schemas.openxmlformats.org/drawingml/2006/main" name="Bold Minimal American Election">
  <a:themeElements>
    <a:clrScheme name="Office">
      <a:dk1>
        <a:srgbClr val="000000"/>
      </a:dk1>
      <a:lt1>
        <a:srgbClr val="FFFFFF"/>
      </a:lt1>
      <a:dk2>
        <a:srgbClr val="1B449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6A92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1377</Words>
  <Application>Microsoft Macintosh PowerPoint</Application>
  <PresentationFormat>Custom</PresentationFormat>
  <Paragraphs>129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Cambria</vt:lpstr>
      <vt:lpstr>Arial</vt:lpstr>
      <vt:lpstr>Montserrat</vt:lpstr>
      <vt:lpstr>Montserrat Black</vt:lpstr>
      <vt:lpstr>Montserrat Medium</vt:lpstr>
      <vt:lpstr>Montserrat SemiBold</vt:lpstr>
      <vt:lpstr>Calibri</vt:lpstr>
      <vt:lpstr>Source Sans Pro</vt:lpstr>
      <vt:lpstr>Bold Minimal American Election</vt:lpstr>
      <vt:lpstr>PowerPoint Presentation</vt:lpstr>
      <vt:lpstr>PowerPoint Presentation</vt:lpstr>
      <vt:lpstr>PowerPoint Presentation</vt:lpstr>
      <vt:lpstr>PowerPoint Presentation</vt:lpstr>
      <vt:lpstr>AAUP</vt:lpstr>
      <vt:lpstr>Texas AAUP</vt:lpstr>
      <vt:lpstr>Employment Protections</vt:lpstr>
      <vt:lpstr>Texas AAUP Officers</vt:lpstr>
      <vt:lpstr>Texas AFT Partnership 2023</vt:lpstr>
      <vt:lpstr>2023 Texas Legislative Session</vt:lpstr>
      <vt:lpstr>Affiliation with Texas AFT 3/24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Brian Evans</cp:lastModifiedBy>
  <cp:revision>31</cp:revision>
  <dcterms:modified xsi:type="dcterms:W3CDTF">2025-04-12T13:17:45Z</dcterms:modified>
</cp:coreProperties>
</file>