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57" r:id="rId2"/>
    <p:sldId id="328" r:id="rId3"/>
    <p:sldId id="356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FF00"/>
    <a:srgbClr val="36EDFF"/>
    <a:srgbClr val="FCE100"/>
    <a:srgbClr val="FFCB00"/>
    <a:srgbClr val="FFFF00"/>
    <a:srgbClr val="FFFF66"/>
    <a:srgbClr val="FFD579"/>
    <a:srgbClr val="FF8AD8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84" autoAdjust="0"/>
    <p:restoredTop sz="91351" autoAdjust="0"/>
  </p:normalViewPr>
  <p:slideViewPr>
    <p:cSldViewPr>
      <p:cViewPr varScale="1">
        <p:scale>
          <a:sx n="104" d="100"/>
          <a:sy n="104" d="100"/>
        </p:scale>
        <p:origin x="2000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.xml"/><Relationship Id="rId2" Type="http://schemas.openxmlformats.org/officeDocument/2006/relationships/slide" Target="slides/slide2.xml"/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3B47086-235A-436F-818F-759BF3072102}" type="datetimeFigureOut">
              <a:rPr lang="en-US"/>
              <a:pPr>
                <a:defRPr/>
              </a:pPr>
              <a:t>2/28/26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8091307-57B6-45A1-B274-883D031958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092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091307-57B6-45A1-B274-883D0319580B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71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22479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57500" y="1600200"/>
            <a:ext cx="22479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22479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57500" y="1600200"/>
            <a:ext cx="22479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857500" y="3938588"/>
            <a:ext cx="22479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22479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57500" y="1600200"/>
            <a:ext cx="22479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4648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>
          <a:solidFill>
            <a:srgbClr val="FFF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4CD2F88-5010-8F55-79B3-BC799E7B9E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B0CCB133-CFC0-22E8-B136-BB3D0AC7459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584158"/>
            <a:ext cx="8229600" cy="4906963"/>
          </a:xfrm>
        </p:spPr>
        <p:txBody>
          <a:bodyPr numCol="2"/>
          <a:lstStyle/>
          <a:p>
            <a:pPr marL="0" eaLnBrk="1" hangingPunct="1">
              <a:spcBef>
                <a:spcPts val="400"/>
              </a:spcBef>
              <a:spcAft>
                <a:spcPts val="400"/>
              </a:spcAft>
            </a:pPr>
            <a:r>
              <a:rPr lang="en-US" sz="1800" dirty="0"/>
              <a:t>rapid response team</a:t>
            </a:r>
          </a:p>
          <a:p>
            <a:pPr marL="0" eaLnBrk="1" hangingPunct="1">
              <a:spcBef>
                <a:spcPts val="400"/>
              </a:spcBef>
              <a:spcAft>
                <a:spcPts val="400"/>
              </a:spcAft>
            </a:pPr>
            <a:r>
              <a:rPr lang="en-US" sz="1800" dirty="0"/>
              <a:t>triage</a:t>
            </a:r>
          </a:p>
          <a:p>
            <a:pPr marL="12700" indent="0" eaLnBrk="1" hangingPunct="1">
              <a:spcBef>
                <a:spcPts val="400"/>
              </a:spcBef>
              <a:spcAft>
                <a:spcPts val="400"/>
              </a:spcAft>
              <a:tabLst>
                <a:tab pos="620713" algn="l"/>
              </a:tabLst>
            </a:pPr>
            <a:r>
              <a:rPr lang="en-US" sz="1800" dirty="0"/>
              <a:t>  assists in finding legal support </a:t>
            </a:r>
          </a:p>
          <a:p>
            <a:pPr marL="12700" indent="0" eaLnBrk="1" hangingPunct="1">
              <a:spcBef>
                <a:spcPts val="400"/>
              </a:spcBef>
              <a:spcAft>
                <a:spcPts val="400"/>
              </a:spcAft>
              <a:tabLst>
                <a:tab pos="620713" algn="l"/>
              </a:tabLst>
            </a:pPr>
            <a:r>
              <a:rPr lang="en-US" sz="1800" dirty="0"/>
              <a:t>  institutional policy research </a:t>
            </a:r>
          </a:p>
          <a:p>
            <a:pPr marL="12700" indent="0" eaLnBrk="1" hangingPunct="1">
              <a:spcBef>
                <a:spcPts val="400"/>
              </a:spcBef>
              <a:spcAft>
                <a:spcPts val="400"/>
              </a:spcAft>
              <a:tabLst>
                <a:tab pos="620713" algn="l"/>
              </a:tabLst>
            </a:pPr>
            <a:r>
              <a:rPr lang="en-US" sz="1800" dirty="0"/>
              <a:t>  internal dispute representation</a:t>
            </a:r>
          </a:p>
          <a:p>
            <a:pPr marL="412750" lvl="1" indent="0" eaLnBrk="1" hangingPunct="1">
              <a:spcBef>
                <a:spcPts val="400"/>
              </a:spcBef>
              <a:spcAft>
                <a:spcPts val="400"/>
              </a:spcAft>
              <a:tabLst>
                <a:tab pos="620713" algn="l"/>
              </a:tabLst>
            </a:pPr>
            <a:r>
              <a:rPr lang="en-US" sz="1400" dirty="0"/>
              <a:t> meetings/investigations/due process hearings</a:t>
            </a:r>
          </a:p>
          <a:p>
            <a:pPr marL="412750" lvl="1" indent="0" eaLnBrk="1" hangingPunct="1">
              <a:spcBef>
                <a:spcPts val="400"/>
              </a:spcBef>
              <a:spcAft>
                <a:spcPts val="400"/>
              </a:spcAft>
              <a:tabLst>
                <a:tab pos="620713" algn="l"/>
              </a:tabLst>
            </a:pPr>
            <a:r>
              <a:rPr lang="en-US" sz="1400" dirty="0"/>
              <a:t> correspondences with administrators</a:t>
            </a:r>
          </a:p>
          <a:p>
            <a:pPr marL="412750" lvl="1" indent="0" eaLnBrk="1" hangingPunct="1">
              <a:spcBef>
                <a:spcPts val="400"/>
              </a:spcBef>
              <a:spcAft>
                <a:spcPts val="400"/>
              </a:spcAft>
              <a:tabLst>
                <a:tab pos="620713" algn="l"/>
              </a:tabLst>
            </a:pPr>
            <a:r>
              <a:rPr lang="en-US" sz="1400" dirty="0"/>
              <a:t> internal grievances</a:t>
            </a:r>
          </a:p>
          <a:p>
            <a:pPr marL="412750" lvl="1" indent="0" eaLnBrk="1" hangingPunct="1">
              <a:spcBef>
                <a:spcPts val="400"/>
              </a:spcBef>
              <a:spcAft>
                <a:spcPts val="400"/>
              </a:spcAft>
              <a:tabLst>
                <a:tab pos="620713" algn="l"/>
              </a:tabLst>
            </a:pPr>
            <a:r>
              <a:rPr lang="en-US" sz="1400" dirty="0"/>
              <a:t> EEOC charges </a:t>
            </a:r>
          </a:p>
          <a:p>
            <a:pPr marL="412750" lvl="1" indent="0" eaLnBrk="1" hangingPunct="1">
              <a:spcBef>
                <a:spcPts val="400"/>
              </a:spcBef>
              <a:spcAft>
                <a:spcPts val="400"/>
              </a:spcAft>
              <a:tabLst>
                <a:tab pos="620713" algn="l"/>
              </a:tabLst>
            </a:pPr>
            <a:r>
              <a:rPr lang="en-US" sz="1400" dirty="0"/>
              <a:t> TPIA requests</a:t>
            </a:r>
            <a:endParaRPr lang="en-US" sz="300" dirty="0"/>
          </a:p>
          <a:p>
            <a:pPr marL="0" indent="287338" eaLnBrk="1" hangingPunct="1">
              <a:spcBef>
                <a:spcPts val="400"/>
              </a:spcBef>
              <a:spcAft>
                <a:spcPts val="400"/>
              </a:spcAft>
            </a:pPr>
            <a:r>
              <a:rPr lang="en-US" sz="1800" dirty="0"/>
              <a:t>help whether qualify for union legal support or not</a:t>
            </a:r>
          </a:p>
          <a:p>
            <a:pPr marL="0" indent="287338" eaLnBrk="1" hangingPunct="1">
              <a:spcBef>
                <a:spcPts val="400"/>
              </a:spcBef>
              <a:spcAft>
                <a:spcPts val="400"/>
              </a:spcAft>
            </a:pPr>
            <a:endParaRPr lang="en-US" sz="300" dirty="0"/>
          </a:p>
          <a:p>
            <a:pPr marL="0" indent="0" algn="just" eaLnBrk="1" hangingPunct="1">
              <a:spcBef>
                <a:spcPts val="400"/>
              </a:spcBef>
              <a:spcAft>
                <a:spcPts val="400"/>
              </a:spcAft>
              <a:buNone/>
            </a:pPr>
            <a:endParaRPr lang="en-US" sz="1600" dirty="0">
              <a:solidFill>
                <a:schemeClr val="bg1"/>
              </a:solidFill>
            </a:endParaRPr>
          </a:p>
          <a:p>
            <a:pPr marL="406400" indent="0" eaLnBrk="1" hangingPunct="1">
              <a:spcBef>
                <a:spcPts val="400"/>
              </a:spcBef>
              <a:spcAft>
                <a:spcPts val="400"/>
              </a:spcAft>
            </a:pPr>
            <a:r>
              <a:rPr lang="en-US" sz="1800" dirty="0"/>
              <a:t>  faculty-attorney case  facilitation</a:t>
            </a:r>
          </a:p>
          <a:p>
            <a:pPr marL="800100" lvl="2" eaLnBrk="1" hangingPunct="1">
              <a:spcBef>
                <a:spcPts val="400"/>
              </a:spcBef>
              <a:spcAft>
                <a:spcPts val="400"/>
              </a:spcAft>
            </a:pPr>
            <a:r>
              <a:rPr lang="en-US" sz="1600" dirty="0"/>
              <a:t>faculty-attorney communication liaison</a:t>
            </a:r>
          </a:p>
          <a:p>
            <a:pPr marL="800100" lvl="2" eaLnBrk="1" hangingPunct="1">
              <a:spcBef>
                <a:spcPts val="400"/>
              </a:spcBef>
              <a:spcAft>
                <a:spcPts val="400"/>
              </a:spcAft>
            </a:pPr>
            <a:r>
              <a:rPr lang="en-US" sz="1600" dirty="0"/>
              <a:t>higher-ed  consulting for faculty’s attorney(s)</a:t>
            </a:r>
          </a:p>
          <a:p>
            <a:pPr marL="800100" lvl="2" eaLnBrk="1" hangingPunct="1">
              <a:spcBef>
                <a:spcPts val="400"/>
              </a:spcBef>
              <a:spcAft>
                <a:spcPts val="400"/>
              </a:spcAft>
            </a:pPr>
            <a:r>
              <a:rPr lang="en-US" sz="1600" dirty="0">
                <a:solidFill>
                  <a:srgbClr val="00FF00"/>
                </a:solidFill>
              </a:rPr>
              <a:t>paralegal services </a:t>
            </a:r>
            <a:r>
              <a:rPr lang="en-US" sz="1600" dirty="0"/>
              <a:t>to faculty’s attorney(s) throughout litigation /pre-litigation</a:t>
            </a:r>
          </a:p>
          <a:p>
            <a:pPr marL="1257300" lvl="3" eaLnBrk="1" hangingPunct="1">
              <a:spcBef>
                <a:spcPts val="400"/>
              </a:spcBef>
              <a:spcAft>
                <a:spcPts val="400"/>
              </a:spcAft>
            </a:pPr>
            <a:r>
              <a:rPr lang="en-US" sz="1600" dirty="0"/>
              <a:t>legal writing and research</a:t>
            </a:r>
          </a:p>
          <a:p>
            <a:pPr marL="1257300" lvl="3" eaLnBrk="1" hangingPunct="1">
              <a:spcBef>
                <a:spcPts val="400"/>
              </a:spcBef>
              <a:spcAft>
                <a:spcPts val="400"/>
              </a:spcAft>
            </a:pPr>
            <a:r>
              <a:rPr lang="en-US" sz="1600" dirty="0"/>
              <a:t>discovery and eDiscovery</a:t>
            </a:r>
          </a:p>
          <a:p>
            <a:pPr marL="1257300" lvl="3" eaLnBrk="1" hangingPunct="1">
              <a:spcBef>
                <a:spcPts val="400"/>
              </a:spcBef>
              <a:spcAft>
                <a:spcPts val="400"/>
              </a:spcAft>
            </a:pPr>
            <a:r>
              <a:rPr lang="en-US" sz="1600" dirty="0"/>
              <a:t>mediation, deposition, and trial prep</a:t>
            </a:r>
          </a:p>
          <a:p>
            <a:pPr marL="1257300" lvl="3" eaLnBrk="1" hangingPunct="1">
              <a:spcBef>
                <a:spcPts val="400"/>
              </a:spcBef>
              <a:spcAft>
                <a:spcPts val="400"/>
              </a:spcAft>
            </a:pPr>
            <a:r>
              <a:rPr lang="en-US" sz="1600" dirty="0"/>
              <a:t>notary services</a:t>
            </a:r>
            <a:endParaRPr lang="en-US" sz="1800" dirty="0"/>
          </a:p>
          <a:p>
            <a:pPr marL="687388" lvl="2" indent="0" eaLnBrk="1" hangingPunct="1">
              <a:spcBef>
                <a:spcPts val="400"/>
              </a:spcBef>
              <a:spcAft>
                <a:spcPts val="400"/>
              </a:spcAft>
              <a:buNone/>
            </a:pPr>
            <a:endParaRPr lang="en-US" sz="16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7308E3-E50F-80EF-64A4-CC7AEF629978}"/>
              </a:ext>
            </a:extLst>
          </p:cNvPr>
          <p:cNvSpPr/>
          <p:nvPr/>
        </p:nvSpPr>
        <p:spPr>
          <a:xfrm>
            <a:off x="2590800" y="350837"/>
            <a:ext cx="64008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cap="none" spc="0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Impact" panose="020B0806030902050204" pitchFamily="34" charset="0"/>
                <a:cs typeface="Broadway" panose="020F0502020204030204" pitchFamily="34" charset="0"/>
              </a:rPr>
              <a:t>What </a:t>
            </a:r>
            <a:r>
              <a:rPr lang="en-US" sz="5400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Impact" panose="020B0806030902050204" pitchFamily="34" charset="0"/>
                <a:cs typeface="Broadway" panose="020F0502020204030204" pitchFamily="34" charset="0"/>
              </a:rPr>
              <a:t>does </a:t>
            </a:r>
            <a:r>
              <a:rPr lang="en-US" sz="5400" cap="none" spc="0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Impact" panose="020B0806030902050204" pitchFamily="34" charset="0"/>
                <a:cs typeface="Broadway" panose="020F0502020204030204" pitchFamily="34" charset="0"/>
              </a:rPr>
              <a:t>OFR Do?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6CBE7A8-92C9-4130-5F6B-AB1144EB9C3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50" b="11318"/>
          <a:stretch>
            <a:fillRect/>
          </a:stretch>
        </p:blipFill>
        <p:spPr>
          <a:xfrm>
            <a:off x="304800" y="415006"/>
            <a:ext cx="2286000" cy="957749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731BE93-800A-979C-FF6E-A7880DC7CB79}"/>
              </a:ext>
            </a:extLst>
          </p:cNvPr>
          <p:cNvSpPr txBox="1"/>
          <p:nvPr/>
        </p:nvSpPr>
        <p:spPr>
          <a:xfrm>
            <a:off x="1973718" y="5947848"/>
            <a:ext cx="51965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FF00"/>
                </a:solidFill>
                <a:latin typeface="+mn-lt"/>
              </a:rPr>
              <a:t>Does </a:t>
            </a:r>
            <a:r>
              <a:rPr lang="en-US" sz="2800" u="sng" dirty="0">
                <a:solidFill>
                  <a:srgbClr val="00FF00"/>
                </a:solidFill>
                <a:latin typeface="+mn-lt"/>
              </a:rPr>
              <a:t>NOT</a:t>
            </a:r>
            <a:r>
              <a:rPr lang="en-US" sz="2800" dirty="0">
                <a:solidFill>
                  <a:srgbClr val="00FF00"/>
                </a:solidFill>
                <a:latin typeface="+mn-lt"/>
              </a:rPr>
              <a:t> give legal advice!</a:t>
            </a:r>
            <a:endParaRPr lang="en-US" sz="20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76023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4733C8BE-4D25-8C7A-A023-01C95D4407A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47700" y="1505129"/>
            <a:ext cx="3924300" cy="4971871"/>
          </a:xfrm>
          <a:gradFill flip="none" rotWithShape="1">
            <a:gsLst>
              <a:gs pos="0">
                <a:schemeClr val="accent4">
                  <a:lumMod val="89000"/>
                </a:schemeClr>
              </a:gs>
              <a:gs pos="23000">
                <a:schemeClr val="accent4">
                  <a:lumMod val="89000"/>
                </a:schemeClr>
              </a:gs>
              <a:gs pos="69000">
                <a:schemeClr val="accent4">
                  <a:lumMod val="75000"/>
                </a:schemeClr>
              </a:gs>
              <a:gs pos="97000">
                <a:schemeClr val="accent4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5875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287338" lvl="1" indent="0" eaLnBrk="1" hangingPunct="1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en-US" sz="200" dirty="0"/>
          </a:p>
          <a:p>
            <a:pPr marL="576263" lvl="1" indent="-288925"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sz="1600" dirty="0"/>
              <a:t>Title VII</a:t>
            </a:r>
          </a:p>
          <a:p>
            <a:pPr marL="576263" lvl="1" indent="-288925"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sz="1600" dirty="0"/>
              <a:t>Title IX</a:t>
            </a:r>
          </a:p>
          <a:p>
            <a:pPr marL="576263" lvl="1" indent="-288925"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sz="1600" dirty="0"/>
              <a:t>ADA</a:t>
            </a:r>
          </a:p>
          <a:p>
            <a:pPr marL="576263" lvl="1" indent="-288925"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sz="1600" dirty="0"/>
              <a:t>Section 504 - Rehabilitation Act</a:t>
            </a:r>
          </a:p>
          <a:p>
            <a:pPr marL="576263" lvl="1" indent="-288925"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sz="1600" dirty="0"/>
              <a:t>ADEA</a:t>
            </a:r>
          </a:p>
          <a:p>
            <a:pPr marL="576263" lvl="1" indent="-288925"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sz="1600" dirty="0"/>
              <a:t>USERRA</a:t>
            </a:r>
          </a:p>
          <a:p>
            <a:pPr marL="576263" lvl="1" indent="-288925"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sz="1600" dirty="0"/>
              <a:t>TOMA</a:t>
            </a:r>
          </a:p>
          <a:p>
            <a:pPr marL="576263" lvl="1" indent="-288925"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sz="1600" dirty="0"/>
              <a:t>TPIA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C8389695-E5E7-70AB-ED2D-D590D4A6C6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1494279"/>
            <a:ext cx="3924300" cy="4971871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89000"/>
                </a:schemeClr>
              </a:gs>
              <a:gs pos="23000">
                <a:schemeClr val="accent4">
                  <a:lumMod val="89000"/>
                </a:schemeClr>
              </a:gs>
              <a:gs pos="69000">
                <a:schemeClr val="accent4">
                  <a:lumMod val="75000"/>
                </a:schemeClr>
              </a:gs>
              <a:gs pos="97000">
                <a:schemeClr val="accent4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5875">
            <a:solidFill>
              <a:srgbClr val="FFFF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20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bg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bg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bg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bg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287338" lvl="1" indent="0" eaLnBrk="1" hangingPunct="1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FontTx/>
              <a:buNone/>
            </a:pPr>
            <a:endParaRPr lang="en-US" sz="100" b="0" kern="0" dirty="0"/>
          </a:p>
          <a:p>
            <a:pPr marL="576263" lvl="1" indent="-288925" eaLnBrk="1" hangingPunct="1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1800" b="0" kern="0" dirty="0"/>
              <a:t>Breach of Contract</a:t>
            </a:r>
          </a:p>
          <a:p>
            <a:pPr marL="576263" lvl="1" indent="-288925" eaLnBrk="1" hangingPunct="1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1800" b="0" kern="0" dirty="0"/>
              <a:t>Intellectual Property</a:t>
            </a:r>
          </a:p>
          <a:p>
            <a:pPr marL="576263" lvl="1" indent="-288925" eaLnBrk="1" hangingPunct="1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1800" dirty="0"/>
              <a:t>Constitutional</a:t>
            </a:r>
          </a:p>
          <a:p>
            <a:pPr marL="976313" lvl="2" indent="-288925"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1800" b="0" kern="0" dirty="0"/>
              <a:t>1</a:t>
            </a:r>
            <a:r>
              <a:rPr lang="en-US" sz="1800" b="0" kern="0" baseline="30000" dirty="0"/>
              <a:t>st</a:t>
            </a:r>
            <a:endParaRPr lang="en-US" sz="1800" b="0" kern="0" dirty="0"/>
          </a:p>
          <a:p>
            <a:pPr marL="976313" lvl="2" indent="-288925"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1800" b="0" kern="0" dirty="0"/>
              <a:t>4</a:t>
            </a:r>
            <a:r>
              <a:rPr lang="en-US" sz="1800" b="0" kern="0" baseline="30000" dirty="0"/>
              <a:t>th</a:t>
            </a:r>
            <a:endParaRPr lang="en-US" sz="1800" b="0" kern="0" dirty="0"/>
          </a:p>
          <a:p>
            <a:pPr marL="976313" lvl="2" indent="-288925"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1800" b="0" kern="0" dirty="0"/>
              <a:t>6</a:t>
            </a:r>
            <a:r>
              <a:rPr lang="en-US" sz="1800" b="0" kern="0" baseline="30000" dirty="0"/>
              <a:t>th</a:t>
            </a:r>
            <a:endParaRPr lang="en-US" sz="1800" b="0" kern="0" dirty="0"/>
          </a:p>
          <a:p>
            <a:pPr marL="976313" lvl="2" indent="-288925"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1800" b="0" kern="0" dirty="0"/>
              <a:t>14</a:t>
            </a:r>
            <a:r>
              <a:rPr lang="en-US" sz="1800" b="0" kern="0" baseline="30000" dirty="0"/>
              <a:t>th</a:t>
            </a:r>
            <a:endParaRPr lang="en-US" sz="1800" b="0" kern="0" dirty="0"/>
          </a:p>
          <a:p>
            <a:pPr marL="687388" lvl="2" indent="0" eaLnBrk="1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sz="1600" b="0" kern="0" dirty="0"/>
          </a:p>
          <a:p>
            <a:pPr marL="287338" lvl="1" indent="0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kern="0" dirty="0"/>
              <a:t>(+ others)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6B902DC-2D29-E415-E0B9-CC6111F1F9AD}"/>
              </a:ext>
            </a:extLst>
          </p:cNvPr>
          <p:cNvSpPr/>
          <p:nvPr/>
        </p:nvSpPr>
        <p:spPr>
          <a:xfrm>
            <a:off x="647700" y="228600"/>
            <a:ext cx="79629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cap="none" spc="0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Impact" panose="020B0806030902050204" pitchFamily="34" charset="0"/>
                <a:cs typeface="Broadway" panose="020F0502020204030204" pitchFamily="34" charset="0"/>
              </a:rPr>
              <a:t>OFR Update: Claims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3E9E1897-0B06-E88E-7299-F9E6A6902DE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25549" y="1348931"/>
            <a:ext cx="4333775" cy="4525963"/>
          </a:xfrm>
        </p:spPr>
        <p:txBody>
          <a:bodyPr/>
          <a:lstStyle/>
          <a:p>
            <a:pPr marL="0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u="sng" dirty="0"/>
              <a:t>Since October 2023:</a:t>
            </a:r>
          </a:p>
          <a:p>
            <a:pPr marL="576263" lvl="1" indent="-288925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rgbClr val="00FF00"/>
                </a:solidFill>
              </a:rPr>
              <a:t>110+ TOTAL helped by OFR</a:t>
            </a:r>
          </a:p>
          <a:p>
            <a:pPr marL="976313" lvl="2" indent="-288925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/>
              <a:t>17 current active lawsuits</a:t>
            </a:r>
          </a:p>
          <a:p>
            <a:pPr marL="1433513" lvl="3" indent="-288925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/>
              <a:t>multiple trial dates pending Fall 2026</a:t>
            </a:r>
          </a:p>
          <a:p>
            <a:pPr marL="976313" lvl="2" indent="-288925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7 pending litigation</a:t>
            </a:r>
          </a:p>
          <a:p>
            <a:pPr marL="976313" lvl="2" indent="-288925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/>
              <a:t>18 settlements</a:t>
            </a:r>
          </a:p>
          <a:p>
            <a:pPr marL="976313" lvl="2" indent="-288925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/>
              <a:t>6 FIRE involved</a:t>
            </a:r>
          </a:p>
          <a:p>
            <a:pPr marL="687388" lvl="2" indent="0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18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F4687C0-A654-7779-C6CD-091DC7BA2720}"/>
              </a:ext>
            </a:extLst>
          </p:cNvPr>
          <p:cNvSpPr/>
          <p:nvPr/>
        </p:nvSpPr>
        <p:spPr>
          <a:xfrm>
            <a:off x="876300" y="126633"/>
            <a:ext cx="73914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cap="none" spc="0" dirty="0">
                <a:ln w="0"/>
                <a:solidFill>
                  <a:srgbClr val="FF33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Impact" panose="020B0806030902050204" pitchFamily="34" charset="0"/>
                <a:cs typeface="Broadway" panose="020F0502020204030204" pitchFamily="34" charset="0"/>
              </a:rPr>
              <a:t>OFR Update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B2D8FA6-5185-351F-2624-7C5259BB87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9324" y="1377506"/>
            <a:ext cx="418465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20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bg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bg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bg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bg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0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0" u="sng" kern="0" dirty="0"/>
              <a:t>Since October 2023:</a:t>
            </a:r>
          </a:p>
          <a:p>
            <a:pPr marL="576263" lvl="1" indent="-288925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0" kern="0" dirty="0">
                <a:solidFill>
                  <a:srgbClr val="00FF00"/>
                </a:solidFill>
              </a:rPr>
              <a:t>33 Higher Ed Institutions</a:t>
            </a:r>
          </a:p>
          <a:p>
            <a:pPr marL="976313" lvl="2" indent="-288925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0" kern="0" dirty="0">
                <a:solidFill>
                  <a:srgbClr val="FFFF00"/>
                </a:solidFill>
              </a:rPr>
              <a:t>29 universities</a:t>
            </a:r>
          </a:p>
          <a:p>
            <a:pPr marL="1433513" lvl="3" indent="-288925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0" kern="0" dirty="0"/>
              <a:t>4 private</a:t>
            </a:r>
          </a:p>
          <a:p>
            <a:pPr marL="1433513" lvl="3" indent="-288925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0" kern="0" dirty="0"/>
              <a:t>25 public</a:t>
            </a:r>
          </a:p>
          <a:p>
            <a:pPr marL="1601788" lvl="4" indent="0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100" b="0" kern="0" dirty="0"/>
          </a:p>
          <a:p>
            <a:pPr marL="976313" lvl="2" indent="-288925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0" kern="0" dirty="0">
                <a:solidFill>
                  <a:srgbClr val="FFFF00"/>
                </a:solidFill>
              </a:rPr>
              <a:t>4 community colleges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5C1A4823-343F-CC2B-9419-ADD7894D9EA3}"/>
              </a:ext>
            </a:extLst>
          </p:cNvPr>
          <p:cNvSpPr/>
          <p:nvPr/>
        </p:nvSpPr>
        <p:spPr bwMode="auto">
          <a:xfrm>
            <a:off x="3687818" y="4343400"/>
            <a:ext cx="4638217" cy="199831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rgbClr val="FF33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1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charset="0"/>
              </a:rPr>
              <a:t>At least…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300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/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1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charset="0"/>
              </a:rPr>
              <a:t>in settlements since Summer 2024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CDD331B-73AA-92ED-B2D8-51A849A4F4AF}"/>
              </a:ext>
            </a:extLst>
          </p:cNvPr>
          <p:cNvSpPr/>
          <p:nvPr/>
        </p:nvSpPr>
        <p:spPr>
          <a:xfrm>
            <a:off x="3912775" y="4783966"/>
            <a:ext cx="41088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solidFill>
                  <a:srgbClr val="FFFF00"/>
                </a:solidFill>
              </a:rPr>
              <a:t>$1.4 Million </a:t>
            </a:r>
          </a:p>
        </p:txBody>
      </p:sp>
    </p:spTree>
    <p:extLst>
      <p:ext uri="{BB962C8B-B14F-4D97-AF65-F5344CB8AC3E}">
        <p14:creationId xmlns:p14="http://schemas.microsoft.com/office/powerpoint/2010/main" val="118850775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2726</TotalTime>
  <Words>192</Words>
  <Application>Microsoft Macintosh PowerPoint</Application>
  <PresentationFormat>On-screen Show (4:3)</PresentationFormat>
  <Paragraphs>68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Comic Sans MS</vt:lpstr>
      <vt:lpstr>Impact</vt:lpstr>
      <vt:lpstr>Default Design</vt:lpstr>
      <vt:lpstr>PowerPoint Presentation</vt:lpstr>
      <vt:lpstr>PowerPoint Presentation</vt:lpstr>
      <vt:lpstr>PowerPoint Presentation</vt:lpstr>
    </vt:vector>
  </TitlesOfParts>
  <Company>Mt. San Jacinto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Brie Aliabadi</dc:creator>
  <cp:lastModifiedBy>Brian Evans</cp:lastModifiedBy>
  <cp:revision>227</cp:revision>
  <dcterms:created xsi:type="dcterms:W3CDTF">2005-05-02T18:45:31Z</dcterms:created>
  <dcterms:modified xsi:type="dcterms:W3CDTF">2026-02-28T13:22:11Z</dcterms:modified>
</cp:coreProperties>
</file>