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Black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Black-bold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2f98a06f6_1_5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2f98a06f6_1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2f98a06f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2f98a06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5d072df4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325d072df4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29d20339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29d20339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52f98a06f6_1_5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52f98a06f6_1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52f98a06f6_1_4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52f98a06f6_1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41a854d5e6_2_5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41a854d5e6_2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2f98a06f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2f98a06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472d00c9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472d00c9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12a10ab4a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12a10ab4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29d2033903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29d203390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-17100" y="0"/>
            <a:ext cx="59796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" name="Google Shape;18;p3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" name="Google Shape;2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3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" name="Google Shape;2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" name="Google Shape;2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" name="Google Shape;2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" name="Google Shape;3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" name="Google Shape;3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" name="Google Shape;3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" name="Google Shape;4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" name="Google Shape;4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" name="Google Shape;4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0" name="Google Shape;5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3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3" name="Google Shape;5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6" name="Google Shape;5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9" name="Google Shape;5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2" name="Google Shape;6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5" name="Google Shape;6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8" name="Google Shape;6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1" name="Google Shape;7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73" name="Google Shape;7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4" name="Google Shape;7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7" name="Google Shape;7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0" name="Google Shape;8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3" name="Google Shape;8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6" name="Google Shape;8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9" name="Google Shape;8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2" name="Google Shape;9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5" name="Google Shape;9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8" name="Google Shape;9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1" name="Google Shape;10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4" name="Google Shape;10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7" name="Google Shape;10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0" name="Google Shape;11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3" name="Google Shape;11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6" name="Google Shape;11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9" name="Google Shape;11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2" name="Google Shape;12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5" name="Google Shape;12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8" name="Google Shape;12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1" name="Google Shape;13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3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4" name="Google Shape;13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7" name="Google Shape;13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0" name="Google Shape;14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3" name="Google Shape;14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6" name="Google Shape;14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9" name="Google Shape;14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2" name="Google Shape;15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5" name="Google Shape;15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8" name="Google Shape;15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3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160" name="Google Shape;16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1" name="Google Shape;16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3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4" name="Google Shape;16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7" name="Google Shape;16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/>
          <p:nvPr>
            <p:ph idx="2" type="pic"/>
          </p:nvPr>
        </p:nvSpPr>
        <p:spPr>
          <a:xfrm>
            <a:off x="-17100" y="0"/>
            <a:ext cx="4216500" cy="10287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0" name="Google Shape;170;p4"/>
          <p:cNvCxnSpPr/>
          <p:nvPr/>
        </p:nvCxnSpPr>
        <p:spPr>
          <a:xfrm rot="10800000">
            <a:off x="4211836" y="0"/>
            <a:ext cx="0" cy="10287000"/>
          </a:xfrm>
          <a:prstGeom prst="straightConnector1">
            <a:avLst/>
          </a:prstGeom>
          <a:noFill/>
          <a:ln cap="flat" cmpd="sng" w="38100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1" name="Google Shape;171;p4"/>
          <p:cNvGrpSpPr/>
          <p:nvPr/>
        </p:nvGrpSpPr>
        <p:grpSpPr>
          <a:xfrm rot="-5400000">
            <a:off x="4051420" y="5807973"/>
            <a:ext cx="320812" cy="320812"/>
            <a:chOff x="0" y="0"/>
            <a:chExt cx="812800" cy="8128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-5400000">
            <a:off x="4051420" y="3965933"/>
            <a:ext cx="320812" cy="320812"/>
            <a:chOff x="0" y="0"/>
            <a:chExt cx="812800" cy="81280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-5400000">
            <a:off x="4051420" y="8025713"/>
            <a:ext cx="320812" cy="320812"/>
            <a:chOff x="0" y="0"/>
            <a:chExt cx="812800" cy="8128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3" name="Google Shape;18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6" name="Google Shape;18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9" name="Google Shape;18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4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2" name="Google Shape;19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5" name="Google Shape;19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8" name="Google Shape;19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1" name="Google Shape;20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4" name="Google Shape;20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7" name="Google Shape;20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4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0" name="Google Shape;21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4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212" name="Google Shape;21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3" name="Google Shape;21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6" name="Google Shape;21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4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9" name="Google Shape;21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4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221" name="Google Shape;22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2" name="Google Shape;22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4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5" name="Google Shape;22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4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8" name="Google Shape;22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4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1" name="Google Shape;23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4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233" name="Google Shape;23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4" name="Google Shape;23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4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7" name="Google Shape;23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0" name="Google Shape;24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4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3" name="Google Shape;24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6" name="Google Shape;24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9" name="Google Shape;24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2" name="Google Shape;25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5" name="Google Shape;25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8" name="Google Shape;25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4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260" name="Google Shape;26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1" name="Google Shape;26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4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4" name="Google Shape;26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4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266" name="Google Shape;26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7" name="Google Shape;26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4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0" name="Google Shape;27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4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272" name="Google Shape;27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3" name="Google Shape;27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4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275" name="Google Shape;27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6" name="Google Shape;27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9" name="Google Shape;27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4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281" name="Google Shape;28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2" name="Google Shape;28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4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284" name="Google Shape;28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5" name="Google Shape;28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4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287" name="Google Shape;28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8" name="Google Shape;28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1" name="Google Shape;29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293" name="Google Shape;29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4" name="Google Shape;29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4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296" name="Google Shape;29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7" name="Google Shape;29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4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299" name="Google Shape;29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0" name="Google Shape;30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4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302" name="Google Shape;30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3" name="Google Shape;30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4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6" name="Google Shape;30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4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9" name="Google Shape;30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2" name="Google Shape;31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5" name="Google Shape;31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8" name="Google Shape;31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1" name="Google Shape;32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4" name="Google Shape;32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4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7" name="Google Shape;32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4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30" name="Google Shape;33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 type="secHead">
  <p:cSld name="SECTION_HEADER">
    <p:bg>
      <p:bgPr>
        <a:solidFill>
          <a:srgbClr val="BF0A30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/>
          <p:nvPr>
            <p:ph idx="2" type="pic"/>
          </p:nvPr>
        </p:nvSpPr>
        <p:spPr>
          <a:xfrm>
            <a:off x="-3947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5"/>
          <p:cNvSpPr/>
          <p:nvPr>
            <p:ph idx="3" type="pic"/>
          </p:nvPr>
        </p:nvSpPr>
        <p:spPr>
          <a:xfrm>
            <a:off x="50584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5"/>
          <p:cNvSpPr/>
          <p:nvPr>
            <p:ph idx="4" type="pic"/>
          </p:nvPr>
        </p:nvSpPr>
        <p:spPr>
          <a:xfrm>
            <a:off x="1011702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5"/>
          <p:cNvSpPr/>
          <p:nvPr>
            <p:ph idx="5" type="pic"/>
          </p:nvPr>
        </p:nvSpPr>
        <p:spPr>
          <a:xfrm>
            <a:off x="152149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"/>
          <p:cNvSpPr/>
          <p:nvPr>
            <p:ph idx="6" type="pic"/>
          </p:nvPr>
        </p:nvSpPr>
        <p:spPr>
          <a:xfrm>
            <a:off x="-3476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5"/>
          <p:cNvSpPr/>
          <p:nvPr>
            <p:ph idx="7" type="pic"/>
          </p:nvPr>
        </p:nvSpPr>
        <p:spPr>
          <a:xfrm>
            <a:off x="47502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5"/>
          <p:cNvSpPr/>
          <p:nvPr>
            <p:ph idx="8" type="pic"/>
          </p:nvPr>
        </p:nvSpPr>
        <p:spPr>
          <a:xfrm>
            <a:off x="98088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5"/>
          <p:cNvSpPr/>
          <p:nvPr>
            <p:ph idx="9" type="pic"/>
          </p:nvPr>
        </p:nvSpPr>
        <p:spPr>
          <a:xfrm>
            <a:off x="149067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40" name="Google Shape;340;p5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342" name="Google Shape;34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3" name="Google Shape;34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5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6" name="Google Shape;34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5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348" name="Google Shape;34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9" name="Google Shape;34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5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2" name="Google Shape;35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5" name="Google Shape;35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57" name="Google Shape;35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8" name="Google Shape;35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5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60" name="Google Shape;36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1" name="Google Shape;36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5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4" name="Google Shape;36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5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7" name="Google Shape;36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5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369" name="Google Shape;36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0" name="Google Shape;37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5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3" name="Google Shape;37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5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375" name="Google Shape;37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6" name="Google Shape;37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5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9" name="Google Shape;37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5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381" name="Google Shape;38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2" name="Google Shape;38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5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384" name="Google Shape;38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5" name="Google Shape;38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5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8" name="Google Shape;38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5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1" name="Google Shape;39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5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4" name="Google Shape;39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5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396" name="Google Shape;39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7" name="Google Shape;39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5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399" name="Google Shape;39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0" name="Google Shape;40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5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402" name="Google Shape;40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3" name="Google Shape;40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5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6" name="Google Shape;40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9" name="Google Shape;40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2" name="Google Shape;41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5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414" name="Google Shape;41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5" name="Google Shape;41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5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417" name="Google Shape;41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8" name="Google Shape;41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5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1" name="Google Shape;42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5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423" name="Google Shape;42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4" name="Google Shape;42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5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7" name="Google Shape;42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0" name="Google Shape;43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5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432" name="Google Shape;43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3" name="Google Shape;43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5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6" name="Google Shape;43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5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438" name="Google Shape;43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9" name="Google Shape;43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5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441" name="Google Shape;44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2" name="Google Shape;44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5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444" name="Google Shape;44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5" name="Google Shape;44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5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8" name="Google Shape;44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5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450" name="Google Shape;45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1" name="Google Shape;45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5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453" name="Google Shape;45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4" name="Google Shape;45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5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456" name="Google Shape;45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7" name="Google Shape;45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0" name="Google Shape;46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3" name="Google Shape;46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6" name="Google Shape;46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5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468" name="Google Shape;46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9" name="Google Shape;46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2" name="Google Shape;47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5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474" name="Google Shape;47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5" name="Google Shape;47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5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477" name="Google Shape;47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8" name="Google Shape;47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5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480" name="Google Shape;48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1" name="Google Shape;48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5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483" name="Google Shape;48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4" name="Google Shape;48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5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486" name="Google Shape;48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7" name="Google Shape;48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5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489" name="Google Shape;48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90" name="Google Shape;49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400"/>
              <a:buFont typeface="Montserrat"/>
              <a:buNone/>
              <a:defRPr i="0" sz="44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1F1F1"/>
              </a:buClr>
              <a:buSzPts val="3200"/>
              <a:buFont typeface="Montserrat"/>
              <a:buChar char="•"/>
              <a:defRPr i="0" sz="32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1F1F1"/>
              </a:buClr>
              <a:buSzPts val="2800"/>
              <a:buFont typeface="Montserrat"/>
              <a:buChar char="–"/>
              <a:defRPr i="0" sz="28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1F1F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–"/>
              <a:defRPr i="0" sz="20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»"/>
              <a:defRPr i="0" sz="20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apitol.texas.gov/tlodocs/89R/billtext/pdf/SB00037E.pdf#navpanes=0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4D2_wKdcaTt-7pN4OjBS6n8O6uFlE4amNN13SODJYag/edit?usp=sharin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6l1brra1ihGe_pHDk3RVneV47WxH-G3uFxl2JoNjx8A/edit?tab=t.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"/>
          <p:cNvSpPr txBox="1"/>
          <p:nvPr/>
        </p:nvSpPr>
        <p:spPr>
          <a:xfrm>
            <a:off x="586950" y="1243650"/>
            <a:ext cx="172932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2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5/1/25</a:t>
            </a:r>
            <a:endParaRPr b="1" sz="92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37: House Testimony Training </a:t>
            </a:r>
            <a:endParaRPr sz="89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96" name="Google Shape;496;p6"/>
          <p:cNvSpPr txBox="1"/>
          <p:nvPr/>
        </p:nvSpPr>
        <p:spPr>
          <a:xfrm>
            <a:off x="586950" y="5952250"/>
            <a:ext cx="90576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Hosted by Texas AAUP-AFT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6"/>
          <p:cNvSpPr txBox="1"/>
          <p:nvPr/>
        </p:nvSpPr>
        <p:spPr>
          <a:xfrm>
            <a:off x="586950" y="7802925"/>
            <a:ext cx="92532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Presenters are speaking for themselves as private individuals</a:t>
            </a: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1100" y="5207500"/>
            <a:ext cx="4719276" cy="42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5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15"/>
          <p:cNvSpPr txBox="1"/>
          <p:nvPr/>
        </p:nvSpPr>
        <p:spPr>
          <a:xfrm>
            <a:off x="262350" y="3072975"/>
            <a:ext cx="5579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Blog Posts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71" name="Google Shape;571;p15"/>
          <p:cNvSpPr txBox="1"/>
          <p:nvPr/>
        </p:nvSpPr>
        <p:spPr>
          <a:xfrm>
            <a:off x="10995675" y="744525"/>
            <a:ext cx="707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Take action against SB 37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2" name="Google Shape;5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575" y="831250"/>
            <a:ext cx="4192200" cy="41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5"/>
          <p:cNvSpPr txBox="1"/>
          <p:nvPr/>
        </p:nvSpPr>
        <p:spPr>
          <a:xfrm>
            <a:off x="10995675" y="5520675"/>
            <a:ext cx="707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SB37 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Toolkit for testifying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4" name="Google Shape;5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375" y="5520675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16" title="SB 37 Testimony Transportation Interest For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425" y="2279825"/>
            <a:ext cx="7521150" cy="75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6"/>
          <p:cNvSpPr txBox="1"/>
          <p:nvPr/>
        </p:nvSpPr>
        <p:spPr>
          <a:xfrm>
            <a:off x="4732650" y="667275"/>
            <a:ext cx="8822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Testimony Transportation Interest Form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 txBox="1"/>
          <p:nvPr/>
        </p:nvSpPr>
        <p:spPr>
          <a:xfrm>
            <a:off x="1120300" y="901499"/>
            <a:ext cx="162306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586" name="Google Shape;5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475" y="3000374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7"/>
          <p:cNvSpPr txBox="1"/>
          <p:nvPr/>
        </p:nvSpPr>
        <p:spPr>
          <a:xfrm>
            <a:off x="4572000" y="7556275"/>
            <a:ext cx="93996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AAUP-AFT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Higher Education Bill Tracker</a:t>
            </a:r>
            <a:endParaRPr sz="44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"/>
          <p:cNvSpPr txBox="1"/>
          <p:nvPr/>
        </p:nvSpPr>
        <p:spPr>
          <a:xfrm>
            <a:off x="1028700" y="677149"/>
            <a:ext cx="162306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</a:t>
            </a:r>
            <a:endParaRPr sz="9200">
              <a:solidFill>
                <a:schemeClr val="accent6"/>
              </a:solidFill>
            </a:endParaRPr>
          </a:p>
        </p:txBody>
      </p:sp>
      <p:sp>
        <p:nvSpPr>
          <p:cNvPr id="504" name="Google Shape;504;p7"/>
          <p:cNvSpPr txBox="1"/>
          <p:nvPr/>
        </p:nvSpPr>
        <p:spPr>
          <a:xfrm>
            <a:off x="586050" y="2502775"/>
            <a:ext cx="17115900" cy="6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15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Breathe – we’re stronger together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15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Higher Education in Texas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15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 37 Updates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15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Overview of House Higher Ed Committee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15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Testimony Training </a:t>
            </a:r>
            <a:endParaRPr sz="93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"/>
          <p:cNvSpPr txBox="1"/>
          <p:nvPr/>
        </p:nvSpPr>
        <p:spPr>
          <a:xfrm>
            <a:off x="611950" y="817125"/>
            <a:ext cx="93948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Higher Ed in Texas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0" name="Google Shape;510;p8"/>
          <p:cNvSpPr txBox="1"/>
          <p:nvPr/>
        </p:nvSpPr>
        <p:spPr>
          <a:xfrm>
            <a:off x="611950" y="2184225"/>
            <a:ext cx="16770300" cy="7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1" marL="9144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1.4M students &amp; 80,000 faculty in public higher ed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74 community &amp; technical colleges -- meet Texas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workforce needs in skilled labor (e.g. plumbers,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electricians) and prepare students for transfer to universities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37 universities – give students foundation to enter professional careers (e.g. business, community service, engineering government, journalism, law, nursing, STEM, and teaching) and develop innovative research ideas and technologies.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15 health institutions – provide medical treatment in all 254 counties in Texas, including half of the 22M clinical visits each year and 1 in 7 who seek hospital care in Texas. For example, MD Anderson Cancer Center is part of the UT System.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1" name="Google Shape;511;p8" title="AAUP SB 37 Blog Post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8"/>
          <p:cNvSpPr txBox="1"/>
          <p:nvPr/>
        </p:nvSpPr>
        <p:spPr>
          <a:xfrm>
            <a:off x="10754550" y="564625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"/>
          <p:cNvSpPr txBox="1"/>
          <p:nvPr/>
        </p:nvSpPr>
        <p:spPr>
          <a:xfrm>
            <a:off x="611950" y="817125"/>
            <a:ext cx="83496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Summary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611950" y="2489025"/>
            <a:ext cx="16770300" cy="6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1" marL="9144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SB37 is a sweeping omnibus bill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Gives political appointees control over what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students learn in courses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Limits discussions on race, sex, ethnicity,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politics, religion, and social beliefs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Restricts faculty hiring in liberal arts and related fields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Dismantles shared governance and due process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Fires faculty and defunds institutions that violate SB 37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Empowers Governor, Lt. Governor, and House Speaker to redesign the core curriculum for Associates &amp; Bachelors degrees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9" name="Google Shape;519;p9" title="AAUP SB 37 Blog Post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9"/>
          <p:cNvSpPr txBox="1"/>
          <p:nvPr/>
        </p:nvSpPr>
        <p:spPr>
          <a:xfrm>
            <a:off x="10754550" y="564625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"/>
          <p:cNvSpPr txBox="1"/>
          <p:nvPr/>
        </p:nvSpPr>
        <p:spPr>
          <a:xfrm>
            <a:off x="611950" y="817125"/>
            <a:ext cx="83496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Updates on SB 37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6" name="Google Shape;526;p10"/>
          <p:cNvSpPr txBox="1"/>
          <p:nvPr/>
        </p:nvSpPr>
        <p:spPr>
          <a:xfrm>
            <a:off x="611950" y="2489025"/>
            <a:ext cx="15977100" cy="5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Montserrat"/>
              <a:buChar char="●"/>
            </a:pPr>
            <a:r>
              <a:rPr lang="en-US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Senate passed SB 37 along party lines (20-11) April 16</a:t>
            </a:r>
            <a:endParaRPr/>
          </a:p>
          <a:p>
            <a:pPr indent="-469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Montserrat"/>
              <a:buChar char="●"/>
            </a:pPr>
            <a:r>
              <a:rPr lang="en-US" sz="38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Engrossed version</a:t>
            </a:r>
            <a:r>
              <a:rPr lang="en-US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(that passed the Senate)</a:t>
            </a:r>
            <a:endParaRPr sz="3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Creates new curriculum review </a:t>
            </a: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bureaucracy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■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Higher Education Coordinating Board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■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Board of Regents (universities) / Trustees (comm. colleges)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■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Institution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do not have decision-making authority on ANY hiring decisions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Removes peer review during faculty grievance procedures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7" name="Google Shape;527;p10" title="AAUP SB 37 Blog Post QR 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0"/>
          <p:cNvSpPr txBox="1"/>
          <p:nvPr/>
        </p:nvSpPr>
        <p:spPr>
          <a:xfrm>
            <a:off x="9848775" y="392100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post 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"/>
          <p:cNvSpPr txBox="1"/>
          <p:nvPr/>
        </p:nvSpPr>
        <p:spPr>
          <a:xfrm>
            <a:off x="611950" y="817125"/>
            <a:ext cx="83496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Updates on SB 37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4" name="Google Shape;534;p11"/>
          <p:cNvSpPr txBox="1"/>
          <p:nvPr/>
        </p:nvSpPr>
        <p:spPr>
          <a:xfrm>
            <a:off x="611950" y="2489025"/>
            <a:ext cx="16733100" cy="7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Montserrat"/>
              <a:buChar char="●"/>
            </a:pPr>
            <a:r>
              <a:rPr lang="en-US" sz="38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Committee substitute changes:</a:t>
            </a:r>
            <a:endParaRPr sz="3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Curriculum requirements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Defunding/sunsetting programs based on 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thresholds set by THECB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Establishes the “Curriculum Review Committee”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Senate membership qualifications and appointments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say in hiring &amp; grievance processes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Establishes the “Office of the Ombudsman”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 SemiBold"/>
              <a:buChar char="●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The committee substitute was voted out from the Senate floor on Tuesday, April 15th. The vote was 20-11. 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Creighton introduced two new amendments to the bill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5" name="Google Shape;535;p11" title="AAUP SB 37 Blog Post QR 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1"/>
          <p:cNvSpPr txBox="1"/>
          <p:nvPr/>
        </p:nvSpPr>
        <p:spPr>
          <a:xfrm>
            <a:off x="9848775" y="392100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post 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2"/>
          <p:cNvSpPr txBox="1"/>
          <p:nvPr/>
        </p:nvSpPr>
        <p:spPr>
          <a:xfrm>
            <a:off x="7521250" y="35000"/>
            <a:ext cx="107898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House Comm. on Higher Ed</a:t>
            </a:r>
            <a:endParaRPr sz="92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42" name="Google Shape;54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38" y="3953000"/>
            <a:ext cx="9851216" cy="28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766" y="302575"/>
            <a:ext cx="4969700" cy="35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50" y="6985777"/>
            <a:ext cx="9851202" cy="278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6175" y="6975713"/>
            <a:ext cx="2351975" cy="31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2"/>
          <p:cNvPicPr preferRelativeResize="0"/>
          <p:nvPr/>
        </p:nvPicPr>
        <p:blipFill rotWithShape="1">
          <a:blip r:embed="rId5">
            <a:alphaModFix/>
          </a:blip>
          <a:srcRect b="0" l="74705" r="23105" t="0"/>
          <a:stretch/>
        </p:blipFill>
        <p:spPr>
          <a:xfrm>
            <a:off x="10340526" y="6975713"/>
            <a:ext cx="215649" cy="27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2"/>
          <p:cNvSpPr txBox="1"/>
          <p:nvPr/>
        </p:nvSpPr>
        <p:spPr>
          <a:xfrm>
            <a:off x="12908150" y="3190325"/>
            <a:ext cx="5379900" cy="7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Terry Wilson (R) Chair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Donna Howard (D) Co-Chair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Seniority Appointments</a:t>
            </a:r>
            <a:endParaRPr sz="2800" u="sng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Stan Lambert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Vincent Perez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Matt Shaheen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Tony Tinderholt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Speaker Appointments</a:t>
            </a:r>
            <a:endParaRPr sz="2800" u="sng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Aicha Davis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Suleman Lalani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Joanne Shofner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Gary VanDeaver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Charlene Ward Johnson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12"/>
          <p:cNvSpPr/>
          <p:nvPr/>
        </p:nvSpPr>
        <p:spPr>
          <a:xfrm>
            <a:off x="5404100" y="3908275"/>
            <a:ext cx="2675700" cy="3032700"/>
          </a:xfrm>
          <a:prstGeom prst="ellipse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12"/>
          <p:cNvSpPr/>
          <p:nvPr/>
        </p:nvSpPr>
        <p:spPr>
          <a:xfrm>
            <a:off x="7806150" y="6911400"/>
            <a:ext cx="2675700" cy="3032700"/>
          </a:xfrm>
          <a:prstGeom prst="ellipse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12"/>
          <p:cNvSpPr/>
          <p:nvPr/>
        </p:nvSpPr>
        <p:spPr>
          <a:xfrm>
            <a:off x="2643100" y="396300"/>
            <a:ext cx="3014700" cy="3032700"/>
          </a:xfrm>
          <a:prstGeom prst="ellipse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13"/>
          <p:cNvSpPr txBox="1"/>
          <p:nvPr/>
        </p:nvSpPr>
        <p:spPr>
          <a:xfrm>
            <a:off x="619350" y="3429000"/>
            <a:ext cx="43404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to 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Testify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7" name="Google Shape;557;p13"/>
          <p:cNvSpPr txBox="1"/>
          <p:nvPr/>
        </p:nvSpPr>
        <p:spPr>
          <a:xfrm>
            <a:off x="6209750" y="888300"/>
            <a:ext cx="11338500" cy="83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SemiBold"/>
              <a:buChar char="❖"/>
            </a:pPr>
            <a:r>
              <a:rPr lang="en-US" sz="3600" u="sng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SB 37 Testimony Toolkit</a:t>
            </a:r>
            <a:endParaRPr sz="36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Write your testimony beforehand.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Please be clear that you’re speaking for yourself as a private individual.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Max 3 minutes for a House hearing (375 words) but the committee chair may limit it to 2 minutes (250 words)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Tell your story!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Personal narratives are important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 how it impacts you and others back to the issues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will SB 37 affect your teaching?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Make the call to action clear!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35D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4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14"/>
          <p:cNvSpPr txBox="1"/>
          <p:nvPr/>
        </p:nvSpPr>
        <p:spPr>
          <a:xfrm>
            <a:off x="262350" y="3072975"/>
            <a:ext cx="5579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Getting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Involved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 Person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4" name="Google Shape;564;p14"/>
          <p:cNvSpPr txBox="1"/>
          <p:nvPr/>
        </p:nvSpPr>
        <p:spPr>
          <a:xfrm>
            <a:off x="6078600" y="2387650"/>
            <a:ext cx="117441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3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hearing is taking place at the Texas Capitol, room E2.036 at 8 am.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Please arrive early to make sure you’re registered to testify.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Witness registration kiosks are on E2. If you need help finding the kiosks, please reach out to Amanda Garcia or Dr. Brian Evans (512-516-5991) and we’ll help you get signed up!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ld Minimal American Election">
  <a:themeElements>
    <a:clrScheme name="Office">
      <a:dk1>
        <a:srgbClr val="000000"/>
      </a:dk1>
      <a:lt1>
        <a:srgbClr val="FFFFFF"/>
      </a:lt1>
      <a:dk2>
        <a:srgbClr val="1B449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6A92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