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4"/>
  </p:notesMasterIdLst>
  <p:sldIdLst>
    <p:sldId id="256" r:id="rId3"/>
    <p:sldId id="271" r:id="rId4"/>
    <p:sldId id="269" r:id="rId5"/>
    <p:sldId id="270" r:id="rId6"/>
    <p:sldId id="272" r:id="rId7"/>
    <p:sldId id="273" r:id="rId8"/>
    <p:sldId id="274" r:id="rId9"/>
    <p:sldId id="263" r:id="rId10"/>
    <p:sldId id="283" r:id="rId11"/>
    <p:sldId id="281"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4" autoAdjust="0"/>
    <p:restoredTop sz="96357" autoAdjust="0"/>
  </p:normalViewPr>
  <p:slideViewPr>
    <p:cSldViewPr snapToGrid="0">
      <p:cViewPr>
        <p:scale>
          <a:sx n="78" d="100"/>
          <a:sy n="78" d="100"/>
        </p:scale>
        <p:origin x="696" y="366"/>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9"/>
          </p:nvPr>
        </p:nvSpPr>
        <p:spPr>
          <a:xfrm>
            <a:off x="5326063" y="559678"/>
            <a:ext cx="6103937" cy="5191835"/>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smtClean="0"/>
              <a:t>Click icon to add picture</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5181600" y="559678"/>
            <a:ext cx="6172200" cy="5617285"/>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5181600" y="540628"/>
            <a:ext cx="6248400" cy="2488946"/>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4" name="Content Placeholder 3"/>
          <p:cNvSpPr>
            <a:spLocks noGrp="1"/>
          </p:cNvSpPr>
          <p:nvPr>
            <p:ph sz="half" idx="2"/>
          </p:nvPr>
        </p:nvSpPr>
        <p:spPr>
          <a:xfrm>
            <a:off x="5181600" y="3712467"/>
            <a:ext cx="6248400" cy="2482228"/>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F316E73E-FB98-2A42-974A-9CD83D46C100}" type="datetime1">
              <a:rPr lang="en-US" noProof="0" smtClean="0"/>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fld>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endParaRPr lang="en-US" noProof="0" smtClean="0"/>
          </a:p>
        </p:txBody>
      </p:sp>
      <p:sp>
        <p:nvSpPr>
          <p:cNvPr id="4" name="Content Placeholder 3"/>
          <p:cNvSpPr>
            <a:spLocks noGrp="1"/>
          </p:cNvSpPr>
          <p:nvPr>
            <p:ph sz="half" idx="2"/>
          </p:nvPr>
        </p:nvSpPr>
        <p:spPr>
          <a:xfrm>
            <a:off x="5181600" y="1526671"/>
            <a:ext cx="6245352" cy="1755648"/>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endParaRPr lang="en-US" noProof="0" smtClean="0"/>
          </a:p>
        </p:txBody>
      </p:sp>
      <p:sp>
        <p:nvSpPr>
          <p:cNvPr id="6" name="Content Placeholder 5"/>
          <p:cNvSpPr>
            <a:spLocks noGrp="1"/>
          </p:cNvSpPr>
          <p:nvPr>
            <p:ph sz="quarter" idx="4"/>
          </p:nvPr>
        </p:nvSpPr>
        <p:spPr>
          <a:xfrm>
            <a:off x="5181600" y="4669432"/>
            <a:ext cx="6245352" cy="1755648"/>
          </a:xfrm>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A115EF-7A83-9842-815E-554E5DEB63CD}" type="datetime1">
              <a:rPr lang="en-US" noProof="0" smtClean="0"/>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fld>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4BE097A0-4000-B744-87D8-18F42A934248}" type="datetime1">
              <a:rPr lang="en-US" noProof="0" smtClean="0"/>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fld>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fld>
            <a:endParaRPr 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90851AE-F437-A04B-ADE2-D5E346F2089C}" type="datetime1">
              <a:rPr lang="en-US" noProof="0" smtClean="0"/>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p:cNvSpPr>
            <a:spLocks noGrp="1"/>
          </p:cNvSpPr>
          <p:nvPr>
            <p:ph type="body" sz="quarter" idx="18" hasCustomPrompt="1"/>
          </p:nvPr>
        </p:nvSpPr>
        <p:spPr>
          <a:xfrm>
            <a:off x="762000" y="2895600"/>
            <a:ext cx="3842550" cy="2855913"/>
          </a:xfrm>
        </p:spPr>
        <p:txBody>
          <a:bodyPr/>
          <a:lstStyle>
            <a:lvl1pPr marL="0" indent="0" algn="r">
              <a:buNone/>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C3BDDDD7-72ED-FC4E-8075-0107060235C5}" type="datetime1">
              <a:rPr lang="en-US" noProof="0" smtClean="0"/>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11"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cxnSp>
        <p:nvCxnSpPr>
          <p:cNvPr id="12" name="Straight Connector 11"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26B3D9D9-8B30-6A45-929D-0A0366E2E953}" type="datetime1">
              <a:rPr lang="en-US" noProof="0" smtClean="0"/>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19" name="Text Placeholder 8"/>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2" name="Text Placeholder 10"/>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3" name="Text Placeholder 6"/>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4" name="Text Placeholder 15"/>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5" name="Text Placeholder 18"/>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6" name="Picture Placeholder 22"/>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7" name="Picture Placeholder 24"/>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8" name="Picture Placeholder 26"/>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9" name="Picture Placeholder 30"/>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0" name="Picture Placeholder 32"/>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1" name="Picture Placeholder 34"/>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endParaRPr lang="en-US" noProof="0"/>
          </a:p>
        </p:txBody>
      </p:sp>
      <p:sp>
        <p:nvSpPr>
          <p:cNvPr id="4" name="Date Placeholder 3"/>
          <p:cNvSpPr>
            <a:spLocks noGrp="1"/>
          </p:cNvSpPr>
          <p:nvPr>
            <p:ph type="dt" sz="half" idx="10"/>
          </p:nvPr>
        </p:nvSpPr>
        <p:spPr/>
        <p:txBody>
          <a:bodyPr/>
          <a:lstStyle/>
          <a:p>
            <a:fld id="{54919B67-2563-3544-8019-B2D766585AE6}" type="datetime1">
              <a:rPr lang="en-US" noProof="0" smtClean="0"/>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9" name="Text Placeholder 8"/>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endParaRPr lang="en-US" noProof="0"/>
          </a:p>
        </p:txBody>
      </p:sp>
      <p:sp>
        <p:nvSpPr>
          <p:cNvPr id="11" name="Text Placeholder 10"/>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endParaRPr lang="en-US" noProof="0"/>
          </a:p>
        </p:txBody>
      </p:sp>
      <p:sp>
        <p:nvSpPr>
          <p:cNvPr id="13" name="Text Placeholder 12"/>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endParaRPr lang="en-US" noProof="0"/>
          </a:p>
        </p:txBody>
      </p:sp>
      <p:sp>
        <p:nvSpPr>
          <p:cNvPr id="15" name="Text Placeholder 14"/>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endParaRPr lang="en-US" noProof="0"/>
          </a:p>
        </p:txBody>
      </p:sp>
      <p:sp>
        <p:nvSpPr>
          <p:cNvPr id="17" name="Text Placeholder 16"/>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ln>
        </p:spPr>
      </p:sp>
      <p:sp>
        <p:nvSpPr>
          <p:cNvPr id="18" name="Rectangle 17"/>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11" name="Text Placeholder 8"/>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12" name="Text Placeholder 10"/>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7" name="Text Placeholder 6"/>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16" name="Text Placeholder 15"/>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19" name="Text Placeholder 18"/>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3" name="Picture Placeholder 22"/>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5" name="Picture Placeholder 24"/>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7" name="Picture Placeholder 26"/>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1" name="Picture Placeholder 30"/>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3" name="Picture Placeholder 32"/>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5" name="Picture Placeholder 34"/>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endParaRPr lang="en-US" noProof="0"/>
          </a:p>
        </p:txBody>
      </p:sp>
      <p:sp>
        <p:nvSpPr>
          <p:cNvPr id="4" name="Date Placeholder 3"/>
          <p:cNvSpPr>
            <a:spLocks noGrp="1"/>
          </p:cNvSpPr>
          <p:nvPr>
            <p:ph type="dt" sz="half" idx="10"/>
          </p:nvPr>
        </p:nvSpPr>
        <p:spPr/>
        <p:txBody>
          <a:bodyPr/>
          <a:lstStyle/>
          <a:p>
            <a:fld id="{4176DA4A-63D4-BC43-9B38-53D06F7CC9C4}" type="datetime1">
              <a:rPr lang="en-US" noProof="0" smtClean="0"/>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fld>
            <a:endParaRPr lang="en-US" noProof="0"/>
          </a:p>
        </p:txBody>
      </p:sp>
      <p:sp>
        <p:nvSpPr>
          <p:cNvPr id="20" name="Text Placeholder 19"/>
          <p:cNvSpPr>
            <a:spLocks noGrp="1"/>
          </p:cNvSpPr>
          <p:nvPr>
            <p:ph type="body" sz="quarter" idx="18" hasCustomPrompt="1"/>
          </p:nvPr>
        </p:nvSpPr>
        <p:spPr>
          <a:xfrm>
            <a:off x="762000" y="4573117"/>
            <a:ext cx="3842550" cy="1178396"/>
          </a:xfrm>
        </p:spPr>
        <p:txBody>
          <a:bodyPr/>
          <a:lstStyle>
            <a:lvl1pPr marL="0" indent="0" algn="r">
              <a:buNone/>
              <a:defRPr/>
            </a:lvl1pPr>
            <a:lvl2pPr marL="402590" indent="0" algn="r">
              <a:buNone/>
              <a:defRPr/>
            </a:lvl2pPr>
            <a:lvl3pPr marL="859790" indent="0" algn="r">
              <a:buNone/>
              <a:defRPr/>
            </a:lvl3pPr>
            <a:lvl4pPr marL="1316990" indent="0" algn="r">
              <a:buNone/>
              <a:defRPr/>
            </a:lvl4pPr>
            <a:lvl5pPr marL="1774190" indent="0" algn="r">
              <a:buNone/>
              <a:defRPr/>
            </a:lvl5pPr>
          </a:lstStyle>
          <a:p>
            <a:pPr lvl="0"/>
            <a:r>
              <a:rPr lang="en-US" noProof="0"/>
              <a:t>Place your subtitle here</a:t>
            </a:r>
            <a:endParaRPr lang="en-US" noProof="0"/>
          </a:p>
        </p:txBody>
      </p:sp>
      <p:cxnSp>
        <p:nvCxnSpPr>
          <p:cNvPr id="21" name="Straight Connector 20" title="Horizontal Rule Line"/>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endParaRPr lang="en-US" noProof="0"/>
          </a:p>
        </p:txBody>
      </p:sp>
      <p:sp>
        <p:nvSpPr>
          <p:cNvPr id="19" name="Content Placeholder 2"/>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2" name="Text Placeholder 8"/>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3" name="Text Placeholder 10"/>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4" name="Text Placeholder 6"/>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5" name="Text Placeholder 15"/>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6" name="Text Placeholder 18"/>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endParaRPr lang="en-US" noProof="0"/>
          </a:p>
        </p:txBody>
      </p:sp>
      <p:sp>
        <p:nvSpPr>
          <p:cNvPr id="27" name="Picture Placeholder 22"/>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8" name="Picture Placeholder 24"/>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29" name="Picture Placeholder 26"/>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0" name="Picture Placeholder 30"/>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1" name="Picture Placeholder 32"/>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
        <p:nvSpPr>
          <p:cNvPr id="32" name="Picture Placeholder 34"/>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9" name="Straight Connector 8" title="Verticle Rule Line"/>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endParaRPr lang="en-US" noProof="0" smtClean="0"/>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210" indent="-283210"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210"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210"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210"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210"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210"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210"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210"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210"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svsloud.org/"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hyperlink" Target="https://www.azcourts.gov/casa/Child-Welfare/Child-Welfare-Sta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44054" y="651641"/>
            <a:ext cx="6411311" cy="5023945"/>
          </a:xfrm>
        </p:spPr>
        <p:txBody>
          <a:bodyPr>
            <a:normAutofit fontScale="90000"/>
          </a:bodyPr>
          <a:lstStyle/>
          <a:p>
            <a:pPr algn="ctr">
              <a:lnSpc>
                <a:spcPct val="100000"/>
              </a:lnSpc>
            </a:pPr>
            <a:r>
              <a:rPr lang="en-US" sz="4400" dirty="0"/>
              <a:t>History of African American Assimilation in the </a:t>
            </a:r>
            <a:r>
              <a:rPr lang="en-US" sz="4400" dirty="0" smtClean="0"/>
              <a:t>United States</a:t>
            </a:r>
            <a:br>
              <a:rPr lang="en-US" sz="4400" dirty="0" smtClean="0"/>
            </a:br>
            <a:br>
              <a:rPr lang="en-US" sz="4400" dirty="0"/>
            </a:br>
            <a:r>
              <a:rPr lang="en-US" sz="5300" b="1" i="0" dirty="0"/>
              <a:t>Assimilation </a:t>
            </a:r>
            <a:br>
              <a:rPr lang="en-US" sz="5300" b="1" i="0" dirty="0" smtClean="0"/>
            </a:br>
            <a:r>
              <a:rPr lang="en-US" sz="5300" b="1" i="0" dirty="0" smtClean="0"/>
              <a:t>&amp; </a:t>
            </a:r>
            <a:br>
              <a:rPr lang="en-US" sz="5300" b="1" i="0" dirty="0" smtClean="0"/>
            </a:br>
            <a:r>
              <a:rPr lang="en-US" sz="5300" b="1" i="0" dirty="0" smtClean="0"/>
              <a:t>Pluralism</a:t>
            </a:r>
            <a:br>
              <a:rPr lang="en-US" sz="4400" dirty="0"/>
            </a:br>
            <a:endParaRPr lang="en-US" sz="4400" dirty="0"/>
          </a:p>
        </p:txBody>
      </p:sp>
      <p:pic>
        <p:nvPicPr>
          <p:cNvPr id="53" name="Picture Placeholder 52" descr="Woman with dark hair smiling away from camera"/>
          <p:cNvPicPr>
            <a:picLocks noGrp="1" noChangeAspect="1"/>
          </p:cNvPicPr>
          <p:nvPr>
            <p:ph type="pic" sz="quarter" idx="10"/>
          </p:nvPr>
        </p:nvPicPr>
        <p:blipFill>
          <a:blip r:embed="rId1" cstate="screen"/>
          <a:srcRect/>
          <a:stretch>
            <a:fillRect/>
          </a:stretch>
        </p:blipFill>
        <p:spPr>
          <a:xfrm>
            <a:off x="1933901" y="3648243"/>
            <a:ext cx="2397795" cy="2397795"/>
          </a:xfrm>
        </p:spPr>
      </p:pic>
      <p:pic>
        <p:nvPicPr>
          <p:cNvPr id="4" name="Picture 3"/>
          <p:cNvPicPr>
            <a:picLocks noChangeAspect="1"/>
          </p:cNvPicPr>
          <p:nvPr/>
        </p:nvPicPr>
        <p:blipFill>
          <a:blip r:embed="rId2"/>
          <a:stretch>
            <a:fillRect/>
          </a:stretch>
        </p:blipFill>
        <p:spPr>
          <a:xfrm>
            <a:off x="1933901" y="651641"/>
            <a:ext cx="2523633" cy="2658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13D2E340-0663-474B-992C-9192B5C45E57}" type="slidenum">
              <a:rPr lang="en-US" noProof="0" smtClean="0"/>
            </a:fld>
            <a:endParaRPr lang="en-US" noProof="0"/>
          </a:p>
        </p:txBody>
      </p:sp>
      <p:sp>
        <p:nvSpPr>
          <p:cNvPr id="5" name="Text Box 4"/>
          <p:cNvSpPr txBox="1"/>
          <p:nvPr/>
        </p:nvSpPr>
        <p:spPr>
          <a:xfrm>
            <a:off x="1133475" y="5534025"/>
            <a:ext cx="5998845" cy="368300"/>
          </a:xfrm>
          <a:prstGeom prst="rect">
            <a:avLst/>
          </a:prstGeom>
          <a:noFill/>
        </p:spPr>
        <p:txBody>
          <a:bodyPr wrap="square" rtlCol="0" anchor="t">
            <a:spAutoFit/>
          </a:bodyPr>
          <a:p>
            <a:r>
              <a:rPr lang="en-US"/>
              <a:t>https://www.youtube.com/watch?v=lxH3-i05bbw</a:t>
            </a:r>
            <a:endParaRPr lang="en-US"/>
          </a:p>
        </p:txBody>
      </p:sp>
      <p:pic>
        <p:nvPicPr>
          <p:cNvPr id="6" name="Picture 5"/>
          <p:cNvPicPr>
            <a:picLocks noChangeAspect="1"/>
          </p:cNvPicPr>
          <p:nvPr/>
        </p:nvPicPr>
        <p:blipFill>
          <a:blip r:embed="rId1"/>
          <a:stretch>
            <a:fillRect/>
          </a:stretch>
        </p:blipFill>
        <p:spPr>
          <a:xfrm>
            <a:off x="0" y="51435"/>
            <a:ext cx="12138660" cy="6167755"/>
          </a:xfrm>
          <a:prstGeom prst="rect">
            <a:avLst/>
          </a:prstGeom>
        </p:spPr>
      </p:pic>
      <p:sp>
        <p:nvSpPr>
          <p:cNvPr id="7" name="Text Box 6"/>
          <p:cNvSpPr txBox="1"/>
          <p:nvPr/>
        </p:nvSpPr>
        <p:spPr>
          <a:xfrm>
            <a:off x="4826000" y="3106420"/>
            <a:ext cx="2540000" cy="645160"/>
          </a:xfrm>
          <a:prstGeom prst="rect">
            <a:avLst/>
          </a:prstGeom>
          <a:noFill/>
        </p:spPr>
        <p:txBody>
          <a:bodyPr wrap="square" rtlCol="0" anchor="t">
            <a:spAutoFit/>
          </a:bodyPr>
          <a:p>
            <a:r>
              <a:rPr lang="en-US"/>
              <a:t>https://www.youtube.com/watch?v=lxH3-i05bbw</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D2E340-0663-474B-992C-9192B5C45E57}" type="slidenum">
              <a:rPr lang="en-US" noProof="0" smtClean="0"/>
            </a:fld>
            <a:endParaRPr lang="en-US" noProof="0"/>
          </a:p>
        </p:txBody>
      </p:sp>
      <p:sp>
        <p:nvSpPr>
          <p:cNvPr id="5" name="TextBox 4"/>
          <p:cNvSpPr txBox="1"/>
          <p:nvPr/>
        </p:nvSpPr>
        <p:spPr>
          <a:xfrm>
            <a:off x="180563" y="293919"/>
            <a:ext cx="4473146"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rgbClr val="FF0000"/>
                </a:solidFill>
              </a:rPr>
              <a:t>Silent Voices Speak Loud</a:t>
            </a:r>
            <a:endParaRPr lang="en-US" sz="2800" b="1" dirty="0" smtClean="0">
              <a:solidFill>
                <a:srgbClr val="FF0000"/>
              </a:solidFill>
            </a:endParaRPr>
          </a:p>
          <a:p>
            <a:pPr algn="ctr"/>
            <a:endParaRPr lang="en-US" sz="2800" b="1" dirty="0">
              <a:solidFill>
                <a:srgbClr val="FF0000"/>
              </a:solidFill>
            </a:endParaRPr>
          </a:p>
          <a:p>
            <a:pPr algn="ctr"/>
            <a:r>
              <a:rPr lang="en-US" sz="2800" b="1" dirty="0" smtClean="0">
                <a:solidFill>
                  <a:srgbClr val="FF0000"/>
                </a:solidFill>
                <a:hlinkClick r:id="rId1"/>
              </a:rPr>
              <a:t>https://svsloud.org/</a:t>
            </a:r>
            <a:r>
              <a:rPr lang="en-US" sz="2800" b="1" dirty="0" smtClean="0">
                <a:solidFill>
                  <a:srgbClr val="FF0000"/>
                </a:solidFill>
              </a:rPr>
              <a:t> </a:t>
            </a:r>
            <a:endParaRPr lang="en-US" sz="2800" b="1" dirty="0" smtClean="0">
              <a:solidFill>
                <a:srgbClr val="FF0000"/>
              </a:solidFill>
            </a:endParaRPr>
          </a:p>
          <a:p>
            <a:pPr algn="ctr"/>
            <a:endParaRPr lang="en-US" sz="2800" b="1" dirty="0" smtClean="0">
              <a:solidFill>
                <a:srgbClr val="FF0000"/>
              </a:solidFill>
            </a:endParaRPr>
          </a:p>
          <a:p>
            <a:pPr algn="ctr"/>
            <a:r>
              <a:rPr lang="pt-BR" sz="2800" b="1" dirty="0">
                <a:solidFill>
                  <a:srgbClr val="FF0000"/>
                </a:solidFill>
              </a:rPr>
              <a:t>SVS</a:t>
            </a:r>
            <a:endParaRPr lang="pt-BR" sz="2800" b="1" dirty="0">
              <a:solidFill>
                <a:srgbClr val="FF0000"/>
              </a:solidFill>
            </a:endParaRPr>
          </a:p>
          <a:p>
            <a:pPr algn="ctr"/>
            <a:r>
              <a:rPr lang="pt-BR" sz="2800" b="1" dirty="0">
                <a:solidFill>
                  <a:srgbClr val="FF0000"/>
                </a:solidFill>
              </a:rPr>
              <a:t>P. O. Box 24696</a:t>
            </a:r>
            <a:endParaRPr lang="pt-BR" sz="2800" b="1" dirty="0">
              <a:solidFill>
                <a:srgbClr val="FF0000"/>
              </a:solidFill>
            </a:endParaRPr>
          </a:p>
          <a:p>
            <a:pPr algn="ctr"/>
            <a:r>
              <a:rPr lang="pt-BR" sz="2800" b="1" dirty="0">
                <a:solidFill>
                  <a:srgbClr val="FF0000"/>
                </a:solidFill>
              </a:rPr>
              <a:t>Tempe, Arizona 85285</a:t>
            </a:r>
            <a:endParaRPr lang="pt-BR" sz="2800" b="1" dirty="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r>
              <a:rPr lang="en-US" sz="2800" b="1" dirty="0" smtClean="0">
                <a:solidFill>
                  <a:srgbClr val="FF0000"/>
                </a:solidFill>
              </a:rPr>
              <a:t>Never give up!</a:t>
            </a:r>
            <a:endParaRPr lang="en-US" sz="2800" b="1" dirty="0">
              <a:solidFill>
                <a:srgbClr val="FF0000"/>
              </a:solidFill>
            </a:endParaRPr>
          </a:p>
          <a:p>
            <a:pPr algn="ctr"/>
            <a:endParaRPr lang="en-US" sz="2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07839" y="134998"/>
            <a:ext cx="4521816" cy="2855913"/>
          </a:xfrm>
        </p:spPr>
        <p:txBody>
          <a:bodyPr>
            <a:normAutofit/>
          </a:bodyPr>
          <a:lstStyle/>
          <a:p>
            <a:pPr algn="ctr"/>
            <a:r>
              <a:rPr lang="en-US" dirty="0"/>
              <a:t>In 2021 US Census Bureau estimates 49,586,352 African Americans in the United States which is 14.9% of the total American population of 331.9 Million. This includes those who identify as ‘Black Only’ and as ‘Black in combination with another race’.</a:t>
            </a:r>
            <a:endParaRPr lang="en-US" dirty="0"/>
          </a:p>
        </p:txBody>
      </p:sp>
      <p:sp>
        <p:nvSpPr>
          <p:cNvPr id="3" name="Content Placeholder 2"/>
          <p:cNvSpPr>
            <a:spLocks noGrp="1"/>
          </p:cNvSpPr>
          <p:nvPr>
            <p:ph idx="1"/>
          </p:nvPr>
        </p:nvSpPr>
        <p:spPr>
          <a:xfrm>
            <a:off x="5150067" y="134998"/>
            <a:ext cx="6726621" cy="5655156"/>
          </a:xfrm>
        </p:spPr>
        <p:txBody>
          <a:bodyPr>
            <a:normAutofit fontScale="92500" lnSpcReduction="10000"/>
          </a:bodyPr>
          <a:lstStyle/>
          <a:p>
            <a:pPr marL="0" indent="0">
              <a:buNone/>
            </a:pPr>
            <a:endParaRPr lang="en-US" sz="900" dirty="0" smtClean="0"/>
          </a:p>
          <a:p>
            <a:pPr marL="0" indent="0">
              <a:buNone/>
            </a:pPr>
            <a:r>
              <a:rPr lang="en-US" dirty="0" smtClean="0"/>
              <a:t>The </a:t>
            </a:r>
            <a:r>
              <a:rPr lang="en-US" dirty="0"/>
              <a:t>United States of America is home to over 326 million United States (U.S.) citizens as well as to tens of millions of people from all over the world. The assimilation process of many of the ancestors to today’s citizens and migrants to the U.S. has been and continues to be an undertaking that is unique to each group, based on their ethnicity, heritage and cultural background. Assimilation is defined and understood as a process in which formerly distinct and separate groups come to share a common culture and merge together socially </a:t>
            </a:r>
            <a:r>
              <a:rPr lang="en-US" sz="1500" dirty="0"/>
              <a:t>(Healy &amp; </a:t>
            </a:r>
            <a:r>
              <a:rPr lang="en-US" sz="1500" dirty="0" err="1"/>
              <a:t>Stepnick</a:t>
            </a:r>
            <a:r>
              <a:rPr lang="en-US" sz="1500" dirty="0"/>
              <a:t>, 2016</a:t>
            </a:r>
            <a:r>
              <a:rPr lang="en-US" sz="1500" dirty="0" smtClean="0"/>
              <a:t>)</a:t>
            </a:r>
            <a:endParaRPr lang="en-US" sz="1500" dirty="0" smtClean="0"/>
          </a:p>
          <a:p>
            <a:endParaRPr lang="en-US" dirty="0"/>
          </a:p>
          <a:p>
            <a:pPr marL="0" indent="0">
              <a:buNone/>
            </a:pPr>
            <a:r>
              <a:rPr lang="en-US" dirty="0"/>
              <a:t> As a culturally diverse society goes through the assimilation process, the differences among those groups have a tendency to decrease. “One form of assimilation is expressed in the metaphor of the ‘melting pot’, a process in which different groups come together and contribute in roughly equal amounts to create a common culture and a new, </a:t>
            </a:r>
            <a:r>
              <a:rPr lang="en-US" dirty="0" smtClean="0"/>
              <a:t>unique </a:t>
            </a:r>
            <a:r>
              <a:rPr lang="en-US" dirty="0"/>
              <a:t>society” </a:t>
            </a:r>
            <a:r>
              <a:rPr lang="en-US" sz="1500" dirty="0"/>
              <a:t>(Healy &amp; </a:t>
            </a:r>
            <a:r>
              <a:rPr lang="en-US" sz="1500" dirty="0" err="1"/>
              <a:t>Stepnick</a:t>
            </a:r>
            <a:r>
              <a:rPr lang="en-US" sz="1500" dirty="0"/>
              <a:t>, 2016</a:t>
            </a:r>
            <a:r>
              <a:rPr lang="en-US" sz="1500" dirty="0" smtClean="0"/>
              <a:t>).</a:t>
            </a:r>
            <a:endParaRPr lang="en-US" sz="1500" dirty="0" smtClean="0"/>
          </a:p>
          <a:p>
            <a:pPr marL="0" indent="0" algn="ctr">
              <a:buNone/>
            </a:pPr>
            <a:r>
              <a:rPr lang="en-US" sz="1500" b="1" dirty="0"/>
              <a:t>History of African American Assimilation in the U.S. (</a:t>
            </a:r>
            <a:r>
              <a:rPr lang="en-US" sz="1500" b="1" dirty="0" smtClean="0"/>
              <a:t>ukessays.com) </a:t>
            </a:r>
            <a:endParaRPr lang="en-US" sz="1500" b="1" dirty="0"/>
          </a:p>
          <a:p>
            <a:pPr marL="0" indent="0">
              <a:buNone/>
            </a:pPr>
            <a:endParaRPr lang="en-US" sz="1500" b="1" dirty="0"/>
          </a:p>
        </p:txBody>
      </p:sp>
      <p:sp>
        <p:nvSpPr>
          <p:cNvPr id="4" name="Slide Number Placeholder 3"/>
          <p:cNvSpPr>
            <a:spLocks noGrp="1"/>
          </p:cNvSpPr>
          <p:nvPr>
            <p:ph type="sldNum" sz="quarter" idx="12"/>
          </p:nvPr>
        </p:nvSpPr>
        <p:spPr/>
        <p:txBody>
          <a:bodyPr/>
          <a:lstStyle/>
          <a:p>
            <a:fld id="{13D2E340-0663-474B-992C-9192B5C45E57}" type="slidenum">
              <a:rPr lang="en-US" noProof="0" smtClean="0"/>
            </a:fld>
            <a:endParaRPr lang="en-US" noProof="0"/>
          </a:p>
        </p:txBody>
      </p:sp>
      <p:pic>
        <p:nvPicPr>
          <p:cNvPr id="6" name="Picture 5"/>
          <p:cNvPicPr>
            <a:picLocks noChangeAspect="1"/>
          </p:cNvPicPr>
          <p:nvPr/>
        </p:nvPicPr>
        <p:blipFill>
          <a:blip r:embed="rId1"/>
          <a:stretch>
            <a:fillRect/>
          </a:stretch>
        </p:blipFill>
        <p:spPr>
          <a:xfrm>
            <a:off x="385793" y="2584615"/>
            <a:ext cx="4165908" cy="35097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3D2E340-0663-474B-992C-9192B5C45E57}" type="slidenum">
              <a:rPr lang="en-US" smtClean="0"/>
            </a:fld>
            <a:endParaRPr lang="en-US"/>
          </a:p>
        </p:txBody>
      </p:sp>
      <p:sp>
        <p:nvSpPr>
          <p:cNvPr id="10" name="Text Placeholder 9"/>
          <p:cNvSpPr>
            <a:spLocks noGrp="1"/>
          </p:cNvSpPr>
          <p:nvPr>
            <p:ph type="body" sz="quarter" idx="18"/>
          </p:nvPr>
        </p:nvSpPr>
        <p:spPr>
          <a:xfrm>
            <a:off x="278524" y="225974"/>
            <a:ext cx="11598166" cy="2307019"/>
          </a:xfrm>
          <a:ln w="57150">
            <a:solidFill>
              <a:srgbClr val="FF0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l"/>
            <a:r>
              <a:rPr lang="en-US" sz="2200" dirty="0"/>
              <a:t>As a society, we as </a:t>
            </a:r>
            <a:r>
              <a:rPr lang="en-US" sz="2200" dirty="0" smtClean="0"/>
              <a:t>Americans </a:t>
            </a:r>
            <a:r>
              <a:rPr lang="en-US" sz="2200" dirty="0"/>
              <a:t>often envision the American experience of assimilation as a welcoming experience that migrants fully embrace. We all often hear the phrase “we are a nation of immigrants”, which is both truthful and a falsehood once we actually dissect the phrase under a metaphorical microscope. </a:t>
            </a:r>
            <a:endParaRPr lang="en-US" sz="2200" dirty="0" smtClean="0"/>
          </a:p>
          <a:p>
            <a:pPr algn="l"/>
            <a:r>
              <a:rPr lang="en-US" sz="2200" dirty="0" smtClean="0"/>
              <a:t>The </a:t>
            </a:r>
            <a:r>
              <a:rPr lang="en-US" sz="2200" dirty="0"/>
              <a:t>reality is that on the surface, the U.S. is a melting pot but there are thousands of </a:t>
            </a:r>
            <a:r>
              <a:rPr lang="en-US" sz="2200" dirty="0" smtClean="0"/>
              <a:t>“</a:t>
            </a:r>
            <a:r>
              <a:rPr lang="en-US" sz="2200" b="1" dirty="0" smtClean="0"/>
              <a:t>sub-cultures</a:t>
            </a:r>
            <a:r>
              <a:rPr lang="en-US" sz="2200" dirty="0" smtClean="0"/>
              <a:t>” </a:t>
            </a:r>
            <a:r>
              <a:rPr lang="en-US" sz="2200" dirty="0"/>
              <a:t>within the U.S. culture which comprise our society.</a:t>
            </a:r>
            <a:r>
              <a:rPr lang="en-US" dirty="0"/>
              <a:t> </a:t>
            </a:r>
            <a:endParaRPr lang="en-US" dirty="0"/>
          </a:p>
        </p:txBody>
      </p:sp>
      <p:graphicFrame>
        <p:nvGraphicFramePr>
          <p:cNvPr id="24" name="Table 23"/>
          <p:cNvGraphicFramePr>
            <a:graphicFrameLocks noGrp="1"/>
          </p:cNvGraphicFramePr>
          <p:nvPr/>
        </p:nvGraphicFramePr>
        <p:xfrm>
          <a:off x="278524" y="2957772"/>
          <a:ext cx="11598165" cy="2890520"/>
        </p:xfrm>
        <a:graphic>
          <a:graphicData uri="http://schemas.openxmlformats.org/drawingml/2006/table">
            <a:tbl>
              <a:tblPr firstRow="1" bandRow="1">
                <a:tableStyleId>{F2DE63D5-997A-4646-A377-4702673A728D}</a:tableStyleId>
              </a:tblPr>
              <a:tblGrid>
                <a:gridCol w="2319633"/>
                <a:gridCol w="2319633"/>
                <a:gridCol w="2319633"/>
                <a:gridCol w="2319633"/>
                <a:gridCol w="2319633"/>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25 American Sub-Cultures</a:t>
                      </a:r>
                      <a:endParaRPr kumimoji="0" lang="en-US" sz="3200" b="1" i="0" u="none" strike="noStrike" kern="1200" cap="none" spc="0" normalizeH="0" baseline="0" noProof="0" dirty="0" smtClean="0">
                        <a:ln>
                          <a:noFill/>
                        </a:ln>
                        <a:solidFill>
                          <a:prstClr val="black"/>
                        </a:solidFill>
                        <a:effectLst/>
                        <a:uLnTx/>
                        <a:uFillTx/>
                        <a:latin typeface="+mn-lt"/>
                        <a:ea typeface="+mn-ea"/>
                        <a:cs typeface="+mn-cs"/>
                      </a:endParaRPr>
                    </a:p>
                  </a:txBody>
                  <a:tcPr/>
                </a:tc>
                <a:tc hMerge="1">
                  <a:tcPr/>
                </a:tc>
                <a:tc hMerge="1">
                  <a:tcPr/>
                </a:tc>
                <a:tc hMerge="1">
                  <a:tcPr/>
                </a:tc>
                <a:tc hMerge="1">
                  <a:tcPr/>
                </a:tc>
              </a:tr>
              <a:tr h="370840">
                <a:tc>
                  <a:txBody>
                    <a:bodyPr/>
                    <a:lstStyle/>
                    <a:p>
                      <a:r>
                        <a:rPr lang="en-US" dirty="0" smtClean="0">
                          <a:solidFill>
                            <a:schemeClr val="tx1"/>
                          </a:solidFill>
                        </a:rPr>
                        <a:t>New England</a:t>
                      </a:r>
                      <a:endParaRPr lang="en-US" dirty="0">
                        <a:solidFill>
                          <a:schemeClr val="tx1"/>
                        </a:solidFill>
                      </a:endParaRPr>
                    </a:p>
                  </a:txBody>
                  <a:tcPr/>
                </a:tc>
                <a:tc>
                  <a:txBody>
                    <a:bodyPr/>
                    <a:lstStyle/>
                    <a:p>
                      <a:r>
                        <a:rPr lang="en-US" dirty="0" smtClean="0">
                          <a:solidFill>
                            <a:schemeClr val="tx1"/>
                          </a:solidFill>
                        </a:rPr>
                        <a:t>Body-Building</a:t>
                      </a:r>
                      <a:endParaRPr lang="en-US" dirty="0">
                        <a:solidFill>
                          <a:schemeClr val="tx1"/>
                        </a:solidFill>
                      </a:endParaRPr>
                    </a:p>
                  </a:txBody>
                  <a:tcPr/>
                </a:tc>
                <a:tc>
                  <a:txBody>
                    <a:bodyPr/>
                    <a:lstStyle/>
                    <a:p>
                      <a:r>
                        <a:rPr lang="en-US" dirty="0" smtClean="0">
                          <a:solidFill>
                            <a:schemeClr val="tx1"/>
                          </a:solidFill>
                        </a:rPr>
                        <a:t>New Age Spirituality</a:t>
                      </a:r>
                      <a:endParaRPr lang="en-US" dirty="0">
                        <a:solidFill>
                          <a:schemeClr val="tx1"/>
                        </a:solidFill>
                      </a:endParaRPr>
                    </a:p>
                  </a:txBody>
                  <a:tcPr/>
                </a:tc>
                <a:tc>
                  <a:txBody>
                    <a:bodyPr/>
                    <a:lstStyle/>
                    <a:p>
                      <a:r>
                        <a:rPr lang="en-US" dirty="0" smtClean="0">
                          <a:solidFill>
                            <a:schemeClr val="tx1"/>
                          </a:solidFill>
                        </a:rPr>
                        <a:t>Hip-Hop</a:t>
                      </a:r>
                      <a:endParaRPr lang="en-US" dirty="0">
                        <a:solidFill>
                          <a:schemeClr val="tx1"/>
                        </a:solidFill>
                      </a:endParaRPr>
                    </a:p>
                  </a:txBody>
                  <a:tcPr/>
                </a:tc>
                <a:tc>
                  <a:txBody>
                    <a:bodyPr/>
                    <a:lstStyle/>
                    <a:p>
                      <a:r>
                        <a:rPr lang="en-US" dirty="0" err="1" smtClean="0">
                          <a:solidFill>
                            <a:schemeClr val="tx1"/>
                          </a:solidFill>
                        </a:rPr>
                        <a:t>Bronies</a:t>
                      </a:r>
                      <a:endParaRPr lang="en-US" dirty="0">
                        <a:solidFill>
                          <a:schemeClr val="tx1"/>
                        </a:solidFill>
                      </a:endParaRPr>
                    </a:p>
                  </a:txBody>
                  <a:tcPr/>
                </a:tc>
              </a:tr>
              <a:tr h="370840">
                <a:tc>
                  <a:txBody>
                    <a:bodyPr/>
                    <a:lstStyle/>
                    <a:p>
                      <a:r>
                        <a:rPr lang="en-US" dirty="0" smtClean="0">
                          <a:solidFill>
                            <a:schemeClr val="tx1"/>
                          </a:solidFill>
                        </a:rPr>
                        <a:t>Motor Cycle</a:t>
                      </a:r>
                      <a:r>
                        <a:rPr lang="en-US" baseline="0" dirty="0" smtClean="0">
                          <a:solidFill>
                            <a:schemeClr val="tx1"/>
                          </a:solidFill>
                        </a:rPr>
                        <a:t> Club</a:t>
                      </a:r>
                      <a:endParaRPr lang="en-US" dirty="0">
                        <a:solidFill>
                          <a:schemeClr val="tx1"/>
                        </a:solidFill>
                      </a:endParaRPr>
                    </a:p>
                  </a:txBody>
                  <a:tcPr/>
                </a:tc>
                <a:tc>
                  <a:txBody>
                    <a:bodyPr/>
                    <a:lstStyle/>
                    <a:p>
                      <a:r>
                        <a:rPr lang="en-US" dirty="0" smtClean="0">
                          <a:solidFill>
                            <a:schemeClr val="tx1"/>
                          </a:solidFill>
                        </a:rPr>
                        <a:t>UFO Believers</a:t>
                      </a:r>
                      <a:endParaRPr lang="en-US" dirty="0">
                        <a:solidFill>
                          <a:schemeClr val="tx1"/>
                        </a:solidFill>
                      </a:endParaRPr>
                    </a:p>
                  </a:txBody>
                  <a:tcPr/>
                </a:tc>
                <a:tc>
                  <a:txBody>
                    <a:bodyPr/>
                    <a:lstStyle/>
                    <a:p>
                      <a:r>
                        <a:rPr lang="en-US" dirty="0" smtClean="0">
                          <a:solidFill>
                            <a:schemeClr val="tx1"/>
                          </a:solidFill>
                        </a:rPr>
                        <a:t>Pepper (Survivalist)</a:t>
                      </a:r>
                      <a:endParaRPr lang="en-US" dirty="0">
                        <a:solidFill>
                          <a:schemeClr val="tx1"/>
                        </a:solidFill>
                      </a:endParaRPr>
                    </a:p>
                  </a:txBody>
                  <a:tcPr/>
                </a:tc>
                <a:tc>
                  <a:txBody>
                    <a:bodyPr/>
                    <a:lstStyle/>
                    <a:p>
                      <a:r>
                        <a:rPr lang="en-US" dirty="0" smtClean="0">
                          <a:solidFill>
                            <a:schemeClr val="tx1"/>
                          </a:solidFill>
                        </a:rPr>
                        <a:t>Campus</a:t>
                      </a:r>
                      <a:endParaRPr lang="en-US" dirty="0">
                        <a:solidFill>
                          <a:schemeClr val="tx1"/>
                        </a:solidFill>
                      </a:endParaRPr>
                    </a:p>
                  </a:txBody>
                  <a:tcPr/>
                </a:tc>
                <a:tc>
                  <a:txBody>
                    <a:bodyPr/>
                    <a:lstStyle/>
                    <a:p>
                      <a:r>
                        <a:rPr lang="en-US" dirty="0" smtClean="0">
                          <a:solidFill>
                            <a:schemeClr val="tx1"/>
                          </a:solidFill>
                        </a:rPr>
                        <a:t>Theatre</a:t>
                      </a:r>
                      <a:endParaRPr lang="en-US" dirty="0">
                        <a:solidFill>
                          <a:schemeClr val="tx1"/>
                        </a:solidFill>
                      </a:endParaRPr>
                    </a:p>
                  </a:txBody>
                  <a:tcPr/>
                </a:tc>
              </a:tr>
              <a:tr h="370840">
                <a:tc>
                  <a:txBody>
                    <a:bodyPr/>
                    <a:lstStyle/>
                    <a:p>
                      <a:r>
                        <a:rPr lang="en-US" dirty="0" smtClean="0">
                          <a:solidFill>
                            <a:schemeClr val="tx1"/>
                          </a:solidFill>
                        </a:rPr>
                        <a:t>Military</a:t>
                      </a:r>
                      <a:endParaRPr lang="en-US" dirty="0">
                        <a:solidFill>
                          <a:schemeClr val="tx1"/>
                        </a:solidFill>
                      </a:endParaRPr>
                    </a:p>
                  </a:txBody>
                  <a:tcPr/>
                </a:tc>
                <a:tc>
                  <a:txBody>
                    <a:bodyPr/>
                    <a:lstStyle/>
                    <a:p>
                      <a:r>
                        <a:rPr lang="en-US" dirty="0" smtClean="0">
                          <a:solidFill>
                            <a:schemeClr val="tx1"/>
                          </a:solidFill>
                        </a:rPr>
                        <a:t>Parents/Caregivers</a:t>
                      </a:r>
                      <a:endParaRPr lang="en-US" dirty="0">
                        <a:solidFill>
                          <a:schemeClr val="tx1"/>
                        </a:solidFill>
                      </a:endParaRPr>
                    </a:p>
                  </a:txBody>
                  <a:tcPr/>
                </a:tc>
                <a:tc>
                  <a:txBody>
                    <a:bodyPr/>
                    <a:lstStyle/>
                    <a:p>
                      <a:r>
                        <a:rPr lang="en-US" dirty="0" smtClean="0">
                          <a:solidFill>
                            <a:schemeClr val="tx1"/>
                          </a:solidFill>
                        </a:rPr>
                        <a:t>The</a:t>
                      </a:r>
                      <a:r>
                        <a:rPr lang="en-US" baseline="0" dirty="0" smtClean="0">
                          <a:solidFill>
                            <a:schemeClr val="tx1"/>
                          </a:solidFill>
                        </a:rPr>
                        <a:t> Amish</a:t>
                      </a:r>
                      <a:endParaRPr lang="en-US" dirty="0">
                        <a:solidFill>
                          <a:schemeClr val="tx1"/>
                        </a:solidFill>
                      </a:endParaRPr>
                    </a:p>
                  </a:txBody>
                  <a:tcPr/>
                </a:tc>
                <a:tc>
                  <a:txBody>
                    <a:bodyPr/>
                    <a:lstStyle/>
                    <a:p>
                      <a:r>
                        <a:rPr lang="en-US" dirty="0" smtClean="0">
                          <a:solidFill>
                            <a:schemeClr val="tx1"/>
                          </a:solidFill>
                        </a:rPr>
                        <a:t>Sports</a:t>
                      </a:r>
                      <a:endParaRPr lang="en-US" dirty="0">
                        <a:solidFill>
                          <a:schemeClr val="tx1"/>
                        </a:solidFill>
                      </a:endParaRPr>
                    </a:p>
                  </a:txBody>
                  <a:tcPr/>
                </a:tc>
                <a:tc>
                  <a:txBody>
                    <a:bodyPr/>
                    <a:lstStyle/>
                    <a:p>
                      <a:r>
                        <a:rPr lang="en-US" dirty="0" smtClean="0">
                          <a:solidFill>
                            <a:schemeClr val="tx1"/>
                          </a:solidFill>
                        </a:rPr>
                        <a:t>Video</a:t>
                      </a:r>
                      <a:r>
                        <a:rPr lang="en-US" baseline="0" dirty="0" smtClean="0">
                          <a:solidFill>
                            <a:schemeClr val="tx1"/>
                          </a:solidFill>
                        </a:rPr>
                        <a:t> “Gamers”</a:t>
                      </a:r>
                      <a:endParaRPr lang="en-US" dirty="0">
                        <a:solidFill>
                          <a:schemeClr val="tx1"/>
                        </a:solidFill>
                      </a:endParaRPr>
                    </a:p>
                  </a:txBody>
                  <a:tcPr/>
                </a:tc>
              </a:tr>
              <a:tr h="370840">
                <a:tc>
                  <a:txBody>
                    <a:bodyPr/>
                    <a:lstStyle/>
                    <a:p>
                      <a:r>
                        <a:rPr lang="en-US" dirty="0" smtClean="0">
                          <a:solidFill>
                            <a:schemeClr val="tx1"/>
                          </a:solidFill>
                        </a:rPr>
                        <a:t>Little Havana</a:t>
                      </a:r>
                      <a:endParaRPr lang="en-US" dirty="0">
                        <a:solidFill>
                          <a:schemeClr val="tx1"/>
                        </a:solidFill>
                      </a:endParaRPr>
                    </a:p>
                  </a:txBody>
                  <a:tcPr/>
                </a:tc>
                <a:tc>
                  <a:txBody>
                    <a:bodyPr/>
                    <a:lstStyle/>
                    <a:p>
                      <a:r>
                        <a:rPr lang="en-US" dirty="0" smtClean="0">
                          <a:solidFill>
                            <a:schemeClr val="tx1"/>
                          </a:solidFill>
                        </a:rPr>
                        <a:t>Native Americans</a:t>
                      </a:r>
                      <a:endParaRPr lang="en-US" dirty="0">
                        <a:solidFill>
                          <a:schemeClr val="tx1"/>
                        </a:solidFill>
                      </a:endParaRPr>
                    </a:p>
                  </a:txBody>
                  <a:tcPr/>
                </a:tc>
                <a:tc>
                  <a:txBody>
                    <a:bodyPr/>
                    <a:lstStyle/>
                    <a:p>
                      <a:r>
                        <a:rPr lang="en-US" dirty="0" smtClean="0">
                          <a:solidFill>
                            <a:schemeClr val="tx1"/>
                          </a:solidFill>
                        </a:rPr>
                        <a:t>West Coast – </a:t>
                      </a:r>
                      <a:r>
                        <a:rPr lang="en-US" sz="1700" dirty="0" smtClean="0">
                          <a:solidFill>
                            <a:schemeClr val="tx1"/>
                          </a:solidFill>
                        </a:rPr>
                        <a:t>California</a:t>
                      </a:r>
                      <a:endParaRPr lang="en-US" sz="1700" dirty="0">
                        <a:solidFill>
                          <a:schemeClr val="tx1"/>
                        </a:solidFill>
                      </a:endParaRPr>
                    </a:p>
                  </a:txBody>
                  <a:tcPr/>
                </a:tc>
                <a:tc>
                  <a:txBody>
                    <a:bodyPr/>
                    <a:lstStyle/>
                    <a:p>
                      <a:r>
                        <a:rPr lang="en-US" dirty="0" smtClean="0">
                          <a:solidFill>
                            <a:schemeClr val="tx1"/>
                          </a:solidFill>
                        </a:rPr>
                        <a:t>Homesteading</a:t>
                      </a:r>
                      <a:endParaRPr lang="en-US" dirty="0">
                        <a:solidFill>
                          <a:schemeClr val="tx1"/>
                        </a:solidFill>
                      </a:endParaRPr>
                    </a:p>
                  </a:txBody>
                  <a:tcPr/>
                </a:tc>
                <a:tc>
                  <a:txBody>
                    <a:bodyPr/>
                    <a:lstStyle/>
                    <a:p>
                      <a:r>
                        <a:rPr lang="en-US" dirty="0" smtClean="0">
                          <a:solidFill>
                            <a:schemeClr val="tx1"/>
                          </a:solidFill>
                        </a:rPr>
                        <a:t>Korean</a:t>
                      </a:r>
                      <a:endParaRPr lang="en-US" dirty="0">
                        <a:solidFill>
                          <a:schemeClr val="tx1"/>
                        </a:solidFill>
                      </a:endParaRPr>
                    </a:p>
                  </a:txBody>
                  <a:tcPr/>
                </a:tc>
              </a:tr>
              <a:tr h="370840">
                <a:tc>
                  <a:txBody>
                    <a:bodyPr/>
                    <a:lstStyle/>
                    <a:p>
                      <a:r>
                        <a:rPr lang="en-US" dirty="0" smtClean="0">
                          <a:solidFill>
                            <a:schemeClr val="tx1"/>
                          </a:solidFill>
                        </a:rPr>
                        <a:t>Deaf</a:t>
                      </a:r>
                      <a:endParaRPr lang="en-US" dirty="0">
                        <a:solidFill>
                          <a:schemeClr val="tx1"/>
                        </a:solidFill>
                      </a:endParaRPr>
                    </a:p>
                  </a:txBody>
                  <a:tcPr/>
                </a:tc>
                <a:tc>
                  <a:txBody>
                    <a:bodyPr/>
                    <a:lstStyle/>
                    <a:p>
                      <a:r>
                        <a:rPr lang="en-US" dirty="0" smtClean="0">
                          <a:solidFill>
                            <a:schemeClr val="tx1"/>
                          </a:solidFill>
                        </a:rPr>
                        <a:t>Southern</a:t>
                      </a:r>
                      <a:endParaRPr lang="en-US" dirty="0">
                        <a:solidFill>
                          <a:schemeClr val="tx1"/>
                        </a:solidFill>
                      </a:endParaRPr>
                    </a:p>
                  </a:txBody>
                  <a:tcPr/>
                </a:tc>
                <a:tc>
                  <a:txBody>
                    <a:bodyPr/>
                    <a:lstStyle/>
                    <a:p>
                      <a:r>
                        <a:rPr lang="en-US" dirty="0" smtClean="0">
                          <a:solidFill>
                            <a:schemeClr val="tx1"/>
                          </a:solidFill>
                        </a:rPr>
                        <a:t>LGBTQ</a:t>
                      </a:r>
                      <a:endParaRPr lang="en-US" dirty="0">
                        <a:solidFill>
                          <a:schemeClr val="tx1"/>
                        </a:solidFill>
                      </a:endParaRPr>
                    </a:p>
                  </a:txBody>
                  <a:tcPr/>
                </a:tc>
                <a:tc>
                  <a:txBody>
                    <a:bodyPr/>
                    <a:lstStyle/>
                    <a:p>
                      <a:r>
                        <a:rPr lang="en-US" dirty="0" smtClean="0">
                          <a:solidFill>
                            <a:schemeClr val="tx1"/>
                          </a:solidFill>
                        </a:rPr>
                        <a:t>Fandom</a:t>
                      </a:r>
                      <a:endParaRPr lang="en-US" dirty="0">
                        <a:solidFill>
                          <a:schemeClr val="tx1"/>
                        </a:solidFill>
                      </a:endParaRPr>
                    </a:p>
                  </a:txBody>
                  <a:tcPr/>
                </a:tc>
                <a:tc>
                  <a:txBody>
                    <a:bodyPr/>
                    <a:lstStyle/>
                    <a:p>
                      <a:r>
                        <a:rPr lang="en-US" dirty="0" smtClean="0">
                          <a:solidFill>
                            <a:schemeClr val="tx1"/>
                          </a:solidFill>
                        </a:rPr>
                        <a:t>Santa Barbara</a:t>
                      </a:r>
                      <a:endParaRPr lang="en-US" dirty="0">
                        <a:solidFill>
                          <a:schemeClr val="tx1"/>
                        </a:solidFill>
                      </a:endParaRPr>
                    </a:p>
                  </a:txBody>
                  <a:tcPr/>
                </a:tc>
              </a:tr>
              <a:tr h="370840">
                <a:tc gridSpan="5">
                  <a:txBody>
                    <a:bodyPr/>
                    <a:lstStyle/>
                    <a:p>
                      <a:pPr algn="ctr"/>
                      <a:r>
                        <a:rPr lang="en-US" sz="2400" b="1" dirty="0" smtClean="0">
                          <a:solidFill>
                            <a:schemeClr val="tx1"/>
                          </a:solidFill>
                        </a:rPr>
                        <a:t>Children without biological Parents or</a:t>
                      </a:r>
                      <a:r>
                        <a:rPr lang="en-US" sz="2400" b="1" baseline="0" dirty="0" smtClean="0">
                          <a:solidFill>
                            <a:schemeClr val="tx1"/>
                          </a:solidFill>
                        </a:rPr>
                        <a:t> Relatives or Ancestors</a:t>
                      </a:r>
                      <a:endParaRPr lang="en-US" sz="2400" b="1" dirty="0">
                        <a:solidFill>
                          <a:schemeClr val="tx1"/>
                        </a:solidFill>
                      </a:endParaRPr>
                    </a:p>
                  </a:txBody>
                  <a:tcPr/>
                </a:tc>
                <a:tc hMerge="1">
                  <a:tcPr/>
                </a:tc>
                <a:tc hMerge="1">
                  <a:tcPr/>
                </a:tc>
                <a:tc hMerge="1">
                  <a:tcPr/>
                </a:tc>
                <a:tc hMerge="1">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D2E340-0663-474B-992C-9192B5C45E57}" type="slidenum">
              <a:rPr lang="en-US" noProof="0" smtClean="0"/>
            </a:fld>
            <a:endParaRPr lang="en-US" noProof="0"/>
          </a:p>
        </p:txBody>
      </p:sp>
      <p:sp>
        <p:nvSpPr>
          <p:cNvPr id="3" name="Rectangle 2"/>
          <p:cNvSpPr/>
          <p:nvPr/>
        </p:nvSpPr>
        <p:spPr>
          <a:xfrm>
            <a:off x="0" y="86153"/>
            <a:ext cx="12191999" cy="2554545"/>
          </a:xfrm>
          <a:prstGeom prst="rect">
            <a:avLst/>
          </a:prstGeom>
        </p:spPr>
        <p:txBody>
          <a:bodyPr wrap="square">
            <a:spAutoFit/>
          </a:bodyPr>
          <a:lstStyle/>
          <a:p>
            <a:r>
              <a:rPr lang="en-US" sz="2000" dirty="0"/>
              <a:t>There are specific racial groups within the U.S. culture that have suffered immensely throughout their collective assimilation processes.  Be it through no fault of their own, but rather because of the intentional and institutional actions and policies of those in the majority. American history has provided us all with evidence that the melting-pot theory is stemmed with an European-centric slant: “For better or worse, the white Anglo-Saxon Protestant tradition was for two centuries—and in crucial respects still is—the dominant influence on American culture and society” (Schlesinger, 1992).  Contrary to popular belief and the images that are portrayed to the world that the U.S. is comprised of a “melting-pot” of people from a vast majority of countries, assimilation in this country has generally been a largely one-sided process which is actually described as Americanization or Anglo-conformity.</a:t>
            </a:r>
            <a:endParaRPr lang="en-US" sz="2000" dirty="0"/>
          </a:p>
        </p:txBody>
      </p:sp>
      <p:sp>
        <p:nvSpPr>
          <p:cNvPr id="4" name="Rectangle 3"/>
          <p:cNvSpPr/>
          <p:nvPr/>
        </p:nvSpPr>
        <p:spPr>
          <a:xfrm>
            <a:off x="4967095" y="2808003"/>
            <a:ext cx="3798533" cy="2585323"/>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r>
              <a:rPr lang="en-US" dirty="0"/>
              <a:t>As </a:t>
            </a:r>
            <a:r>
              <a:rPr lang="en-US" dirty="0" smtClean="0"/>
              <a:t>America becomes </a:t>
            </a:r>
            <a:r>
              <a:rPr lang="en-US" dirty="0"/>
              <a:t>more racially diverse and social taboos against interracial marriage fade, a new Pew Research Center survey finds that majorities </a:t>
            </a:r>
            <a:r>
              <a:rPr lang="en-US" dirty="0" smtClean="0"/>
              <a:t>a of </a:t>
            </a:r>
            <a:r>
              <a:rPr lang="en-US" dirty="0"/>
              <a:t>multiracial adults are proud of their mixed-race background (60%)  and feel their racial heritage has made them more open to other cultures (59%). </a:t>
            </a:r>
            <a:endParaRPr lang="en-US" dirty="0"/>
          </a:p>
        </p:txBody>
      </p:sp>
      <p:pic>
        <p:nvPicPr>
          <p:cNvPr id="5" name="Picture 4"/>
          <p:cNvPicPr>
            <a:picLocks noChangeAspect="1"/>
          </p:cNvPicPr>
          <p:nvPr/>
        </p:nvPicPr>
        <p:blipFill>
          <a:blip r:embed="rId1"/>
          <a:stretch>
            <a:fillRect/>
          </a:stretch>
        </p:blipFill>
        <p:spPr>
          <a:xfrm>
            <a:off x="315310" y="2808003"/>
            <a:ext cx="4435366" cy="38873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2"/>
          <a:stretch>
            <a:fillRect/>
          </a:stretch>
        </p:blipFill>
        <p:spPr>
          <a:xfrm>
            <a:off x="8982047" y="2808003"/>
            <a:ext cx="2575422" cy="31647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4952492"/>
          </a:xfrm>
        </p:spPr>
        <p:txBody>
          <a:bodyPr>
            <a:normAutofit/>
          </a:bodyPr>
          <a:lstStyle/>
          <a:p>
            <a:pPr algn="l"/>
            <a:r>
              <a:rPr lang="en-US" sz="2200" dirty="0"/>
              <a:t>The U.S. has blatantly taken the approach to expansion by forcibly conquering lands that were previously occupied by natives of those lands rather than accepting the equal sharing those lands and natural resources. American history has taught us that assimilation in the new world was specifically designed to expand the legacies of the European culture that were cultivated during the infancy years of American society. Under what was termed as Anglo-conformity, those who migrated to the U.S. were expected to adapt to Pseudo-Christian culture as a precondition for acceptance into society as well to gain access to suitable employment, societal recognition, better educational opportunities for their families and communities as well as inclusion into the Anglo-American culture. The history of assimilation in these United States has most often translated into minority groups being forced to forego their cultural traditions and inculcate themselves into the accepted Anglo-American culture.</a:t>
            </a:r>
            <a:br>
              <a:rPr lang="en-US" sz="2200" dirty="0"/>
            </a:br>
            <a:endParaRPr lang="en-US" sz="2200" dirty="0"/>
          </a:p>
        </p:txBody>
      </p:sp>
      <p:sp>
        <p:nvSpPr>
          <p:cNvPr id="3" name="Slide Number Placeholder 2"/>
          <p:cNvSpPr>
            <a:spLocks noGrp="1"/>
          </p:cNvSpPr>
          <p:nvPr>
            <p:ph type="sldNum" sz="quarter" idx="12"/>
          </p:nvPr>
        </p:nvSpPr>
        <p:spPr/>
        <p:txBody>
          <a:bodyPr/>
          <a:lstStyle/>
          <a:p>
            <a:fld id="{13D2E340-0663-474B-992C-9192B5C45E57}" type="slidenum">
              <a:rPr lang="en-US" noProof="0" smtClean="0"/>
            </a:fld>
            <a:endParaRPr lang="en-US" noProof="0"/>
          </a:p>
        </p:txBody>
      </p:sp>
      <p:pic>
        <p:nvPicPr>
          <p:cNvPr id="4" name="Picture 3"/>
          <p:cNvPicPr>
            <a:picLocks noChangeAspect="1"/>
          </p:cNvPicPr>
          <p:nvPr/>
        </p:nvPicPr>
        <p:blipFill>
          <a:blip r:embed="rId1"/>
          <a:stretch>
            <a:fillRect/>
          </a:stretch>
        </p:blipFill>
        <p:spPr>
          <a:xfrm flipH="1">
            <a:off x="6880253" y="3529650"/>
            <a:ext cx="4765210" cy="3328349"/>
          </a:xfrm>
          <a:prstGeom prst="rect">
            <a:avLst/>
          </a:prstGeom>
        </p:spPr>
      </p:pic>
      <p:pic>
        <p:nvPicPr>
          <p:cNvPr id="5" name="Picture 4"/>
          <p:cNvPicPr>
            <a:picLocks noChangeAspect="1"/>
          </p:cNvPicPr>
          <p:nvPr/>
        </p:nvPicPr>
        <p:blipFill>
          <a:blip r:embed="rId2"/>
          <a:stretch>
            <a:fillRect/>
          </a:stretch>
        </p:blipFill>
        <p:spPr>
          <a:xfrm>
            <a:off x="1650676" y="3750367"/>
            <a:ext cx="4287669" cy="214383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D2E340-0663-474B-992C-9192B5C45E57}" type="slidenum">
              <a:rPr lang="en-US" noProof="0" smtClean="0"/>
            </a:fld>
            <a:endParaRPr lang="en-US" noProof="0"/>
          </a:p>
        </p:txBody>
      </p:sp>
      <p:pic>
        <p:nvPicPr>
          <p:cNvPr id="5" name="Picture 4"/>
          <p:cNvPicPr>
            <a:picLocks noChangeAspect="1"/>
          </p:cNvPicPr>
          <p:nvPr/>
        </p:nvPicPr>
        <p:blipFill>
          <a:blip r:embed="rId1"/>
          <a:stretch>
            <a:fillRect/>
          </a:stretch>
        </p:blipFill>
        <p:spPr>
          <a:xfrm>
            <a:off x="6558455" y="344242"/>
            <a:ext cx="4311156" cy="2155578"/>
          </a:xfrm>
          <a:prstGeom prst="rect">
            <a:avLst/>
          </a:prstGeom>
        </p:spPr>
      </p:pic>
      <p:sp>
        <p:nvSpPr>
          <p:cNvPr id="6" name="Rectangle 5"/>
          <p:cNvSpPr/>
          <p:nvPr/>
        </p:nvSpPr>
        <p:spPr>
          <a:xfrm>
            <a:off x="147145" y="100383"/>
            <a:ext cx="4866289" cy="5324535"/>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000" dirty="0">
                <a:solidFill>
                  <a:srgbClr val="212529"/>
                </a:solidFill>
                <a:latin typeface="-apple-system"/>
              </a:rPr>
              <a:t>Equal Justice Under the Law</a:t>
            </a:r>
            <a:endParaRPr lang="en-US" sz="2000" dirty="0">
              <a:solidFill>
                <a:srgbClr val="212529"/>
              </a:solidFill>
              <a:latin typeface="-apple-system"/>
            </a:endParaRPr>
          </a:p>
          <a:p>
            <a:r>
              <a:rPr lang="en-US" sz="2000" dirty="0">
                <a:solidFill>
                  <a:srgbClr val="212529"/>
                </a:solidFill>
                <a:latin typeface="-apple-system"/>
              </a:rPr>
              <a:t>Robert Park, a renowned Sociologist was a firm believer in, and argued that assimilation was an inevitable process in American society.  He attempted to justify this theory by arguing that in a society where the national political system is based on democracy, fair and blind justice, as it is in the United States, all those who reside in this country would eventually secure equal treatment under the law.  He was of the belief that in an industrial economy such as that of the United States, people would tend to be judged on rational grounds, that is, on the basis of their abilities and talents and not by ethnicity or </a:t>
            </a:r>
            <a:r>
              <a:rPr lang="en-US" sz="2000" dirty="0" smtClean="0">
                <a:solidFill>
                  <a:srgbClr val="212529"/>
                </a:solidFill>
                <a:latin typeface="-apple-system"/>
              </a:rPr>
              <a:t>race. </a:t>
            </a:r>
            <a:r>
              <a:rPr lang="en-US" sz="1000" dirty="0" smtClean="0">
                <a:solidFill>
                  <a:srgbClr val="212529"/>
                </a:solidFill>
                <a:latin typeface="-apple-system"/>
              </a:rPr>
              <a:t>(</a:t>
            </a:r>
            <a:r>
              <a:rPr lang="en-US" sz="1000" dirty="0">
                <a:solidFill>
                  <a:srgbClr val="212529"/>
                </a:solidFill>
                <a:latin typeface="-apple-system"/>
              </a:rPr>
              <a:t>Healy &amp; </a:t>
            </a:r>
            <a:r>
              <a:rPr lang="en-US" sz="1000" dirty="0" err="1">
                <a:solidFill>
                  <a:srgbClr val="212529"/>
                </a:solidFill>
                <a:latin typeface="-apple-system"/>
              </a:rPr>
              <a:t>Stepnick</a:t>
            </a:r>
            <a:r>
              <a:rPr lang="en-US" sz="1000" dirty="0">
                <a:solidFill>
                  <a:srgbClr val="212529"/>
                </a:solidFill>
                <a:latin typeface="-apple-system"/>
              </a:rPr>
              <a:t>, 2016).</a:t>
            </a:r>
            <a:endParaRPr lang="en-US" sz="1000" dirty="0">
              <a:solidFill>
                <a:srgbClr val="212529"/>
              </a:solidFill>
              <a:latin typeface="-apple-system"/>
            </a:endParaRPr>
          </a:p>
        </p:txBody>
      </p:sp>
      <p:sp>
        <p:nvSpPr>
          <p:cNvPr id="7" name="Rectangle 6"/>
          <p:cNvSpPr/>
          <p:nvPr/>
        </p:nvSpPr>
        <p:spPr>
          <a:xfrm>
            <a:off x="5087007" y="3016469"/>
            <a:ext cx="6947338" cy="3170099"/>
          </a:xfrm>
          <a:prstGeom prst="rect">
            <a:avLst/>
          </a:prstGeom>
        </p:spPr>
        <p:txBody>
          <a:bodyPr wrap="square">
            <a:spAutoFit/>
          </a:bodyPr>
          <a:lstStyle/>
          <a:p>
            <a:pPr algn="ctr"/>
            <a:r>
              <a:rPr lang="en-US" sz="2000" b="1" dirty="0" smtClean="0"/>
              <a:t>“8” Ways</a:t>
            </a:r>
            <a:endParaRPr lang="en-US" sz="2000" b="1" dirty="0" smtClean="0"/>
          </a:p>
          <a:p>
            <a:pPr algn="ctr"/>
            <a:r>
              <a:rPr lang="en-US" sz="2000" b="1" dirty="0" smtClean="0"/>
              <a:t> America's Legal System Punishes People Who Are Poor</a:t>
            </a:r>
            <a:endParaRPr lang="en-US" sz="2000" b="1" dirty="0" smtClean="0"/>
          </a:p>
          <a:p>
            <a:r>
              <a:rPr lang="en-US" sz="2000" dirty="0" smtClean="0"/>
              <a:t>1. Money Bail</a:t>
            </a:r>
            <a:endParaRPr lang="en-US" sz="2000" dirty="0" smtClean="0"/>
          </a:p>
          <a:p>
            <a:r>
              <a:rPr lang="en-US" sz="2000" dirty="0" smtClean="0"/>
              <a:t>2</a:t>
            </a:r>
            <a:r>
              <a:rPr lang="en-US" sz="2000" dirty="0"/>
              <a:t>. Private Bail Companies</a:t>
            </a:r>
            <a:endParaRPr lang="en-US" sz="2000" dirty="0"/>
          </a:p>
          <a:p>
            <a:r>
              <a:rPr lang="en-US" sz="2000" dirty="0"/>
              <a:t>3. Suspended Drivers Licenses </a:t>
            </a:r>
            <a:endParaRPr lang="en-US" sz="2000" dirty="0"/>
          </a:p>
          <a:p>
            <a:r>
              <a:rPr lang="en-US" sz="2000" dirty="0"/>
              <a:t>4. Excessive Mandatory Minimum Sentences</a:t>
            </a:r>
            <a:endParaRPr lang="en-US" sz="2000" dirty="0"/>
          </a:p>
          <a:p>
            <a:r>
              <a:rPr lang="en-US" sz="2000" dirty="0"/>
              <a:t>5. Wealth-Based Banishment That Outlaws Low-Income Housing</a:t>
            </a:r>
            <a:endParaRPr lang="en-US" sz="2000" dirty="0"/>
          </a:p>
          <a:p>
            <a:r>
              <a:rPr lang="en-US" sz="2000" dirty="0"/>
              <a:t>6. Private Probation Abuses</a:t>
            </a:r>
            <a:endParaRPr lang="en-US" sz="2000" dirty="0"/>
          </a:p>
          <a:p>
            <a:r>
              <a:rPr lang="en-US" sz="2000" dirty="0"/>
              <a:t>7. Parking Tickets to Debtors' Prison</a:t>
            </a:r>
            <a:endParaRPr lang="en-US" sz="2000" dirty="0"/>
          </a:p>
          <a:p>
            <a:r>
              <a:rPr lang="en-US" sz="2000" dirty="0"/>
              <a:t>8. Sex Offense Registration Laws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D2E340-0663-474B-992C-9192B5C45E57}" type="slidenum">
              <a:rPr lang="en-US" noProof="0" smtClean="0"/>
            </a:fld>
            <a:endParaRPr lang="en-US" noProof="0"/>
          </a:p>
        </p:txBody>
      </p:sp>
      <p:graphicFrame>
        <p:nvGraphicFramePr>
          <p:cNvPr id="3" name="Table 2"/>
          <p:cNvGraphicFramePr>
            <a:graphicFrameLocks noGrp="1"/>
          </p:cNvGraphicFramePr>
          <p:nvPr/>
        </p:nvGraphicFramePr>
        <p:xfrm>
          <a:off x="-380365" y="-890270"/>
          <a:ext cx="12164060" cy="9996170"/>
        </p:xfrm>
        <a:graphic>
          <a:graphicData uri="http://schemas.openxmlformats.org/drawingml/2006/table">
            <a:tbl>
              <a:tblPr firstRow="1" bandRow="1">
                <a:tableStyleId>{D7AC3CCA-C797-4891-BE02-D94E43425B78}</a:tableStyleId>
              </a:tblPr>
              <a:tblGrid>
                <a:gridCol w="5888990"/>
                <a:gridCol w="6275070"/>
              </a:tblGrid>
              <a:tr h="832485">
                <a:tc gridSpan="2">
                  <a:txBody>
                    <a:bodyPr/>
                    <a:lstStyle/>
                    <a:p>
                      <a:pPr algn="ctr"/>
                      <a:r>
                        <a:rPr lang="en-US" sz="4000" dirty="0" smtClean="0"/>
                        <a:t>A History of  “Injustice”</a:t>
                      </a:r>
                      <a:endParaRPr lang="en-US" sz="4000" dirty="0"/>
                    </a:p>
                  </a:txBody>
                  <a:tcPr/>
                </a:tc>
                <a:tc hMerge="1">
                  <a:tcPr/>
                </a:tc>
              </a:tr>
              <a:tr h="9163685">
                <a:tc>
                  <a:txBody>
                    <a:bodyPr/>
                    <a:lstStyle/>
                    <a:p>
                      <a:pPr algn="ctr"/>
                      <a:r>
                        <a:rPr lang="en-US" sz="2000" b="1" i="1" u="sng" dirty="0" smtClean="0"/>
                        <a:t>Jim Crow Laws</a:t>
                      </a:r>
                      <a:endParaRPr lang="en-US" sz="2000" b="1" i="1" u="sng" dirty="0" smtClean="0"/>
                    </a:p>
                    <a:p>
                      <a:pPr algn="l"/>
                      <a:r>
                        <a:rPr lang="en-US" sz="2000" dirty="0" smtClean="0"/>
                        <a:t>Plessy v. Ferguson</a:t>
                      </a:r>
                      <a:endParaRPr lang="en-US" sz="2000" dirty="0" smtClean="0"/>
                    </a:p>
                    <a:p>
                      <a:pPr marL="285750" indent="-285750">
                        <a:buFont typeface="Wingdings" panose="05000000000000000000" pitchFamily="2" charset="2"/>
                        <a:buChar char="ü"/>
                      </a:pPr>
                      <a:r>
                        <a:rPr lang="en-US" dirty="0" smtClean="0"/>
                        <a:t>The state of Louisiana passed Act 111 –also known as, the Louisiana 1890 Separate Car Act</a:t>
                      </a:r>
                      <a:endParaRPr lang="en-US" dirty="0" smtClean="0"/>
                    </a:p>
                    <a:p>
                      <a:pPr marL="285750" indent="-285750">
                        <a:buFont typeface="Wingdings" panose="05000000000000000000" pitchFamily="2" charset="2"/>
                        <a:buChar char="ü"/>
                      </a:pPr>
                      <a:r>
                        <a:rPr lang="en-US" dirty="0" smtClean="0"/>
                        <a:t>Homer A. Plessy was arrested and jailed for boarding a car of the East Louisiana Railroad that was designated for use by white patrons only June 7, 1892</a:t>
                      </a:r>
                      <a:endParaRPr lang="en-US" dirty="0" smtClean="0"/>
                    </a:p>
                    <a:p>
                      <a:pPr marL="285750" indent="-285750">
                        <a:buFont typeface="Wingdings" panose="05000000000000000000" pitchFamily="2" charset="2"/>
                        <a:buChar char="ü"/>
                      </a:pPr>
                      <a:r>
                        <a:rPr lang="en-US" dirty="0" smtClean="0"/>
                        <a:t>Homer A. Plessy v. Ferguson was argued in the Supreme Court of the United States April 13, 1896</a:t>
                      </a:r>
                      <a:endParaRPr lang="en-US" dirty="0" smtClean="0"/>
                    </a:p>
                    <a:p>
                      <a:pPr marL="285750" indent="-285750">
                        <a:buFont typeface="Wingdings" panose="05000000000000000000" pitchFamily="2" charset="2"/>
                        <a:buChar char="ü"/>
                      </a:pPr>
                      <a:r>
                        <a:rPr lang="en-US" dirty="0" smtClean="0"/>
                        <a:t>In a 7 to 1 decision the "separate but equal" provision of public accommodations by state governments was found to be constitutional under the Equal Protection Clause. May 18, 1896</a:t>
                      </a:r>
                      <a:endParaRPr lang="en-US" dirty="0" smtClean="0"/>
                    </a:p>
                    <a:p>
                      <a:pPr marL="285750" indent="-285750">
                        <a:buFont typeface="Wingdings" panose="05000000000000000000" pitchFamily="2" charset="2"/>
                        <a:buChar char="ü"/>
                      </a:pPr>
                      <a:endParaRPr lang="en-US" sz="1000" dirty="0" smtClean="0"/>
                    </a:p>
                    <a:p>
                      <a:pPr marL="285750" indent="-285750">
                        <a:buFont typeface="Wingdings" panose="05000000000000000000" pitchFamily="2" charset="2"/>
                        <a:buChar char="ü"/>
                      </a:pPr>
                      <a:r>
                        <a:rPr lang="en-US" dirty="0" smtClean="0"/>
                        <a:t>Result: Educational institutions, hospitals, transportation services, eating establishments, were all segregated. Individual literacy tests, ethnic poll taxes, and other so-called grandfather clauses not only prevented African Americans from exercising their rights to vote in local, statewide, and national elections</a:t>
                      </a:r>
                      <a:r>
                        <a:rPr lang="en-US" baseline="0" dirty="0" smtClean="0"/>
                        <a:t> </a:t>
                      </a:r>
                      <a:r>
                        <a:rPr lang="en-US" dirty="0" smtClean="0"/>
                        <a:t> prohibited them from serving on juries during trials or to run for public office within their communities. “The slavery that survived long past emancipation was an offense permitted by the nation, perpetrated across an enormous region over many years and involving thousands of extraordinary characters.” (Blackmon, 2008)</a:t>
                      </a:r>
                      <a:endParaRPr lang="en-US" dirty="0" smtClean="0"/>
                    </a:p>
                    <a:p>
                      <a:pPr marL="285750" indent="-285750">
                        <a:buFont typeface="Wingdings" panose="05000000000000000000" pitchFamily="2" charset="2"/>
                        <a:buChar char="ü"/>
                      </a:pPr>
                      <a:endParaRPr lang="en-US" dirty="0"/>
                    </a:p>
                  </a:txBody>
                  <a:tcPr/>
                </a:tc>
                <a:tc>
                  <a:txBody>
                    <a:bodyPr/>
                    <a:lstStyle/>
                    <a:p>
                      <a:pPr algn="ctr"/>
                      <a:r>
                        <a:rPr lang="en-US" sz="2000" b="1" i="1" u="sng" dirty="0" smtClean="0"/>
                        <a:t>Capta: The Child Abuse Prevention and Treatment Act</a:t>
                      </a:r>
                      <a:endParaRPr lang="en-US" sz="2000" b="1" i="1" u="sng" dirty="0" smtClean="0"/>
                    </a:p>
                    <a:p>
                      <a:pPr algn="l"/>
                      <a:r>
                        <a:rPr lang="en-US" sz="1800" b="0" i="0" u="none" dirty="0" smtClean="0"/>
                        <a:t>This law was the response to a long history of children being  abused, neglected, forgotten,</a:t>
                      </a:r>
                      <a:r>
                        <a:rPr lang="en-US" sz="1800" b="0" i="0" u="none" baseline="0" dirty="0" smtClean="0"/>
                        <a:t> and misused . It provided funding and support to states that implement the law to protect children from abuse, neglect, misuse, and other deterrents to these social issues. Many children were saved and families reunited and healthier.</a:t>
                      </a:r>
                      <a:endParaRPr lang="en-US" sz="1800" b="0" i="0" u="none" baseline="0" dirty="0" smtClean="0"/>
                    </a:p>
                    <a:p>
                      <a:pPr algn="l"/>
                      <a:endParaRPr lang="en-US" sz="1800" b="0" i="0" u="none" baseline="0" dirty="0" smtClean="0"/>
                    </a:p>
                    <a:p>
                      <a:pPr marL="285750" indent="-285750" algn="l">
                        <a:buFont typeface="Wingdings" panose="05000000000000000000" pitchFamily="2" charset="2"/>
                        <a:buChar char="ü"/>
                      </a:pPr>
                      <a:r>
                        <a:rPr lang="en-US" sz="1800" b="0" i="0" u="none" baseline="0" dirty="0" smtClean="0"/>
                        <a:t>Results:</a:t>
                      </a:r>
                      <a:endParaRPr lang="en-US" sz="1800" b="0" i="0" u="none" baseline="0" dirty="0" smtClean="0"/>
                    </a:p>
                    <a:p>
                      <a:pPr marL="285750" indent="-285750" algn="l">
                        <a:buFont typeface="Wingdings" panose="05000000000000000000" pitchFamily="2" charset="2"/>
                        <a:buChar char="ü"/>
                      </a:pPr>
                      <a:r>
                        <a:rPr lang="en-US" sz="1800" b="0" i="0" u="none" baseline="0" dirty="0" smtClean="0"/>
                        <a:t>Findings on the first national survey they conducted on state’s compliance with the only federal child abuse law, the Child Abuse Prevention and Treatment Act (CAPTA). The reporters found that </a:t>
                      </a:r>
                      <a:r>
                        <a:rPr lang="en-US" sz="1800" b="1" i="0" u="none" baseline="0" dirty="0" smtClean="0"/>
                        <a:t>“not one” </a:t>
                      </a:r>
                      <a:r>
                        <a:rPr lang="en-US" sz="1800" b="0" i="0" u="none" baseline="0" dirty="0" smtClean="0"/>
                        <a:t>state complied with all of the legal requirements.</a:t>
                      </a:r>
                      <a:endParaRPr lang="en-US" sz="1800" b="0" i="0" u="none" baseline="0" dirty="0" smtClean="0"/>
                    </a:p>
                    <a:p>
                      <a:pPr marL="285750" indent="-285750" algn="l">
                        <a:buFont typeface="Wingdings" panose="05000000000000000000" pitchFamily="2" charset="2"/>
                        <a:buChar char="ü"/>
                      </a:pPr>
                      <a:r>
                        <a:rPr lang="en-US" sz="1800" b="0" i="0" u="none" baseline="0" dirty="0" smtClean="0"/>
                        <a:t>Innocent children from innocent families were taken, destroying entire families and increasing the abuse of children.</a:t>
                      </a:r>
                      <a:endParaRPr lang="en-US" sz="1800" b="0" i="0" u="none" baseline="0" dirty="0" smtClean="0"/>
                    </a:p>
                    <a:p>
                      <a:pPr marL="285750" indent="-285750" algn="l">
                        <a:buFont typeface="Wingdings" panose="05000000000000000000" pitchFamily="2" charset="2"/>
                        <a:buChar char="ü"/>
                      </a:pPr>
                      <a:r>
                        <a:rPr lang="en-US" sz="1800" b="0" i="0" u="none" baseline="0" dirty="0" smtClean="0"/>
                        <a:t>Children used in drug trials</a:t>
                      </a:r>
                      <a:endParaRPr lang="en-US" sz="1800" b="0" i="0" u="none" baseline="0" dirty="0" smtClean="0"/>
                    </a:p>
                    <a:p>
                      <a:pPr marL="285750" indent="-285750" algn="l">
                        <a:buFont typeface="Wingdings" panose="05000000000000000000" pitchFamily="2" charset="2"/>
                        <a:buChar char="ü"/>
                      </a:pPr>
                      <a:r>
                        <a:rPr lang="en-US" sz="1800" b="0" i="0" u="none" baseline="0" dirty="0" smtClean="0"/>
                        <a:t>Children abused in Foster Homes</a:t>
                      </a:r>
                      <a:endParaRPr lang="en-US" sz="1800" b="0" i="0" u="none" baseline="0" dirty="0" smtClean="0"/>
                    </a:p>
                    <a:p>
                      <a:pPr marL="285750" indent="-285750" algn="l">
                        <a:buFont typeface="Wingdings" panose="05000000000000000000" pitchFamily="2" charset="2"/>
                        <a:buChar char="ü"/>
                      </a:pPr>
                      <a:r>
                        <a:rPr lang="en-US" sz="1800" b="0" i="0" u="none" baseline="0" dirty="0" smtClean="0"/>
                        <a:t>Children used to care take other foster children</a:t>
                      </a:r>
                      <a:endParaRPr lang="en-US" sz="1800" b="0" i="0" u="none" baseline="0" dirty="0" smtClean="0"/>
                    </a:p>
                    <a:p>
                      <a:pPr marL="285750" indent="-285750" algn="l">
                        <a:buFont typeface="Wingdings" panose="05000000000000000000" pitchFamily="2" charset="2"/>
                        <a:buChar char="ü"/>
                      </a:pPr>
                      <a:r>
                        <a:rPr lang="en-US" sz="1800" b="0" i="0" u="none" baseline="0" dirty="0" smtClean="0"/>
                        <a:t>Law enforcement fails to document child status</a:t>
                      </a:r>
                      <a:endParaRPr lang="en-US" sz="1800" b="0" i="0" u="none" baseline="0" dirty="0" smtClean="0"/>
                    </a:p>
                    <a:p>
                      <a:pPr marL="285750" indent="-285750" algn="l">
                        <a:buFont typeface="Wingdings" panose="05000000000000000000" pitchFamily="2" charset="2"/>
                        <a:buChar char="ü"/>
                      </a:pPr>
                      <a:r>
                        <a:rPr lang="en-US" sz="1800" b="0" i="0" u="none" baseline="0" dirty="0" smtClean="0"/>
                        <a:t>Law enforcement fails to investigate and arrest abusers</a:t>
                      </a:r>
                      <a:endParaRPr lang="en-US" sz="1800" b="0" i="0" u="none" baseline="0" dirty="0" smtClean="0"/>
                    </a:p>
                    <a:p>
                      <a:pPr marL="285750" indent="-285750" algn="l">
                        <a:buFont typeface="Wingdings" panose="05000000000000000000" pitchFamily="2" charset="2"/>
                        <a:buChar char="ü"/>
                      </a:pPr>
                      <a:r>
                        <a:rPr lang="en-US" sz="1800" b="0" i="0" u="none" baseline="0" dirty="0" smtClean="0"/>
                        <a:t>Law enforcement refuses  take any action or arrest adults who abuse children</a:t>
                      </a:r>
                      <a:endParaRPr lang="en-US" sz="1800" b="0" i="0" u="none" baseline="0" dirty="0" smtClean="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849" y="333632"/>
            <a:ext cx="4332701" cy="2718832"/>
          </a:xfrm>
        </p:spPr>
        <p:txBody>
          <a:bodyPr>
            <a:normAutofit fontScale="90000"/>
          </a:bodyPr>
          <a:lstStyle/>
          <a:p>
            <a:pPr algn="ctr"/>
            <a:r>
              <a:rPr lang="en-US" sz="5300" dirty="0" smtClean="0"/>
              <a:t>Injustice</a:t>
            </a:r>
            <a:br>
              <a:rPr lang="en-US" sz="5300" dirty="0" smtClean="0"/>
            </a:br>
            <a:r>
              <a:rPr lang="en-US" sz="5300" dirty="0" smtClean="0"/>
              <a:t>or </a:t>
            </a:r>
            <a:br>
              <a:rPr lang="en-US" sz="5300" dirty="0" smtClean="0"/>
            </a:br>
            <a:r>
              <a:rPr lang="en-US" sz="5300" dirty="0" smtClean="0"/>
              <a:t>No Justice</a:t>
            </a:r>
            <a:br>
              <a:rPr lang="en-US" dirty="0" smtClean="0"/>
            </a:br>
            <a:endParaRPr lang="en-US" dirty="0"/>
          </a:p>
        </p:txBody>
      </p:sp>
      <p:pic>
        <p:nvPicPr>
          <p:cNvPr id="8" name="Picture 7"/>
          <p:cNvPicPr>
            <a:picLocks noChangeAspect="1"/>
          </p:cNvPicPr>
          <p:nvPr/>
        </p:nvPicPr>
        <p:blipFill>
          <a:blip r:embed="rId1"/>
          <a:stretch>
            <a:fillRect/>
          </a:stretch>
        </p:blipFill>
        <p:spPr>
          <a:xfrm>
            <a:off x="237719" y="2646919"/>
            <a:ext cx="4400959" cy="2592346"/>
          </a:xfrm>
          <a:prstGeom prst="rect">
            <a:avLst/>
          </a:prstGeom>
        </p:spPr>
      </p:pic>
      <p:sp>
        <p:nvSpPr>
          <p:cNvPr id="3" name="Slide Number Placeholder 2"/>
          <p:cNvSpPr>
            <a:spLocks noGrp="1"/>
          </p:cNvSpPr>
          <p:nvPr>
            <p:ph type="sldNum" sz="quarter" idx="12"/>
          </p:nvPr>
        </p:nvSpPr>
        <p:spPr/>
        <p:txBody>
          <a:bodyPr/>
          <a:lstStyle/>
          <a:p>
            <a:fld id="{13D2E340-0663-474B-992C-9192B5C45E57}" type="slidenum">
              <a:rPr lang="en-US" smtClean="0"/>
            </a:fld>
            <a:endParaRPr lang="en-US" dirty="0"/>
          </a:p>
        </p:txBody>
      </p:sp>
      <p:sp>
        <p:nvSpPr>
          <p:cNvPr id="9" name="Rectangle 8"/>
          <p:cNvSpPr/>
          <p:nvPr/>
        </p:nvSpPr>
        <p:spPr>
          <a:xfrm>
            <a:off x="4880920" y="12355"/>
            <a:ext cx="731108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smtClean="0"/>
              <a:t>In 2021 there was </a:t>
            </a:r>
            <a:endParaRPr lang="en-US" sz="2800" b="1" dirty="0" smtClean="0"/>
          </a:p>
          <a:p>
            <a:pPr algn="ctr"/>
            <a:r>
              <a:rPr lang="en-US" sz="2800" b="1" dirty="0" smtClean="0"/>
              <a:t>381,176 children in </a:t>
            </a:r>
            <a:endParaRPr lang="en-US" sz="2800" b="1" dirty="0" smtClean="0"/>
          </a:p>
          <a:p>
            <a:pPr algn="ctr"/>
            <a:r>
              <a:rPr lang="en-US" sz="2800" b="1" dirty="0" smtClean="0"/>
              <a:t>Foster Care in the United States</a:t>
            </a:r>
            <a:endParaRPr lang="en-US" sz="2800" b="1" dirty="0"/>
          </a:p>
        </p:txBody>
      </p:sp>
      <p:sp>
        <p:nvSpPr>
          <p:cNvPr id="10" name="TextBox 9"/>
          <p:cNvSpPr txBox="1"/>
          <p:nvPr/>
        </p:nvSpPr>
        <p:spPr>
          <a:xfrm>
            <a:off x="479652" y="5576296"/>
            <a:ext cx="3917092" cy="523220"/>
          </a:xfrm>
          <a:prstGeom prst="rect">
            <a:avLst/>
          </a:prstGeom>
          <a:noFill/>
        </p:spPr>
        <p:txBody>
          <a:bodyPr wrap="square" rtlCol="0">
            <a:spAutoFit/>
          </a:bodyPr>
          <a:lstStyle/>
          <a:p>
            <a:pPr algn="ctr"/>
            <a:r>
              <a:rPr lang="en-US" sz="2800" dirty="0" smtClean="0">
                <a:solidFill>
                  <a:schemeClr val="bg1">
                    <a:lumMod val="95000"/>
                  </a:schemeClr>
                </a:solidFill>
              </a:rPr>
              <a:t>Help Me with the Math?</a:t>
            </a:r>
            <a:endParaRPr lang="en-US" sz="2800" dirty="0">
              <a:solidFill>
                <a:schemeClr val="bg1">
                  <a:lumMod val="95000"/>
                </a:schemeClr>
              </a:solidFill>
            </a:endParaRPr>
          </a:p>
        </p:txBody>
      </p:sp>
      <p:graphicFrame>
        <p:nvGraphicFramePr>
          <p:cNvPr id="20" name="Table 19"/>
          <p:cNvGraphicFramePr>
            <a:graphicFrameLocks noGrp="1"/>
          </p:cNvGraphicFramePr>
          <p:nvPr/>
        </p:nvGraphicFramePr>
        <p:xfrm>
          <a:off x="4915048" y="1397350"/>
          <a:ext cx="7276950" cy="5110480"/>
        </p:xfrm>
        <a:graphic>
          <a:graphicData uri="http://schemas.openxmlformats.org/drawingml/2006/table">
            <a:tbl>
              <a:tblPr firstRow="1" bandRow="1">
                <a:tableStyleId>{F5AB1C69-6EDB-4FF4-983F-18BD219EF322}</a:tableStyleId>
              </a:tblPr>
              <a:tblGrid>
                <a:gridCol w="7276950"/>
              </a:tblGrid>
              <a:tr h="0">
                <a:tc>
                  <a:txBody>
                    <a:bodyPr/>
                    <a:lstStyle/>
                    <a:p>
                      <a:pPr algn="ctr"/>
                      <a:r>
                        <a:rPr lang="en-US" sz="2000" dirty="0" smtClean="0">
                          <a:solidFill>
                            <a:schemeClr val="tx1"/>
                          </a:solidFill>
                        </a:rPr>
                        <a:t>One would anticipate that:</a:t>
                      </a:r>
                      <a:endParaRPr lang="en-US" sz="2000" b="0" dirty="0"/>
                    </a:p>
                  </a:txBody>
                  <a:tcPr/>
                </a:tc>
              </a:tr>
              <a:tr h="370840">
                <a:tc>
                  <a:txBody>
                    <a:bodyPr/>
                    <a:lstStyle/>
                    <a:p>
                      <a:pPr marL="285750" indent="-285750">
                        <a:buFont typeface="Wingdings" panose="05000000000000000000" pitchFamily="2" charset="2"/>
                        <a:buChar char="Ø"/>
                      </a:pPr>
                      <a:r>
                        <a:rPr lang="en-US" b="1" dirty="0" smtClean="0"/>
                        <a:t>More than 381,176 individuals would have been arrested/jailed</a:t>
                      </a:r>
                      <a:endParaRPr lang="en-US" b="1" dirty="0"/>
                    </a:p>
                  </a:txBody>
                  <a:tcPr/>
                </a:tc>
              </a:tr>
              <a:tr h="365088">
                <a:tc>
                  <a:txBody>
                    <a:bodyPr/>
                    <a:lstStyle/>
                    <a:p>
                      <a:pPr marL="285750" indent="-285750">
                        <a:buFont typeface="Wingdings" panose="05000000000000000000" pitchFamily="2" charset="2"/>
                        <a:buChar char="Ø"/>
                      </a:pPr>
                      <a:r>
                        <a:rPr lang="en-US" b="1" dirty="0" smtClean="0">
                          <a:solidFill>
                            <a:schemeClr val="tx1"/>
                          </a:solidFill>
                        </a:rPr>
                        <a:t>The</a:t>
                      </a:r>
                      <a:r>
                        <a:rPr lang="en-US" b="1" baseline="0" dirty="0" smtClean="0">
                          <a:solidFill>
                            <a:schemeClr val="tx1"/>
                          </a:solidFill>
                        </a:rPr>
                        <a:t> perpetrators would mirror the general population</a:t>
                      </a:r>
                      <a:endParaRPr lang="en-US" b="1" dirty="0">
                        <a:solidFill>
                          <a:schemeClr val="tx1"/>
                        </a:solidFill>
                      </a:endParaRPr>
                    </a:p>
                  </a:txBody>
                  <a:tcPr/>
                </a:tc>
              </a:tr>
              <a:tr h="370840">
                <a:tc>
                  <a:txBody>
                    <a:bodyPr/>
                    <a:lstStyle/>
                    <a:p>
                      <a:pPr marL="285750" indent="-285750">
                        <a:buFont typeface="Wingdings" panose="05000000000000000000" pitchFamily="2" charset="2"/>
                        <a:buChar char="Ø"/>
                      </a:pPr>
                      <a:r>
                        <a:rPr lang="en-US" b="1" dirty="0" smtClean="0"/>
                        <a:t>Stats for graduation/reading/math scores would match p0pulation</a:t>
                      </a:r>
                      <a:endParaRPr lang="en-US" b="1" dirty="0"/>
                    </a:p>
                  </a:txBody>
                  <a:tcPr/>
                </a:tc>
              </a:tr>
              <a:tr h="370840">
                <a:tc>
                  <a:txBody>
                    <a:bodyPr/>
                    <a:lstStyle/>
                    <a:p>
                      <a:pPr marL="285750" indent="-285750">
                        <a:buFont typeface="Wingdings" panose="05000000000000000000" pitchFamily="2" charset="2"/>
                        <a:buChar char="Ø"/>
                      </a:pPr>
                      <a:r>
                        <a:rPr lang="en-US" b="1" dirty="0" smtClean="0"/>
                        <a:t>Children have grandparents/ aunts-uncles/family relatives-siblings</a:t>
                      </a:r>
                      <a:endParaRPr lang="en-US" b="1" dirty="0" smtClean="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en-US" b="1" dirty="0" smtClean="0"/>
                        <a:t>Children with</a:t>
                      </a:r>
                      <a:r>
                        <a:rPr lang="en-US" b="1" baseline="0" dirty="0" smtClean="0"/>
                        <a:t> disabilities would have IEP’s/ Health Care Plans</a:t>
                      </a:r>
                      <a:endParaRPr lang="en-US" b="1" baseline="0" dirty="0" smtClean="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en-US" b="1" baseline="0" dirty="0" smtClean="0"/>
                        <a:t>Foster homes would be investigated with planned/unplanned visits</a:t>
                      </a:r>
                      <a:endParaRPr lang="en-US" b="1" baseline="0" dirty="0" smtClean="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en-US" b="1" baseline="0" dirty="0" smtClean="0"/>
                        <a:t>Reunification plans would be intense, frequent, and well funded</a:t>
                      </a:r>
                      <a:endParaRPr lang="en-US" b="1" baseline="0" dirty="0" smtClean="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en-US" b="1" baseline="0" dirty="0" smtClean="0"/>
                        <a:t>All parties will communicate all changes – fully informed</a:t>
                      </a:r>
                      <a:endParaRPr lang="en-US" b="1" baseline="0" dirty="0" smtClean="0"/>
                    </a:p>
                  </a:txBody>
                  <a:tcPr/>
                </a:tc>
              </a:tr>
              <a:tr h="370840">
                <a:tc>
                  <a:txBody>
                    <a:bodyPr/>
                    <a:lstStyle/>
                    <a:p>
                      <a:pPr marL="285750" indent="-285750">
                        <a:buFont typeface="Wingdings" panose="05000000000000000000" pitchFamily="2" charset="2"/>
                        <a:buChar char="Ø"/>
                      </a:pPr>
                      <a:r>
                        <a:rPr lang="en-US" b="1" dirty="0" smtClean="0"/>
                        <a:t>Parents that retain their rights are included in all activities</a:t>
                      </a:r>
                      <a:endParaRPr lang="en-US" b="1" dirty="0"/>
                    </a:p>
                  </a:txBody>
                  <a:tcPr/>
                </a:tc>
              </a:tr>
              <a:tr h="370840">
                <a:tc>
                  <a:txBody>
                    <a:bodyPr/>
                    <a:lstStyle/>
                    <a:p>
                      <a:pPr marL="285750" indent="-285750">
                        <a:buFont typeface="Wingdings" panose="05000000000000000000" pitchFamily="2" charset="2"/>
                        <a:buChar char="Ø"/>
                      </a:pPr>
                      <a:r>
                        <a:rPr lang="en-US" b="1" dirty="0" smtClean="0"/>
                        <a:t>The Guardian ad</a:t>
                      </a:r>
                      <a:r>
                        <a:rPr lang="en-US" b="1" baseline="0" dirty="0" smtClean="0"/>
                        <a:t> Litem meets the children other than in court</a:t>
                      </a:r>
                      <a:endParaRPr lang="en-US" b="1" dirty="0"/>
                    </a:p>
                  </a:txBody>
                  <a:tcPr/>
                </a:tc>
              </a:tr>
              <a:tr h="370840">
                <a:tc>
                  <a:txBody>
                    <a:bodyPr/>
                    <a:lstStyle/>
                    <a:p>
                      <a:pPr marL="285750" indent="-285750">
                        <a:buFont typeface="Wingdings" panose="05000000000000000000" pitchFamily="2" charset="2"/>
                        <a:buChar char="Ø"/>
                      </a:pPr>
                      <a:r>
                        <a:rPr lang="en-US" b="1" dirty="0" smtClean="0"/>
                        <a:t>The Judge steps down from cases where they have conflicts</a:t>
                      </a:r>
                      <a:endParaRPr lang="en-US" b="1" dirty="0" smtClean="0"/>
                    </a:p>
                  </a:txBody>
                  <a:tcPr/>
                </a:tc>
              </a:tr>
              <a:tr h="370840">
                <a:tc>
                  <a:txBody>
                    <a:bodyPr/>
                    <a:lstStyle/>
                    <a:p>
                      <a:pPr marL="285750" indent="-285750">
                        <a:buFont typeface="Wingdings" panose="05000000000000000000" pitchFamily="2" charset="2"/>
                        <a:buChar char="Ø"/>
                      </a:pPr>
                      <a:r>
                        <a:rPr lang="en-US" b="1" dirty="0" smtClean="0"/>
                        <a:t>Expert Witnesses can only wear one hat on a case, no conflicts</a:t>
                      </a:r>
                      <a:endParaRPr lang="en-US" b="1" dirty="0" smtClean="0"/>
                    </a:p>
                    <a:p>
                      <a:pPr marL="285750" indent="-285750">
                        <a:buFont typeface="Wingdings" panose="05000000000000000000" pitchFamily="2" charset="2"/>
                        <a:buChar char="Ø"/>
                      </a:pPr>
                      <a:endParaRPr lang="en-US" b="1"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13D2E340-0663-474B-992C-9192B5C45E57}" type="slidenum">
              <a:rPr lang="en-US" noProof="0" smtClean="0"/>
            </a:fld>
            <a:endParaRPr lang="en-US" noProof="0"/>
          </a:p>
        </p:txBody>
      </p:sp>
      <p:sp>
        <p:nvSpPr>
          <p:cNvPr id="100" name="Text Box 99"/>
          <p:cNvSpPr txBox="1"/>
          <p:nvPr/>
        </p:nvSpPr>
        <p:spPr>
          <a:xfrm>
            <a:off x="859790" y="766445"/>
            <a:ext cx="10152380" cy="5253990"/>
          </a:xfrm>
          <a:prstGeom prst="rect">
            <a:avLst/>
          </a:prstGeom>
          <a:noFill/>
          <a:ln w="9525">
            <a:noFill/>
          </a:ln>
        </p:spPr>
        <p:txBody>
          <a:bodyPr wrap="square">
            <a:spAutoFit/>
          </a:bodyPr>
          <a:p>
            <a:pPr indent="0"/>
            <a:r>
              <a:rPr lang="en-US" b="1">
                <a:latin typeface="Calibri" panose="020F0502020204030204" charset="0"/>
                <a:ea typeface="SimSun" panose="02010600030101010101" pitchFamily="2" charset="-122"/>
                <a:cs typeface="Times New Roman" panose="02020603050405020304" charset="0"/>
              </a:rPr>
              <a:t>PUBLIC ATTENTION IS NEEDED</a:t>
            </a:r>
            <a:r>
              <a:rPr lang="en-US" b="0">
                <a:latin typeface="Calibri" panose="020F0502020204030204" charset="0"/>
                <a:ea typeface="SimSun" panose="02010600030101010101" pitchFamily="2" charset="-122"/>
                <a:cs typeface="Times New Roman" panose="02020603050405020304" charset="0"/>
              </a:rPr>
              <a:t>Open Secrets and secret crimes. Just because Africian Americans are descendants of slavery does not mean you have the right to steal and sell our children. Arizona CPS advertises multiple times daily on the radio that they have 19,000 children up for adoptionin this AD campaign you can adopt up to four childrenwith cash assistance, tax breaks for singles and couplesand much more.  The numbers don't lie, CPS is notlying on itself. They are showing you and telling you and documenting the crimes they commit. These crimes are committed right in front of the everyone’s eyes and nothing is being done to stop this torture and genocide of Africian American Families. </a:t>
            </a:r>
            <a:r>
              <a:rPr lang="en-US" sz="1400" b="1">
                <a:solidFill>
                  <a:srgbClr val="14303D"/>
                </a:solidFill>
                <a:latin typeface="Arial" panose="020B0604020202020204" pitchFamily="34" charset="0"/>
                <a:ea typeface="SimSun" panose="02010600030101010101" pitchFamily="2" charset="-122"/>
              </a:rPr>
              <a:t>AFRICAN AMERICAN CHILDREN REPRESENT 5.0% OF POPULATION YET 14.8% ARE IN OUT-OF-HOME CARE. </a:t>
            </a:r>
            <a:r>
              <a:rPr lang="en-US" sz="1400" u="sng">
                <a:solidFill>
                  <a:srgbClr val="0000FF"/>
                </a:solidFill>
                <a:latin typeface="SimSun" panose="02010600030101010101" pitchFamily="2" charset="-122"/>
                <a:ea typeface="SimSun" panose="02010600030101010101" pitchFamily="2" charset="-122"/>
                <a:sym typeface="+mn-ea"/>
                <a:hlinkClick r:id="rId1"/>
              </a:rPr>
              <a:t>Child Welfare Statistics: Arizona Children in Out-of-Home Care (azcourts.gov)</a:t>
            </a:r>
            <a:endParaRPr lang="en-US" sz="1400"/>
          </a:p>
          <a:p>
            <a:pPr indent="0"/>
            <a:r>
              <a:rPr lang="en-US" sz="1400" b="1">
                <a:solidFill>
                  <a:srgbClr val="14303D"/>
                </a:solidFill>
                <a:latin typeface="Arial" panose="020B0604020202020204" pitchFamily="34" charset="0"/>
                <a:ea typeface="SimSun" panose="02010600030101010101" pitchFamily="2" charset="-122"/>
              </a:rPr>
              <a:t>THIS IS THE DEFINiTION OF TARGETING!</a:t>
            </a:r>
            <a:r>
              <a:rPr lang="en-US" sz="950" b="1">
                <a:solidFill>
                  <a:srgbClr val="14303D"/>
                </a:solidFill>
                <a:latin typeface="Arial" panose="020B0604020202020204" pitchFamily="34" charset="0"/>
                <a:ea typeface="SimSun" panose="02010600030101010101" pitchFamily="2" charset="-122"/>
              </a:rPr>
              <a:t> </a:t>
            </a:r>
            <a:endParaRPr lang="en-US" sz="1200" b="0" u="sng">
              <a:solidFill>
                <a:srgbClr val="0000FF"/>
              </a:solidFill>
              <a:latin typeface="SimSun" panose="02010600030101010101" pitchFamily="2" charset="-122"/>
              <a:ea typeface="SimSun" panose="02010600030101010101" pitchFamily="2" charset="-122"/>
            </a:endParaRPr>
          </a:p>
          <a:p>
            <a:pPr indent="0"/>
            <a:r>
              <a:rPr lang="en-US"/>
              <a:t>https://www.youtube.com/watch?v=lxH3-i05bbw</a:t>
            </a:r>
            <a:endParaRPr lang="en-US"/>
          </a:p>
          <a:p>
            <a:pPr indent="0"/>
            <a:endParaRPr lang="en-US"/>
          </a:p>
        </p:txBody>
      </p:sp>
    </p:spTree>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Biography presentation</Template>
  <TotalTime>0</TotalTime>
  <Words>10017</Words>
  <Application>WPS Presentation</Application>
  <PresentationFormat>Widescreen</PresentationFormat>
  <Paragraphs>221</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Corbel</vt:lpstr>
      <vt:lpstr>-apple-system</vt:lpstr>
      <vt:lpstr>Segoe Print</vt:lpstr>
      <vt:lpstr>Calibri</vt:lpstr>
      <vt:lpstr>Times New Roman</vt:lpstr>
      <vt:lpstr>Century Schoolbook</vt:lpstr>
      <vt:lpstr>Microsoft YaHei</vt:lpstr>
      <vt:lpstr>Arial Unicode MS</vt:lpstr>
      <vt:lpstr>Headlines</vt:lpstr>
      <vt:lpstr>History of African American Assimilation in the United States  Assimilation  &amp;  Pluralism </vt:lpstr>
      <vt:lpstr>PowerPoint 演示文稿</vt:lpstr>
      <vt:lpstr>PowerPoint 演示文稿</vt:lpstr>
      <vt:lpstr>PowerPoint 演示文稿</vt:lpstr>
      <vt:lpstr>The U.S. has blatantly taken the approach to expansion by forcibly conquering lands that were previously occupied by natives of those lands rather than accepting the equal sharing those lands and natural resources. American history has taught us that assimilation in the new world was specifically designed to expand the legacies of the European culture that were cultivated during the infancy years of American society. Under what was termed as Anglo-conformity, those who migrated to the U.S. were expected to adapt to Pseudo-Christian culture as a precondition for acceptance into society as well to gain access to suitable employment, societal recognition, better educational opportunities for their families and communities as well as inclusion into the Anglo-American culture. The history of assimilation in these United States has most often translated into minority groups being forced to forego their cultural traditions and inculcate themselves into the accepted Anglo-American culture. </vt:lpstr>
      <vt:lpstr>PowerPoint 演示文稿</vt:lpstr>
      <vt:lpstr>PowerPoint 演示文稿</vt:lpstr>
      <vt:lpstr>Injustice or  No Justice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Leanna ms</cp:lastModifiedBy>
  <cp:revision>9</cp:revision>
  <dcterms:created xsi:type="dcterms:W3CDTF">2022-12-08T14:37:00Z</dcterms:created>
  <dcterms:modified xsi:type="dcterms:W3CDTF">2022-12-19T18:52:33Z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C09504423A5640F4AF73EEDD9F49FC96</vt:lpwstr>
  </property>
  <property fmtid="{D5CDD505-2E9C-101B-9397-08002B2CF9AE}" pid="4" name="KSOProductBuildVer">
    <vt:lpwstr>1033-11.2.0.11440</vt:lpwstr>
  </property>
</Properties>
</file>