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304" r:id="rId5"/>
    <p:sldId id="260" r:id="rId6"/>
    <p:sldId id="263" r:id="rId7"/>
    <p:sldId id="281" r:id="rId8"/>
    <p:sldId id="282" r:id="rId9"/>
    <p:sldId id="283" r:id="rId10"/>
    <p:sldId id="284" r:id="rId11"/>
    <p:sldId id="285" r:id="rId12"/>
    <p:sldId id="286" r:id="rId13"/>
    <p:sldId id="287" r:id="rId14"/>
    <p:sldId id="288" r:id="rId15"/>
    <p:sldId id="289" r:id="rId16"/>
    <p:sldId id="291" r:id="rId17"/>
    <p:sldId id="292" r:id="rId18"/>
    <p:sldId id="293" r:id="rId19"/>
    <p:sldId id="294" r:id="rId20"/>
    <p:sldId id="295" r:id="rId21"/>
    <p:sldId id="296" r:id="rId22"/>
    <p:sldId id="298" r:id="rId23"/>
    <p:sldId id="299" r:id="rId24"/>
    <p:sldId id="300" r:id="rId25"/>
    <p:sldId id="301" r:id="rId26"/>
    <p:sldId id="280"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9" autoAdjust="0"/>
    <p:restoredTop sz="94660"/>
  </p:normalViewPr>
  <p:slideViewPr>
    <p:cSldViewPr snapToGrid="0">
      <p:cViewPr varScale="1">
        <p:scale>
          <a:sx n="94" d="100"/>
          <a:sy n="94" d="100"/>
        </p:scale>
        <p:origin x="11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B618960-8005-486C-9A75-10CB2AAC16F9}" type="slidenum">
              <a:rPr lang="en-US" smtClean="0"/>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6628" y="2100106"/>
            <a:ext cx="7365442" cy="769441"/>
          </a:xfrm>
          <a:prstGeom prst="rect">
            <a:avLst/>
          </a:prstGeom>
          <a:noFill/>
        </p:spPr>
        <p:txBody>
          <a:bodyPr wrap="square" rtlCol="0">
            <a:spAutoFit/>
          </a:bodyPr>
          <a:lstStyle/>
          <a:p>
            <a:pPr algn="ctr"/>
            <a:r>
              <a:rPr lang="en-US" sz="4400" dirty="0"/>
              <a:t>“BREAKING THE SILENCE”</a:t>
            </a:r>
            <a:endParaRPr lang="en-US" sz="4400" dirty="0"/>
          </a:p>
        </p:txBody>
      </p:sp>
      <p:sp>
        <p:nvSpPr>
          <p:cNvPr id="7" name="TextBox 6"/>
          <p:cNvSpPr txBox="1"/>
          <p:nvPr/>
        </p:nvSpPr>
        <p:spPr>
          <a:xfrm>
            <a:off x="2692958" y="3737987"/>
            <a:ext cx="681278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BLACK CHILDREN IN WHITE HOMES STRUGGLE.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5</a:t>
            </a:r>
            <a:endParaRPr lang="en-US" b="1" dirty="0" smtClean="0"/>
          </a:p>
          <a:p>
            <a:pPr algn="ctr"/>
            <a:r>
              <a:rPr lang="en-US" dirty="0" smtClean="0"/>
              <a:t>"Our </a:t>
            </a:r>
            <a:r>
              <a:rPr lang="en-US" dirty="0"/>
              <a:t>adoptive parents are our parents. Please do NOT call our biological parents our 'real parents.' Instead of making fun of the fact that we cannot do our hair, offer salons in the area that specialize in Black hair."</a:t>
            </a: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6</a:t>
            </a:r>
            <a:endParaRPr lang="en-US" b="1" dirty="0" smtClean="0"/>
          </a:p>
          <a:p>
            <a:pPr algn="ctr"/>
            <a:r>
              <a:rPr lang="en-US" dirty="0" smtClean="0"/>
              <a:t>"This </a:t>
            </a:r>
            <a:r>
              <a:rPr lang="en-US" dirty="0"/>
              <a:t>is also known as TRA: transracial adoption. Many TRAs (transracial adoptees) who are adopted by WAPs (white adoptive parents) are raised to be 'white' and not provided much genetic or racial mirroring. They also can and often do experience racism, </a:t>
            </a:r>
            <a:r>
              <a:rPr lang="en-US" dirty="0" err="1"/>
              <a:t>microaggressions</a:t>
            </a:r>
            <a:r>
              <a:rPr lang="en-US" dirty="0"/>
              <a:t>, and prejudice not only from random people but also from their white adoptive families. On top of this, TRAs often live through these racist experiences in silence and don’t always share what’s happening with their white adoptive families."</a:t>
            </a:r>
            <a:endParaRPr lang="en-US" dirty="0"/>
          </a:p>
          <a:p>
            <a:pPr algn="ctr"/>
            <a:endParaRPr lang="en-US" dirty="0" smtClean="0"/>
          </a:p>
          <a:p>
            <a:pPr algn="ctr"/>
            <a:r>
              <a:rPr lang="en-US" dirty="0" smtClean="0"/>
              <a:t>"</a:t>
            </a:r>
            <a:r>
              <a:rPr lang="en-US" dirty="0"/>
              <a:t>This often happens because they don’t know how to respond or react to the experiences, they sometimes don’t realize it’s happening, they have internalized racism toward themselves, they feel the pressure of the 'be grateful' narrative, and they have no support at home with their white adoptive families who don’t understand it. How do you understand and comprehend it when the people who are racist toward you usually represent your white adoptive family?"</a:t>
            </a:r>
            <a:endParaRPr lang="en-US" dirty="0"/>
          </a:p>
          <a:p>
            <a:pPr algn="ctr"/>
            <a:endParaRPr lang="en-US" dirty="0"/>
          </a:p>
          <a:p>
            <a:pPr algn="ctr"/>
            <a:r>
              <a:rPr lang="en-US" dirty="0"/>
              <a:t>—katek4161e6ae2</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7</a:t>
            </a:r>
            <a:endParaRPr lang="en-US" b="1" dirty="0" smtClean="0"/>
          </a:p>
          <a:p>
            <a:pPr algn="ctr"/>
            <a:r>
              <a:rPr lang="en-US" dirty="0"/>
              <a:t>"I'm 22, and I don't know how to talk to other Black people. I don't know AAVE nor would I dare try to learn it now. I feel culturally out of the loop. I didn't watch the same TV shows, listen to the same music, or have some of the more basic life experiences that my Black peers share in common. Obviously, Black people and culture are not homogeneous, but over and over again I feel like I am missing the keys necessary to open some door, that door possibly being Blackness? A comfortable racial identity? I don't know. I've been on some panels about TRAs. I love talking about/processing adoption. Every adoptee deserves the chance to do that."</a:t>
            </a:r>
            <a:endParaRPr lang="en-US" dirty="0"/>
          </a:p>
          <a:p>
            <a:pPr algn="ctr"/>
            <a:r>
              <a:rPr lang="en-US" dirty="0" smtClean="0"/>
              <a:t>— </a:t>
            </a:r>
            <a:r>
              <a:rPr lang="en-US" dirty="0" err="1" smtClean="0"/>
              <a:t>ORyngo</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6933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8</a:t>
            </a:r>
            <a:endParaRPr lang="en-US" b="1" dirty="0" smtClean="0"/>
          </a:p>
          <a:p>
            <a:pPr algn="ctr"/>
            <a:r>
              <a:rPr lang="en-US" dirty="0"/>
              <a:t>."It’s extremely isolating and emotionally exhausting. My two older brothers and I are all adopted, but I am the only Black person in the family. My adoptive parents also believed some really harmful things about Black people and had a major white savior complex. On top of that, I’m the only person who had a relationship with my birth family and had expressed my whole life I wanted to meet them when I was an adult. When the time came to meet them, I felt like I was scared about the feelings and frustrations of parents on all sides."</a:t>
            </a:r>
            <a:endParaRPr lang="en-US" dirty="0"/>
          </a:p>
          <a:p>
            <a:pPr algn="ctr"/>
            <a:r>
              <a:rPr lang="en-US" dirty="0" smtClean="0"/>
              <a:t> </a:t>
            </a:r>
            <a:endParaRPr lang="en-US" dirty="0" smtClean="0"/>
          </a:p>
          <a:p>
            <a:pPr algn="ctr"/>
            <a:r>
              <a:rPr lang="en-US" dirty="0" smtClean="0"/>
              <a:t>"</a:t>
            </a:r>
            <a:r>
              <a:rPr lang="en-US" dirty="0"/>
              <a:t>I tried to keep everyone happy, but when this all started, I was only 15. My birth dad ended up denying I was his, and my birth family stopped talking to me on and off for years. I’m 33 now, and to this day I’m still working through the trauma of my adoption, which is abundant. I still find myself crying, feeling lost and alone."</a:t>
            </a:r>
            <a:endParaRPr lang="en-US" dirty="0"/>
          </a:p>
          <a:p>
            <a:pPr algn="ct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9</a:t>
            </a:r>
            <a:endParaRPr lang="en-US" b="1" dirty="0" smtClean="0"/>
          </a:p>
          <a:p>
            <a:pPr algn="ctr"/>
            <a:r>
              <a:rPr lang="en-US" dirty="0"/>
              <a:t>9."My dad, a 55-year-old single white male, adopted us three African American kids who were 10 years old at the time. It was always weird for my brothers and I to go out with him in public. One time, we were on a trip to Alabama, and my brothers and I were accused of trying to mug my dad</a:t>
            </a:r>
            <a:r>
              <a:rPr lang="en-US" dirty="0" smtClean="0"/>
              <a:t>.“</a:t>
            </a:r>
            <a:endParaRPr lang="en-US" dirty="0" smtClean="0"/>
          </a:p>
          <a:p>
            <a:pPr algn="ctr"/>
            <a:endParaRPr lang="en-US" dirty="0"/>
          </a:p>
          <a:p>
            <a:pPr algn="ctr"/>
            <a:r>
              <a:rPr lang="en-US" dirty="0"/>
              <a:t>"We were Black walking with a white male, and as an 11-year-old, I didn’t fully understand what was happening until I got a bit older. Those memories are stuck with you forever."</a:t>
            </a:r>
            <a:endParaRPr lang="en-US" dirty="0"/>
          </a:p>
          <a:p>
            <a:pPr algn="ct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10</a:t>
            </a:r>
            <a:endParaRPr lang="en-US" b="1" dirty="0" smtClean="0"/>
          </a:p>
          <a:p>
            <a:pPr algn="ctr"/>
            <a:r>
              <a:rPr lang="en-US" dirty="0"/>
              <a:t>"My white parents did not do the work. They adopted my sister and me at birth, so they had plenty of time to do so. Our 'father' retired when we were 11, and they decided to move us back to a small town in Ohio and enroll us in a K–12 school with less than 750 kids total. There were a total of seven students of color in that building. We were exposed to so many </a:t>
            </a:r>
            <a:r>
              <a:rPr lang="en-US" dirty="0" smtClean="0"/>
              <a:t>micro-aggressions </a:t>
            </a:r>
            <a:r>
              <a:rPr lang="en-US" dirty="0"/>
              <a:t>well before we had the language to describe what was happening because we didn't get the home education. My parents said racism didn't exist, they 'didn't see color,' and that the other kids didn't want to be friends because we were new, not because of our skin tone."</a:t>
            </a:r>
            <a:endParaRPr lang="en-US" dirty="0"/>
          </a:p>
          <a:p>
            <a:pPr algn="ctr"/>
            <a:r>
              <a:rPr lang="en-US" dirty="0"/>
              <a:t>"My parents to this day can't discuss world events with me without saying something racist. I was wholly unprepared for life as a Black woman in America, and I didn't have to be if they had only tried."</a:t>
            </a:r>
            <a:endParaRPr lang="en-US" dirty="0"/>
          </a:p>
          <a:p>
            <a:pPr algn="ct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11</a:t>
            </a:r>
            <a:endParaRPr lang="en-US" b="1" dirty="0" smtClean="0"/>
          </a:p>
          <a:p>
            <a:pPr algn="ctr"/>
            <a:r>
              <a:rPr lang="en-US" dirty="0" smtClean="0"/>
              <a:t>"Be </a:t>
            </a:r>
            <a:r>
              <a:rPr lang="en-US" dirty="0"/>
              <a:t>careful to teach each child their own reality. Currently, Black people in America do not enjoy the same freedoms and rights as white people. Your children need to understand how to be safe in the world. Also, as a white parent, you need to understand the reality of their world. This includes making a safe space for them to seek out comfort within the Black community, possibly at the cost of your own personal comfort level."</a:t>
            </a:r>
            <a:endParaRPr lang="en-US" dirty="0"/>
          </a:p>
          <a:p>
            <a:pPr algn="ctr"/>
            <a:r>
              <a:rPr lang="en-US" dirty="0"/>
              <a:t>"Being rude, saying 'NO,' asking questions, and talking back to police or authority figures are things that get Black children killed. Teach your children how it is, how it should be, and impart on them the tools to achieve the goal for change."</a:t>
            </a:r>
            <a:endParaRPr lang="en-US" dirty="0"/>
          </a:p>
          <a:p>
            <a:pPr algn="ct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12</a:t>
            </a:r>
            <a:endParaRPr lang="en-US" b="1" dirty="0" smtClean="0"/>
          </a:p>
          <a:p>
            <a:pPr algn="ctr"/>
            <a:r>
              <a:rPr lang="en-US" dirty="0" smtClean="0"/>
              <a:t>"</a:t>
            </a:r>
            <a:r>
              <a:rPr lang="en-US" dirty="0"/>
              <a:t>Understand that we are exhausted. Exhausted from being in predominantly white spaces: our home, extended family gatherings, our communities, our schools, the regions where we live, and then add the political and cultural climate we live in. The </a:t>
            </a:r>
            <a:r>
              <a:rPr lang="en-US" dirty="0" err="1"/>
              <a:t>microaggressions</a:t>
            </a:r>
            <a:r>
              <a:rPr lang="en-US" dirty="0"/>
              <a:t>, the covert and overt racism, the </a:t>
            </a:r>
            <a:r>
              <a:rPr lang="en-US" dirty="0" err="1"/>
              <a:t>gaslighting</a:t>
            </a:r>
            <a:r>
              <a:rPr lang="en-US" dirty="0"/>
              <a:t>, the dismissal of our feelings, and more. </a:t>
            </a:r>
            <a:endParaRPr lang="en-US" dirty="0" smtClean="0"/>
          </a:p>
          <a:p>
            <a:pPr algn="ctr"/>
            <a:endParaRPr lang="en-US" dirty="0"/>
          </a:p>
          <a:p>
            <a:pPr algn="ctr"/>
            <a:r>
              <a:rPr lang="en-US" dirty="0" smtClean="0"/>
              <a:t>And </a:t>
            </a:r>
            <a:r>
              <a:rPr lang="en-US" dirty="0"/>
              <a:t>sometimes we internalize it all. With this all said, we need safe spaces. Spaces where we are understood, listened to, validated, and affirmed. Those spaces may be all Black spaces (like HBCUs), transracial adoptee support groups, or a presence of Blackness that makes us feel a bit more like our authentic selves."</a:t>
            </a: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13</a:t>
            </a:r>
            <a:endParaRPr lang="en-US" b="1" dirty="0" smtClean="0"/>
          </a:p>
          <a:p>
            <a:pPr algn="ctr"/>
            <a:r>
              <a:rPr lang="en-US" dirty="0" smtClean="0"/>
              <a:t>"The micro-aggressions </a:t>
            </a:r>
            <a:r>
              <a:rPr lang="en-US" dirty="0"/>
              <a:t>are real, and it sucked when they talked about their ancestors owning slaves with me in the room."</a:t>
            </a:r>
            <a:endParaRPr lang="en-US" dirty="0"/>
          </a:p>
          <a:p>
            <a:pPr algn="ctr"/>
            <a:r>
              <a:rPr lang="en-US" dirty="0"/>
              <a:t>—Anonymous</a:t>
            </a:r>
            <a:endParaRPr lang="en-US" dirty="0"/>
          </a:p>
          <a:p>
            <a:pPr algn="ctr"/>
            <a:endParaRPr lang="en-US" b="1" dirty="0" smtClean="0"/>
          </a:p>
          <a:p>
            <a:pPr algn="ct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14</a:t>
            </a:r>
            <a:endParaRPr lang="en-US" b="1" dirty="0" smtClean="0"/>
          </a:p>
          <a:p>
            <a:pPr algn="ctr"/>
            <a:r>
              <a:rPr lang="en-US" dirty="0" smtClean="0"/>
              <a:t>"</a:t>
            </a:r>
            <a:r>
              <a:rPr lang="en-US" dirty="0"/>
              <a:t>I want people to know having white parents doesn't necessarily make us confused about who we are and does not make us any less proud to be Black. I'm very proud."</a:t>
            </a:r>
            <a:endParaRPr lang="en-US" dirty="0"/>
          </a:p>
          <a:p>
            <a:pPr algn="ctr"/>
            <a:r>
              <a:rPr lang="en-US" dirty="0"/>
              <a:t>—Anonymous</a:t>
            </a:r>
            <a:endParaRPr lang="en-US" dirty="0"/>
          </a:p>
          <a:p>
            <a:pPr algn="ctr"/>
            <a:endParaRPr lang="en-US" b="1" dirty="0" smtClean="0"/>
          </a:p>
          <a:p>
            <a:pPr algn="ct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75492" y="1726208"/>
            <a:ext cx="10580914" cy="45231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ctr"/>
            <a:r>
              <a:rPr lang="en-US" sz="2400" dirty="0"/>
              <a:t>It should come as no surprise crime is hidden well within our legal system. When crimes is woven in the social fabric of a society. Laws will not protect you. Stealing children through false allegations from innocent parents is a crime against humanity. The corrupted foster care system and adoption industry has the face of crime all over it. Adoption is a violation of children’s human rights and should be abolished. No child should have their identity (Stolen) and kept from having contact with family and extended family. Biological family members are out of the picture completely. Adopted pretend parents have ownership by law to isolate, control and complete authority over adoptees rights to see siblings or extended family. This is another example of freedom, liberty and justice being denied. When a person can buy a human, sell a human, own a human, feed a human, shelter a human and control a human. You have legal slavery within CPS/Foster care and adoption agencies.</a:t>
            </a:r>
            <a:endParaRPr lang="en-US" sz="2400" dirty="0"/>
          </a:p>
        </p:txBody>
      </p:sp>
      <p:sp>
        <p:nvSpPr>
          <p:cNvPr id="4" name="TextBox 3"/>
          <p:cNvSpPr txBox="1"/>
          <p:nvPr/>
        </p:nvSpPr>
        <p:spPr>
          <a:xfrm>
            <a:off x="713433" y="803868"/>
            <a:ext cx="10721591" cy="8299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 Silenced as a child and now speaking out. This is what Adoptees have to say not what everyone is saying for them.</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15</a:t>
            </a:r>
            <a:endParaRPr lang="en-US" b="1" dirty="0" smtClean="0"/>
          </a:p>
          <a:p>
            <a:pPr algn="ctr"/>
            <a:r>
              <a:rPr lang="en-US" dirty="0" smtClean="0"/>
              <a:t>"</a:t>
            </a:r>
            <a:r>
              <a:rPr lang="en-US" dirty="0"/>
              <a:t>I was adopted into a white family when I was 3 days old. I’m so thankful I had such a great childhood, but I wish my family had made more of an effort to learn and teach me about what it means to be mixed in today’s society. Mostly what I heard growing up was how lucky I was that 'racism isn’t nearly as bad as it used to be,' which was usually in response to some mild racism I had experienced."</a:t>
            </a:r>
            <a:endParaRPr lang="en-US" dirty="0"/>
          </a:p>
          <a:p>
            <a:pPr algn="ctr"/>
            <a:r>
              <a:rPr lang="en-US" dirty="0"/>
              <a:t>"What stands out most though is every time I took a friend on vacation with us there was always some random person who would make a comment to my friend along the lines of, 'How nice it is that their (my friend) parents let them bring a friend.' We always corrected them and laughed it off, but I always hated the assumption that I didn’t belong."</a:t>
            </a:r>
            <a:endParaRPr lang="en-US" dirty="0"/>
          </a:p>
          <a:p>
            <a:pPr algn="ctr"/>
            <a:endParaRPr lang="en-US" dirty="0"/>
          </a:p>
          <a:p>
            <a:pPr algn="ctr"/>
            <a:r>
              <a:rPr lang="en-US" dirty="0"/>
              <a:t>—astrommen31</a:t>
            </a:r>
            <a:endParaRPr lang="en-US" dirty="0"/>
          </a:p>
          <a:p>
            <a:pPr algn="ctr"/>
            <a:endParaRPr lang="en-US" b="1" dirty="0" smtClean="0"/>
          </a:p>
          <a:p>
            <a:pPr algn="ct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17</a:t>
            </a:r>
            <a:endParaRPr lang="en-US" b="1" dirty="0" smtClean="0"/>
          </a:p>
          <a:p>
            <a:pPr algn="ctr"/>
            <a:r>
              <a:rPr lang="en-US" dirty="0" smtClean="0"/>
              <a:t>"</a:t>
            </a:r>
            <a:r>
              <a:rPr lang="en-US" dirty="0"/>
              <a:t>Just because my family is white does not mean that I am. I've had people call me 'white-adjacent' in an attempt to block me from BIPOC spaces and friends, and not only is this extremely hurtful, it completely negates all of my experiences as a Black woman."</a:t>
            </a:r>
            <a:endParaRPr lang="en-US" dirty="0"/>
          </a:p>
          <a:p>
            <a:pPr algn="ctr"/>
            <a:r>
              <a:rPr lang="en-US" dirty="0"/>
              <a:t>—Anonymous</a:t>
            </a:r>
            <a:endParaRPr lang="en-US" dirty="0"/>
          </a:p>
          <a:p>
            <a:pPr algn="ctr"/>
            <a:endParaRPr lang="en-US" b="1" dirty="0" smtClean="0"/>
          </a:p>
          <a:p>
            <a:pPr algn="ct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18</a:t>
            </a:r>
            <a:endParaRPr lang="en-US" b="1" dirty="0" smtClean="0"/>
          </a:p>
          <a:p>
            <a:pPr algn="ctr"/>
            <a:r>
              <a:rPr lang="en-US" dirty="0" smtClean="0"/>
              <a:t>"</a:t>
            </a:r>
            <a:r>
              <a:rPr lang="en-US" dirty="0"/>
              <a:t>Growing up as a Black child in a white family, my parents were great, but I never learned anything about my culture from them. I wish there had been more of that in my upbringing in my household instead of having to search for the information myself."</a:t>
            </a:r>
            <a:endParaRPr lang="en-US" dirty="0"/>
          </a:p>
          <a:p>
            <a:pPr algn="ctr"/>
            <a:r>
              <a:rPr lang="en-US" dirty="0"/>
              <a:t>—adriennes4e67d24f7</a:t>
            </a:r>
            <a:endParaRPr lang="en-US" dirty="0"/>
          </a:p>
          <a:p>
            <a:pPr algn="ctr"/>
            <a:endParaRPr lang="en-US" b="1" dirty="0" smtClean="0"/>
          </a:p>
          <a:p>
            <a:pPr algn="ct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19</a:t>
            </a:r>
            <a:endParaRPr lang="en-US" b="1" dirty="0" smtClean="0"/>
          </a:p>
          <a:p>
            <a:pPr algn="ctr"/>
            <a:r>
              <a:rPr lang="en-US" dirty="0" smtClean="0"/>
              <a:t>"</a:t>
            </a:r>
            <a:r>
              <a:rPr lang="en-US" dirty="0"/>
              <a:t>As a Black guy who was adopted by a white family as a baby, there were some ups and downs. The 'upside' was it made me a celebrity since I was born in the '80s in a small town in Mississippi. The downside was not being able to fit in. I never felt like I felt completely accepted by either race. I spoke and acted too 'white' to feel fully at place in the Black community, and because my skin is dark I couldn’t fit in with the white community. I always feel torn between the two."</a:t>
            </a:r>
            <a:endParaRPr lang="en-US" dirty="0"/>
          </a:p>
          <a:p>
            <a:pPr algn="ctr"/>
            <a:r>
              <a:rPr lang="en-US" dirty="0"/>
              <a:t>—thatjarhead222</a:t>
            </a:r>
            <a:endParaRPr lang="en-US" dirty="0"/>
          </a:p>
          <a:p>
            <a:pPr algn="ctr"/>
            <a:endParaRPr lang="en-US" b="1" dirty="0" smtClean="0"/>
          </a:p>
          <a:p>
            <a:pPr algn="ct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20</a:t>
            </a:r>
            <a:endParaRPr lang="en-US" b="1" dirty="0" smtClean="0"/>
          </a:p>
          <a:p>
            <a:pPr algn="ctr"/>
            <a:r>
              <a:rPr lang="en-US" dirty="0" smtClean="0"/>
              <a:t>"</a:t>
            </a:r>
            <a:r>
              <a:rPr lang="en-US" dirty="0"/>
              <a:t>It's not all that great. I was adopted at a very young age. My birth mother walked I don't know how many miles to get me to a hospital where she knew someone could take care of me. My adoptive mom was working there, and she took me in. I get it; my parents really 100% thought that they were doing what was best for me. I have been in and out of therapy since I was 14, depressed for half my life, and suffer from PTSD and other mental issues that probably came from me being adopted. I hated everything about myself and wished I could've been born white. Growing up in a community where most people don't like you, I never fit in because I looked different. But then I couldn't even fit in at home."</a:t>
            </a:r>
            <a:endParaRPr lang="en-US" dirty="0"/>
          </a:p>
          <a:p>
            <a:pPr algn="ctr"/>
            <a:r>
              <a:rPr lang="en-US" dirty="0"/>
              <a:t>"Now I'm just trying to make up for lost time with my (adoptive) parents, because I definitely put them through some shit. I still have a hard time accepting that I am in fact Black, and that will never change. Going to school, I was almost always the only Black child. I had people telling me I shouldn't be with my family because I'm Black. I don't know that much about my culture. I used to lie about where I was born, because I was ashamed."</a:t>
            </a:r>
            <a:endParaRPr lang="en-US" dirty="0"/>
          </a:p>
          <a:p>
            <a:pPr algn="ctr"/>
            <a:endParaRPr lang="en-US" dirty="0"/>
          </a:p>
          <a:p>
            <a:pPr algn="ctr"/>
            <a:r>
              <a:rPr lang="en-US" dirty="0"/>
              <a:t>—Anonymous</a:t>
            </a:r>
            <a:endParaRPr lang="en-US" dirty="0"/>
          </a:p>
          <a:p>
            <a:pPr algn="ctr"/>
            <a:endParaRPr lang="en-US" b="1" dirty="0" smtClean="0"/>
          </a:p>
          <a:p>
            <a:pPr algn="ct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89050" y="656590"/>
            <a:ext cx="8816975" cy="4524315"/>
          </a:xfrm>
          <a:prstGeom prst="rect">
            <a:avLst/>
          </a:prstGeom>
          <a:noFill/>
        </p:spPr>
        <p:txBody>
          <a:bodyPr wrap="square" rtlCol="0" anchor="t">
            <a:spAutoFit/>
          </a:bodyPr>
          <a:lstStyle/>
          <a:p>
            <a:r>
              <a:rPr lang="en-US" dirty="0"/>
              <a:t>20."It's not all that great. I was adopted at a very young age. My birth mother walked I don't know how many miles to get me to a hospital where she knew someone could take care of me. My adoptive mom was working there, and she took me in. I get it; my parents really 100% thought that they were doing what was best for me. I have been in and out of therapy since I was 14, depressed for half my life, and suffer from PTSD and other mental issues that probably came from me being adopted. I hated everything about myself and wished I could've been born white. Growing up in a community where most people don't like you, I never fit in because I looked different. But then I couldn't even fit in at home</a:t>
            </a:r>
            <a:r>
              <a:rPr lang="en-US" dirty="0" smtClean="0"/>
              <a:t>.“</a:t>
            </a:r>
            <a:endParaRPr lang="en-US" dirty="0" smtClean="0"/>
          </a:p>
          <a:p>
            <a:endParaRPr lang="en-US" dirty="0"/>
          </a:p>
          <a:p>
            <a:r>
              <a:rPr lang="en-US" dirty="0"/>
              <a:t>"Now I'm just trying to make up for lost time with my (adoptive) parents, because I definitely put them through some shit. I still have a hard time accepting that I am in fact Black, and that will never change. Going to school, I was almost always the only Black child. I had people telling me I shouldn't be with my family because I'm Black. I don't know that much about my culture. I used to lie about where I was born, because I was ashamed."</a:t>
            </a:r>
            <a:endParaRPr lang="en-US" dirty="0"/>
          </a:p>
          <a:p>
            <a:endParaRPr lang="en-US" dirty="0"/>
          </a:p>
          <a:p>
            <a:r>
              <a:rPr lang="en-US" dirty="0"/>
              <a:t>—Anonymous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3680" y="1330960"/>
            <a:ext cx="9011920" cy="4123055"/>
          </a:xfrm>
          <a:prstGeom prst="rect">
            <a:avLst/>
          </a:prstGeom>
          <a:noFill/>
        </p:spPr>
        <p:txBody>
          <a:bodyPr wrap="square" rtlCol="0">
            <a:spAutoFit/>
          </a:bodyPr>
          <a:lstStyle/>
          <a:p>
            <a:pPr algn="ctr"/>
            <a:r>
              <a:rPr lang="en-US" sz="7200" dirty="0" smtClean="0"/>
              <a:t>Closing</a:t>
            </a:r>
            <a:endParaRPr lang="en-US" sz="7200" dirty="0" smtClean="0"/>
          </a:p>
          <a:p>
            <a:r>
              <a:rPr lang="en-US" sz="2400" b="1" dirty="0"/>
              <a:t>It is racist and cruel to adopt a black child/children, really any child of color and stripe them of their culture, heritage, and language and put them into an all-white community. Where no one looks like them. These children are put in a situation that forces them to deal with racism on all levels. Even in your white homes racism is inescapable.</a:t>
            </a:r>
            <a:endParaRPr lang="en-US" sz="2400" b="1" dirty="0"/>
          </a:p>
          <a:p>
            <a:endParaRPr lang="en-US" dirty="0" smtClean="0"/>
          </a:p>
          <a:p>
            <a:r>
              <a:rPr lang="en-US" sz="2800" b="1" i="1" dirty="0" smtClean="0"/>
              <a:t>Silent Voices Speak Loud</a:t>
            </a:r>
            <a:endParaRPr lang="en-US" sz="28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3772" y="4188738"/>
            <a:ext cx="1058091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ctr"/>
            <a:r>
              <a:rPr lang="en-US" sz="2400" dirty="0" smtClean="0"/>
              <a:t>There </a:t>
            </a:r>
            <a:r>
              <a:rPr lang="en-US" sz="2400" dirty="0"/>
              <a:t>is a young Korean man. He is gay. He is also transgender. He grew up in a white Christian family in a white Christian town. He had to escape. For a long time, he didn't talk about it. He knows he should be grateful, but here, among like-minded peers, he feels like he can really talk about it for the first time.</a:t>
            </a:r>
            <a:endParaRPr lang="en-US" sz="2400" dirty="0"/>
          </a:p>
        </p:txBody>
      </p:sp>
      <p:sp>
        <p:nvSpPr>
          <p:cNvPr id="4" name="TextBox 3"/>
          <p:cNvSpPr txBox="1"/>
          <p:nvPr/>
        </p:nvSpPr>
        <p:spPr>
          <a:xfrm>
            <a:off x="713433" y="803868"/>
            <a:ext cx="10721591"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The door is closed. There is a black woman at the front of the room, near the blackboard. She is facing a black man who is sitting down and talking fast. He keeps talking for a long time, as if he has been waiting a while to say this to someone. The police, but not only the police, treated him like he was a criminal. His parents, who are white, didn't believe him when he told them this, or if they wanted to believe him, they still just didn't know what to say. Why would they? They were adopting a black child, they </a:t>
            </a:r>
            <a:r>
              <a:rPr lang="en-US" sz="2400" dirty="0" smtClean="0"/>
              <a:t>thought — not </a:t>
            </a:r>
            <a:r>
              <a:rPr lang="en-US" sz="2400" dirty="0"/>
              <a:t>a black teenager, not a black man.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05711" y="793924"/>
            <a:ext cx="9797233" cy="4985980"/>
          </a:xfrm>
          <a:prstGeom prst="rect">
            <a:avLst/>
          </a:prstGeom>
          <a:noFill/>
        </p:spPr>
        <p:txBody>
          <a:bodyPr wrap="square" rtlCol="0" anchor="t">
            <a:spAutoFit/>
          </a:bodyPr>
          <a:lstStyle/>
          <a:p>
            <a:pPr algn="ctr"/>
            <a:r>
              <a:rPr lang="en-US" sz="4800" dirty="0"/>
              <a:t>"Struggle for Identity." </a:t>
            </a:r>
            <a:endParaRPr lang="en-US" sz="4800" dirty="0"/>
          </a:p>
          <a:p>
            <a:endParaRPr lang="en-US" dirty="0"/>
          </a:p>
          <a:p>
            <a:endParaRPr lang="en-US" dirty="0" smtClean="0"/>
          </a:p>
          <a:p>
            <a:r>
              <a:rPr lang="en-US" sz="2400" dirty="0"/>
              <a:t>She says it is time to watch a video called </a:t>
            </a:r>
            <a:r>
              <a:rPr lang="en-US" sz="2400" b="1" dirty="0"/>
              <a:t>"Struggle for Identity." </a:t>
            </a:r>
            <a:r>
              <a:rPr lang="en-US" sz="2400" dirty="0"/>
              <a:t>In the video, people tell their stories, stories like the ones in the room. A black woman who was adopted by white parents boils it down: "Don't think you can make black friends after you adopt a black child. If you don't already have black friends, you shouldn't be adopting a black child." Then the lights go up. There are several white people in the room who have said they have already adopted black or Asian or Guatemalan children, or that they are right now waiting to leave for Ethiopia to pick up their adopted children. All of those people—the white people—are crying</a:t>
            </a:r>
            <a:r>
              <a:rPr lang="en-US" sz="2400"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705" y="1051956"/>
            <a:ext cx="9837336" cy="4524315"/>
          </a:xfrm>
          <a:prstGeom prst="rect">
            <a:avLst/>
          </a:prstGeom>
        </p:spPr>
        <p:txBody>
          <a:bodyPr wrap="square">
            <a:spAutoFit/>
          </a:bodyPr>
          <a:lstStyle/>
          <a:p>
            <a:r>
              <a:rPr lang="en-US" sz="2400" dirty="0"/>
              <a:t>It's such an outrageous finding that it sounds like a joke. Stephen Colbert's dimwitted white-guy alter ego has a joke like this, when he says on The Colbert Report, always in the most ridiculous of situations: "As you know, I don't see color." The joke is funny because in so many ways it's true. Plenty of white people don't see color. We refuse to look at it, prefer not to see too much difference, because difference almost always makes us feel bad by comparison. Transracial adoption is awkward to discuss at first, because although it is designed to chart a radically integrated future, on the surface its structure repeats the segregated past. Just look at the basic structure of a family and apply race to the equation. The most crude way to put it: Whites are in charge, children of color are subordinate, and adults of color are out of the picture. And that's not even talking about class.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1477328"/>
          </a:xfrm>
          <a:prstGeom prst="rect">
            <a:avLst/>
          </a:prstGeom>
          <a:noFill/>
        </p:spPr>
        <p:txBody>
          <a:bodyPr wrap="square" rtlCol="0">
            <a:spAutoFit/>
          </a:bodyPr>
          <a:lstStyle/>
          <a:p>
            <a:pPr algn="ctr"/>
            <a:r>
              <a:rPr lang="en-US" b="1" dirty="0" smtClean="0"/>
              <a:t># 1</a:t>
            </a:r>
            <a:endParaRPr lang="en-US" b="1" dirty="0" smtClean="0"/>
          </a:p>
          <a:p>
            <a:r>
              <a:rPr lang="en-US" dirty="0" smtClean="0"/>
              <a:t>"</a:t>
            </a:r>
            <a:r>
              <a:rPr lang="en-US" dirty="0"/>
              <a:t>It can be a bit challenging, as there comes a point where you start to struggle with identity issues. You don’t fit in with the family sometimes because of the difference in interests, music, and culture, and it’s hard to fit in the Black community because you might not feel 'Black enough,' and then with the white family you aren’t white enough."</a:t>
            </a:r>
            <a:endParaRPr lang="en-US" dirty="0"/>
          </a:p>
          <a:p>
            <a:r>
              <a:rPr lang="en-US" dirty="0"/>
              <a:t>—Anonymous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6933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2</a:t>
            </a:r>
            <a:endParaRPr lang="en-US" b="1" dirty="0" smtClean="0"/>
          </a:p>
          <a:p>
            <a:pPr algn="ctr"/>
            <a:r>
              <a:rPr lang="en-US" dirty="0"/>
              <a:t>My experience was absolutely terrible. I dealt with </a:t>
            </a:r>
            <a:r>
              <a:rPr lang="en-US" dirty="0" smtClean="0"/>
              <a:t>micro-aggressions </a:t>
            </a:r>
            <a:r>
              <a:rPr lang="en-US" dirty="0"/>
              <a:t>from my family constantly, and sometimes just blatant racism. My body was always talked about negatively and my hair as well. It’s caused me to have major body dysmorphia, which has been extremely difficult for me to unlearn. I was labeled an 'angry Black girl,' and was told multiple times to 'stop trying to dress like a rapper's girlfriend' anytime I wore hoops and clothes I thought were cute and that I looked good in."</a:t>
            </a:r>
            <a:endParaRPr lang="en-US" dirty="0"/>
          </a:p>
          <a:p>
            <a:pPr algn="ctr"/>
            <a:r>
              <a:rPr lang="en-US" dirty="0"/>
              <a:t>"I was expected to always have a bright attitude, or I was considered angry and unruly, which developed into me having an anxiety disorder and trying to people please everyone. I was ridiculed for the foods that I wanted to eat and now suffer from an unhealthy relationship with food to this day. I always thought that there should be a better system in place before white people are able to adopt Black children. I was abused for years and was too scared to reach out to anyone because the people around me looked like my abusers."</a:t>
            </a: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3</a:t>
            </a:r>
            <a:endParaRPr lang="en-US" b="1" dirty="0" smtClean="0"/>
          </a:p>
          <a:p>
            <a:pPr algn="ctr"/>
            <a:r>
              <a:rPr lang="en-US" dirty="0" smtClean="0"/>
              <a:t>"Please </a:t>
            </a:r>
            <a:r>
              <a:rPr lang="en-US" dirty="0"/>
              <a:t>learn how to care for our hair types. My adoptive mother couldn't handle it, so she constantly had it cut off."</a:t>
            </a:r>
            <a:endParaRPr lang="en-US" dirty="0"/>
          </a:p>
          <a:p>
            <a:pPr algn="ctr"/>
            <a:r>
              <a:rPr lang="en-US" dirty="0"/>
              <a:t>—</a:t>
            </a:r>
            <a:r>
              <a:rPr lang="en-US" dirty="0" err="1"/>
              <a:t>kroxdz</a:t>
            </a:r>
            <a:endParaRPr lang="en-US" dirty="0"/>
          </a:p>
          <a:p>
            <a:pPr algn="ct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31807" y="5715045"/>
            <a:ext cx="6923314" cy="444595"/>
          </a:xfrm>
        </p:spPr>
        <p:txBody>
          <a:bodyPr>
            <a:normAutofit/>
          </a:bodyPr>
          <a:lstStyle/>
          <a:p>
            <a:r>
              <a:rPr lang="en-US" sz="1600" dirty="0"/>
              <a:t>https://www.yahoo.com/lifestyle/black-people-were-adopted-white-204603017.html </a:t>
            </a:r>
            <a:endParaRPr lang="en-US" sz="1600" dirty="0"/>
          </a:p>
        </p:txBody>
      </p:sp>
      <p:sp>
        <p:nvSpPr>
          <p:cNvPr id="6" name="TextBox 5"/>
          <p:cNvSpPr txBox="1"/>
          <p:nvPr/>
        </p:nvSpPr>
        <p:spPr>
          <a:xfrm>
            <a:off x="753626" y="773723"/>
            <a:ext cx="105306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Black People Who Were Adopted By White Families Shared Their Experiences And Advice</a:t>
            </a:r>
            <a:r>
              <a:rPr lang="en-US" sz="2000" dirty="0" smtClean="0"/>
              <a:t>,</a:t>
            </a:r>
            <a:endParaRPr lang="en-US" sz="2000" dirty="0" smtClean="0"/>
          </a:p>
          <a:p>
            <a:pPr algn="ctr"/>
            <a:r>
              <a:rPr lang="en-US" sz="2000" dirty="0" smtClean="0"/>
              <a:t>And </a:t>
            </a:r>
            <a:r>
              <a:rPr lang="en-US" sz="2000" dirty="0"/>
              <a:t>It May Be Tough For Some Parents To Read, But It's Necessary</a:t>
            </a:r>
            <a:endParaRPr lang="en-US" sz="2000" dirty="0"/>
          </a:p>
        </p:txBody>
      </p:sp>
      <p:sp>
        <p:nvSpPr>
          <p:cNvPr id="7" name="TextBox 6"/>
          <p:cNvSpPr txBox="1"/>
          <p:nvPr/>
        </p:nvSpPr>
        <p:spPr>
          <a:xfrm>
            <a:off x="753626" y="1708220"/>
            <a:ext cx="10701495" cy="36933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 4</a:t>
            </a:r>
            <a:endParaRPr lang="en-US" b="1" dirty="0" smtClean="0"/>
          </a:p>
          <a:p>
            <a:pPr algn="ctr"/>
            <a:r>
              <a:rPr lang="en-US" dirty="0" smtClean="0"/>
              <a:t>"I </a:t>
            </a:r>
            <a:r>
              <a:rPr lang="en-US" dirty="0"/>
              <a:t>am mixed-race and fair-skinned, and my adoptive parents dealt with 'this issue' by passing me as white my whole life. I didn’t find out I was mixed until I was in my mid-20s and searched for my real parents and traced our genealogy. </a:t>
            </a:r>
            <a:endParaRPr lang="en-US" dirty="0" smtClean="0"/>
          </a:p>
          <a:p>
            <a:pPr algn="ctr"/>
            <a:endParaRPr lang="en-US" dirty="0"/>
          </a:p>
          <a:p>
            <a:pPr algn="ctr"/>
            <a:r>
              <a:rPr lang="en-US" dirty="0" smtClean="0"/>
              <a:t>I </a:t>
            </a:r>
            <a:r>
              <a:rPr lang="en-US" dirty="0"/>
              <a:t>simply assumed my adoptive parents hadn’t known I was mixed, until my they exploded with, 'You aren’t TELLING people about this, are you?' They claimed they did it to 'protect me' and 'spare me the shame.'</a:t>
            </a:r>
            <a:endParaRPr lang="en-US" dirty="0"/>
          </a:p>
          <a:p>
            <a:pPr algn="ctr"/>
            <a:endParaRPr lang="en-US" dirty="0" smtClean="0"/>
          </a:p>
          <a:p>
            <a:pPr algn="ctr"/>
            <a:r>
              <a:rPr lang="en-US" dirty="0" smtClean="0"/>
              <a:t>"</a:t>
            </a:r>
            <a:r>
              <a:rPr lang="en-US" dirty="0"/>
              <a:t>That says it all! I was born well after the segregation era, so 'protecting' is bogus. People, you should NEVER lie to your adopted children. They’ll never trust you again, because how many OTHER times did you 'love them so much' that you lied to them?"</a:t>
            </a:r>
            <a:endParaRPr lang="en-US" dirty="0"/>
          </a:p>
          <a:p>
            <a:pPr algn="ctr"/>
            <a:endParaRPr lang="en-US" dirty="0"/>
          </a:p>
          <a:p>
            <a:pPr algn="ctr"/>
            <a:r>
              <a:rPr lang="en-US" dirty="0"/>
              <a:t>—Anonymous</a:t>
            </a:r>
            <a:endParaRPr lang="en-US" dirty="0"/>
          </a:p>
          <a:p>
            <a:pPr algn="ct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20466</Words>
  <Application>WPS Presentation</Application>
  <PresentationFormat>Widescreen</PresentationFormat>
  <Paragraphs>252</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Arial</vt:lpstr>
      <vt:lpstr>Garamond</vt:lpstr>
      <vt:lpstr>Microsoft YaHei</vt:lpstr>
      <vt:lpstr>Arial Unicode MS</vt:lpstr>
      <vt:lpstr>Calibri</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know my parents love me, but they don’t love my people’</dc:title>
  <dc:creator>Owner</dc:creator>
  <cp:lastModifiedBy>Leanna ms</cp:lastModifiedBy>
  <cp:revision>25</cp:revision>
  <dcterms:created xsi:type="dcterms:W3CDTF">2022-08-07T21:40:00Z</dcterms:created>
  <dcterms:modified xsi:type="dcterms:W3CDTF">2022-08-18T17:33:37Z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B2E3FDF284704C50AB3A0E317D35FC09</vt:lpwstr>
  </property>
  <property fmtid="{D5CDD505-2E9C-101B-9397-08002B2CF9AE}" pid="3" name="KSOProductBuildVer">
    <vt:lpwstr>1033-11.2.0.11254</vt:lpwstr>
  </property>
</Properties>
</file>