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3"/>
    <p:sldId id="257" r:id="rId4"/>
    <p:sldId id="260" r:id="rId5"/>
    <p:sldId id="262" r:id="rId6"/>
    <p:sldId id="261" r:id="rId7"/>
    <p:sldId id="263" r:id="rId8"/>
    <p:sldId id="258" r:id="rId9"/>
    <p:sldId id="259" r:id="rId10"/>
    <p:sldId id="267" r:id="rId11"/>
    <p:sldId id="270" r:id="rId12"/>
    <p:sldId id="272" r:id="rId13"/>
    <p:sldId id="27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7" autoAdjust="0"/>
    <p:restoredTop sz="94660"/>
  </p:normalViewPr>
  <p:slideViewPr>
    <p:cSldViewPr snapToGrid="0">
      <p:cViewPr varScale="1">
        <p:scale>
          <a:sx n="91" d="100"/>
          <a:sy n="91" d="100"/>
        </p:scale>
        <p:origin x="120" y="5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446C117F-5CCF-4837-BE5F-2B92066CAFAF}"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84EB90BD-B6CE-46B7-997F-7313B992CCDC}"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CDB9D11F-B188-461D-B23F-39381795C052}"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endParaRPr lang="en-US" sz="7200" dirty="0">
              <a:solidFill>
                <a:schemeClr val="tx1"/>
              </a:solidFill>
              <a:effectLst/>
            </a:endParaRP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endParaRPr lang="en-US" sz="7200" dirty="0">
              <a:solidFill>
                <a:schemeClr val="tx1"/>
              </a:solidFill>
              <a:effectLs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52E6D8D9-55A2-4063-B0F3-121F44549695}"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3" name="Date Placeholder 2"/>
          <p:cNvSpPr>
            <a:spLocks noGrp="1"/>
          </p:cNvSpPr>
          <p:nvPr>
            <p:ph type="dt" sz="half" idx="10"/>
          </p:nvPr>
        </p:nvSpPr>
        <p:spPr/>
        <p:txBody>
          <a:bodyPr/>
          <a:lstStyle/>
          <a:p>
            <a:fld id="{D4B24536-994D-4021-A283-9F449C0DB509}"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3" name="Date Placeholder 2"/>
          <p:cNvSpPr>
            <a:spLocks noGrp="1"/>
          </p:cNvSpPr>
          <p:nvPr>
            <p:ph type="dt" sz="half" idx="10"/>
          </p:nvPr>
        </p:nvSpPr>
        <p:spPr/>
        <p:txBody>
          <a:bodyPr/>
          <a:lstStyle/>
          <a:p>
            <a:fld id="{3CBBBB78-C96F-47B7-AB17-D852CA960AC9}"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30578ACC-22D6-47C1-A373-4FD133E34F3C}"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331444B-B92B-4E27-8C94-BB93EAF5CB18}"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363EFA5E-FA76-400D-B3DC-F0BA90E6D10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3.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8">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6260" y="2578735"/>
            <a:ext cx="8393430" cy="1123950"/>
          </a:xfrm>
        </p:spPr>
        <p:txBody>
          <a:bodyPr/>
          <a:lstStyle/>
          <a:p>
            <a:r>
              <a:rPr lang="en-US" sz="3600" dirty="0" smtClean="0">
                <a:latin typeface="Arial" panose="020B0604020202020204" pitchFamily="34" charset="0"/>
                <a:cs typeface="Arial" panose="020B0604020202020204" pitchFamily="34" charset="0"/>
              </a:rPr>
              <a:t>CPS/Foster Care System</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Upside Down &amp; Backwards</a:t>
            </a:r>
            <a:endParaRPr lang="en-US" sz="36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527081" y="4394039"/>
            <a:ext cx="8144134" cy="2101354"/>
          </a:xfrm>
        </p:spPr>
        <p:style>
          <a:lnRef idx="2">
            <a:schemeClr val="accent6"/>
          </a:lnRef>
          <a:fillRef idx="1">
            <a:schemeClr val="lt1"/>
          </a:fillRef>
          <a:effectRef idx="0">
            <a:schemeClr val="accent6"/>
          </a:effectRef>
          <a:fontRef idx="minor">
            <a:schemeClr val="dk1"/>
          </a:fontRef>
        </p:style>
        <p:txBody>
          <a:bodyPr>
            <a:normAutofit/>
          </a:bodyPr>
          <a:lstStyle/>
          <a:p>
            <a:pPr marL="342900" indent="-342900" algn="l">
              <a:buFont typeface="Wingdings" panose="05000000000000000000" pitchFamily="2" charset="2"/>
              <a:buChar char="q"/>
            </a:pPr>
            <a:r>
              <a:rPr lang="en-US" dirty="0" smtClean="0"/>
              <a:t>America ignores families in need, spending almost nothing for Prevention and even less for Reunification</a:t>
            </a:r>
            <a:endParaRPr lang="en-US" dirty="0" smtClean="0"/>
          </a:p>
          <a:p>
            <a:pPr marL="342900" indent="-342900" algn="l">
              <a:buFont typeface="Wingdings" panose="05000000000000000000" pitchFamily="2" charset="2"/>
              <a:buChar char="q"/>
            </a:pPr>
            <a:r>
              <a:rPr lang="en-US" dirty="0" smtClean="0"/>
              <a:t>America spends hundreds of millions of dollars for foster care that would have been better used to support families and keep them together.</a:t>
            </a:r>
            <a:endParaRPr lang="en-US" dirty="0" smtClean="0"/>
          </a:p>
          <a:p>
            <a:pPr algn="ctr"/>
            <a:r>
              <a:rPr lang="en-US" dirty="0" smtClean="0"/>
              <a:t>Simply Backwards and </a:t>
            </a:r>
            <a:r>
              <a:rPr lang="en-US" dirty="0"/>
              <a:t>U</a:t>
            </a:r>
            <a:r>
              <a:rPr lang="en-US" dirty="0" smtClean="0"/>
              <a:t>pside Down!</a:t>
            </a:r>
            <a:endParaRPr lang="en-US" dirty="0"/>
          </a:p>
        </p:txBody>
      </p:sp>
      <p:pic>
        <p:nvPicPr>
          <p:cNvPr id="5" name="Picture 4"/>
          <p:cNvPicPr>
            <a:picLocks noChangeAspect="1"/>
          </p:cNvPicPr>
          <p:nvPr/>
        </p:nvPicPr>
        <p:blipFill>
          <a:blip r:embed="rId1"/>
          <a:stretch>
            <a:fillRect/>
          </a:stretch>
        </p:blipFill>
        <p:spPr>
          <a:xfrm rot="10800000">
            <a:off x="2939413" y="234022"/>
            <a:ext cx="3319470" cy="2212427"/>
          </a:xfrm>
          <a:prstGeom prst="rect">
            <a:avLst/>
          </a:prstGeom>
        </p:spPr>
      </p:pic>
      <p:pic>
        <p:nvPicPr>
          <p:cNvPr id="6" name="Picture 5"/>
          <p:cNvPicPr>
            <a:picLocks noChangeAspect="1"/>
          </p:cNvPicPr>
          <p:nvPr/>
        </p:nvPicPr>
        <p:blipFill>
          <a:blip r:embed="rId2"/>
          <a:stretch>
            <a:fillRect/>
          </a:stretch>
        </p:blipFill>
        <p:spPr>
          <a:xfrm>
            <a:off x="7672553" y="409947"/>
            <a:ext cx="3115490" cy="1744674"/>
          </a:xfrm>
          <a:prstGeom prst="ellipse">
            <a:avLst/>
          </a:prstGeom>
          <a:ln>
            <a:noFill/>
          </a:ln>
          <a:effectLst>
            <a:softEdge rad="112500"/>
          </a:effectLst>
        </p:spPr>
      </p:pic>
      <p:sp>
        <p:nvSpPr>
          <p:cNvPr id="7" name="TextBox 6"/>
          <p:cNvSpPr txBox="1"/>
          <p:nvPr/>
        </p:nvSpPr>
        <p:spPr>
          <a:xfrm>
            <a:off x="9230298" y="2733709"/>
            <a:ext cx="2879835" cy="153888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u="sng" dirty="0" smtClean="0"/>
              <a:t>Antique Medical Model</a:t>
            </a:r>
            <a:endParaRPr lang="en-US" u="sng" dirty="0" smtClean="0"/>
          </a:p>
          <a:p>
            <a:r>
              <a:rPr lang="en-US" sz="1600" dirty="0" smtClean="0"/>
              <a:t>Illness to Diagnosis to Cure</a:t>
            </a:r>
            <a:endParaRPr lang="en-US" sz="1600" dirty="0"/>
          </a:p>
          <a:p>
            <a:endParaRPr lang="en-US" sz="1200" dirty="0" smtClean="0"/>
          </a:p>
          <a:p>
            <a:r>
              <a:rPr lang="en-US" i="1" dirty="0" smtClean="0"/>
              <a:t>“An ounce of prevention is worth a pound of cure”</a:t>
            </a:r>
            <a:endParaRPr lang="en-US" i="1" dirty="0" smtClean="0"/>
          </a:p>
          <a:p>
            <a:endParaRPr lang="en-US" sz="10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768985" y="335915"/>
            <a:ext cx="9822815" cy="2030095"/>
          </a:xfrm>
          <a:prstGeom prst="rect">
            <a:avLst/>
          </a:prstGeom>
          <a:noFill/>
        </p:spPr>
        <p:txBody>
          <a:bodyPr wrap="square" rtlCol="0" anchor="t">
            <a:spAutoFit/>
          </a:bodyPr>
          <a:p>
            <a:r>
              <a:rPr lang="en-US" b="1">
                <a:sym typeface="+mn-ea"/>
              </a:rPr>
              <a:t>How Much Do Similar Professions Get Paid in the United States?</a:t>
            </a:r>
            <a:endParaRPr lang="en-US" b="1">
              <a:sym typeface="+mn-ea"/>
            </a:endParaRPr>
          </a:p>
          <a:p>
            <a:endParaRPr lang="en-US" b="1"/>
          </a:p>
          <a:p>
            <a:r>
              <a:rPr lang="en-US">
                <a:sym typeface="+mn-ea"/>
              </a:rPr>
              <a:t>There are some different titles for Foster Parent jobs, and the job title of Foster Parent will vary in different companies. The job title has a lot to do with the department and responsibilities, and the same job title will vary in different departments. The following list is the salary of jobs similar to Foster Parent, start to view Foster Parent-related jobs you are interested in.</a:t>
            </a:r>
            <a:endParaRPr lang="en-US"/>
          </a:p>
        </p:txBody>
      </p:sp>
      <p:pic>
        <p:nvPicPr>
          <p:cNvPr id="6" name="Picture 5"/>
          <p:cNvPicPr>
            <a:picLocks noChangeAspect="1"/>
          </p:cNvPicPr>
          <p:nvPr/>
        </p:nvPicPr>
        <p:blipFill>
          <a:blip r:embed="rId1"/>
          <a:stretch>
            <a:fillRect/>
          </a:stretch>
        </p:blipFill>
        <p:spPr>
          <a:xfrm>
            <a:off x="461645" y="2623820"/>
            <a:ext cx="11268075" cy="33432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271780" y="62230"/>
            <a:ext cx="11640185" cy="67297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317500" y="745490"/>
            <a:ext cx="10168890" cy="3969385"/>
          </a:xfrm>
          <a:prstGeom prst="rect">
            <a:avLst/>
          </a:prstGeom>
          <a:noFill/>
        </p:spPr>
        <p:txBody>
          <a:bodyPr wrap="square" rtlCol="0" anchor="t">
            <a:spAutoFit/>
          </a:bodyPr>
          <a:p>
            <a:r>
              <a:rPr lang="en-US" b="1"/>
              <a:t>WHO ARE THOSE WHO ARE EMPLOYED BY THE INDUSTRIAL CHILD STEALING COMPLEX</a:t>
            </a:r>
            <a:endParaRPr lang="en-US" b="1"/>
          </a:p>
          <a:p>
            <a:endParaRPr lang="en-US" b="1"/>
          </a:p>
          <a:p>
            <a:r>
              <a:rPr lang="en-US">
                <a:sym typeface="+mn-ea"/>
              </a:rPr>
              <a:t>The government is the creator of these legal crimes. Making laws and enforcing crimes they made legal. The stealing of children is employing CPS/DCS, foster parents, adoption agency,  and many other State agencies. All these organizations are involved in the stealing and kidnapping of children from innocent families. These unseen crimes that work its way through the legal system create jobs and employ tens of thousands of people. As you can see there are thousands of people and agencies making alot of money. This INDUSTRIAL CHILD STEALING COMPLEX is a $$$BILLION$$$ DOLLAR BUSINESS. From CPS/DCS, lawyers, doctors, foster pretend parents, social workers, psychologist ect. They advertise “THIS IS IN THE BEST INTEREST OF THE CHILD.” This is their signature phrase. To end this Reign of Terror and destruction of families. We must put an end to the CHILD SLAVE TRAFFICKING MARKETS. EXPOSURE, EXPOSURE, EXPOSURE.</a:t>
            </a:r>
            <a:endParaRPr lang="en-US">
              <a:sym typeface="+mn-ea"/>
            </a:endParaRPr>
          </a:p>
          <a:p>
            <a:endParaRPr lang="en-US">
              <a:sym typeface="+mn-ea"/>
            </a:endParaRPr>
          </a:p>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panose="020B0604020202020204" pitchFamily="34" charset="0"/>
                <a:cs typeface="Arial" panose="020B0604020202020204" pitchFamily="34" charset="0"/>
              </a:rPr>
              <a:t>Upside Down &amp; Backwards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0717" y="2154621"/>
            <a:ext cx="11750565" cy="4456386"/>
          </a:xfrm>
        </p:spPr>
        <p:style>
          <a:lnRef idx="1">
            <a:schemeClr val="accent1"/>
          </a:lnRef>
          <a:fillRef idx="2">
            <a:schemeClr val="accent1"/>
          </a:fillRef>
          <a:effectRef idx="1">
            <a:schemeClr val="accent1"/>
          </a:effectRef>
          <a:fontRef idx="minor">
            <a:schemeClr val="dk1"/>
          </a:fontRef>
        </p:style>
        <p:txBody>
          <a:bodyPr>
            <a:normAutofit fontScale="92500"/>
          </a:bodyPr>
          <a:lstStyle/>
          <a:p>
            <a:r>
              <a:rPr lang="en-US" dirty="0" smtClean="0">
                <a:latin typeface="Arial" panose="020B0604020202020204" pitchFamily="34" charset="0"/>
                <a:cs typeface="Arial" panose="020B0604020202020204" pitchFamily="34" charset="0"/>
              </a:rPr>
              <a:t>Children from the same family are missing school and when they do their clothes are dirty and smelly.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school nurse calls child protective services and a social worker removes the children.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Next the social worker informs the parent that the children are in state custody,  the process has started, and an investigation is underway</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overworked and undertrained social worker simultaneously starts the paper work for reunification and severance.</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children change schools, lose friends, lose contact with family members and are traumatized by change and loss.</a:t>
            </a:r>
            <a:endParaRPr lang="en-US"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Reality</a:t>
            </a:r>
            <a:r>
              <a:rPr lang="en-US" dirty="0" smtClean="0">
                <a:latin typeface="Arial" panose="020B0604020202020204" pitchFamily="34" charset="0"/>
                <a:cs typeface="Arial" panose="020B0604020202020204" pitchFamily="34" charset="0"/>
              </a:rPr>
              <a:t>: The Mother did not have a washing machine and the children were consistently dirty and smelly. If  she was provided a washer and new clothes the problem would be resolved </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10668000" y="772337"/>
            <a:ext cx="1376855" cy="1061829"/>
          </a:xfrm>
          <a:prstGeom prst="rect">
            <a:avLst/>
          </a:prstGeom>
          <a:noFill/>
        </p:spPr>
        <p:txBody>
          <a:bodyPr wrap="square" rtlCol="0">
            <a:spAutoFit/>
          </a:bodyPr>
          <a:lstStyle/>
          <a:p>
            <a:pPr algn="ctr"/>
            <a:r>
              <a:rPr lang="en-US" sz="2100" b="1" dirty="0" smtClean="0">
                <a:solidFill>
                  <a:schemeClr val="bg1"/>
                </a:solidFill>
              </a:rPr>
              <a:t>Real Common </a:t>
            </a:r>
            <a:endParaRPr lang="en-US" sz="2100" b="1" dirty="0" smtClean="0">
              <a:solidFill>
                <a:schemeClr val="bg1"/>
              </a:solidFill>
            </a:endParaRPr>
          </a:p>
          <a:p>
            <a:pPr algn="ctr"/>
            <a:r>
              <a:rPr lang="en-US" sz="2100" b="1" dirty="0" smtClean="0">
                <a:solidFill>
                  <a:schemeClr val="bg1"/>
                </a:solidFill>
              </a:rPr>
              <a:t>Example</a:t>
            </a:r>
            <a:endParaRPr lang="en-US" sz="2100" b="1"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Courgette" panose="02000603070400060004" pitchFamily="2" charset="0"/>
              </a:rPr>
              <a:t>“Show Me the Money”</a:t>
            </a:r>
            <a:endParaRPr lang="en-US" sz="5400" dirty="0">
              <a:latin typeface="Courgette" panose="02000603070400060004" pitchFamily="2" charset="0"/>
            </a:endParaRPr>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16293" y="2186150"/>
            <a:ext cx="4915495" cy="4540471"/>
          </a:xfrm>
          <a:prstGeom prst="rect">
            <a:avLst/>
          </a:prstGeom>
          <a:ln w="88900" cap="sq" cmpd="thickThin">
            <a:solidFill>
              <a:srgbClr val="000000"/>
            </a:solidFill>
            <a:prstDash val="solid"/>
            <a:miter lim="800000"/>
            <a:headEnd/>
            <a:tailEnd/>
          </a:ln>
          <a:effectLst>
            <a:innerShdw blurRad="76200">
              <a:srgbClr val="000000"/>
            </a:innerShdw>
          </a:effectLst>
        </p:spPr>
      </p:pic>
      <p:sp>
        <p:nvSpPr>
          <p:cNvPr id="5" name="Rectangle 4"/>
          <p:cNvSpPr/>
          <p:nvPr/>
        </p:nvSpPr>
        <p:spPr>
          <a:xfrm>
            <a:off x="8198068" y="6102044"/>
            <a:ext cx="3825766"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200" dirty="0">
                <a:solidFill>
                  <a:schemeClr val="bg1"/>
                </a:solidFill>
              </a:rPr>
              <a:t>ALL THINGS MONEY AND FOSTER CARE (How much do foster parents get paid in EACH STATE? 💰) - YouTube</a:t>
            </a:r>
            <a:endParaRPr lang="en-US" sz="1200" dirty="0">
              <a:solidFill>
                <a:schemeClr val="bg1"/>
              </a:solidFill>
            </a:endParaRPr>
          </a:p>
        </p:txBody>
      </p:sp>
      <p:sp>
        <p:nvSpPr>
          <p:cNvPr id="6" name="TextBox 5"/>
          <p:cNvSpPr txBox="1"/>
          <p:nvPr/>
        </p:nvSpPr>
        <p:spPr>
          <a:xfrm>
            <a:off x="11098924" y="832032"/>
            <a:ext cx="641131" cy="923330"/>
          </a:xfrm>
          <a:prstGeom prst="rect">
            <a:avLst/>
          </a:prstGeom>
          <a:noFill/>
        </p:spPr>
        <p:txBody>
          <a:bodyPr wrap="square" rtlCol="0">
            <a:spAutoFit/>
          </a:bodyPr>
          <a:lstStyle/>
          <a:p>
            <a:r>
              <a:rPr lang="en-US" sz="5400" dirty="0" smtClean="0">
                <a:solidFill>
                  <a:schemeClr val="bg1"/>
                </a:solidFill>
              </a:rPr>
              <a:t>$</a:t>
            </a:r>
            <a:endParaRPr lang="en-US" sz="5400" dirty="0">
              <a:solidFill>
                <a:schemeClr val="bg1"/>
              </a:solidFill>
            </a:endParaRPr>
          </a:p>
        </p:txBody>
      </p:sp>
      <p:sp>
        <p:nvSpPr>
          <p:cNvPr id="8" name="TextBox 7"/>
          <p:cNvSpPr txBox="1"/>
          <p:nvPr/>
        </p:nvSpPr>
        <p:spPr>
          <a:xfrm>
            <a:off x="8198068" y="5412828"/>
            <a:ext cx="3825766"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t>Q: What Is the Average Foster Parent Salary by State in 2022? (ziprecruiter.com)</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Courgette" panose="02000603070400060004" pitchFamily="2" charset="0"/>
              </a:rPr>
              <a:t>“Show Me the Money”</a:t>
            </a:r>
            <a:endParaRPr lang="en-US" sz="5400" dirty="0">
              <a:latin typeface="Courgette" panose="02000603070400060004" pitchFamily="2" charset="0"/>
            </a:endParaRPr>
          </a:p>
        </p:txBody>
      </p:sp>
      <p:sp>
        <p:nvSpPr>
          <p:cNvPr id="3" name="TextBox 2"/>
          <p:cNvSpPr txBox="1"/>
          <p:nvPr/>
        </p:nvSpPr>
        <p:spPr>
          <a:xfrm>
            <a:off x="11077904" y="753228"/>
            <a:ext cx="548548" cy="923330"/>
          </a:xfrm>
          <a:prstGeom prst="rect">
            <a:avLst/>
          </a:prstGeom>
          <a:noFill/>
        </p:spPr>
        <p:txBody>
          <a:bodyPr wrap="none" rtlCol="0">
            <a:spAutoFit/>
          </a:bodyPr>
          <a:lstStyle/>
          <a:p>
            <a:r>
              <a:rPr lang="en-US" sz="5400" dirty="0" smtClean="0">
                <a:solidFill>
                  <a:schemeClr val="bg1"/>
                </a:solidFill>
              </a:rPr>
              <a:t>1</a:t>
            </a:r>
            <a:endParaRPr lang="en-US" sz="5400" dirty="0">
              <a:solidFill>
                <a:schemeClr val="bg1"/>
              </a:solidFill>
            </a:endParaRPr>
          </a:p>
        </p:txBody>
      </p:sp>
      <p:sp>
        <p:nvSpPr>
          <p:cNvPr id="4" name="Rectangle 3"/>
          <p:cNvSpPr/>
          <p:nvPr/>
        </p:nvSpPr>
        <p:spPr>
          <a:xfrm>
            <a:off x="8229600" y="753228"/>
            <a:ext cx="1975945" cy="923330"/>
          </a:xfrm>
          <a:prstGeom prst="rect">
            <a:avLst/>
          </a:prstGeom>
        </p:spPr>
        <p:txBody>
          <a:bodyPr wrap="square">
            <a:spAutoFit/>
          </a:bodyPr>
          <a:lstStyle/>
          <a:p>
            <a:pPr algn="ctr"/>
            <a:r>
              <a:rPr lang="en-US" dirty="0"/>
              <a:t>Average Foster Parent Salary by State</a:t>
            </a:r>
            <a:endParaRPr lang="en-US" dirty="0"/>
          </a:p>
        </p:txBody>
      </p:sp>
      <p:graphicFrame>
        <p:nvGraphicFramePr>
          <p:cNvPr id="6" name="Table 5"/>
          <p:cNvGraphicFramePr>
            <a:graphicFrameLocks noGrp="1"/>
          </p:cNvGraphicFramePr>
          <p:nvPr/>
        </p:nvGraphicFramePr>
        <p:xfrm>
          <a:off x="337045" y="2144113"/>
          <a:ext cx="8228885" cy="4514782"/>
        </p:xfrm>
        <a:graphic>
          <a:graphicData uri="http://schemas.openxmlformats.org/drawingml/2006/table">
            <a:tbl>
              <a:tblPr firstRow="1" firstCol="1" bandRow="1">
                <a:tableStyleId>{5C22544A-7EE6-4342-B048-85BDC9FD1C3A}</a:tableStyleId>
              </a:tblPr>
              <a:tblGrid>
                <a:gridCol w="3291553"/>
                <a:gridCol w="1234333"/>
                <a:gridCol w="1234333"/>
                <a:gridCol w="1234333"/>
                <a:gridCol w="1234333"/>
              </a:tblGrid>
              <a:tr h="674053">
                <a:tc>
                  <a:txBody>
                    <a:bodyPr/>
                    <a:lstStyle/>
                    <a:p>
                      <a:pPr marL="0" marR="0" algn="ctr">
                        <a:lnSpc>
                          <a:spcPct val="107000"/>
                        </a:lnSpc>
                        <a:spcBef>
                          <a:spcPts val="0"/>
                        </a:spcBef>
                        <a:spcAft>
                          <a:spcPts val="2250"/>
                        </a:spcAft>
                      </a:pPr>
                      <a:r>
                        <a:rPr lang="en-US" sz="1600" dirty="0">
                          <a:solidFill>
                            <a:schemeClr val="bg1"/>
                          </a:solidFill>
                          <a:effectLst/>
                        </a:rPr>
                        <a:t>State</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90825" marB="90825" anchor="ctr"/>
                </a:tc>
                <a:tc>
                  <a:txBody>
                    <a:bodyPr/>
                    <a:lstStyle/>
                    <a:p>
                      <a:pPr marL="0" marR="0" algn="ctr">
                        <a:lnSpc>
                          <a:spcPct val="107000"/>
                        </a:lnSpc>
                        <a:spcBef>
                          <a:spcPts val="0"/>
                        </a:spcBef>
                        <a:spcAft>
                          <a:spcPts val="2250"/>
                        </a:spcAft>
                      </a:pPr>
                      <a:r>
                        <a:rPr lang="en-US" sz="1600" dirty="0">
                          <a:solidFill>
                            <a:schemeClr val="bg1"/>
                          </a:solidFill>
                          <a:effectLst/>
                        </a:rPr>
                        <a:t>Annual Salary</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90825" marB="90825" anchor="ctr"/>
                </a:tc>
                <a:tc>
                  <a:txBody>
                    <a:bodyPr/>
                    <a:lstStyle/>
                    <a:p>
                      <a:pPr marL="0" marR="0" algn="ctr">
                        <a:lnSpc>
                          <a:spcPct val="107000"/>
                        </a:lnSpc>
                        <a:spcBef>
                          <a:spcPts val="0"/>
                        </a:spcBef>
                        <a:spcAft>
                          <a:spcPts val="2250"/>
                        </a:spcAft>
                      </a:pPr>
                      <a:r>
                        <a:rPr lang="en-US" sz="1600" dirty="0">
                          <a:solidFill>
                            <a:schemeClr val="bg1"/>
                          </a:solidFill>
                          <a:effectLst/>
                        </a:rPr>
                        <a:t>Monthly Pay</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90825" marB="90825" anchor="ctr"/>
                </a:tc>
                <a:tc>
                  <a:txBody>
                    <a:bodyPr/>
                    <a:lstStyle/>
                    <a:p>
                      <a:pPr marL="0" marR="0" algn="ctr">
                        <a:lnSpc>
                          <a:spcPct val="107000"/>
                        </a:lnSpc>
                        <a:spcBef>
                          <a:spcPts val="0"/>
                        </a:spcBef>
                        <a:spcAft>
                          <a:spcPts val="2250"/>
                        </a:spcAft>
                      </a:pPr>
                      <a:r>
                        <a:rPr lang="en-US" sz="1600" dirty="0">
                          <a:solidFill>
                            <a:schemeClr val="bg1"/>
                          </a:solidFill>
                          <a:effectLst/>
                        </a:rPr>
                        <a:t>Weekly Pay</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90825" marB="90825" anchor="ctr"/>
                </a:tc>
                <a:tc>
                  <a:txBody>
                    <a:bodyPr/>
                    <a:lstStyle/>
                    <a:p>
                      <a:pPr marL="0" marR="0" algn="ctr">
                        <a:lnSpc>
                          <a:spcPct val="107000"/>
                        </a:lnSpc>
                        <a:spcBef>
                          <a:spcPts val="0"/>
                        </a:spcBef>
                        <a:spcAft>
                          <a:spcPts val="2250"/>
                        </a:spcAft>
                      </a:pPr>
                      <a:r>
                        <a:rPr lang="en-US" sz="1600" dirty="0">
                          <a:solidFill>
                            <a:schemeClr val="bg1"/>
                          </a:solidFill>
                          <a:effectLst/>
                        </a:rPr>
                        <a:t>Hourly Wage</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90825" marB="90825" anchor="ctr"/>
                </a:tc>
              </a:tr>
              <a:tr h="382437">
                <a:tc>
                  <a:txBody>
                    <a:bodyPr/>
                    <a:lstStyle/>
                    <a:p>
                      <a:pPr marL="0" marR="0">
                        <a:lnSpc>
                          <a:spcPct val="107000"/>
                        </a:lnSpc>
                        <a:spcBef>
                          <a:spcPts val="0"/>
                        </a:spcBef>
                        <a:spcAft>
                          <a:spcPts val="2250"/>
                        </a:spcAft>
                      </a:pPr>
                      <a:r>
                        <a:rPr lang="en-US" sz="1600" dirty="0">
                          <a:solidFill>
                            <a:schemeClr val="bg1"/>
                          </a:solidFill>
                          <a:effectLst/>
                        </a:rPr>
                        <a:t>Hawaii</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c>
                  <a:txBody>
                    <a:bodyPr/>
                    <a:lstStyle/>
                    <a:p>
                      <a:pPr marL="0" marR="0" algn="ctr">
                        <a:lnSpc>
                          <a:spcPct val="107000"/>
                        </a:lnSpc>
                        <a:spcBef>
                          <a:spcPts val="0"/>
                        </a:spcBef>
                        <a:spcAft>
                          <a:spcPts val="2250"/>
                        </a:spcAft>
                      </a:pPr>
                      <a:r>
                        <a:rPr lang="en-US" sz="1600" b="1">
                          <a:effectLst/>
                        </a:rPr>
                        <a:t>$105,178</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c>
                  <a:txBody>
                    <a:bodyPr/>
                    <a:lstStyle/>
                    <a:p>
                      <a:pPr marL="0" marR="0" algn="ctr">
                        <a:lnSpc>
                          <a:spcPct val="107000"/>
                        </a:lnSpc>
                        <a:spcBef>
                          <a:spcPts val="0"/>
                        </a:spcBef>
                        <a:spcAft>
                          <a:spcPts val="2250"/>
                        </a:spcAft>
                      </a:pPr>
                      <a:r>
                        <a:rPr lang="en-US" sz="1600" b="1">
                          <a:effectLst/>
                        </a:rPr>
                        <a:t>$8,764</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c>
                  <a:txBody>
                    <a:bodyPr/>
                    <a:lstStyle/>
                    <a:p>
                      <a:pPr marL="0" marR="0" algn="ctr">
                        <a:lnSpc>
                          <a:spcPct val="107000"/>
                        </a:lnSpc>
                        <a:spcBef>
                          <a:spcPts val="0"/>
                        </a:spcBef>
                        <a:spcAft>
                          <a:spcPts val="2250"/>
                        </a:spcAft>
                      </a:pPr>
                      <a:r>
                        <a:rPr lang="en-US" sz="1600" b="1">
                          <a:effectLst/>
                        </a:rPr>
                        <a:t>$2,022</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c>
                  <a:txBody>
                    <a:bodyPr/>
                    <a:lstStyle/>
                    <a:p>
                      <a:pPr marL="0" marR="0" algn="ctr">
                        <a:lnSpc>
                          <a:spcPct val="107000"/>
                        </a:lnSpc>
                        <a:spcBef>
                          <a:spcPts val="0"/>
                        </a:spcBef>
                        <a:spcAft>
                          <a:spcPts val="2250"/>
                        </a:spcAft>
                      </a:pPr>
                      <a:r>
                        <a:rPr lang="en-US" sz="1600" b="1">
                          <a:effectLst/>
                        </a:rPr>
                        <a:t>$50.57</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r>
              <a:tr h="382437">
                <a:tc>
                  <a:txBody>
                    <a:bodyPr/>
                    <a:lstStyle/>
                    <a:p>
                      <a:pPr marL="0" marR="0">
                        <a:lnSpc>
                          <a:spcPct val="107000"/>
                        </a:lnSpc>
                        <a:spcBef>
                          <a:spcPts val="0"/>
                        </a:spcBef>
                        <a:spcAft>
                          <a:spcPts val="2250"/>
                        </a:spcAft>
                      </a:pPr>
                      <a:r>
                        <a:rPr lang="en-US" sz="1600" dirty="0">
                          <a:solidFill>
                            <a:schemeClr val="bg1"/>
                          </a:solidFill>
                          <a:effectLst/>
                        </a:rPr>
                        <a:t>Massachusetts</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c>
                  <a:txBody>
                    <a:bodyPr/>
                    <a:lstStyle/>
                    <a:p>
                      <a:pPr marL="0" marR="0" algn="ctr">
                        <a:lnSpc>
                          <a:spcPct val="107000"/>
                        </a:lnSpc>
                        <a:spcBef>
                          <a:spcPts val="0"/>
                        </a:spcBef>
                        <a:spcAft>
                          <a:spcPts val="2250"/>
                        </a:spcAft>
                      </a:pPr>
                      <a:r>
                        <a:rPr lang="en-US" sz="1600" b="1" dirty="0">
                          <a:effectLst/>
                        </a:rPr>
                        <a:t>$103,979</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c>
                  <a:txBody>
                    <a:bodyPr/>
                    <a:lstStyle/>
                    <a:p>
                      <a:pPr marL="0" marR="0" algn="ctr">
                        <a:lnSpc>
                          <a:spcPct val="107000"/>
                        </a:lnSpc>
                        <a:spcBef>
                          <a:spcPts val="0"/>
                        </a:spcBef>
                        <a:spcAft>
                          <a:spcPts val="2250"/>
                        </a:spcAft>
                      </a:pPr>
                      <a:r>
                        <a:rPr lang="en-US" sz="1600" b="1">
                          <a:effectLst/>
                        </a:rPr>
                        <a:t>$8,664</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c>
                  <a:txBody>
                    <a:bodyPr/>
                    <a:lstStyle/>
                    <a:p>
                      <a:pPr marL="0" marR="0" algn="ctr">
                        <a:lnSpc>
                          <a:spcPct val="107000"/>
                        </a:lnSpc>
                        <a:spcBef>
                          <a:spcPts val="0"/>
                        </a:spcBef>
                        <a:spcAft>
                          <a:spcPts val="2250"/>
                        </a:spcAft>
                      </a:pPr>
                      <a:r>
                        <a:rPr lang="en-US" sz="1600" b="1">
                          <a:effectLst/>
                        </a:rPr>
                        <a:t>$1,999</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c>
                  <a:txBody>
                    <a:bodyPr/>
                    <a:lstStyle/>
                    <a:p>
                      <a:pPr marL="0" marR="0" algn="ctr">
                        <a:lnSpc>
                          <a:spcPct val="107000"/>
                        </a:lnSpc>
                        <a:spcBef>
                          <a:spcPts val="0"/>
                        </a:spcBef>
                        <a:spcAft>
                          <a:spcPts val="2250"/>
                        </a:spcAft>
                      </a:pPr>
                      <a:r>
                        <a:rPr lang="en-US" sz="1600" b="1">
                          <a:effectLst/>
                        </a:rPr>
                        <a:t>$49.99</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r>
              <a:tr h="382437">
                <a:tc>
                  <a:txBody>
                    <a:bodyPr/>
                    <a:lstStyle/>
                    <a:p>
                      <a:pPr marL="0" marR="0">
                        <a:lnSpc>
                          <a:spcPct val="107000"/>
                        </a:lnSpc>
                        <a:spcBef>
                          <a:spcPts val="0"/>
                        </a:spcBef>
                        <a:spcAft>
                          <a:spcPts val="2250"/>
                        </a:spcAft>
                      </a:pPr>
                      <a:r>
                        <a:rPr lang="en-US" sz="1600">
                          <a:solidFill>
                            <a:schemeClr val="bg1"/>
                          </a:solidFill>
                          <a:effectLst/>
                        </a:rPr>
                        <a:t>Nevada</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c>
                  <a:txBody>
                    <a:bodyPr/>
                    <a:lstStyle/>
                    <a:p>
                      <a:pPr marL="0" marR="0" algn="ctr">
                        <a:lnSpc>
                          <a:spcPct val="107000"/>
                        </a:lnSpc>
                        <a:spcBef>
                          <a:spcPts val="0"/>
                        </a:spcBef>
                        <a:spcAft>
                          <a:spcPts val="2250"/>
                        </a:spcAft>
                      </a:pPr>
                      <a:r>
                        <a:rPr lang="en-US" sz="1600" b="1" dirty="0">
                          <a:effectLst/>
                        </a:rPr>
                        <a:t>$103,262</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c>
                  <a:txBody>
                    <a:bodyPr/>
                    <a:lstStyle/>
                    <a:p>
                      <a:pPr marL="0" marR="0" algn="ctr">
                        <a:lnSpc>
                          <a:spcPct val="107000"/>
                        </a:lnSpc>
                        <a:spcBef>
                          <a:spcPts val="0"/>
                        </a:spcBef>
                        <a:spcAft>
                          <a:spcPts val="2250"/>
                        </a:spcAft>
                      </a:pPr>
                      <a:r>
                        <a:rPr lang="en-US" sz="1600" b="1">
                          <a:effectLst/>
                        </a:rPr>
                        <a:t>$8,605</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c>
                  <a:txBody>
                    <a:bodyPr/>
                    <a:lstStyle/>
                    <a:p>
                      <a:pPr marL="0" marR="0" algn="ctr">
                        <a:lnSpc>
                          <a:spcPct val="107000"/>
                        </a:lnSpc>
                        <a:spcBef>
                          <a:spcPts val="0"/>
                        </a:spcBef>
                        <a:spcAft>
                          <a:spcPts val="2250"/>
                        </a:spcAft>
                      </a:pPr>
                      <a:r>
                        <a:rPr lang="en-US" sz="1600" b="1">
                          <a:effectLst/>
                        </a:rPr>
                        <a:t>$1,985</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c>
                  <a:txBody>
                    <a:bodyPr/>
                    <a:lstStyle/>
                    <a:p>
                      <a:pPr marL="0" marR="0" algn="ctr">
                        <a:lnSpc>
                          <a:spcPct val="107000"/>
                        </a:lnSpc>
                        <a:spcBef>
                          <a:spcPts val="0"/>
                        </a:spcBef>
                        <a:spcAft>
                          <a:spcPts val="2250"/>
                        </a:spcAft>
                      </a:pPr>
                      <a:r>
                        <a:rPr lang="en-US" sz="1600" b="1">
                          <a:effectLst/>
                        </a:rPr>
                        <a:t>$49.65</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r>
              <a:tr h="382437">
                <a:tc>
                  <a:txBody>
                    <a:bodyPr/>
                    <a:lstStyle/>
                    <a:p>
                      <a:pPr marL="0" marR="0">
                        <a:lnSpc>
                          <a:spcPct val="107000"/>
                        </a:lnSpc>
                        <a:spcBef>
                          <a:spcPts val="0"/>
                        </a:spcBef>
                        <a:spcAft>
                          <a:spcPts val="2250"/>
                        </a:spcAft>
                      </a:pPr>
                      <a:r>
                        <a:rPr lang="en-US" sz="1600">
                          <a:solidFill>
                            <a:schemeClr val="bg1"/>
                          </a:solidFill>
                          <a:effectLst/>
                        </a:rPr>
                        <a:t>Rhode Island</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c>
                  <a:txBody>
                    <a:bodyPr/>
                    <a:lstStyle/>
                    <a:p>
                      <a:pPr marL="0" marR="0" algn="ctr">
                        <a:lnSpc>
                          <a:spcPct val="107000"/>
                        </a:lnSpc>
                        <a:spcBef>
                          <a:spcPts val="0"/>
                        </a:spcBef>
                        <a:spcAft>
                          <a:spcPts val="2250"/>
                        </a:spcAft>
                      </a:pPr>
                      <a:r>
                        <a:rPr lang="en-US" sz="1600" b="1" dirty="0">
                          <a:effectLst/>
                        </a:rPr>
                        <a:t>$102,019</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c>
                  <a:txBody>
                    <a:bodyPr/>
                    <a:lstStyle/>
                    <a:p>
                      <a:pPr marL="0" marR="0" algn="ctr">
                        <a:lnSpc>
                          <a:spcPct val="107000"/>
                        </a:lnSpc>
                        <a:spcBef>
                          <a:spcPts val="0"/>
                        </a:spcBef>
                        <a:spcAft>
                          <a:spcPts val="2250"/>
                        </a:spcAft>
                      </a:pPr>
                      <a:r>
                        <a:rPr lang="en-US" sz="1600" b="1" dirty="0">
                          <a:effectLst/>
                        </a:rPr>
                        <a:t>$8,501</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c>
                  <a:txBody>
                    <a:bodyPr/>
                    <a:lstStyle/>
                    <a:p>
                      <a:pPr marL="0" marR="0" algn="ctr">
                        <a:lnSpc>
                          <a:spcPct val="107000"/>
                        </a:lnSpc>
                        <a:spcBef>
                          <a:spcPts val="0"/>
                        </a:spcBef>
                        <a:spcAft>
                          <a:spcPts val="2250"/>
                        </a:spcAft>
                      </a:pPr>
                      <a:r>
                        <a:rPr lang="en-US" sz="1600" b="1">
                          <a:effectLst/>
                        </a:rPr>
                        <a:t>$1,961</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c>
                  <a:txBody>
                    <a:bodyPr/>
                    <a:lstStyle/>
                    <a:p>
                      <a:pPr marL="0" marR="0" algn="ctr">
                        <a:lnSpc>
                          <a:spcPct val="107000"/>
                        </a:lnSpc>
                        <a:spcBef>
                          <a:spcPts val="0"/>
                        </a:spcBef>
                        <a:spcAft>
                          <a:spcPts val="2250"/>
                        </a:spcAft>
                      </a:pPr>
                      <a:r>
                        <a:rPr lang="en-US" sz="1600" b="1">
                          <a:effectLst/>
                        </a:rPr>
                        <a:t>$49.05</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r>
              <a:tr h="382437">
                <a:tc>
                  <a:txBody>
                    <a:bodyPr/>
                    <a:lstStyle/>
                    <a:p>
                      <a:pPr marL="0" marR="0">
                        <a:lnSpc>
                          <a:spcPct val="107000"/>
                        </a:lnSpc>
                        <a:spcBef>
                          <a:spcPts val="0"/>
                        </a:spcBef>
                        <a:spcAft>
                          <a:spcPts val="2250"/>
                        </a:spcAft>
                      </a:pPr>
                      <a:r>
                        <a:rPr lang="en-US" sz="1600">
                          <a:solidFill>
                            <a:schemeClr val="bg1"/>
                          </a:solidFill>
                          <a:effectLst/>
                        </a:rPr>
                        <a:t>Oregon</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c>
                  <a:txBody>
                    <a:bodyPr/>
                    <a:lstStyle/>
                    <a:p>
                      <a:pPr marL="0" marR="0" algn="ctr">
                        <a:lnSpc>
                          <a:spcPct val="107000"/>
                        </a:lnSpc>
                        <a:spcBef>
                          <a:spcPts val="0"/>
                        </a:spcBef>
                        <a:spcAft>
                          <a:spcPts val="2250"/>
                        </a:spcAft>
                      </a:pPr>
                      <a:r>
                        <a:rPr lang="en-US" sz="1600" b="1">
                          <a:effectLst/>
                        </a:rPr>
                        <a:t>$100,504</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c>
                  <a:txBody>
                    <a:bodyPr/>
                    <a:lstStyle/>
                    <a:p>
                      <a:pPr marL="0" marR="0" algn="ctr">
                        <a:lnSpc>
                          <a:spcPct val="107000"/>
                        </a:lnSpc>
                        <a:spcBef>
                          <a:spcPts val="0"/>
                        </a:spcBef>
                        <a:spcAft>
                          <a:spcPts val="2250"/>
                        </a:spcAft>
                      </a:pPr>
                      <a:r>
                        <a:rPr lang="en-US" sz="1600" b="1" dirty="0">
                          <a:effectLst/>
                        </a:rPr>
                        <a:t>$8,375</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c>
                  <a:txBody>
                    <a:bodyPr/>
                    <a:lstStyle/>
                    <a:p>
                      <a:pPr marL="0" marR="0" algn="ctr">
                        <a:lnSpc>
                          <a:spcPct val="107000"/>
                        </a:lnSpc>
                        <a:spcBef>
                          <a:spcPts val="0"/>
                        </a:spcBef>
                        <a:spcAft>
                          <a:spcPts val="2250"/>
                        </a:spcAft>
                      </a:pPr>
                      <a:r>
                        <a:rPr lang="en-US" sz="1600" b="1" dirty="0">
                          <a:effectLst/>
                        </a:rPr>
                        <a:t>$1,932</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c>
                  <a:txBody>
                    <a:bodyPr/>
                    <a:lstStyle/>
                    <a:p>
                      <a:pPr marL="0" marR="0" algn="ctr">
                        <a:lnSpc>
                          <a:spcPct val="107000"/>
                        </a:lnSpc>
                        <a:spcBef>
                          <a:spcPts val="0"/>
                        </a:spcBef>
                        <a:spcAft>
                          <a:spcPts val="2250"/>
                        </a:spcAft>
                      </a:pPr>
                      <a:r>
                        <a:rPr lang="en-US" sz="1600" b="1">
                          <a:effectLst/>
                        </a:rPr>
                        <a:t>$48.32</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r>
              <a:tr h="382437">
                <a:tc>
                  <a:txBody>
                    <a:bodyPr/>
                    <a:lstStyle/>
                    <a:p>
                      <a:pPr marL="0" marR="0">
                        <a:lnSpc>
                          <a:spcPct val="107000"/>
                        </a:lnSpc>
                        <a:spcBef>
                          <a:spcPts val="0"/>
                        </a:spcBef>
                        <a:spcAft>
                          <a:spcPts val="2250"/>
                        </a:spcAft>
                      </a:pPr>
                      <a:r>
                        <a:rPr lang="en-US" sz="1600">
                          <a:solidFill>
                            <a:schemeClr val="bg1"/>
                          </a:solidFill>
                          <a:effectLst/>
                        </a:rPr>
                        <a:t>Alaska</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c>
                  <a:txBody>
                    <a:bodyPr/>
                    <a:lstStyle/>
                    <a:p>
                      <a:pPr marL="0" marR="0" algn="ctr">
                        <a:lnSpc>
                          <a:spcPct val="107000"/>
                        </a:lnSpc>
                        <a:spcBef>
                          <a:spcPts val="0"/>
                        </a:spcBef>
                        <a:spcAft>
                          <a:spcPts val="2250"/>
                        </a:spcAft>
                      </a:pPr>
                      <a:r>
                        <a:rPr lang="en-US" sz="1600" b="1">
                          <a:effectLst/>
                        </a:rPr>
                        <a:t>$99,922</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c>
                  <a:txBody>
                    <a:bodyPr/>
                    <a:lstStyle/>
                    <a:p>
                      <a:pPr marL="0" marR="0" algn="ctr">
                        <a:lnSpc>
                          <a:spcPct val="107000"/>
                        </a:lnSpc>
                        <a:spcBef>
                          <a:spcPts val="0"/>
                        </a:spcBef>
                        <a:spcAft>
                          <a:spcPts val="2250"/>
                        </a:spcAft>
                      </a:pPr>
                      <a:r>
                        <a:rPr lang="en-US" sz="1600" b="1">
                          <a:effectLst/>
                        </a:rPr>
                        <a:t>$8,326</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c>
                  <a:txBody>
                    <a:bodyPr/>
                    <a:lstStyle/>
                    <a:p>
                      <a:pPr marL="0" marR="0" algn="ctr">
                        <a:lnSpc>
                          <a:spcPct val="107000"/>
                        </a:lnSpc>
                        <a:spcBef>
                          <a:spcPts val="0"/>
                        </a:spcBef>
                        <a:spcAft>
                          <a:spcPts val="2250"/>
                        </a:spcAft>
                      </a:pPr>
                      <a:r>
                        <a:rPr lang="en-US" sz="1600" b="1" dirty="0">
                          <a:effectLst/>
                        </a:rPr>
                        <a:t>$1,921</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c>
                  <a:txBody>
                    <a:bodyPr/>
                    <a:lstStyle/>
                    <a:p>
                      <a:pPr marL="0" marR="0" algn="ctr">
                        <a:lnSpc>
                          <a:spcPct val="107000"/>
                        </a:lnSpc>
                        <a:spcBef>
                          <a:spcPts val="0"/>
                        </a:spcBef>
                        <a:spcAft>
                          <a:spcPts val="2250"/>
                        </a:spcAft>
                      </a:pPr>
                      <a:r>
                        <a:rPr lang="en-US" sz="1600" b="1">
                          <a:effectLst/>
                        </a:rPr>
                        <a:t>$48.04</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r>
              <a:tr h="382437">
                <a:tc>
                  <a:txBody>
                    <a:bodyPr/>
                    <a:lstStyle/>
                    <a:p>
                      <a:pPr marL="0" marR="0">
                        <a:lnSpc>
                          <a:spcPct val="107000"/>
                        </a:lnSpc>
                        <a:spcBef>
                          <a:spcPts val="0"/>
                        </a:spcBef>
                        <a:spcAft>
                          <a:spcPts val="2250"/>
                        </a:spcAft>
                      </a:pPr>
                      <a:r>
                        <a:rPr lang="en-US" sz="1600">
                          <a:solidFill>
                            <a:schemeClr val="bg1"/>
                          </a:solidFill>
                          <a:effectLst/>
                        </a:rPr>
                        <a:t>North Dakota</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c>
                  <a:txBody>
                    <a:bodyPr/>
                    <a:lstStyle/>
                    <a:p>
                      <a:pPr marL="0" marR="0" algn="ctr">
                        <a:lnSpc>
                          <a:spcPct val="107000"/>
                        </a:lnSpc>
                        <a:spcBef>
                          <a:spcPts val="0"/>
                        </a:spcBef>
                        <a:spcAft>
                          <a:spcPts val="2250"/>
                        </a:spcAft>
                      </a:pPr>
                      <a:r>
                        <a:rPr lang="en-US" sz="1600" b="1">
                          <a:effectLst/>
                        </a:rPr>
                        <a:t>$99,104</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c>
                  <a:txBody>
                    <a:bodyPr/>
                    <a:lstStyle/>
                    <a:p>
                      <a:pPr marL="0" marR="0" algn="ctr">
                        <a:lnSpc>
                          <a:spcPct val="107000"/>
                        </a:lnSpc>
                        <a:spcBef>
                          <a:spcPts val="0"/>
                        </a:spcBef>
                        <a:spcAft>
                          <a:spcPts val="2250"/>
                        </a:spcAft>
                      </a:pPr>
                      <a:r>
                        <a:rPr lang="en-US" sz="1600" b="1">
                          <a:effectLst/>
                        </a:rPr>
                        <a:t>$8,258</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c>
                  <a:txBody>
                    <a:bodyPr/>
                    <a:lstStyle/>
                    <a:p>
                      <a:pPr marL="0" marR="0" algn="ctr">
                        <a:lnSpc>
                          <a:spcPct val="107000"/>
                        </a:lnSpc>
                        <a:spcBef>
                          <a:spcPts val="0"/>
                        </a:spcBef>
                        <a:spcAft>
                          <a:spcPts val="2250"/>
                        </a:spcAft>
                      </a:pPr>
                      <a:r>
                        <a:rPr lang="en-US" sz="1600" b="1" dirty="0">
                          <a:effectLst/>
                        </a:rPr>
                        <a:t>$1,905</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c>
                  <a:txBody>
                    <a:bodyPr/>
                    <a:lstStyle/>
                    <a:p>
                      <a:pPr marL="0" marR="0" algn="ctr">
                        <a:lnSpc>
                          <a:spcPct val="107000"/>
                        </a:lnSpc>
                        <a:spcBef>
                          <a:spcPts val="0"/>
                        </a:spcBef>
                        <a:spcAft>
                          <a:spcPts val="2250"/>
                        </a:spcAft>
                      </a:pPr>
                      <a:r>
                        <a:rPr lang="en-US" sz="1600" b="1">
                          <a:effectLst/>
                        </a:rPr>
                        <a:t>$47.65</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r>
              <a:tr h="382437">
                <a:tc>
                  <a:txBody>
                    <a:bodyPr/>
                    <a:lstStyle/>
                    <a:p>
                      <a:pPr marL="0" marR="0">
                        <a:lnSpc>
                          <a:spcPct val="107000"/>
                        </a:lnSpc>
                        <a:spcBef>
                          <a:spcPts val="0"/>
                        </a:spcBef>
                        <a:spcAft>
                          <a:spcPts val="2250"/>
                        </a:spcAft>
                      </a:pPr>
                      <a:r>
                        <a:rPr lang="en-US" sz="1600">
                          <a:solidFill>
                            <a:schemeClr val="bg1"/>
                          </a:solidFill>
                          <a:effectLst/>
                        </a:rPr>
                        <a:t>Washington</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c>
                  <a:txBody>
                    <a:bodyPr/>
                    <a:lstStyle/>
                    <a:p>
                      <a:pPr marL="0" marR="0" algn="ctr">
                        <a:lnSpc>
                          <a:spcPct val="107000"/>
                        </a:lnSpc>
                        <a:spcBef>
                          <a:spcPts val="0"/>
                        </a:spcBef>
                        <a:spcAft>
                          <a:spcPts val="2250"/>
                        </a:spcAft>
                      </a:pPr>
                      <a:r>
                        <a:rPr lang="en-US" sz="1600" b="1">
                          <a:effectLst/>
                        </a:rPr>
                        <a:t>$97,181</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c>
                  <a:txBody>
                    <a:bodyPr/>
                    <a:lstStyle/>
                    <a:p>
                      <a:pPr marL="0" marR="0" algn="ctr">
                        <a:lnSpc>
                          <a:spcPct val="107000"/>
                        </a:lnSpc>
                        <a:spcBef>
                          <a:spcPts val="0"/>
                        </a:spcBef>
                        <a:spcAft>
                          <a:spcPts val="2250"/>
                        </a:spcAft>
                      </a:pPr>
                      <a:r>
                        <a:rPr lang="en-US" sz="1600" b="1">
                          <a:effectLst/>
                        </a:rPr>
                        <a:t>$8,098</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c>
                  <a:txBody>
                    <a:bodyPr/>
                    <a:lstStyle/>
                    <a:p>
                      <a:pPr marL="0" marR="0" algn="ctr">
                        <a:lnSpc>
                          <a:spcPct val="107000"/>
                        </a:lnSpc>
                        <a:spcBef>
                          <a:spcPts val="0"/>
                        </a:spcBef>
                        <a:spcAft>
                          <a:spcPts val="2250"/>
                        </a:spcAft>
                      </a:pPr>
                      <a:r>
                        <a:rPr lang="en-US" sz="1600" b="1" dirty="0">
                          <a:effectLst/>
                        </a:rPr>
                        <a:t>$1,868</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c>
                  <a:txBody>
                    <a:bodyPr/>
                    <a:lstStyle/>
                    <a:p>
                      <a:pPr marL="0" marR="0" algn="ctr">
                        <a:lnSpc>
                          <a:spcPct val="107000"/>
                        </a:lnSpc>
                        <a:spcBef>
                          <a:spcPts val="0"/>
                        </a:spcBef>
                        <a:spcAft>
                          <a:spcPts val="2250"/>
                        </a:spcAft>
                      </a:pPr>
                      <a:r>
                        <a:rPr lang="en-US" sz="1600" b="1" dirty="0">
                          <a:effectLst/>
                        </a:rPr>
                        <a:t>$46.72</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r>
              <a:tr h="382437">
                <a:tc>
                  <a:txBody>
                    <a:bodyPr/>
                    <a:lstStyle/>
                    <a:p>
                      <a:pPr marL="0" marR="0">
                        <a:lnSpc>
                          <a:spcPct val="107000"/>
                        </a:lnSpc>
                        <a:spcBef>
                          <a:spcPts val="0"/>
                        </a:spcBef>
                        <a:spcAft>
                          <a:spcPts val="2250"/>
                        </a:spcAft>
                      </a:pPr>
                      <a:r>
                        <a:rPr lang="en-US" sz="1600">
                          <a:solidFill>
                            <a:schemeClr val="bg1"/>
                          </a:solidFill>
                          <a:effectLst/>
                        </a:rPr>
                        <a:t>New York</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c>
                  <a:txBody>
                    <a:bodyPr/>
                    <a:lstStyle/>
                    <a:p>
                      <a:pPr marL="0" marR="0" algn="ctr">
                        <a:lnSpc>
                          <a:spcPct val="107000"/>
                        </a:lnSpc>
                        <a:spcBef>
                          <a:spcPts val="0"/>
                        </a:spcBef>
                        <a:spcAft>
                          <a:spcPts val="2250"/>
                        </a:spcAft>
                      </a:pPr>
                      <a:r>
                        <a:rPr lang="en-US" sz="1600" b="1">
                          <a:effectLst/>
                        </a:rPr>
                        <a:t>$94,769</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c>
                  <a:txBody>
                    <a:bodyPr/>
                    <a:lstStyle/>
                    <a:p>
                      <a:pPr marL="0" marR="0" algn="ctr">
                        <a:lnSpc>
                          <a:spcPct val="107000"/>
                        </a:lnSpc>
                        <a:spcBef>
                          <a:spcPts val="0"/>
                        </a:spcBef>
                        <a:spcAft>
                          <a:spcPts val="2250"/>
                        </a:spcAft>
                      </a:pPr>
                      <a:r>
                        <a:rPr lang="en-US" sz="1600" b="1">
                          <a:effectLst/>
                        </a:rPr>
                        <a:t>$7,897</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c>
                  <a:txBody>
                    <a:bodyPr/>
                    <a:lstStyle/>
                    <a:p>
                      <a:pPr marL="0" marR="0" algn="ctr">
                        <a:lnSpc>
                          <a:spcPct val="107000"/>
                        </a:lnSpc>
                        <a:spcBef>
                          <a:spcPts val="0"/>
                        </a:spcBef>
                        <a:spcAft>
                          <a:spcPts val="2250"/>
                        </a:spcAft>
                      </a:pPr>
                      <a:r>
                        <a:rPr lang="en-US" sz="1600" b="1">
                          <a:effectLst/>
                        </a:rPr>
                        <a:t>$1,822</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c>
                  <a:txBody>
                    <a:bodyPr/>
                    <a:lstStyle/>
                    <a:p>
                      <a:pPr marL="0" marR="0" algn="ctr">
                        <a:lnSpc>
                          <a:spcPct val="107000"/>
                        </a:lnSpc>
                        <a:spcBef>
                          <a:spcPts val="0"/>
                        </a:spcBef>
                        <a:spcAft>
                          <a:spcPts val="2250"/>
                        </a:spcAft>
                      </a:pPr>
                      <a:r>
                        <a:rPr lang="en-US" sz="1600" b="1" dirty="0">
                          <a:effectLst/>
                        </a:rPr>
                        <a:t>$45.56</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r>
              <a:tr h="382437">
                <a:tc>
                  <a:txBody>
                    <a:bodyPr/>
                    <a:lstStyle/>
                    <a:p>
                      <a:pPr marL="0" marR="0">
                        <a:lnSpc>
                          <a:spcPct val="107000"/>
                        </a:lnSpc>
                        <a:spcBef>
                          <a:spcPts val="0"/>
                        </a:spcBef>
                        <a:spcAft>
                          <a:spcPts val="2250"/>
                        </a:spcAft>
                      </a:pPr>
                      <a:r>
                        <a:rPr lang="en-US" sz="1600" dirty="0">
                          <a:solidFill>
                            <a:schemeClr val="bg1"/>
                          </a:solidFill>
                          <a:effectLst/>
                        </a:rPr>
                        <a:t>South Dakota</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c>
                  <a:txBody>
                    <a:bodyPr/>
                    <a:lstStyle/>
                    <a:p>
                      <a:pPr marL="0" marR="0" algn="ctr">
                        <a:lnSpc>
                          <a:spcPct val="107000"/>
                        </a:lnSpc>
                        <a:spcBef>
                          <a:spcPts val="0"/>
                        </a:spcBef>
                        <a:spcAft>
                          <a:spcPts val="2250"/>
                        </a:spcAft>
                      </a:pPr>
                      <a:r>
                        <a:rPr lang="en-US" sz="1600" b="1">
                          <a:effectLst/>
                        </a:rPr>
                        <a:t>$94,227</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c>
                  <a:txBody>
                    <a:bodyPr/>
                    <a:lstStyle/>
                    <a:p>
                      <a:pPr marL="0" marR="0" algn="ctr">
                        <a:lnSpc>
                          <a:spcPct val="107000"/>
                        </a:lnSpc>
                        <a:spcBef>
                          <a:spcPts val="0"/>
                        </a:spcBef>
                        <a:spcAft>
                          <a:spcPts val="2250"/>
                        </a:spcAft>
                      </a:pPr>
                      <a:r>
                        <a:rPr lang="en-US" sz="1600" b="1">
                          <a:effectLst/>
                        </a:rPr>
                        <a:t>$7,852</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c>
                  <a:txBody>
                    <a:bodyPr/>
                    <a:lstStyle/>
                    <a:p>
                      <a:pPr marL="0" marR="0" algn="ctr">
                        <a:lnSpc>
                          <a:spcPct val="107000"/>
                        </a:lnSpc>
                        <a:spcBef>
                          <a:spcPts val="0"/>
                        </a:spcBef>
                        <a:spcAft>
                          <a:spcPts val="2250"/>
                        </a:spcAft>
                      </a:pPr>
                      <a:r>
                        <a:rPr lang="en-US" sz="1600" b="1">
                          <a:effectLst/>
                        </a:rPr>
                        <a:t>$1,812</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c>
                  <a:txBody>
                    <a:bodyPr/>
                    <a:lstStyle/>
                    <a:p>
                      <a:pPr marL="0" marR="0" algn="ctr">
                        <a:lnSpc>
                          <a:spcPct val="107000"/>
                        </a:lnSpc>
                        <a:spcBef>
                          <a:spcPts val="0"/>
                        </a:spcBef>
                        <a:spcAft>
                          <a:spcPts val="2250"/>
                        </a:spcAft>
                      </a:pPr>
                      <a:r>
                        <a:rPr lang="en-US" sz="1600" b="1" dirty="0">
                          <a:effectLst/>
                        </a:rPr>
                        <a:t>$45.30</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90825" marR="90825" marT="63578" marB="63578" anchor="ct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Courgette" panose="02000603070400060004" pitchFamily="2" charset="0"/>
              </a:rPr>
              <a:t>“Show Me the Money”</a:t>
            </a:r>
            <a:endParaRPr lang="en-US" sz="5400" dirty="0">
              <a:latin typeface="Courgette" panose="02000603070400060004" pitchFamily="2" charset="0"/>
            </a:endParaRPr>
          </a:p>
        </p:txBody>
      </p:sp>
      <p:sp>
        <p:nvSpPr>
          <p:cNvPr id="3" name="TextBox 2"/>
          <p:cNvSpPr txBox="1"/>
          <p:nvPr/>
        </p:nvSpPr>
        <p:spPr>
          <a:xfrm>
            <a:off x="11077904" y="753228"/>
            <a:ext cx="548548" cy="923330"/>
          </a:xfrm>
          <a:prstGeom prst="rect">
            <a:avLst/>
          </a:prstGeom>
          <a:noFill/>
        </p:spPr>
        <p:txBody>
          <a:bodyPr wrap="none" rtlCol="0">
            <a:spAutoFit/>
          </a:bodyPr>
          <a:lstStyle/>
          <a:p>
            <a:r>
              <a:rPr lang="en-US" sz="5400" dirty="0" smtClean="0">
                <a:solidFill>
                  <a:schemeClr val="bg1"/>
                </a:solidFill>
              </a:rPr>
              <a:t>2</a:t>
            </a:r>
            <a:endParaRPr lang="en-US" sz="5400" dirty="0">
              <a:solidFill>
                <a:schemeClr val="bg1"/>
              </a:solidFill>
            </a:endParaRPr>
          </a:p>
        </p:txBody>
      </p:sp>
      <p:graphicFrame>
        <p:nvGraphicFramePr>
          <p:cNvPr id="5" name="Table 4"/>
          <p:cNvGraphicFramePr>
            <a:graphicFrameLocks noGrp="1"/>
          </p:cNvGraphicFramePr>
          <p:nvPr/>
        </p:nvGraphicFramePr>
        <p:xfrm>
          <a:off x="282188" y="2154420"/>
          <a:ext cx="7905372" cy="4469748"/>
        </p:xfrm>
        <a:graphic>
          <a:graphicData uri="http://schemas.openxmlformats.org/drawingml/2006/table">
            <a:tbl>
              <a:tblPr firstRow="1" firstCol="1" bandRow="1">
                <a:tableStyleId>{5C22544A-7EE6-4342-B048-85BDC9FD1C3A}</a:tableStyleId>
              </a:tblPr>
              <a:tblGrid>
                <a:gridCol w="2889391"/>
                <a:gridCol w="1083521"/>
                <a:gridCol w="1083521"/>
                <a:gridCol w="1083521"/>
                <a:gridCol w="1765418"/>
              </a:tblGrid>
              <a:tr h="372258">
                <a:tc>
                  <a:txBody>
                    <a:bodyPr/>
                    <a:lstStyle/>
                    <a:p>
                      <a:pPr marL="0" marR="0">
                        <a:lnSpc>
                          <a:spcPct val="107000"/>
                        </a:lnSpc>
                        <a:spcBef>
                          <a:spcPts val="0"/>
                        </a:spcBef>
                        <a:spcAft>
                          <a:spcPts val="2250"/>
                        </a:spcAft>
                      </a:pPr>
                      <a:r>
                        <a:rPr lang="en-US" sz="1600" b="1" dirty="0">
                          <a:solidFill>
                            <a:schemeClr val="bg1"/>
                          </a:solidFill>
                          <a:effectLst/>
                        </a:rPr>
                        <a:t>Maryland</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$92,873</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$7,739</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$1,786</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$44.65</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r>
              <a:tr h="372258">
                <a:tc>
                  <a:txBody>
                    <a:bodyPr/>
                    <a:lstStyle/>
                    <a:p>
                      <a:pPr marL="0" marR="0">
                        <a:lnSpc>
                          <a:spcPct val="107000"/>
                        </a:lnSpc>
                        <a:spcBef>
                          <a:spcPts val="0"/>
                        </a:spcBef>
                        <a:spcAft>
                          <a:spcPts val="2250"/>
                        </a:spcAft>
                      </a:pPr>
                      <a:r>
                        <a:rPr lang="en-US" sz="1600" b="1" dirty="0">
                          <a:solidFill>
                            <a:schemeClr val="bg1"/>
                          </a:solidFill>
                          <a:effectLst/>
                        </a:rPr>
                        <a:t>Virginia</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$91,056</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$7,588</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$1,751</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$43.78</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r>
              <a:tr h="372258">
                <a:tc>
                  <a:txBody>
                    <a:bodyPr/>
                    <a:lstStyle/>
                    <a:p>
                      <a:pPr marL="0" marR="0">
                        <a:lnSpc>
                          <a:spcPct val="107000"/>
                        </a:lnSpc>
                        <a:spcBef>
                          <a:spcPts val="0"/>
                        </a:spcBef>
                        <a:spcAft>
                          <a:spcPts val="2250"/>
                        </a:spcAft>
                      </a:pPr>
                      <a:r>
                        <a:rPr lang="en-US" sz="1600" b="1">
                          <a:solidFill>
                            <a:schemeClr val="bg1"/>
                          </a:solidFill>
                          <a:effectLst/>
                        </a:rPr>
                        <a:t>New Hampshire</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$89,393</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dirty="0">
                          <a:solidFill>
                            <a:schemeClr val="bg1"/>
                          </a:solidFill>
                          <a:effectLst/>
                        </a:rPr>
                        <a:t>$7,449</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$1,719</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$42.98</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r>
              <a:tr h="372258">
                <a:tc>
                  <a:txBody>
                    <a:bodyPr/>
                    <a:lstStyle/>
                    <a:p>
                      <a:pPr marL="0" marR="0">
                        <a:lnSpc>
                          <a:spcPct val="107000"/>
                        </a:lnSpc>
                        <a:spcBef>
                          <a:spcPts val="0"/>
                        </a:spcBef>
                        <a:spcAft>
                          <a:spcPts val="2250"/>
                        </a:spcAft>
                      </a:pPr>
                      <a:r>
                        <a:rPr lang="en-US" sz="1600" b="1">
                          <a:solidFill>
                            <a:schemeClr val="bg1"/>
                          </a:solidFill>
                          <a:effectLst/>
                        </a:rPr>
                        <a:t>Nebraska</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$88,900</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$7,408</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$1,709</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$42.74</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r>
              <a:tr h="372258">
                <a:tc>
                  <a:txBody>
                    <a:bodyPr/>
                    <a:lstStyle/>
                    <a:p>
                      <a:pPr marL="0" marR="0">
                        <a:lnSpc>
                          <a:spcPct val="107000"/>
                        </a:lnSpc>
                        <a:spcBef>
                          <a:spcPts val="0"/>
                        </a:spcBef>
                        <a:spcAft>
                          <a:spcPts val="2250"/>
                        </a:spcAft>
                      </a:pPr>
                      <a:r>
                        <a:rPr lang="en-US" sz="1600" b="1">
                          <a:solidFill>
                            <a:schemeClr val="bg1"/>
                          </a:solidFill>
                          <a:effectLst/>
                        </a:rPr>
                        <a:t>Colorado</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$88,850</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$7,404</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$1,708</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$42.72</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r>
              <a:tr h="372258">
                <a:tc>
                  <a:txBody>
                    <a:bodyPr/>
                    <a:lstStyle/>
                    <a:p>
                      <a:pPr marL="0" marR="0">
                        <a:lnSpc>
                          <a:spcPct val="107000"/>
                        </a:lnSpc>
                        <a:spcBef>
                          <a:spcPts val="0"/>
                        </a:spcBef>
                        <a:spcAft>
                          <a:spcPts val="2250"/>
                        </a:spcAft>
                      </a:pPr>
                      <a:r>
                        <a:rPr lang="en-US" sz="1600" b="1">
                          <a:solidFill>
                            <a:schemeClr val="bg1"/>
                          </a:solidFill>
                          <a:effectLst/>
                        </a:rPr>
                        <a:t>California</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$88,660</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$7,388</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$1,705</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$42.63</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r>
              <a:tr h="372258">
                <a:tc>
                  <a:txBody>
                    <a:bodyPr/>
                    <a:lstStyle/>
                    <a:p>
                      <a:pPr marL="0" marR="0">
                        <a:lnSpc>
                          <a:spcPct val="107000"/>
                        </a:lnSpc>
                        <a:spcBef>
                          <a:spcPts val="0"/>
                        </a:spcBef>
                        <a:spcAft>
                          <a:spcPts val="2250"/>
                        </a:spcAft>
                      </a:pPr>
                      <a:r>
                        <a:rPr lang="en-US" sz="1600" b="1">
                          <a:solidFill>
                            <a:schemeClr val="bg1"/>
                          </a:solidFill>
                          <a:effectLst/>
                        </a:rPr>
                        <a:t>Delaware</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$88,458</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$7,371</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$1,701</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$42.53</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r>
              <a:tr h="372258">
                <a:tc>
                  <a:txBody>
                    <a:bodyPr/>
                    <a:lstStyle/>
                    <a:p>
                      <a:pPr marL="0" marR="0">
                        <a:lnSpc>
                          <a:spcPct val="107000"/>
                        </a:lnSpc>
                        <a:spcBef>
                          <a:spcPts val="0"/>
                        </a:spcBef>
                        <a:spcAft>
                          <a:spcPts val="2250"/>
                        </a:spcAft>
                      </a:pPr>
                      <a:r>
                        <a:rPr lang="en-US" sz="1600" b="1">
                          <a:solidFill>
                            <a:schemeClr val="bg1"/>
                          </a:solidFill>
                          <a:effectLst/>
                        </a:rPr>
                        <a:t>Idaho</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$87,889</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$7,324</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$1,690</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dirty="0">
                          <a:solidFill>
                            <a:schemeClr val="bg1"/>
                          </a:solidFill>
                          <a:effectLst/>
                        </a:rPr>
                        <a:t>$42.25</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r>
              <a:tr h="372258">
                <a:tc>
                  <a:txBody>
                    <a:bodyPr/>
                    <a:lstStyle/>
                    <a:p>
                      <a:pPr marL="0" marR="0">
                        <a:lnSpc>
                          <a:spcPct val="107000"/>
                        </a:lnSpc>
                        <a:spcBef>
                          <a:spcPts val="0"/>
                        </a:spcBef>
                        <a:spcAft>
                          <a:spcPts val="2250"/>
                        </a:spcAft>
                      </a:pPr>
                      <a:r>
                        <a:rPr lang="en-US" sz="1600" b="1">
                          <a:solidFill>
                            <a:schemeClr val="bg1"/>
                          </a:solidFill>
                          <a:effectLst/>
                        </a:rPr>
                        <a:t>South Carolina</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$87,451</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$7,287</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$1,681</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$42.04</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r>
              <a:tr h="372258">
                <a:tc>
                  <a:txBody>
                    <a:bodyPr/>
                    <a:lstStyle/>
                    <a:p>
                      <a:pPr marL="0" marR="0">
                        <a:lnSpc>
                          <a:spcPct val="107000"/>
                        </a:lnSpc>
                        <a:spcBef>
                          <a:spcPts val="0"/>
                        </a:spcBef>
                        <a:spcAft>
                          <a:spcPts val="2250"/>
                        </a:spcAft>
                      </a:pPr>
                      <a:r>
                        <a:rPr lang="en-US" sz="1600" b="1">
                          <a:solidFill>
                            <a:schemeClr val="bg1"/>
                          </a:solidFill>
                          <a:effectLst/>
                        </a:rPr>
                        <a:t>Vermont</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$87,006</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$7,250</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$1,673</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$41.83</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r>
              <a:tr h="372258">
                <a:tc>
                  <a:txBody>
                    <a:bodyPr/>
                    <a:lstStyle/>
                    <a:p>
                      <a:pPr marL="0" marR="0">
                        <a:lnSpc>
                          <a:spcPct val="107000"/>
                        </a:lnSpc>
                        <a:spcBef>
                          <a:spcPts val="0"/>
                        </a:spcBef>
                        <a:spcAft>
                          <a:spcPts val="2250"/>
                        </a:spcAft>
                      </a:pPr>
                      <a:r>
                        <a:rPr lang="en-US" sz="1600" b="1">
                          <a:solidFill>
                            <a:schemeClr val="bg1"/>
                          </a:solidFill>
                          <a:effectLst/>
                        </a:rPr>
                        <a:t>Arkansas</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$86,689</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$7,224</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$1,667</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$41.68</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r>
              <a:tr h="372258">
                <a:tc>
                  <a:txBody>
                    <a:bodyPr/>
                    <a:lstStyle/>
                    <a:p>
                      <a:pPr marL="0" marR="0">
                        <a:lnSpc>
                          <a:spcPct val="107000"/>
                        </a:lnSpc>
                        <a:spcBef>
                          <a:spcPts val="0"/>
                        </a:spcBef>
                        <a:spcAft>
                          <a:spcPts val="2250"/>
                        </a:spcAft>
                      </a:pPr>
                      <a:r>
                        <a:rPr lang="en-US" sz="1600" b="1" dirty="0">
                          <a:solidFill>
                            <a:schemeClr val="bg1"/>
                          </a:solidFill>
                          <a:effectLst/>
                        </a:rPr>
                        <a:t>New Jersey</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$85,891</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$7,157</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$1,651</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dirty="0">
                          <a:solidFill>
                            <a:schemeClr val="bg1"/>
                          </a:solidFill>
                          <a:effectLst/>
                        </a:rPr>
                        <a:t>$41.29</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Courgette" panose="02000603070400060004" pitchFamily="2" charset="0"/>
              </a:rPr>
              <a:t>“Show Me the Money”</a:t>
            </a:r>
            <a:endParaRPr lang="en-US" sz="5400" dirty="0">
              <a:latin typeface="Courgette" panose="02000603070400060004" pitchFamily="2" charset="0"/>
            </a:endParaRPr>
          </a:p>
        </p:txBody>
      </p:sp>
      <p:sp>
        <p:nvSpPr>
          <p:cNvPr id="3" name="TextBox 2"/>
          <p:cNvSpPr txBox="1"/>
          <p:nvPr/>
        </p:nvSpPr>
        <p:spPr>
          <a:xfrm>
            <a:off x="11077904" y="753228"/>
            <a:ext cx="548548" cy="923330"/>
          </a:xfrm>
          <a:prstGeom prst="rect">
            <a:avLst/>
          </a:prstGeom>
          <a:noFill/>
        </p:spPr>
        <p:txBody>
          <a:bodyPr wrap="none" rtlCol="0">
            <a:spAutoFit/>
          </a:bodyPr>
          <a:lstStyle/>
          <a:p>
            <a:r>
              <a:rPr lang="en-US" sz="5400" dirty="0">
                <a:solidFill>
                  <a:schemeClr val="bg1"/>
                </a:solidFill>
              </a:rPr>
              <a:t>3</a:t>
            </a:r>
            <a:endParaRPr lang="en-US" sz="5400" dirty="0">
              <a:solidFill>
                <a:schemeClr val="bg1"/>
              </a:solidFill>
            </a:endParaRPr>
          </a:p>
        </p:txBody>
      </p:sp>
      <p:graphicFrame>
        <p:nvGraphicFramePr>
          <p:cNvPr id="4" name="Table 3"/>
          <p:cNvGraphicFramePr>
            <a:graphicFrameLocks noGrp="1"/>
          </p:cNvGraphicFramePr>
          <p:nvPr/>
        </p:nvGraphicFramePr>
        <p:xfrm>
          <a:off x="273269" y="2185952"/>
          <a:ext cx="8040414" cy="4613639"/>
        </p:xfrm>
        <a:graphic>
          <a:graphicData uri="http://schemas.openxmlformats.org/drawingml/2006/table">
            <a:tbl>
              <a:tblPr firstRow="1" firstCol="1" bandRow="1">
                <a:tableStyleId>{5C22544A-7EE6-4342-B048-85BDC9FD1C3A}</a:tableStyleId>
              </a:tblPr>
              <a:tblGrid>
                <a:gridCol w="3216166"/>
                <a:gridCol w="1206062"/>
                <a:gridCol w="1206062"/>
                <a:gridCol w="1206062"/>
                <a:gridCol w="1206062"/>
              </a:tblGrid>
              <a:tr h="333720">
                <a:tc>
                  <a:txBody>
                    <a:bodyPr/>
                    <a:lstStyle/>
                    <a:p>
                      <a:pPr marL="0" marR="0">
                        <a:lnSpc>
                          <a:spcPct val="107000"/>
                        </a:lnSpc>
                        <a:spcBef>
                          <a:spcPts val="0"/>
                        </a:spcBef>
                        <a:spcAft>
                          <a:spcPts val="2250"/>
                        </a:spcAft>
                      </a:pPr>
                      <a:r>
                        <a:rPr lang="en-US" sz="1600" dirty="0">
                          <a:solidFill>
                            <a:schemeClr val="bg1"/>
                          </a:solidFill>
                          <a:effectLst/>
                        </a:rPr>
                        <a:t>New Jersey</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dirty="0">
                          <a:solidFill>
                            <a:schemeClr val="bg1"/>
                          </a:solidFill>
                          <a:effectLst/>
                        </a:rPr>
                        <a:t>$85,891</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$7,157</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$1,651</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dirty="0">
                          <a:solidFill>
                            <a:schemeClr val="bg1"/>
                          </a:solidFill>
                          <a:effectLst/>
                        </a:rPr>
                        <a:t>$41.29</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r>
              <a:tr h="333720">
                <a:tc>
                  <a:txBody>
                    <a:bodyPr/>
                    <a:lstStyle/>
                    <a:p>
                      <a:pPr marL="0" marR="0">
                        <a:lnSpc>
                          <a:spcPct val="107000"/>
                        </a:lnSpc>
                        <a:spcBef>
                          <a:spcPts val="0"/>
                        </a:spcBef>
                        <a:spcAft>
                          <a:spcPts val="2250"/>
                        </a:spcAft>
                      </a:pPr>
                      <a:r>
                        <a:rPr lang="en-US" sz="1600">
                          <a:solidFill>
                            <a:schemeClr val="bg1"/>
                          </a:solidFill>
                          <a:effectLst/>
                        </a:rPr>
                        <a:t>Connecticut</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effectLst/>
                        </a:rPr>
                        <a:t>$84,440</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dirty="0">
                          <a:effectLst/>
                        </a:rPr>
                        <a:t>$7,036</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effectLst/>
                        </a:rPr>
                        <a:t>$1,623</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effectLst/>
                        </a:rPr>
                        <a:t>$40.60</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r>
              <a:tr h="333720">
                <a:tc>
                  <a:txBody>
                    <a:bodyPr/>
                    <a:lstStyle/>
                    <a:p>
                      <a:pPr marL="0" marR="0">
                        <a:lnSpc>
                          <a:spcPct val="107000"/>
                        </a:lnSpc>
                        <a:spcBef>
                          <a:spcPts val="0"/>
                        </a:spcBef>
                        <a:spcAft>
                          <a:spcPts val="2250"/>
                        </a:spcAft>
                      </a:pPr>
                      <a:r>
                        <a:rPr lang="en-US" sz="1600" dirty="0">
                          <a:solidFill>
                            <a:schemeClr val="bg1"/>
                          </a:solidFill>
                          <a:effectLst/>
                        </a:rPr>
                        <a:t>Kentucky</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effectLst/>
                        </a:rPr>
                        <a:t>$84,397</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dirty="0">
                          <a:effectLst/>
                        </a:rPr>
                        <a:t>$7,033</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effectLst/>
                        </a:rPr>
                        <a:t>$1,623</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effectLst/>
                        </a:rPr>
                        <a:t>$40.58</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r>
              <a:tr h="333720">
                <a:tc>
                  <a:txBody>
                    <a:bodyPr/>
                    <a:lstStyle/>
                    <a:p>
                      <a:pPr marL="0" marR="0">
                        <a:lnSpc>
                          <a:spcPct val="107000"/>
                        </a:lnSpc>
                        <a:spcBef>
                          <a:spcPts val="0"/>
                        </a:spcBef>
                        <a:spcAft>
                          <a:spcPts val="2250"/>
                        </a:spcAft>
                      </a:pPr>
                      <a:r>
                        <a:rPr lang="en-US" sz="1600" dirty="0">
                          <a:solidFill>
                            <a:schemeClr val="bg1"/>
                          </a:solidFill>
                          <a:effectLst/>
                        </a:rPr>
                        <a:t>Tennessee</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effectLst/>
                        </a:rPr>
                        <a:t>$84,185</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effectLst/>
                        </a:rPr>
                        <a:t>$7,015</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effectLst/>
                        </a:rPr>
                        <a:t>$1,618</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effectLst/>
                        </a:rPr>
                        <a:t>$40.47</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r>
              <a:tr h="333720">
                <a:tc>
                  <a:txBody>
                    <a:bodyPr/>
                    <a:lstStyle/>
                    <a:p>
                      <a:pPr marL="0" marR="0">
                        <a:lnSpc>
                          <a:spcPct val="107000"/>
                        </a:lnSpc>
                        <a:spcBef>
                          <a:spcPts val="0"/>
                        </a:spcBef>
                        <a:spcAft>
                          <a:spcPts val="2250"/>
                        </a:spcAft>
                      </a:pPr>
                      <a:r>
                        <a:rPr lang="en-US" sz="1600">
                          <a:solidFill>
                            <a:schemeClr val="bg1"/>
                          </a:solidFill>
                          <a:effectLst/>
                        </a:rPr>
                        <a:t>Oklahoma</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effectLst/>
                        </a:rPr>
                        <a:t>$83,957</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effectLst/>
                        </a:rPr>
                        <a:t>$6,996</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effectLst/>
                        </a:rPr>
                        <a:t>$1,614</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effectLst/>
                        </a:rPr>
                        <a:t>$40.36</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r>
              <a:tr h="333720">
                <a:tc>
                  <a:txBody>
                    <a:bodyPr/>
                    <a:lstStyle/>
                    <a:p>
                      <a:pPr marL="0" marR="0">
                        <a:lnSpc>
                          <a:spcPct val="107000"/>
                        </a:lnSpc>
                        <a:spcBef>
                          <a:spcPts val="0"/>
                        </a:spcBef>
                        <a:spcAft>
                          <a:spcPts val="2250"/>
                        </a:spcAft>
                      </a:pPr>
                      <a:r>
                        <a:rPr lang="en-US" sz="1600" dirty="0">
                          <a:solidFill>
                            <a:schemeClr val="bg1"/>
                          </a:solidFill>
                          <a:effectLst/>
                        </a:rPr>
                        <a:t>Michigan</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effectLst/>
                        </a:rPr>
                        <a:t>$83,893</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effectLst/>
                        </a:rPr>
                        <a:t>$6,991</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effectLst/>
                        </a:rPr>
                        <a:t>$1,613</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effectLst/>
                        </a:rPr>
                        <a:t>$40.33</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r>
              <a:tr h="333720">
                <a:tc>
                  <a:txBody>
                    <a:bodyPr/>
                    <a:lstStyle/>
                    <a:p>
                      <a:pPr marL="0" marR="0">
                        <a:lnSpc>
                          <a:spcPct val="107000"/>
                        </a:lnSpc>
                        <a:spcBef>
                          <a:spcPts val="0"/>
                        </a:spcBef>
                        <a:spcAft>
                          <a:spcPts val="2250"/>
                        </a:spcAft>
                      </a:pPr>
                      <a:r>
                        <a:rPr lang="en-US" sz="1600">
                          <a:solidFill>
                            <a:schemeClr val="bg1"/>
                          </a:solidFill>
                          <a:effectLst/>
                        </a:rPr>
                        <a:t>Arizona</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effectLst/>
                        </a:rPr>
                        <a:t>$83,430</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effectLst/>
                        </a:rPr>
                        <a:t>$6,952</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effectLst/>
                        </a:rPr>
                        <a:t>$1,604</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effectLst/>
                        </a:rPr>
                        <a:t>$40.11</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r>
              <a:tr h="333720">
                <a:tc>
                  <a:txBody>
                    <a:bodyPr/>
                    <a:lstStyle/>
                    <a:p>
                      <a:pPr marL="0" marR="0">
                        <a:lnSpc>
                          <a:spcPct val="107000"/>
                        </a:lnSpc>
                        <a:spcBef>
                          <a:spcPts val="0"/>
                        </a:spcBef>
                        <a:spcAft>
                          <a:spcPts val="2250"/>
                        </a:spcAft>
                      </a:pPr>
                      <a:r>
                        <a:rPr lang="en-US" sz="1600">
                          <a:solidFill>
                            <a:schemeClr val="bg1"/>
                          </a:solidFill>
                          <a:effectLst/>
                        </a:rPr>
                        <a:t>Maine</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effectLst/>
                        </a:rPr>
                        <a:t>$82,968</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effectLst/>
                        </a:rPr>
                        <a:t>$6,914</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dirty="0">
                          <a:effectLst/>
                        </a:rPr>
                        <a:t>$1,595</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dirty="0">
                          <a:effectLst/>
                        </a:rPr>
                        <a:t>$39.89</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r>
              <a:tr h="333720">
                <a:tc>
                  <a:txBody>
                    <a:bodyPr/>
                    <a:lstStyle/>
                    <a:p>
                      <a:pPr marL="0" marR="0">
                        <a:lnSpc>
                          <a:spcPct val="107000"/>
                        </a:lnSpc>
                        <a:spcBef>
                          <a:spcPts val="0"/>
                        </a:spcBef>
                        <a:spcAft>
                          <a:spcPts val="2250"/>
                        </a:spcAft>
                      </a:pPr>
                      <a:r>
                        <a:rPr lang="en-US" sz="1600">
                          <a:solidFill>
                            <a:schemeClr val="bg1"/>
                          </a:solidFill>
                          <a:effectLst/>
                        </a:rPr>
                        <a:t>Wyoming</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effectLst/>
                        </a:rPr>
                        <a:t>$82,906</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effectLst/>
                        </a:rPr>
                        <a:t>$6,908</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effectLst/>
                        </a:rPr>
                        <a:t>$1,594</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dirty="0">
                          <a:effectLst/>
                        </a:rPr>
                        <a:t>$39.86</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r>
              <a:tr h="333720">
                <a:tc>
                  <a:txBody>
                    <a:bodyPr/>
                    <a:lstStyle/>
                    <a:p>
                      <a:pPr marL="0" marR="0">
                        <a:lnSpc>
                          <a:spcPct val="107000"/>
                        </a:lnSpc>
                        <a:spcBef>
                          <a:spcPts val="0"/>
                        </a:spcBef>
                        <a:spcAft>
                          <a:spcPts val="2250"/>
                        </a:spcAft>
                      </a:pPr>
                      <a:r>
                        <a:rPr lang="en-US" sz="1600">
                          <a:solidFill>
                            <a:schemeClr val="bg1"/>
                          </a:solidFill>
                          <a:effectLst/>
                        </a:rPr>
                        <a:t>Minnesota</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effectLst/>
                        </a:rPr>
                        <a:t>$82,511</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effectLst/>
                        </a:rPr>
                        <a:t>$6,875</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effectLst/>
                        </a:rPr>
                        <a:t>$1,586</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effectLst/>
                        </a:rPr>
                        <a:t>$39.67</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r>
              <a:tr h="333720">
                <a:tc>
                  <a:txBody>
                    <a:bodyPr/>
                    <a:lstStyle/>
                    <a:p>
                      <a:pPr marL="0" marR="0">
                        <a:lnSpc>
                          <a:spcPct val="107000"/>
                        </a:lnSpc>
                        <a:spcBef>
                          <a:spcPts val="0"/>
                        </a:spcBef>
                        <a:spcAft>
                          <a:spcPts val="2250"/>
                        </a:spcAft>
                      </a:pPr>
                      <a:r>
                        <a:rPr lang="en-US" sz="1600">
                          <a:solidFill>
                            <a:schemeClr val="bg1"/>
                          </a:solidFill>
                          <a:effectLst/>
                        </a:rPr>
                        <a:t>Illinois</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effectLst/>
                        </a:rPr>
                        <a:t>$81,860</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effectLst/>
                        </a:rPr>
                        <a:t>$6,821</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dirty="0">
                          <a:effectLst/>
                        </a:rPr>
                        <a:t>$1,574</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effectLst/>
                        </a:rPr>
                        <a:t>$39.36</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r>
              <a:tr h="333720">
                <a:tc>
                  <a:txBody>
                    <a:bodyPr/>
                    <a:lstStyle/>
                    <a:p>
                      <a:pPr marL="0" marR="0">
                        <a:lnSpc>
                          <a:spcPct val="107000"/>
                        </a:lnSpc>
                        <a:spcBef>
                          <a:spcPts val="0"/>
                        </a:spcBef>
                        <a:spcAft>
                          <a:spcPts val="2250"/>
                        </a:spcAft>
                      </a:pPr>
                      <a:r>
                        <a:rPr lang="en-US" sz="1600" dirty="0">
                          <a:solidFill>
                            <a:schemeClr val="bg1"/>
                          </a:solidFill>
                          <a:effectLst/>
                        </a:rPr>
                        <a:t>Montana</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effectLst/>
                        </a:rPr>
                        <a:t>$81,705</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effectLst/>
                        </a:rPr>
                        <a:t>$6,808</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effectLst/>
                        </a:rPr>
                        <a:t>$1,571</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dirty="0">
                          <a:effectLst/>
                        </a:rPr>
                        <a:t>$39.28</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Courgette" panose="02000603070400060004" pitchFamily="2" charset="0"/>
              </a:rPr>
              <a:t>“Show Me the Money”</a:t>
            </a:r>
            <a:endParaRPr lang="en-US" sz="5400" dirty="0"/>
          </a:p>
        </p:txBody>
      </p:sp>
      <p:graphicFrame>
        <p:nvGraphicFramePr>
          <p:cNvPr id="3" name="Table 2"/>
          <p:cNvGraphicFramePr>
            <a:graphicFrameLocks noGrp="1"/>
          </p:cNvGraphicFramePr>
          <p:nvPr/>
        </p:nvGraphicFramePr>
        <p:xfrm>
          <a:off x="291438" y="2122886"/>
          <a:ext cx="6592840" cy="4469748"/>
        </p:xfrm>
        <a:graphic>
          <a:graphicData uri="http://schemas.openxmlformats.org/drawingml/2006/table">
            <a:tbl>
              <a:tblPr firstRow="1" firstCol="1" bandRow="1">
                <a:tableStyleId>{5C22544A-7EE6-4342-B048-85BDC9FD1C3A}</a:tableStyleId>
              </a:tblPr>
              <a:tblGrid>
                <a:gridCol w="2637136"/>
                <a:gridCol w="988926"/>
                <a:gridCol w="988926"/>
                <a:gridCol w="988926"/>
                <a:gridCol w="988926"/>
              </a:tblGrid>
              <a:tr h="348610">
                <a:tc>
                  <a:txBody>
                    <a:bodyPr/>
                    <a:lstStyle/>
                    <a:p>
                      <a:pPr marL="0" marR="0">
                        <a:lnSpc>
                          <a:spcPct val="107000"/>
                        </a:lnSpc>
                        <a:spcBef>
                          <a:spcPts val="0"/>
                        </a:spcBef>
                        <a:spcAft>
                          <a:spcPts val="2250"/>
                        </a:spcAft>
                      </a:pPr>
                      <a:r>
                        <a:rPr lang="en-US" sz="1600" dirty="0">
                          <a:solidFill>
                            <a:schemeClr val="bg1"/>
                          </a:solidFill>
                          <a:effectLst/>
                        </a:rPr>
                        <a:t>Indiana</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100" b="1">
                          <a:solidFill>
                            <a:schemeClr val="bg1"/>
                          </a:solidFill>
                          <a:effectLst/>
                        </a:rPr>
                        <a:t>$80,890</a:t>
                      </a:r>
                      <a:endParaRPr lang="en-US" sz="1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100" b="1">
                          <a:solidFill>
                            <a:schemeClr val="bg1"/>
                          </a:solidFill>
                          <a:effectLst/>
                        </a:rPr>
                        <a:t>$6,740</a:t>
                      </a:r>
                      <a:endParaRPr lang="en-US" sz="1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100" b="1">
                          <a:solidFill>
                            <a:schemeClr val="bg1"/>
                          </a:solidFill>
                          <a:effectLst/>
                        </a:rPr>
                        <a:t>$1,555</a:t>
                      </a:r>
                      <a:endParaRPr lang="en-US" sz="1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100" b="1">
                          <a:solidFill>
                            <a:schemeClr val="bg1"/>
                          </a:solidFill>
                          <a:effectLst/>
                        </a:rPr>
                        <a:t>$38.89</a:t>
                      </a:r>
                      <a:endParaRPr lang="en-US" sz="1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r>
              <a:tr h="348610">
                <a:tc>
                  <a:txBody>
                    <a:bodyPr/>
                    <a:lstStyle/>
                    <a:p>
                      <a:pPr marL="0" marR="0">
                        <a:lnSpc>
                          <a:spcPct val="107000"/>
                        </a:lnSpc>
                        <a:spcBef>
                          <a:spcPts val="0"/>
                        </a:spcBef>
                        <a:spcAft>
                          <a:spcPts val="2250"/>
                        </a:spcAft>
                      </a:pPr>
                      <a:r>
                        <a:rPr lang="en-US" sz="1600">
                          <a:solidFill>
                            <a:schemeClr val="bg1"/>
                          </a:solidFill>
                          <a:effectLst/>
                        </a:rPr>
                        <a:t>Missouri</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$80,668</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$6,722</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$1,551</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$38.78</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r>
              <a:tr h="348610">
                <a:tc>
                  <a:txBody>
                    <a:bodyPr/>
                    <a:lstStyle/>
                    <a:p>
                      <a:pPr marL="0" marR="0">
                        <a:lnSpc>
                          <a:spcPct val="107000"/>
                        </a:lnSpc>
                        <a:spcBef>
                          <a:spcPts val="0"/>
                        </a:spcBef>
                        <a:spcAft>
                          <a:spcPts val="2250"/>
                        </a:spcAft>
                      </a:pPr>
                      <a:r>
                        <a:rPr lang="en-US" sz="1600">
                          <a:solidFill>
                            <a:schemeClr val="bg1"/>
                          </a:solidFill>
                          <a:effectLst/>
                        </a:rPr>
                        <a:t>West Virginia</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$79,657</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$6,638</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$1,531</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$38.30</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r>
              <a:tr h="348610">
                <a:tc>
                  <a:txBody>
                    <a:bodyPr/>
                    <a:lstStyle/>
                    <a:p>
                      <a:pPr marL="0" marR="0">
                        <a:lnSpc>
                          <a:spcPct val="107000"/>
                        </a:lnSpc>
                        <a:spcBef>
                          <a:spcPts val="0"/>
                        </a:spcBef>
                        <a:spcAft>
                          <a:spcPts val="2250"/>
                        </a:spcAft>
                      </a:pPr>
                      <a:r>
                        <a:rPr lang="en-US" sz="1600">
                          <a:solidFill>
                            <a:schemeClr val="bg1"/>
                          </a:solidFill>
                          <a:effectLst/>
                        </a:rPr>
                        <a:t>Pennsylvania</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$78,193</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$6,516</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$1,503</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$37.59</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r>
              <a:tr h="348610">
                <a:tc>
                  <a:txBody>
                    <a:bodyPr/>
                    <a:lstStyle/>
                    <a:p>
                      <a:pPr marL="0" marR="0">
                        <a:lnSpc>
                          <a:spcPct val="107000"/>
                        </a:lnSpc>
                        <a:spcBef>
                          <a:spcPts val="0"/>
                        </a:spcBef>
                        <a:spcAft>
                          <a:spcPts val="2250"/>
                        </a:spcAft>
                      </a:pPr>
                      <a:r>
                        <a:rPr lang="en-US" sz="1600">
                          <a:solidFill>
                            <a:schemeClr val="bg1"/>
                          </a:solidFill>
                          <a:effectLst/>
                        </a:rPr>
                        <a:t>Texas</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$77,960</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$6,496</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$1,499</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$37.48</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r>
              <a:tr h="348610">
                <a:tc>
                  <a:txBody>
                    <a:bodyPr/>
                    <a:lstStyle/>
                    <a:p>
                      <a:pPr marL="0" marR="0">
                        <a:lnSpc>
                          <a:spcPct val="107000"/>
                        </a:lnSpc>
                        <a:spcBef>
                          <a:spcPts val="0"/>
                        </a:spcBef>
                        <a:spcAft>
                          <a:spcPts val="2250"/>
                        </a:spcAft>
                      </a:pPr>
                      <a:r>
                        <a:rPr lang="en-US" sz="1600">
                          <a:solidFill>
                            <a:schemeClr val="bg1"/>
                          </a:solidFill>
                          <a:effectLst/>
                        </a:rPr>
                        <a:t>Wisconsin</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$77,912</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$6,492</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$1,498</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$37.46</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r>
              <a:tr h="348610">
                <a:tc>
                  <a:txBody>
                    <a:bodyPr/>
                    <a:lstStyle/>
                    <a:p>
                      <a:pPr marL="0" marR="0">
                        <a:lnSpc>
                          <a:spcPct val="107000"/>
                        </a:lnSpc>
                        <a:spcBef>
                          <a:spcPts val="0"/>
                        </a:spcBef>
                        <a:spcAft>
                          <a:spcPts val="2250"/>
                        </a:spcAft>
                      </a:pPr>
                      <a:r>
                        <a:rPr lang="en-US" sz="1600">
                          <a:solidFill>
                            <a:schemeClr val="bg1"/>
                          </a:solidFill>
                          <a:effectLst/>
                        </a:rPr>
                        <a:t>Ohio</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$77,734</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$6,477</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$1,494</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$37.37</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r>
              <a:tr h="348610">
                <a:tc>
                  <a:txBody>
                    <a:bodyPr/>
                    <a:lstStyle/>
                    <a:p>
                      <a:pPr marL="0" marR="0">
                        <a:lnSpc>
                          <a:spcPct val="107000"/>
                        </a:lnSpc>
                        <a:spcBef>
                          <a:spcPts val="0"/>
                        </a:spcBef>
                        <a:spcAft>
                          <a:spcPts val="2250"/>
                        </a:spcAft>
                      </a:pPr>
                      <a:r>
                        <a:rPr lang="en-US" sz="1600">
                          <a:solidFill>
                            <a:schemeClr val="bg1"/>
                          </a:solidFill>
                          <a:effectLst/>
                        </a:rPr>
                        <a:t>Iowa</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$76,983</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$6,415</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$1,480</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$37.01</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r>
              <a:tr h="348610">
                <a:tc>
                  <a:txBody>
                    <a:bodyPr/>
                    <a:lstStyle/>
                    <a:p>
                      <a:pPr marL="0" marR="0">
                        <a:lnSpc>
                          <a:spcPct val="107000"/>
                        </a:lnSpc>
                        <a:spcBef>
                          <a:spcPts val="0"/>
                        </a:spcBef>
                        <a:spcAft>
                          <a:spcPts val="2250"/>
                        </a:spcAft>
                      </a:pPr>
                      <a:r>
                        <a:rPr lang="en-US" sz="1600">
                          <a:solidFill>
                            <a:schemeClr val="bg1"/>
                          </a:solidFill>
                          <a:effectLst/>
                        </a:rPr>
                        <a:t>Utah</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$76,613</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$6,384</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$1,473</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$36.83</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r>
              <a:tr h="348610">
                <a:tc>
                  <a:txBody>
                    <a:bodyPr/>
                    <a:lstStyle/>
                    <a:p>
                      <a:pPr marL="0" marR="0">
                        <a:lnSpc>
                          <a:spcPct val="107000"/>
                        </a:lnSpc>
                        <a:spcBef>
                          <a:spcPts val="0"/>
                        </a:spcBef>
                        <a:spcAft>
                          <a:spcPts val="2250"/>
                        </a:spcAft>
                      </a:pPr>
                      <a:r>
                        <a:rPr lang="en-US" sz="1600">
                          <a:solidFill>
                            <a:schemeClr val="bg1"/>
                          </a:solidFill>
                          <a:effectLst/>
                        </a:rPr>
                        <a:t>Kansas</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$74,597</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$6,216</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dirty="0">
                          <a:solidFill>
                            <a:schemeClr val="bg1"/>
                          </a:solidFill>
                          <a:effectLst/>
                        </a:rPr>
                        <a:t>$1,434</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$35.86</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r>
              <a:tr h="348610">
                <a:tc>
                  <a:txBody>
                    <a:bodyPr/>
                    <a:lstStyle/>
                    <a:p>
                      <a:pPr marL="0" marR="0">
                        <a:lnSpc>
                          <a:spcPct val="107000"/>
                        </a:lnSpc>
                        <a:spcBef>
                          <a:spcPts val="0"/>
                        </a:spcBef>
                        <a:spcAft>
                          <a:spcPts val="2250"/>
                        </a:spcAft>
                      </a:pPr>
                      <a:r>
                        <a:rPr lang="en-US" sz="1600">
                          <a:solidFill>
                            <a:schemeClr val="bg1"/>
                          </a:solidFill>
                          <a:effectLst/>
                        </a:rPr>
                        <a:t>New Mexico</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$74,289</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$6,190</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$1,428</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$35.72</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r>
              <a:tr h="348610">
                <a:tc>
                  <a:txBody>
                    <a:bodyPr/>
                    <a:lstStyle/>
                    <a:p>
                      <a:pPr marL="0" marR="0">
                        <a:lnSpc>
                          <a:spcPct val="107000"/>
                        </a:lnSpc>
                        <a:spcBef>
                          <a:spcPts val="0"/>
                        </a:spcBef>
                        <a:spcAft>
                          <a:spcPts val="2250"/>
                        </a:spcAft>
                      </a:pPr>
                      <a:r>
                        <a:rPr lang="en-US" sz="1600" dirty="0">
                          <a:solidFill>
                            <a:schemeClr val="bg1"/>
                          </a:solidFill>
                          <a:effectLst/>
                        </a:rPr>
                        <a:t>Alabama</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$73,840</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$6,153</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a:solidFill>
                            <a:schemeClr val="bg1"/>
                          </a:solidFill>
                          <a:effectLst/>
                        </a:rPr>
                        <a:t>$1,420</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c>
                  <a:txBody>
                    <a:bodyPr/>
                    <a:lstStyle/>
                    <a:p>
                      <a:pPr marL="0" marR="0" algn="ctr">
                        <a:lnSpc>
                          <a:spcPct val="107000"/>
                        </a:lnSpc>
                        <a:spcBef>
                          <a:spcPts val="0"/>
                        </a:spcBef>
                        <a:spcAft>
                          <a:spcPts val="2250"/>
                        </a:spcAft>
                      </a:pPr>
                      <a:r>
                        <a:rPr lang="en-US" sz="1600" b="1" dirty="0">
                          <a:solidFill>
                            <a:schemeClr val="bg1"/>
                          </a:solidFill>
                          <a:effectLst/>
                        </a:rPr>
                        <a:t>$35.50</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028" marR="89028" marT="62319" marB="62319" anchor="ctr"/>
                </a:tc>
              </a:tr>
            </a:tbl>
          </a:graphicData>
        </a:graphic>
      </p:graphicFrame>
      <p:sp>
        <p:nvSpPr>
          <p:cNvPr id="4" name="TextBox 3"/>
          <p:cNvSpPr txBox="1"/>
          <p:nvPr/>
        </p:nvSpPr>
        <p:spPr>
          <a:xfrm>
            <a:off x="11014841" y="882869"/>
            <a:ext cx="767256" cy="923330"/>
          </a:xfrm>
          <a:prstGeom prst="rect">
            <a:avLst/>
          </a:prstGeom>
          <a:noFill/>
        </p:spPr>
        <p:txBody>
          <a:bodyPr wrap="square" rtlCol="0">
            <a:spAutoFit/>
          </a:bodyPr>
          <a:lstStyle/>
          <a:p>
            <a:r>
              <a:rPr lang="en-US" sz="5400" dirty="0" smtClean="0">
                <a:solidFill>
                  <a:schemeClr val="bg1"/>
                </a:solidFill>
              </a:rPr>
              <a:t>4</a:t>
            </a:r>
            <a:endParaRPr lang="en-US" sz="5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55" y="753228"/>
            <a:ext cx="10136527" cy="1080938"/>
          </a:xfrm>
        </p:spPr>
        <p:txBody>
          <a:bodyPr/>
          <a:lstStyle/>
          <a:p>
            <a:endParaRPr lang="en-US" dirty="0"/>
          </a:p>
        </p:txBody>
      </p:sp>
      <p:sp>
        <p:nvSpPr>
          <p:cNvPr id="3" name="TextBox 2"/>
          <p:cNvSpPr txBox="1"/>
          <p:nvPr/>
        </p:nvSpPr>
        <p:spPr>
          <a:xfrm>
            <a:off x="10583917" y="753228"/>
            <a:ext cx="1608083" cy="923330"/>
          </a:xfrm>
          <a:prstGeom prst="rect">
            <a:avLst/>
          </a:prstGeom>
          <a:noFill/>
        </p:spPr>
        <p:txBody>
          <a:bodyPr wrap="square" rtlCol="0">
            <a:spAutoFit/>
          </a:bodyPr>
          <a:lstStyle/>
          <a:p>
            <a:pPr algn="ctr"/>
            <a:r>
              <a:rPr lang="en-US" sz="5400" b="1" dirty="0">
                <a:solidFill>
                  <a:schemeClr val="bg1"/>
                </a:solidFill>
              </a:rPr>
              <a:t>5</a:t>
            </a:r>
            <a:endParaRPr lang="en-US" sz="5400" b="1" dirty="0">
              <a:solidFill>
                <a:schemeClr val="bg1"/>
              </a:solidFill>
            </a:endParaRPr>
          </a:p>
        </p:txBody>
      </p:sp>
      <p:graphicFrame>
        <p:nvGraphicFramePr>
          <p:cNvPr id="5" name="Table 4"/>
          <p:cNvGraphicFramePr>
            <a:graphicFrameLocks noGrp="1"/>
          </p:cNvGraphicFramePr>
          <p:nvPr/>
        </p:nvGraphicFramePr>
        <p:xfrm>
          <a:off x="157655" y="2314563"/>
          <a:ext cx="6438900" cy="1971360"/>
        </p:xfrm>
        <a:graphic>
          <a:graphicData uri="http://schemas.openxmlformats.org/drawingml/2006/table">
            <a:tbl>
              <a:tblPr firstRow="1" firstCol="1" bandRow="1">
                <a:tableStyleId>{5C22544A-7EE6-4342-B048-85BDC9FD1C3A}</a:tableStyleId>
              </a:tblPr>
              <a:tblGrid>
                <a:gridCol w="2312276"/>
                <a:gridCol w="1229119"/>
                <a:gridCol w="965835"/>
                <a:gridCol w="965835"/>
                <a:gridCol w="965835"/>
              </a:tblGrid>
              <a:tr h="0">
                <a:tc>
                  <a:txBody>
                    <a:bodyPr/>
                    <a:lstStyle/>
                    <a:p>
                      <a:pPr marL="0" marR="0">
                        <a:lnSpc>
                          <a:spcPct val="107000"/>
                        </a:lnSpc>
                        <a:spcBef>
                          <a:spcPts val="0"/>
                        </a:spcBef>
                        <a:spcAft>
                          <a:spcPts val="2250"/>
                        </a:spcAft>
                      </a:pPr>
                      <a:r>
                        <a:rPr lang="en-US" sz="1600" dirty="0">
                          <a:solidFill>
                            <a:schemeClr val="bg1"/>
                          </a:solidFill>
                          <a:effectLst/>
                        </a:rPr>
                        <a:t>North Carolina</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66675" marB="66675" anchor="ctr"/>
                </a:tc>
                <a:tc>
                  <a:txBody>
                    <a:bodyPr/>
                    <a:lstStyle/>
                    <a:p>
                      <a:pPr marL="0" marR="0" algn="ctr">
                        <a:lnSpc>
                          <a:spcPct val="107000"/>
                        </a:lnSpc>
                        <a:spcBef>
                          <a:spcPts val="0"/>
                        </a:spcBef>
                        <a:spcAft>
                          <a:spcPts val="2250"/>
                        </a:spcAft>
                      </a:pPr>
                      <a:r>
                        <a:rPr lang="en-US" sz="1600" dirty="0">
                          <a:solidFill>
                            <a:schemeClr val="bg1"/>
                          </a:solidFill>
                          <a:effectLst/>
                        </a:rPr>
                        <a:t>$73,712</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66675" marB="66675" anchor="ctr"/>
                </a:tc>
                <a:tc>
                  <a:txBody>
                    <a:bodyPr/>
                    <a:lstStyle/>
                    <a:p>
                      <a:pPr marL="0" marR="0" algn="ctr">
                        <a:lnSpc>
                          <a:spcPct val="107000"/>
                        </a:lnSpc>
                        <a:spcBef>
                          <a:spcPts val="0"/>
                        </a:spcBef>
                        <a:spcAft>
                          <a:spcPts val="2250"/>
                        </a:spcAft>
                      </a:pPr>
                      <a:r>
                        <a:rPr lang="en-US" sz="1600" dirty="0">
                          <a:solidFill>
                            <a:schemeClr val="bg1"/>
                          </a:solidFill>
                          <a:effectLst/>
                        </a:rPr>
                        <a:t>$6,142</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66675" marB="66675" anchor="ctr"/>
                </a:tc>
                <a:tc>
                  <a:txBody>
                    <a:bodyPr/>
                    <a:lstStyle/>
                    <a:p>
                      <a:pPr marL="0" marR="0" algn="ctr">
                        <a:lnSpc>
                          <a:spcPct val="107000"/>
                        </a:lnSpc>
                        <a:spcBef>
                          <a:spcPts val="0"/>
                        </a:spcBef>
                        <a:spcAft>
                          <a:spcPts val="2250"/>
                        </a:spcAft>
                      </a:pPr>
                      <a:r>
                        <a:rPr lang="en-US" sz="1600" dirty="0">
                          <a:solidFill>
                            <a:schemeClr val="bg1"/>
                          </a:solidFill>
                          <a:effectLst/>
                        </a:rPr>
                        <a:t>$1,417</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66675" marB="66675" anchor="ctr"/>
                </a:tc>
                <a:tc>
                  <a:txBody>
                    <a:bodyPr/>
                    <a:lstStyle/>
                    <a:p>
                      <a:pPr marL="0" marR="0" algn="ctr">
                        <a:lnSpc>
                          <a:spcPct val="107000"/>
                        </a:lnSpc>
                        <a:spcBef>
                          <a:spcPts val="0"/>
                        </a:spcBef>
                        <a:spcAft>
                          <a:spcPts val="2250"/>
                        </a:spcAft>
                      </a:pPr>
                      <a:r>
                        <a:rPr lang="en-US" sz="1600" dirty="0">
                          <a:solidFill>
                            <a:schemeClr val="bg1"/>
                          </a:solidFill>
                          <a:effectLst/>
                        </a:rPr>
                        <a:t>$35.44</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66675" marB="66675" anchor="ctr"/>
                </a:tc>
              </a:tr>
              <a:tr h="0">
                <a:tc>
                  <a:txBody>
                    <a:bodyPr/>
                    <a:lstStyle/>
                    <a:p>
                      <a:pPr marL="0" marR="0">
                        <a:lnSpc>
                          <a:spcPct val="107000"/>
                        </a:lnSpc>
                        <a:spcBef>
                          <a:spcPts val="0"/>
                        </a:spcBef>
                        <a:spcAft>
                          <a:spcPts val="2250"/>
                        </a:spcAft>
                      </a:pPr>
                      <a:r>
                        <a:rPr lang="en-US" sz="1600">
                          <a:solidFill>
                            <a:schemeClr val="bg1"/>
                          </a:solidFill>
                          <a:effectLst/>
                        </a:rPr>
                        <a:t>Mississippi</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66675" marB="66675" anchor="ctr"/>
                </a:tc>
                <a:tc>
                  <a:txBody>
                    <a:bodyPr/>
                    <a:lstStyle/>
                    <a:p>
                      <a:pPr marL="0" marR="0" algn="ctr">
                        <a:lnSpc>
                          <a:spcPct val="107000"/>
                        </a:lnSpc>
                        <a:spcBef>
                          <a:spcPts val="0"/>
                        </a:spcBef>
                        <a:spcAft>
                          <a:spcPts val="2250"/>
                        </a:spcAft>
                      </a:pPr>
                      <a:r>
                        <a:rPr lang="en-US" sz="1600" b="1">
                          <a:effectLst/>
                        </a:rPr>
                        <a:t>$72,706</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66675" marB="66675" anchor="ctr"/>
                </a:tc>
                <a:tc>
                  <a:txBody>
                    <a:bodyPr/>
                    <a:lstStyle/>
                    <a:p>
                      <a:pPr marL="0" marR="0" algn="ctr">
                        <a:lnSpc>
                          <a:spcPct val="107000"/>
                        </a:lnSpc>
                        <a:spcBef>
                          <a:spcPts val="0"/>
                        </a:spcBef>
                        <a:spcAft>
                          <a:spcPts val="2250"/>
                        </a:spcAft>
                      </a:pPr>
                      <a:r>
                        <a:rPr lang="en-US" sz="1600" b="1">
                          <a:effectLst/>
                        </a:rPr>
                        <a:t>$6,058</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66675" marB="66675" anchor="ctr"/>
                </a:tc>
                <a:tc>
                  <a:txBody>
                    <a:bodyPr/>
                    <a:lstStyle/>
                    <a:p>
                      <a:pPr marL="0" marR="0" algn="ctr">
                        <a:lnSpc>
                          <a:spcPct val="107000"/>
                        </a:lnSpc>
                        <a:spcBef>
                          <a:spcPts val="0"/>
                        </a:spcBef>
                        <a:spcAft>
                          <a:spcPts val="2250"/>
                        </a:spcAft>
                      </a:pPr>
                      <a:r>
                        <a:rPr lang="en-US" sz="1600" b="1">
                          <a:effectLst/>
                        </a:rPr>
                        <a:t>$1,398</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66675" marB="66675" anchor="ctr"/>
                </a:tc>
                <a:tc>
                  <a:txBody>
                    <a:bodyPr/>
                    <a:lstStyle/>
                    <a:p>
                      <a:pPr marL="0" marR="0" algn="ctr">
                        <a:lnSpc>
                          <a:spcPct val="107000"/>
                        </a:lnSpc>
                        <a:spcBef>
                          <a:spcPts val="0"/>
                        </a:spcBef>
                        <a:spcAft>
                          <a:spcPts val="2250"/>
                        </a:spcAft>
                      </a:pPr>
                      <a:r>
                        <a:rPr lang="en-US" sz="1600" b="1">
                          <a:effectLst/>
                        </a:rPr>
                        <a:t>$34.95</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66675" marB="66675" anchor="ctr"/>
                </a:tc>
              </a:tr>
              <a:tr h="0">
                <a:tc>
                  <a:txBody>
                    <a:bodyPr/>
                    <a:lstStyle/>
                    <a:p>
                      <a:pPr marL="0" marR="0">
                        <a:lnSpc>
                          <a:spcPct val="107000"/>
                        </a:lnSpc>
                        <a:spcBef>
                          <a:spcPts val="0"/>
                        </a:spcBef>
                        <a:spcAft>
                          <a:spcPts val="2250"/>
                        </a:spcAft>
                      </a:pPr>
                      <a:r>
                        <a:rPr lang="en-US" sz="1600">
                          <a:solidFill>
                            <a:schemeClr val="bg1"/>
                          </a:solidFill>
                          <a:effectLst/>
                        </a:rPr>
                        <a:t>Florida</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66675" marB="66675" anchor="ctr"/>
                </a:tc>
                <a:tc>
                  <a:txBody>
                    <a:bodyPr/>
                    <a:lstStyle/>
                    <a:p>
                      <a:pPr marL="0" marR="0" algn="ctr">
                        <a:lnSpc>
                          <a:spcPct val="107000"/>
                        </a:lnSpc>
                        <a:spcBef>
                          <a:spcPts val="0"/>
                        </a:spcBef>
                        <a:spcAft>
                          <a:spcPts val="2250"/>
                        </a:spcAft>
                      </a:pPr>
                      <a:r>
                        <a:rPr lang="en-US" sz="1600" b="1">
                          <a:effectLst/>
                        </a:rPr>
                        <a:t>$71,568</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66675" marB="66675" anchor="ctr"/>
                </a:tc>
                <a:tc>
                  <a:txBody>
                    <a:bodyPr/>
                    <a:lstStyle/>
                    <a:p>
                      <a:pPr marL="0" marR="0" algn="ctr">
                        <a:lnSpc>
                          <a:spcPct val="107000"/>
                        </a:lnSpc>
                        <a:spcBef>
                          <a:spcPts val="0"/>
                        </a:spcBef>
                        <a:spcAft>
                          <a:spcPts val="2250"/>
                        </a:spcAft>
                      </a:pPr>
                      <a:r>
                        <a:rPr lang="en-US" sz="1600" b="1">
                          <a:effectLst/>
                        </a:rPr>
                        <a:t>$5,964</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66675" marB="66675" anchor="ctr"/>
                </a:tc>
                <a:tc>
                  <a:txBody>
                    <a:bodyPr/>
                    <a:lstStyle/>
                    <a:p>
                      <a:pPr marL="0" marR="0" algn="ctr">
                        <a:lnSpc>
                          <a:spcPct val="107000"/>
                        </a:lnSpc>
                        <a:spcBef>
                          <a:spcPts val="0"/>
                        </a:spcBef>
                        <a:spcAft>
                          <a:spcPts val="2250"/>
                        </a:spcAft>
                      </a:pPr>
                      <a:r>
                        <a:rPr lang="en-US" sz="1600" b="1">
                          <a:effectLst/>
                        </a:rPr>
                        <a:t>$1,376</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66675" marB="66675" anchor="ctr"/>
                </a:tc>
                <a:tc>
                  <a:txBody>
                    <a:bodyPr/>
                    <a:lstStyle/>
                    <a:p>
                      <a:pPr marL="0" marR="0" algn="ctr">
                        <a:lnSpc>
                          <a:spcPct val="107000"/>
                        </a:lnSpc>
                        <a:spcBef>
                          <a:spcPts val="0"/>
                        </a:spcBef>
                        <a:spcAft>
                          <a:spcPts val="2250"/>
                        </a:spcAft>
                      </a:pPr>
                      <a:r>
                        <a:rPr lang="en-US" sz="1600" b="1">
                          <a:effectLst/>
                        </a:rPr>
                        <a:t>$34.41</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66675" marB="66675" anchor="ctr"/>
                </a:tc>
              </a:tr>
              <a:tr h="0">
                <a:tc>
                  <a:txBody>
                    <a:bodyPr/>
                    <a:lstStyle/>
                    <a:p>
                      <a:pPr marL="0" marR="0">
                        <a:lnSpc>
                          <a:spcPct val="107000"/>
                        </a:lnSpc>
                        <a:spcBef>
                          <a:spcPts val="0"/>
                        </a:spcBef>
                        <a:spcAft>
                          <a:spcPts val="2250"/>
                        </a:spcAft>
                      </a:pPr>
                      <a:r>
                        <a:rPr lang="en-US" sz="1600">
                          <a:solidFill>
                            <a:schemeClr val="bg1"/>
                          </a:solidFill>
                          <a:effectLst/>
                        </a:rPr>
                        <a:t>Georgia</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66675" marB="66675" anchor="ctr"/>
                </a:tc>
                <a:tc>
                  <a:txBody>
                    <a:bodyPr/>
                    <a:lstStyle/>
                    <a:p>
                      <a:pPr marL="0" marR="0" algn="ctr">
                        <a:lnSpc>
                          <a:spcPct val="107000"/>
                        </a:lnSpc>
                        <a:spcBef>
                          <a:spcPts val="0"/>
                        </a:spcBef>
                        <a:spcAft>
                          <a:spcPts val="2250"/>
                        </a:spcAft>
                      </a:pPr>
                      <a:r>
                        <a:rPr lang="en-US" sz="1600" b="1">
                          <a:effectLst/>
                        </a:rPr>
                        <a:t>$66,727</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66675" marB="66675" anchor="ctr"/>
                </a:tc>
                <a:tc>
                  <a:txBody>
                    <a:bodyPr/>
                    <a:lstStyle/>
                    <a:p>
                      <a:pPr marL="0" marR="0" algn="ctr">
                        <a:lnSpc>
                          <a:spcPct val="107000"/>
                        </a:lnSpc>
                        <a:spcBef>
                          <a:spcPts val="0"/>
                        </a:spcBef>
                        <a:spcAft>
                          <a:spcPts val="2250"/>
                        </a:spcAft>
                      </a:pPr>
                      <a:r>
                        <a:rPr lang="en-US" sz="1600" b="1">
                          <a:effectLst/>
                        </a:rPr>
                        <a:t>$5,560</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66675" marB="66675" anchor="ctr"/>
                </a:tc>
                <a:tc>
                  <a:txBody>
                    <a:bodyPr/>
                    <a:lstStyle/>
                    <a:p>
                      <a:pPr marL="0" marR="0" algn="ctr">
                        <a:lnSpc>
                          <a:spcPct val="107000"/>
                        </a:lnSpc>
                        <a:spcBef>
                          <a:spcPts val="0"/>
                        </a:spcBef>
                        <a:spcAft>
                          <a:spcPts val="2250"/>
                        </a:spcAft>
                      </a:pPr>
                      <a:r>
                        <a:rPr lang="en-US" sz="1600" b="1">
                          <a:effectLst/>
                        </a:rPr>
                        <a:t>$1,283</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66675" marB="66675" anchor="ctr"/>
                </a:tc>
                <a:tc>
                  <a:txBody>
                    <a:bodyPr/>
                    <a:lstStyle/>
                    <a:p>
                      <a:pPr marL="0" marR="0" algn="ctr">
                        <a:lnSpc>
                          <a:spcPct val="107000"/>
                        </a:lnSpc>
                        <a:spcBef>
                          <a:spcPts val="0"/>
                        </a:spcBef>
                        <a:spcAft>
                          <a:spcPts val="2250"/>
                        </a:spcAft>
                      </a:pPr>
                      <a:r>
                        <a:rPr lang="en-US" sz="1600" b="1">
                          <a:effectLst/>
                        </a:rPr>
                        <a:t>$32.08</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66675" marB="66675" anchor="ctr"/>
                </a:tc>
              </a:tr>
              <a:tr h="0">
                <a:tc>
                  <a:txBody>
                    <a:bodyPr/>
                    <a:lstStyle/>
                    <a:p>
                      <a:pPr marL="0" marR="0">
                        <a:lnSpc>
                          <a:spcPct val="107000"/>
                        </a:lnSpc>
                        <a:spcBef>
                          <a:spcPts val="0"/>
                        </a:spcBef>
                        <a:spcAft>
                          <a:spcPts val="2250"/>
                        </a:spcAft>
                      </a:pPr>
                      <a:r>
                        <a:rPr lang="en-US" sz="1600" dirty="0">
                          <a:solidFill>
                            <a:schemeClr val="bg1"/>
                          </a:solidFill>
                          <a:effectLst/>
                        </a:rPr>
                        <a:t>Louisiana</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66675" marB="66675" anchor="ctr"/>
                </a:tc>
                <a:tc>
                  <a:txBody>
                    <a:bodyPr/>
                    <a:lstStyle/>
                    <a:p>
                      <a:pPr marL="0" marR="0" algn="ctr">
                        <a:lnSpc>
                          <a:spcPct val="107000"/>
                        </a:lnSpc>
                        <a:spcBef>
                          <a:spcPts val="0"/>
                        </a:spcBef>
                        <a:spcAft>
                          <a:spcPts val="2250"/>
                        </a:spcAft>
                      </a:pPr>
                      <a:r>
                        <a:rPr lang="en-US" sz="1600" b="1">
                          <a:effectLst/>
                        </a:rPr>
                        <a:t>$66,061</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66675" marB="66675" anchor="ctr"/>
                </a:tc>
                <a:tc>
                  <a:txBody>
                    <a:bodyPr/>
                    <a:lstStyle/>
                    <a:p>
                      <a:pPr marL="0" marR="0" algn="ctr">
                        <a:lnSpc>
                          <a:spcPct val="107000"/>
                        </a:lnSpc>
                        <a:spcBef>
                          <a:spcPts val="0"/>
                        </a:spcBef>
                        <a:spcAft>
                          <a:spcPts val="2250"/>
                        </a:spcAft>
                      </a:pPr>
                      <a:r>
                        <a:rPr lang="en-US" sz="1600" b="1">
                          <a:effectLst/>
                        </a:rPr>
                        <a:t>$5,505</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66675" marB="66675" anchor="ctr"/>
                </a:tc>
                <a:tc>
                  <a:txBody>
                    <a:bodyPr/>
                    <a:lstStyle/>
                    <a:p>
                      <a:pPr marL="0" marR="0" algn="ctr">
                        <a:lnSpc>
                          <a:spcPct val="107000"/>
                        </a:lnSpc>
                        <a:spcBef>
                          <a:spcPts val="0"/>
                        </a:spcBef>
                        <a:spcAft>
                          <a:spcPts val="2250"/>
                        </a:spcAft>
                      </a:pPr>
                      <a:r>
                        <a:rPr lang="en-US" sz="1600" b="1">
                          <a:effectLst/>
                        </a:rPr>
                        <a:t>$1,270</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66675" marB="66675" anchor="ctr"/>
                </a:tc>
                <a:tc>
                  <a:txBody>
                    <a:bodyPr/>
                    <a:lstStyle/>
                    <a:p>
                      <a:pPr marL="0" marR="0" algn="ctr">
                        <a:lnSpc>
                          <a:spcPct val="107000"/>
                        </a:lnSpc>
                        <a:spcBef>
                          <a:spcPts val="0"/>
                        </a:spcBef>
                        <a:spcAft>
                          <a:spcPts val="2250"/>
                        </a:spcAft>
                      </a:pPr>
                      <a:r>
                        <a:rPr lang="en-US" sz="1600" b="1" dirty="0">
                          <a:effectLst/>
                        </a:rPr>
                        <a:t>$31.76</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66675" marB="66675" anchor="ct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a:bodyPr>
          <a:p>
            <a:r>
              <a:rPr lang="en-US"/>
              <a:t>States with Highest Salaries for Foster Parent</a:t>
            </a:r>
            <a:endParaRPr lang="en-US"/>
          </a:p>
        </p:txBody>
      </p:sp>
      <p:sp>
        <p:nvSpPr>
          <p:cNvPr id="9" name="Content Placeholder 8"/>
          <p:cNvSpPr>
            <a:spLocks noGrp="1"/>
          </p:cNvSpPr>
          <p:nvPr>
            <p:ph idx="1"/>
          </p:nvPr>
        </p:nvSpPr>
        <p:spPr/>
        <p:txBody>
          <a:bodyPr/>
          <a:p>
            <a:r>
              <a:rPr lang="en-US">
                <a:sym typeface="+mn-ea"/>
              </a:rPr>
              <a:t>The five states where Foster Parent jobs get higher salaries in the United States are: Alaska, California, District of Columbia, New Jersey, and Massachusetts. Compared with the average salary of a Foster Parent in the United States, the state of Alaska with the highest job income for this job. The second and third states are California and District of Columbia respectively. The high or low salary paid to Foster Parent by the US has a greater relationship with the demand for jobs and the cost of living.</a:t>
            </a:r>
            <a:endParaRPr lang="en-US">
              <a:sym typeface="+mn-ea"/>
            </a:endParaRPr>
          </a:p>
          <a:p>
            <a:r>
              <a:rPr lang="en-US">
                <a:sym typeface="+mn-ea"/>
              </a:rPr>
              <a:t>https://www.salary.com/research/salary/hiring/foster-parent-salary</a:t>
            </a:r>
            <a:endParaRPr lang="en-US"/>
          </a:p>
          <a:p>
            <a:endParaRPr lang="en-US"/>
          </a:p>
          <a:p>
            <a:endParaRPr lang="en-US"/>
          </a:p>
        </p:txBody>
      </p:sp>
    </p:spTree>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0</TotalTime>
  <Words>5339</Words>
  <Application>WPS Presentation</Application>
  <PresentationFormat>Widescreen</PresentationFormat>
  <Paragraphs>590</Paragraphs>
  <Slides>12</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12</vt:i4>
      </vt:variant>
    </vt:vector>
  </HeadingPairs>
  <TitlesOfParts>
    <vt:vector size="23" baseType="lpstr">
      <vt:lpstr>Arial</vt:lpstr>
      <vt:lpstr>SimSun</vt:lpstr>
      <vt:lpstr>Wingdings</vt:lpstr>
      <vt:lpstr>Courgette</vt:lpstr>
      <vt:lpstr>Segoe Print</vt:lpstr>
      <vt:lpstr>Calibri</vt:lpstr>
      <vt:lpstr>Times New Roman</vt:lpstr>
      <vt:lpstr>Trebuchet MS</vt:lpstr>
      <vt:lpstr>Microsoft YaHei</vt:lpstr>
      <vt:lpstr>Arial Unicode MS</vt:lpstr>
      <vt:lpstr>Berlin</vt:lpstr>
      <vt:lpstr>CPS/Foster Care System Upside Down &amp; Backwards</vt:lpstr>
      <vt:lpstr>Upside Down &amp; Backwards</vt:lpstr>
      <vt:lpstr>“Show Me the Money”</vt:lpstr>
      <vt:lpstr>“Show Me the Money”</vt:lpstr>
      <vt:lpstr>“Show Me the Money”</vt:lpstr>
      <vt:lpstr>“Show Me the Money”</vt:lpstr>
      <vt:lpstr>“Show Me the Money”</vt:lpstr>
      <vt:lpstr>PowerPoint 演示文稿</vt:lpstr>
      <vt:lpstr>States with Highest Salaries for Foster Parent</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Foster Care Upside Down &amp; Backwards</dc:title>
  <dc:creator>Steven Isham</dc:creator>
  <cp:lastModifiedBy>Leanna ms</cp:lastModifiedBy>
  <cp:revision>27</cp:revision>
  <dcterms:created xsi:type="dcterms:W3CDTF">2022-08-31T14:42:00Z</dcterms:created>
  <dcterms:modified xsi:type="dcterms:W3CDTF">2022-12-08T17:50:13Z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1E4C2D4A109547DAB14F7B384000DDD5</vt:lpwstr>
  </property>
  <property fmtid="{D5CDD505-2E9C-101B-9397-08002B2CF9AE}" pid="3" name="KSOProductBuildVer">
    <vt:lpwstr>1033-11.2.0.11417</vt:lpwstr>
  </property>
</Properties>
</file>