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8" r:id="rId4"/>
    <p:sldId id="259" r:id="rId5"/>
    <p:sldId id="261" r:id="rId6"/>
    <p:sldId id="260" r:id="rId7"/>
    <p:sldId id="276" r:id="rId8"/>
    <p:sldId id="277" r:id="rId9"/>
    <p:sldId id="278" r:id="rId10"/>
    <p:sldId id="280" r:id="rId11"/>
    <p:sldId id="282" r:id="rId12"/>
    <p:sldId id="283" r:id="rId13"/>
    <p:sldId id="284" r:id="rId14"/>
    <p:sldId id="285" r:id="rId15"/>
    <p:sldId id="268"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96" d="100"/>
          <a:sy n="96" d="100"/>
        </p:scale>
        <p:origin x="3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B80C674-7DFC-42FE-B9CD-82963CDB155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076456F-F47D-4F25-8053-2A695DA0CA7D}"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D6C7379-69CC-4837-9905-BEBA22830C8A}"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9EB8B7E-8AEE-4F10-BFEE-C999AD004D3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endParaRPr lang="en-US" smtClean="0"/>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endParaRPr lang="en-US" smtClean="0"/>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3" name="Date Placeholder 2"/>
          <p:cNvSpPr>
            <a:spLocks noGrp="1"/>
          </p:cNvSpPr>
          <p:nvPr>
            <p:ph type="dt" sz="half" idx="10"/>
          </p:nvPr>
        </p:nvSpPr>
        <p:spPr/>
        <p:txBody>
          <a:bodyPr/>
          <a:lstStyle/>
          <a:p>
            <a:fld id="{8668F3F9-58BC-440B-B37B-805B9055EF92}"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3" name="Date Placeholder 2"/>
          <p:cNvSpPr>
            <a:spLocks noGrp="1"/>
          </p:cNvSpPr>
          <p:nvPr>
            <p:ph type="dt" sz="half" idx="10"/>
          </p:nvPr>
        </p:nvSpPr>
        <p:spPr/>
        <p:txBody>
          <a:bodyPr/>
          <a:lstStyle/>
          <a:p>
            <a:fld id="{0D5A53AF-48EA-489D-8260-9DCAB666386A}"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endParaRPr lang="en-US" smtClean="0"/>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7D1BD23-6E54-4D9D-AD88-A2813C73CC25}"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471A834-4F3C-4AF9-9C74-05EC35A0F292}"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www.svsloud.org/" TargetMode="Externa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7685" y="354827"/>
            <a:ext cx="11400183" cy="754025"/>
          </a:xfrm>
        </p:spPr>
        <p:txBody>
          <a:bodyPr>
            <a:noAutofit/>
          </a:bodyPr>
          <a:lstStyle/>
          <a:p>
            <a:pPr algn="ctr"/>
            <a:r>
              <a:rPr lang="en-US" sz="5400" b="1" u="sng" dirty="0">
                <a:solidFill>
                  <a:schemeClr val="tx1"/>
                </a:solidFill>
                <a:latin typeface="Arial Narrow" panose="020B0606020202030204" pitchFamily="34" charset="0"/>
              </a:rPr>
              <a:t>Free Reign to Terrorize and </a:t>
            </a:r>
            <a:r>
              <a:rPr lang="en-US" sz="5400" b="1" u="sng" dirty="0" smtClean="0">
                <a:solidFill>
                  <a:schemeClr val="tx1"/>
                </a:solidFill>
                <a:latin typeface="Arial Narrow" panose="020B0606020202030204" pitchFamily="34" charset="0"/>
              </a:rPr>
              <a:t>Torture </a:t>
            </a:r>
            <a:endParaRPr lang="en-US" sz="5400" b="1" u="sng" dirty="0">
              <a:solidFill>
                <a:schemeClr val="tx1"/>
              </a:solidFill>
              <a:latin typeface="Arial Narrow" panose="020B0606020202030204" pitchFamily="34" charset="0"/>
            </a:endParaRPr>
          </a:p>
        </p:txBody>
      </p:sp>
      <p:sp>
        <p:nvSpPr>
          <p:cNvPr id="4" name="TextBox 3"/>
          <p:cNvSpPr txBox="1"/>
          <p:nvPr/>
        </p:nvSpPr>
        <p:spPr>
          <a:xfrm>
            <a:off x="1401417" y="1401417"/>
            <a:ext cx="9521687" cy="2308324"/>
          </a:xfrm>
          <a:prstGeom prst="rect">
            <a:avLst/>
          </a:prstGeom>
          <a:noFill/>
        </p:spPr>
        <p:txBody>
          <a:bodyPr wrap="square" rtlCol="0">
            <a:spAutoFit/>
          </a:bodyPr>
          <a:lstStyle/>
          <a:p>
            <a:r>
              <a:rPr lang="en-US" sz="3600" i="1" dirty="0" smtClean="0">
                <a:latin typeface="Cinzel Black" panose="00000A00000000000000" pitchFamily="2" charset="0"/>
              </a:rPr>
              <a:t>“It </a:t>
            </a:r>
            <a:r>
              <a:rPr lang="en-US" sz="3600" i="1" dirty="0">
                <a:latin typeface="Cinzel Black" panose="00000A00000000000000" pitchFamily="2" charset="0"/>
              </a:rPr>
              <a:t>is easy to </a:t>
            </a:r>
            <a:r>
              <a:rPr lang="en-US" sz="3600" i="1" dirty="0" smtClean="0">
                <a:latin typeface="Cinzel Black" panose="00000A00000000000000" pitchFamily="2" charset="0"/>
              </a:rPr>
              <a:t>recognize </a:t>
            </a:r>
            <a:r>
              <a:rPr lang="en-US" sz="3600" i="1" dirty="0">
                <a:latin typeface="Cinzel Black" panose="00000A00000000000000" pitchFamily="2" charset="0"/>
              </a:rPr>
              <a:t>those who are actively promoting crimes. </a:t>
            </a:r>
            <a:r>
              <a:rPr lang="en-US" sz="3600" i="1" dirty="0" smtClean="0">
                <a:latin typeface="Cinzel Black" panose="00000A00000000000000" pitchFamily="2" charset="0"/>
              </a:rPr>
              <a:t>They simply </a:t>
            </a:r>
            <a:r>
              <a:rPr lang="en-US" sz="3600" i="1" dirty="0">
                <a:latin typeface="Cinzel Black" panose="00000A00000000000000" pitchFamily="2" charset="0"/>
              </a:rPr>
              <a:t>do not follow the laws and do </a:t>
            </a:r>
            <a:r>
              <a:rPr lang="en-US" sz="3600" i="1" dirty="0" smtClean="0">
                <a:latin typeface="Cinzel Black" panose="00000A00000000000000" pitchFamily="2" charset="0"/>
              </a:rPr>
              <a:t>not” </a:t>
            </a:r>
            <a:r>
              <a:rPr lang="en-US" sz="3600" i="1" dirty="0">
                <a:latin typeface="Cinzel Black" panose="00000A00000000000000" pitchFamily="2" charset="0"/>
              </a:rPr>
              <a:t>follow the constitution</a:t>
            </a:r>
            <a:r>
              <a:rPr lang="en-US" sz="3600" i="1" dirty="0" smtClean="0">
                <a:latin typeface="Cinzel Black" panose="00000A00000000000000" pitchFamily="2" charset="0"/>
              </a:rPr>
              <a:t>.”</a:t>
            </a:r>
            <a:endParaRPr lang="en-US" sz="3600" i="1" dirty="0">
              <a:latin typeface="Cinzel Black" panose="00000A00000000000000" pitchFamily="2" charset="0"/>
            </a:endParaRPr>
          </a:p>
        </p:txBody>
      </p:sp>
      <p:pic>
        <p:nvPicPr>
          <p:cNvPr id="5" name="Picture 4"/>
          <p:cNvPicPr>
            <a:picLocks noChangeAspect="1"/>
          </p:cNvPicPr>
          <p:nvPr/>
        </p:nvPicPr>
        <p:blipFill>
          <a:blip r:embed="rId1"/>
          <a:stretch>
            <a:fillRect/>
          </a:stretch>
        </p:blipFill>
        <p:spPr>
          <a:xfrm>
            <a:off x="4970496" y="4002306"/>
            <a:ext cx="2383528" cy="23835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At the very point where CR indicated she wanted to remain in foster </a:t>
            </a:r>
            <a:r>
              <a:rPr lang="en-US" sz="8000" dirty="0" smtClean="0">
                <a:latin typeface="Calibri" panose="020F0502020204030204" charset="0"/>
                <a:cs typeface="Calibri" panose="020F0502020204030204" charset="0"/>
              </a:rPr>
              <a:t>care until 18, but still have a relationship with Leanna and her family, and at the moment CR become angry with her mother and felt her mother was lying to her about why Darrell was not at visits and that her mother was lying to her about her</a:t>
            </a: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religious beliefs, the Racketeer's had CR read the book "Sickened" and read Dr. Bursch's Report accusing Leanna of having mental illnesses and alleging that Leanna caused CR's medical problems as a child because of her MSBP.</a:t>
            </a: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"Sickened" is the story of a girl who lost her childhood because her </a:t>
            </a:r>
            <a:r>
              <a:rPr lang="en-US" sz="8000" dirty="0" smtClean="0">
                <a:latin typeface="Calibri" panose="020F0502020204030204" charset="0"/>
                <a:cs typeface="Calibri" panose="020F0502020204030204" charset="0"/>
              </a:rPr>
              <a:t>mother had poisoned her as a result of having MSBP. Upon finishing reading the book "Sickened," with Greco, her therapist and Foster Mother, CR related to the child in the book and from that point on believed that Leanna had drugged her</a:t>
            </a: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causing the unexplained comas she had as a child. After reading "Sickened" and Bursch's report, CR thereafter believed her mother is mentally ill, has MSBP, was trying to hurt her and deprived her of her childhood. Before the matter was ever heard by the Juvenile Court, the Racketeers had effectively destroyed the relationship CR had with Leanna to the point where CR does not want to have anything to do with her mother.</a:t>
            </a:r>
            <a:endParaRPr lang="en-US" sz="8000" dirty="0" smtClean="0">
              <a:latin typeface="Calibri" panose="020F0502020204030204" charset="0"/>
              <a:cs typeface="Calibri" panose="020F050202020403020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The Racketeers did not wait to litigate the MSBP issues before the </a:t>
            </a:r>
            <a:r>
              <a:rPr lang="en-US" sz="8000" dirty="0" smtClean="0">
                <a:latin typeface="Calibri" panose="020F0502020204030204" charset="0"/>
                <a:cs typeface="Calibri" panose="020F0502020204030204" charset="0"/>
              </a:rPr>
              <a:t>Juvenile Court but did so in CR's mind long before the matter came to trial. The Racketeers used Bursch's report and testimony to take JS into CPS custody, even though no medical problems ever existed with JS. The Racketeers manipulated CR to bring allegations of physical abuse against Leanna to justify retention of custody of JS and placing JS in the same foster home as CR. Thereafter, they continued to manipulate CR to obtain false allegations of physical abuse against Darrell and physical abuse and sexual abuse allegations against Leanna.</a:t>
            </a:r>
            <a:endParaRPr lang="en-US" sz="8000" dirty="0" smtClean="0">
              <a:latin typeface="Calibri" panose="020F0502020204030204" charset="0"/>
              <a:cs typeface="Calibri" panose="020F050202020403020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The Racketeers knew that CR had become "enmeshed" with Foster </a:t>
            </a:r>
            <a:r>
              <a:rPr lang="en-US" sz="8000" dirty="0" smtClean="0">
                <a:latin typeface="Calibri" panose="020F0502020204030204" charset="0"/>
                <a:cs typeface="Calibri" panose="020F0502020204030204" charset="0"/>
              </a:rPr>
              <a:t>Mother and used this relationship to manipulate CR and to obtain false allegations of abuse by having Foster Mother and Father attend counseling sessions with Greco and CR and Greco and the Foster Mother reading and interpreting Bursch's report with her as well as reading with her and interpreting the book "Sickened."</a:t>
            </a:r>
            <a:endParaRPr lang="en-US" sz="8000" dirty="0" smtClean="0">
              <a:latin typeface="Calibri" panose="020F0502020204030204" charset="0"/>
              <a:cs typeface="Calibri" panose="020F050202020403020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6161"/>
            <a:ext cx="10515600" cy="1135684"/>
          </a:xfrm>
        </p:spPr>
        <p:style>
          <a:lnRef idx="2">
            <a:schemeClr val="dk1"/>
          </a:lnRef>
          <a:fillRef idx="1">
            <a:schemeClr val="lt1"/>
          </a:fillRef>
          <a:effectRef idx="0">
            <a:schemeClr val="dk1"/>
          </a:effectRef>
          <a:fontRef idx="minor">
            <a:schemeClr val="dk1"/>
          </a:fontRef>
        </p:style>
        <p:txBody>
          <a:bodyPr>
            <a:normAutofit fontScale="90000"/>
          </a:bodyPr>
          <a:lstStyle/>
          <a:p>
            <a:pPr algn="ctr"/>
            <a:br>
              <a:rPr lang="en-US" dirty="0" smtClean="0">
                <a:solidFill>
                  <a:srgbClr val="FF0000"/>
                </a:solidFill>
              </a:rPr>
            </a:br>
            <a:r>
              <a:rPr lang="en-US" sz="6700" dirty="0" smtClean="0">
                <a:solidFill>
                  <a:srgbClr val="FF0000"/>
                </a:solidFill>
              </a:rPr>
              <a:t>“</a:t>
            </a:r>
            <a:r>
              <a:rPr lang="en-US" sz="6700" b="1" dirty="0" smtClean="0">
                <a:solidFill>
                  <a:srgbClr val="FF0000"/>
                </a:solidFill>
              </a:rPr>
              <a:t>Voices </a:t>
            </a:r>
            <a:r>
              <a:rPr lang="en-US" sz="6700" b="1" dirty="0">
                <a:solidFill>
                  <a:srgbClr val="FF0000"/>
                </a:solidFill>
              </a:rPr>
              <a:t>Heard Carry </a:t>
            </a:r>
            <a:r>
              <a:rPr lang="en-US" sz="6700" b="1" dirty="0" smtClean="0">
                <a:solidFill>
                  <a:srgbClr val="FF0000"/>
                </a:solidFill>
              </a:rPr>
              <a:t>Power”</a:t>
            </a:r>
            <a:br>
              <a:rPr lang="en-US" dirty="0"/>
            </a:br>
            <a:endParaRPr lang="en-US" dirty="0"/>
          </a:p>
        </p:txBody>
      </p:sp>
      <p:sp>
        <p:nvSpPr>
          <p:cNvPr id="3" name="Content Placeholder 2"/>
          <p:cNvSpPr>
            <a:spLocks noGrp="1"/>
          </p:cNvSpPr>
          <p:nvPr>
            <p:ph idx="1"/>
          </p:nvPr>
        </p:nvSpPr>
        <p:spPr>
          <a:xfrm>
            <a:off x="308113" y="1679713"/>
            <a:ext cx="11559209" cy="493974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lnSpc>
                <a:spcPct val="110000"/>
              </a:lnSpc>
              <a:buNone/>
            </a:pPr>
            <a:r>
              <a:rPr lang="en-US" sz="2600" dirty="0"/>
              <a:t>Premeditated and legislated these criminals one by one go unnoticed and untouched by the laws. The Laws they </a:t>
            </a:r>
            <a:r>
              <a:rPr lang="en-US" sz="2600" dirty="0" smtClean="0"/>
              <a:t>omit and ignore are consistent </a:t>
            </a:r>
            <a:r>
              <a:rPr lang="en-US" sz="2600" dirty="0"/>
              <a:t>and systematic in their nature, structure and movement. Our human rights, constitutional and civil rights have a use and purpose to protect us. The powerful judicial power that is suppose to protect the </a:t>
            </a:r>
            <a:r>
              <a:rPr lang="en-US" sz="2600" dirty="0" smtClean="0"/>
              <a:t>American </a:t>
            </a:r>
            <a:r>
              <a:rPr lang="en-US" sz="2600" dirty="0"/>
              <a:t>family has failed. The system only works to manipulate and control laws that </a:t>
            </a:r>
            <a:r>
              <a:rPr lang="en-US" sz="2600" dirty="0" smtClean="0"/>
              <a:t>accommodate </a:t>
            </a:r>
            <a:r>
              <a:rPr lang="en-US" sz="2600" dirty="0"/>
              <a:t>their mission and goals. This tightly controlled network called CPS is well organized and when all the players and criminals are caught committing crimes they </a:t>
            </a:r>
            <a:r>
              <a:rPr lang="en-US" sz="2600" dirty="0" smtClean="0"/>
              <a:t>received </a:t>
            </a:r>
            <a:r>
              <a:rPr lang="en-US" sz="2600" dirty="0"/>
              <a:t>qualified immunity (quote: bailed out from prosecution.) They work the laws both ways. They enforce the laws when it is in their best interest and they do not </a:t>
            </a:r>
            <a:r>
              <a:rPr lang="en-US" sz="2600" dirty="0" smtClean="0"/>
              <a:t>enforce </a:t>
            </a:r>
            <a:r>
              <a:rPr lang="en-US" sz="2600" dirty="0"/>
              <a:t>the law when it is not. This allows  the players and powers in position to </a:t>
            </a:r>
            <a:r>
              <a:rPr lang="en-US" sz="2600" dirty="0" smtClean="0"/>
              <a:t>destroy </a:t>
            </a:r>
            <a:r>
              <a:rPr lang="en-US" sz="2600" dirty="0"/>
              <a:t>families and extended families. Children are commercially exploited in unimagined ways and parents and children are all falling prey to corrupt </a:t>
            </a:r>
            <a:r>
              <a:rPr lang="en-US" sz="2600" dirty="0" smtClean="0"/>
              <a:t>government </a:t>
            </a:r>
            <a:r>
              <a:rPr lang="en-US" sz="2600" dirty="0"/>
              <a:t>agencies by the millions. Child Protection Services should be abolished to save families from this genocide. </a:t>
            </a:r>
            <a:endParaRPr lang="en-US" sz="2600" dirty="0" smtClean="0"/>
          </a:p>
          <a:p>
            <a:pPr marL="0" indent="0" algn="ctr">
              <a:lnSpc>
                <a:spcPct val="110000"/>
              </a:lnSpc>
              <a:buNone/>
            </a:pPr>
            <a:r>
              <a:rPr lang="en-US" sz="2600" dirty="0" smtClean="0"/>
              <a:t>By</a:t>
            </a:r>
            <a:r>
              <a:rPr lang="en-US" sz="2600" dirty="0"/>
              <a:t>: </a:t>
            </a:r>
            <a:r>
              <a:rPr lang="en-US" sz="2600" dirty="0">
                <a:solidFill>
                  <a:srgbClr val="7030A0"/>
                </a:solidFill>
                <a:latin typeface="Lucida Handwriting" panose="03010101010101010101" pitchFamily="66" charset="0"/>
              </a:rPr>
              <a:t>Darrell Smith</a:t>
            </a:r>
            <a:endParaRPr lang="en-US" sz="2600" dirty="0">
              <a:solidFill>
                <a:srgbClr val="7030A0"/>
              </a:solidFill>
              <a:latin typeface="Lucida Handwriting" panose="03010101010101010101" pitchFamily="66"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6713" y="467140"/>
            <a:ext cx="11121887" cy="5933660"/>
          </a:xfrm>
          <a:prstGeom prst="rect">
            <a:avLst/>
          </a:prstGeom>
          <a:solidFill>
            <a:schemeClr val="tx1"/>
          </a:solidFill>
        </p:spPr>
        <p:txBody>
          <a:bodyPr wrap="square" rtlCol="0">
            <a:spAutoFit/>
          </a:bodyPr>
          <a:lstStyle/>
          <a:p>
            <a:endParaRPr lang="en-US" dirty="0"/>
          </a:p>
        </p:txBody>
      </p:sp>
      <p:pic>
        <p:nvPicPr>
          <p:cNvPr id="7" name="Content Placeholder 3"/>
          <p:cNvPicPr>
            <a:picLocks noChangeAspect="1"/>
          </p:cNvPicPr>
          <p:nvPr/>
        </p:nvPicPr>
        <p:blipFill>
          <a:blip r:embed="rId1"/>
          <a:stretch>
            <a:fillRect/>
          </a:stretch>
        </p:blipFill>
        <p:spPr>
          <a:xfrm>
            <a:off x="4387692" y="861584"/>
            <a:ext cx="3419928" cy="2090338"/>
          </a:xfrm>
          <a:prstGeom prst="rect">
            <a:avLst/>
          </a:prstGeom>
          <a:ln w="88900" cap="sq" cmpd="thickThin">
            <a:solidFill>
              <a:srgbClr val="000000"/>
            </a:solidFill>
            <a:prstDash val="solid"/>
            <a:miter lim="800000"/>
            <a:headEnd/>
            <a:tailEnd/>
          </a:ln>
          <a:effectLst>
            <a:innerShdw blurRad="76200">
              <a:srgbClr val="000000"/>
            </a:innerShdw>
          </a:effectLst>
        </p:spPr>
      </p:pic>
      <p:sp>
        <p:nvSpPr>
          <p:cNvPr id="8" name="TextBox 7"/>
          <p:cNvSpPr txBox="1"/>
          <p:nvPr/>
        </p:nvSpPr>
        <p:spPr>
          <a:xfrm>
            <a:off x="4293704" y="3319670"/>
            <a:ext cx="3588026" cy="1908215"/>
          </a:xfrm>
          <a:prstGeom prst="rect">
            <a:avLst/>
          </a:prstGeom>
          <a:noFill/>
        </p:spPr>
        <p:txBody>
          <a:bodyPr wrap="square" rtlCol="0">
            <a:spAutoFit/>
          </a:bodyPr>
          <a:lstStyle/>
          <a:p>
            <a:pPr algn="ctr"/>
            <a:r>
              <a:rPr lang="en-US" dirty="0" smtClean="0">
                <a:solidFill>
                  <a:schemeClr val="bg1"/>
                </a:solidFill>
              </a:rPr>
              <a:t>We meet in “ZOOM” the second Thursday of every Month</a:t>
            </a:r>
            <a:endParaRPr lang="en-US" dirty="0" smtClean="0">
              <a:solidFill>
                <a:schemeClr val="bg1"/>
              </a:solidFill>
            </a:endParaRPr>
          </a:p>
          <a:p>
            <a:pPr algn="ctr"/>
            <a:r>
              <a:rPr lang="en-US" dirty="0" smtClean="0">
                <a:solidFill>
                  <a:schemeClr val="bg1"/>
                </a:solidFill>
              </a:rPr>
              <a:t> 6:OO PM MST </a:t>
            </a:r>
            <a:endParaRPr lang="en-US" dirty="0" smtClean="0">
              <a:solidFill>
                <a:schemeClr val="bg1"/>
              </a:solidFill>
            </a:endParaRPr>
          </a:p>
          <a:p>
            <a:pPr algn="ctr"/>
            <a:endParaRPr lang="en-US" sz="1000" dirty="0">
              <a:solidFill>
                <a:schemeClr val="bg1"/>
              </a:solidFill>
            </a:endParaRPr>
          </a:p>
          <a:p>
            <a:pPr algn="ctr"/>
            <a:r>
              <a:rPr lang="en-US" dirty="0" smtClean="0">
                <a:solidFill>
                  <a:schemeClr val="bg1"/>
                </a:solidFill>
              </a:rPr>
              <a:t>Visit our website</a:t>
            </a:r>
            <a:endParaRPr lang="en-US" dirty="0" smtClean="0">
              <a:solidFill>
                <a:schemeClr val="bg1"/>
              </a:solidFill>
            </a:endParaRPr>
          </a:p>
          <a:p>
            <a:pPr algn="ctr"/>
            <a:r>
              <a:rPr lang="en-US" dirty="0" smtClean="0">
                <a:solidFill>
                  <a:schemeClr val="bg1"/>
                </a:solidFill>
                <a:hlinkClick r:id="rId2"/>
              </a:rPr>
              <a:t>www.svsloud.org</a:t>
            </a:r>
            <a:endParaRPr lang="en-US" dirty="0" smtClean="0">
              <a:solidFill>
                <a:schemeClr val="bg1"/>
              </a:solidFill>
            </a:endParaRPr>
          </a:p>
          <a:p>
            <a:pPr algn="ctr"/>
            <a:r>
              <a:rPr lang="en-US" dirty="0" smtClean="0">
                <a:solidFill>
                  <a:schemeClr val="bg1"/>
                </a:solidFill>
              </a:rPr>
              <a:t>For the link to join the conversation</a:t>
            </a:r>
            <a:endParaRPr lang="en-US" dirty="0">
              <a:solidFill>
                <a:schemeClr val="bg1"/>
              </a:solidFill>
            </a:endParaRPr>
          </a:p>
        </p:txBody>
      </p:sp>
      <p:sp>
        <p:nvSpPr>
          <p:cNvPr id="9" name="TextBox 8"/>
          <p:cNvSpPr txBox="1"/>
          <p:nvPr/>
        </p:nvSpPr>
        <p:spPr>
          <a:xfrm>
            <a:off x="2618961" y="5385376"/>
            <a:ext cx="6937512"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i="1" dirty="0" smtClean="0"/>
              <a:t>“The Truth will always expose hidden crimes that the law protects”</a:t>
            </a:r>
            <a:endParaRPr lang="en-US" b="1" i="1" dirty="0" smtClean="0"/>
          </a:p>
          <a:p>
            <a:pPr algn="ctr"/>
            <a:r>
              <a:rPr lang="en-US" dirty="0" smtClean="0"/>
              <a:t>Silent Voices Speak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367748"/>
            <a:ext cx="10233800" cy="6142382"/>
          </a:xfrm>
        </p:spPr>
        <p:style>
          <a:lnRef idx="2">
            <a:schemeClr val="accent1"/>
          </a:lnRef>
          <a:fillRef idx="1">
            <a:schemeClr val="lt1"/>
          </a:fillRef>
          <a:effectRef idx="0">
            <a:schemeClr val="accent1"/>
          </a:effectRef>
          <a:fontRef idx="minor">
            <a:schemeClr val="dk1"/>
          </a:fontRef>
        </p:style>
        <p:txBody>
          <a:bodyPr/>
          <a:lstStyle/>
          <a:p>
            <a:pPr marL="0" indent="0" algn="ctr">
              <a:buNone/>
            </a:pPr>
            <a:r>
              <a:rPr lang="en-US" b="1" dirty="0">
                <a:solidFill>
                  <a:schemeClr val="tx1"/>
                </a:solidFill>
              </a:rPr>
              <a:t>NOTICE OF CLAIM </a:t>
            </a:r>
            <a:r>
              <a:rPr lang="en-US" b="1" dirty="0" smtClean="0">
                <a:solidFill>
                  <a:schemeClr val="tx1"/>
                </a:solidFill>
              </a:rPr>
              <a:t>LETTE</a:t>
            </a:r>
            <a:endParaRPr lang="en-US" dirty="0" smtClean="0"/>
          </a:p>
          <a:p>
            <a:pPr marL="0" indent="0" algn="ctr">
              <a:buNone/>
            </a:pPr>
            <a:r>
              <a:rPr lang="en-US" b="1" dirty="0"/>
              <a:t>NOTICE OF CLAIM LETTER</a:t>
            </a:r>
            <a:endParaRPr lang="en-US" b="1" dirty="0"/>
          </a:p>
          <a:p>
            <a:pPr marL="0" indent="0" algn="ctr">
              <a:buNone/>
            </a:pPr>
            <a:r>
              <a:rPr lang="en-US" dirty="0"/>
              <a:t>February 9,2012</a:t>
            </a:r>
            <a:endParaRPr lang="en-US" dirty="0"/>
          </a:p>
          <a:p>
            <a:pPr marL="0" indent="0" algn="ctr">
              <a:buNone/>
            </a:pPr>
            <a:endParaRPr lang="en-US" dirty="0"/>
          </a:p>
          <a:p>
            <a:pPr marL="0" indent="0" algn="ctr">
              <a:buNone/>
            </a:pPr>
            <a:r>
              <a:rPr lang="en-US" dirty="0" smtClean="0"/>
              <a:t>Re</a:t>
            </a:r>
            <a:r>
              <a:rPr lang="en-US" dirty="0"/>
              <a:t>: My Client: Leanna Smith, mother of CR and JS; and</a:t>
            </a:r>
            <a:endParaRPr lang="en-US" dirty="0"/>
          </a:p>
          <a:p>
            <a:pPr marL="0" indent="0" algn="ctr">
              <a:buNone/>
            </a:pPr>
            <a:r>
              <a:rPr lang="en-US" dirty="0"/>
              <a:t>Darrell Smith, father of JS</a:t>
            </a:r>
            <a:endParaRPr lang="en-US" dirty="0"/>
          </a:p>
          <a:p>
            <a:pPr marL="0" indent="0" algn="ctr">
              <a:buNone/>
            </a:pPr>
            <a:r>
              <a:rPr lang="en-US" dirty="0"/>
              <a:t>Date of Loss: August 15, 2011 (Discovery of misconduct)</a:t>
            </a:r>
            <a:endParaRPr lang="en-US" dirty="0"/>
          </a:p>
          <a:p>
            <a:pPr marL="0" indent="0" algn="ctr">
              <a:buNone/>
            </a:pPr>
            <a:r>
              <a:rPr lang="en-US" b="1" dirty="0"/>
              <a:t>Claim: Racketeering</a:t>
            </a:r>
            <a:r>
              <a:rPr lang="en-US" dirty="0"/>
              <a:t> (A.R.S. §§13-2301, 2310, 2311 and 13-</a:t>
            </a:r>
            <a:endParaRPr lang="en-US" dirty="0"/>
          </a:p>
          <a:p>
            <a:pPr marL="0" indent="0" algn="ctr">
              <a:buNone/>
            </a:pPr>
            <a:r>
              <a:rPr lang="en-US" dirty="0"/>
              <a:t>2314 -18 </a:t>
            </a:r>
            <a:r>
              <a:rPr lang="en-US" dirty="0" err="1"/>
              <a:t>V.S.c</a:t>
            </a:r>
            <a:r>
              <a:rPr lang="en-US" dirty="0"/>
              <a:t>. § 1962) and related</a:t>
            </a:r>
            <a:endParaRPr lang="en-US" dirty="0"/>
          </a:p>
          <a:p>
            <a:pPr marL="0" indent="0" algn="ctr">
              <a:buNone/>
            </a:pPr>
            <a:r>
              <a:rPr lang="en-US" dirty="0"/>
              <a:t>State tort and Federal Civil Rights claims</a:t>
            </a:r>
            <a:endParaRPr lang="en-US" dirty="0"/>
          </a:p>
          <a:p>
            <a:pPr marL="0" indent="0">
              <a:buNone/>
            </a:pPr>
            <a:endParaRPr lang="en-US" dirty="0" smtClean="0"/>
          </a:p>
          <a:p>
            <a:pPr marL="0" indent="0" algn="ctr">
              <a:buNone/>
            </a:pPr>
            <a:r>
              <a:rPr lang="en-US" sz="2400" b="1" i="1" dirty="0" smtClean="0"/>
              <a:t>Note: CR = </a:t>
            </a:r>
            <a:r>
              <a:rPr lang="en-US" sz="2400" b="1" i="1" dirty="0" err="1" smtClean="0"/>
              <a:t>Chaunell</a:t>
            </a:r>
            <a:r>
              <a:rPr lang="en-US" sz="2400" b="1" i="1" dirty="0" smtClean="0"/>
              <a:t> Roberson  and  JS = </a:t>
            </a:r>
            <a:r>
              <a:rPr lang="en-US" sz="2400" b="1" i="1" dirty="0" err="1" smtClean="0"/>
              <a:t>Jameelah</a:t>
            </a:r>
            <a:r>
              <a:rPr lang="en-US" sz="2400" b="1" i="1" dirty="0" smtClean="0"/>
              <a:t> Smith</a:t>
            </a:r>
            <a:endParaRPr lang="en-US" sz="2400"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983" y="367748"/>
            <a:ext cx="10972799" cy="6142382"/>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ctr">
              <a:buNone/>
            </a:pPr>
            <a:r>
              <a:rPr lang="en-US" b="1" dirty="0">
                <a:solidFill>
                  <a:schemeClr val="tx1"/>
                </a:solidFill>
              </a:rPr>
              <a:t>NOTICE OF CLAIM </a:t>
            </a:r>
            <a:r>
              <a:rPr lang="en-US" b="1" dirty="0" smtClean="0">
                <a:solidFill>
                  <a:schemeClr val="tx1"/>
                </a:solidFill>
              </a:rPr>
              <a:t>LETTE</a:t>
            </a:r>
            <a:endParaRPr lang="en-US" dirty="0" smtClean="0"/>
          </a:p>
          <a:p>
            <a:pPr marL="0" indent="0" algn="ctr">
              <a:buNone/>
            </a:pPr>
            <a:r>
              <a:rPr lang="en-US" dirty="0">
                <a:latin typeface="Arial" panose="020B0604020202020204" pitchFamily="34" charset="0"/>
                <a:cs typeface="Arial" panose="020B0604020202020204" pitchFamily="34" charset="0"/>
              </a:rPr>
              <a:t>NOTICE OF CLAIM LETTER</a:t>
            </a: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February </a:t>
            </a:r>
            <a:r>
              <a:rPr lang="en-US" dirty="0" smtClean="0">
                <a:latin typeface="Arial" panose="020B0604020202020204" pitchFamily="34" charset="0"/>
                <a:cs typeface="Arial" panose="020B0604020202020204" pitchFamily="34" charset="0"/>
              </a:rPr>
              <a:t>9,2012 </a:t>
            </a:r>
            <a:endParaRPr lang="en-US" dirty="0" smtClean="0">
              <a:latin typeface="Arial" panose="020B0604020202020204" pitchFamily="34" charset="0"/>
              <a:cs typeface="Arial" panose="020B0604020202020204" pitchFamily="34" charset="0"/>
            </a:endParaRPr>
          </a:p>
          <a:p>
            <a:pPr marL="0" indent="0" algn="ctr">
              <a:buNone/>
            </a:pPr>
            <a:r>
              <a:rPr lang="en-US" sz="1800" b="1" i="1" dirty="0" smtClean="0">
                <a:latin typeface="Arial" panose="020B0604020202020204" pitchFamily="34" charset="0"/>
                <a:cs typeface="Arial" panose="020B0604020202020204" pitchFamily="34" charset="0"/>
              </a:rPr>
              <a:t>(continued)</a:t>
            </a:r>
            <a:endParaRPr lang="en-US" sz="1800" b="1" i="1" dirty="0" smtClean="0">
              <a:latin typeface="Arial" panose="020B0604020202020204" pitchFamily="34" charset="0"/>
              <a:cs typeface="Arial" panose="020B0604020202020204" pitchFamily="34" charset="0"/>
            </a:endParaRPr>
          </a:p>
          <a:p>
            <a:pPr marL="0" indent="0" algn="ctr">
              <a:buNone/>
            </a:pPr>
            <a:endParaRPr lang="en-US" sz="1800" b="1" i="1" dirty="0">
              <a:latin typeface="Arial" panose="020B0604020202020204" pitchFamily="34" charset="0"/>
              <a:cs typeface="Arial" panose="020B0604020202020204" pitchFamily="34" charset="0"/>
            </a:endParaRPr>
          </a:p>
          <a:p>
            <a:pPr marL="0" indent="0">
              <a:lnSpc>
                <a:spcPct val="120000"/>
              </a:lnSpc>
              <a:spcBef>
                <a:spcPts val="0"/>
              </a:spcBef>
              <a:buNone/>
            </a:pPr>
            <a:r>
              <a:rPr lang="en-US" dirty="0">
                <a:latin typeface="Arial" panose="020B0604020202020204" pitchFamily="34" charset="0"/>
                <a:cs typeface="Arial" panose="020B0604020202020204" pitchFamily="34" charset="0"/>
              </a:rPr>
              <a:t>Dear State of Arizona, Director Clarence Carter, Laura Pederson,</a:t>
            </a:r>
            <a:endParaRPr lang="en-US" dirty="0">
              <a:latin typeface="Arial" panose="020B0604020202020204" pitchFamily="34" charset="0"/>
              <a:cs typeface="Arial" panose="020B0604020202020204" pitchFamily="34" charset="0"/>
            </a:endParaRPr>
          </a:p>
          <a:p>
            <a:pPr marL="0" indent="0">
              <a:lnSpc>
                <a:spcPct val="120000"/>
              </a:lnSpc>
              <a:spcBef>
                <a:spcPts val="0"/>
              </a:spcBef>
              <a:buNone/>
            </a:pPr>
            <a:r>
              <a:rPr lang="en-US" dirty="0">
                <a:latin typeface="Arial" panose="020B0604020202020204" pitchFamily="34" charset="0"/>
                <a:cs typeface="Arial" panose="020B0604020202020204" pitchFamily="34" charset="0"/>
              </a:rPr>
              <a:t>Tammy Hamilton-</a:t>
            </a:r>
            <a:r>
              <a:rPr lang="en-US" dirty="0" err="1">
                <a:latin typeface="Arial" panose="020B0604020202020204" pitchFamily="34" charset="0"/>
                <a:cs typeface="Arial" panose="020B0604020202020204" pitchFamily="34" charset="0"/>
              </a:rPr>
              <a:t>MacAlpine</a:t>
            </a:r>
            <a:r>
              <a:rPr lang="en-US" dirty="0">
                <a:latin typeface="Arial" panose="020B0604020202020204" pitchFamily="34" charset="0"/>
                <a:cs typeface="Arial" panose="020B0604020202020204" pitchFamily="34" charset="0"/>
              </a:rPr>
              <a:t> , Bonnie Brown, David Fink, Laura Gonzales, </a:t>
            </a:r>
            <a:r>
              <a:rPr lang="en-US" dirty="0" smtClean="0">
                <a:latin typeface="Arial" panose="020B0604020202020204" pitchFamily="34" charset="0"/>
                <a:cs typeface="Arial" panose="020B0604020202020204" pitchFamily="34" charset="0"/>
              </a:rPr>
              <a:t>Dr. Katrina </a:t>
            </a:r>
            <a:r>
              <a:rPr lang="en-US" dirty="0">
                <a:latin typeface="Arial" panose="020B0604020202020204" pitchFamily="34" charset="0"/>
                <a:cs typeface="Arial" panose="020B0604020202020204" pitchFamily="34" charset="0"/>
              </a:rPr>
              <a:t>Buwalda, Buwalda Psychological Services, Kristi and Brent </a:t>
            </a:r>
            <a:r>
              <a:rPr lang="en-US" dirty="0" smtClean="0">
                <a:latin typeface="Arial" panose="020B0604020202020204" pitchFamily="34" charset="0"/>
                <a:cs typeface="Arial" panose="020B0604020202020204" pitchFamily="34" charset="0"/>
              </a:rPr>
              <a:t>Mueller, Marina </a:t>
            </a:r>
            <a:r>
              <a:rPr lang="en-US" dirty="0">
                <a:latin typeface="Arial" panose="020B0604020202020204" pitchFamily="34" charset="0"/>
                <a:cs typeface="Arial" panose="020B0604020202020204" pitchFamily="34" charset="0"/>
              </a:rPr>
              <a:t>Greco, </a:t>
            </a:r>
            <a:r>
              <a:rPr lang="en-US" dirty="0" smtClean="0">
                <a:latin typeface="Arial" panose="020B0604020202020204" pitchFamily="34" charset="0"/>
                <a:cs typeface="Arial" panose="020B0604020202020204" pitchFamily="34" charset="0"/>
              </a:rPr>
              <a:t>Child-help </a:t>
            </a:r>
            <a:r>
              <a:rPr lang="en-US" dirty="0">
                <a:latin typeface="Arial" panose="020B0604020202020204" pitchFamily="34" charset="0"/>
                <a:cs typeface="Arial" panose="020B0604020202020204" pitchFamily="34" charset="0"/>
              </a:rPr>
              <a:t>Children Center of Arizona, Kathryn Coffman, </a:t>
            </a:r>
            <a:r>
              <a:rPr lang="en-US" dirty="0" smtClean="0">
                <a:latin typeface="Arial" panose="020B0604020202020204" pitchFamily="34" charset="0"/>
                <a:cs typeface="Arial" panose="020B0604020202020204" pitchFamily="34" charset="0"/>
              </a:rPr>
              <a:t>Brenda </a:t>
            </a:r>
            <a:r>
              <a:rPr lang="en-US" dirty="0" err="1" smtClean="0">
                <a:latin typeface="Arial" panose="020B0604020202020204" pitchFamily="34" charset="0"/>
                <a:cs typeface="Arial" panose="020B0604020202020204" pitchFamily="34" charset="0"/>
              </a:rPr>
              <a:t>Bursch</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UCLA</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US" dirty="0">
                <a:latin typeface="Arial" panose="020B0604020202020204" pitchFamily="34" charset="0"/>
                <a:cs typeface="Arial" panose="020B0604020202020204" pitchFamily="34" charset="0"/>
              </a:rPr>
              <a:t>I represent Leanna Smith, the mother of CR, who is now an adult, </a:t>
            </a:r>
            <a:r>
              <a:rPr lang="en-US" dirty="0" smtClean="0">
                <a:latin typeface="Arial" panose="020B0604020202020204" pitchFamily="34" charset="0"/>
                <a:cs typeface="Arial" panose="020B0604020202020204" pitchFamily="34" charset="0"/>
              </a:rPr>
              <a:t>but at </a:t>
            </a:r>
            <a:r>
              <a:rPr lang="en-US" dirty="0">
                <a:latin typeface="Arial" panose="020B0604020202020204" pitchFamily="34" charset="0"/>
                <a:cs typeface="Arial" panose="020B0604020202020204" pitchFamily="34" charset="0"/>
              </a:rPr>
              <a:t>all relevant times was a minor, the mother of JS, a minor and Darrell Smith </a:t>
            </a:r>
            <a:r>
              <a:rPr lang="en-US" dirty="0" smtClean="0">
                <a:latin typeface="Arial" panose="020B0604020202020204" pitchFamily="34" charset="0"/>
                <a:cs typeface="Arial" panose="020B0604020202020204" pitchFamily="34" charset="0"/>
              </a:rPr>
              <a:t>the father </a:t>
            </a:r>
            <a:r>
              <a:rPr lang="en-US" dirty="0">
                <a:latin typeface="Arial" panose="020B0604020202020204" pitchFamily="34" charset="0"/>
                <a:cs typeface="Arial" panose="020B0604020202020204" pitchFamily="34" charset="0"/>
              </a:rPr>
              <a:t>of JS, regarding their claims against the above for </a:t>
            </a:r>
            <a:r>
              <a:rPr lang="en-US" b="1" dirty="0">
                <a:latin typeface="Arial" panose="020B0604020202020204" pitchFamily="34" charset="0"/>
                <a:cs typeface="Arial" panose="020B0604020202020204" pitchFamily="34" charset="0"/>
              </a:rPr>
              <a:t>Racketeering</a:t>
            </a:r>
            <a:r>
              <a:rPr lang="en-US" dirty="0">
                <a:latin typeface="Arial" panose="020B0604020202020204" pitchFamily="34" charset="0"/>
                <a:cs typeface="Arial" panose="020B0604020202020204" pitchFamily="34" charset="0"/>
              </a:rPr>
              <a:t> pursuant </a:t>
            </a:r>
            <a:r>
              <a:rPr lang="en-US" dirty="0" smtClean="0">
                <a:latin typeface="Arial" panose="020B0604020202020204" pitchFamily="34" charset="0"/>
                <a:cs typeface="Arial" panose="020B0604020202020204" pitchFamily="34" charset="0"/>
              </a:rPr>
              <a:t>to A.R.S</a:t>
            </a:r>
            <a:r>
              <a:rPr lang="en-US" dirty="0">
                <a:latin typeface="Arial" panose="020B0604020202020204" pitchFamily="34" charset="0"/>
                <a:cs typeface="Arial" panose="020B0604020202020204" pitchFamily="34" charset="0"/>
              </a:rPr>
              <a:t>. §§13-2301, 2310, 2311 and 13-2314, and 18 U.S.C. § 1962 and related State tort and Federal civil rights claims for conspiring to and manipulating, coaching and brainwashing CR and JS while in CPS care, custody and control.</a:t>
            </a:r>
            <a:endParaRPr lang="en-US" dirty="0">
              <a:latin typeface="Arial" panose="020B0604020202020204" pitchFamily="34" charset="0"/>
              <a:cs typeface="Arial" panose="020B0604020202020204" pitchFamily="34" charset="0"/>
            </a:endParaRPr>
          </a:p>
          <a:p>
            <a:pPr marL="0" indent="0">
              <a:lnSpc>
                <a:spcPct val="120000"/>
              </a:lnSpc>
              <a:spcBef>
                <a:spcPts val="0"/>
              </a:spcBef>
              <a:buNone/>
            </a:pPr>
            <a:r>
              <a:rPr lang="en-US" dirty="0">
                <a:latin typeface="Arial" panose="020B0604020202020204" pitchFamily="34" charset="0"/>
                <a:cs typeface="Arial" panose="020B0604020202020204" pitchFamily="34" charset="0"/>
              </a:rPr>
              <a:t>These claims are based upon the following.</a:t>
            </a: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lvl="0" indent="0" algn="ctr">
              <a:buNone/>
            </a:pPr>
            <a:r>
              <a:rPr lang="en-US" sz="2400" b="1" i="1" dirty="0">
                <a:solidFill>
                  <a:prstClr val="black"/>
                </a:solidFill>
                <a:latin typeface="Arial" panose="020B0604020202020204" pitchFamily="34" charset="0"/>
                <a:cs typeface="Arial" panose="020B0604020202020204" pitchFamily="34" charset="0"/>
              </a:rPr>
              <a:t>Note: CR = </a:t>
            </a:r>
            <a:r>
              <a:rPr lang="en-US" sz="2400" b="1" i="1" dirty="0" err="1">
                <a:solidFill>
                  <a:prstClr val="black"/>
                </a:solidFill>
                <a:latin typeface="Arial" panose="020B0604020202020204" pitchFamily="34" charset="0"/>
                <a:cs typeface="Arial" panose="020B0604020202020204" pitchFamily="34" charset="0"/>
              </a:rPr>
              <a:t>Chaunell</a:t>
            </a:r>
            <a:r>
              <a:rPr lang="en-US" sz="2400" b="1" i="1" dirty="0">
                <a:solidFill>
                  <a:prstClr val="black"/>
                </a:solidFill>
                <a:latin typeface="Arial" panose="020B0604020202020204" pitchFamily="34" charset="0"/>
                <a:cs typeface="Arial" panose="020B0604020202020204" pitchFamily="34" charset="0"/>
              </a:rPr>
              <a:t> Roberson  and  JS = </a:t>
            </a:r>
            <a:r>
              <a:rPr lang="en-US" sz="2400" b="1" i="1" dirty="0" err="1">
                <a:solidFill>
                  <a:prstClr val="black"/>
                </a:solidFill>
                <a:latin typeface="Arial" panose="020B0604020202020204" pitchFamily="34" charset="0"/>
                <a:cs typeface="Arial" panose="020B0604020202020204" pitchFamily="34" charset="0"/>
              </a:rPr>
              <a:t>Jameelah</a:t>
            </a:r>
            <a:r>
              <a:rPr lang="en-US" sz="2400" b="1" i="1" dirty="0">
                <a:solidFill>
                  <a:prstClr val="black"/>
                </a:solidFill>
                <a:latin typeface="Arial" panose="020B0604020202020204" pitchFamily="34" charset="0"/>
                <a:cs typeface="Arial" panose="020B0604020202020204" pitchFamily="34" charset="0"/>
              </a:rPr>
              <a:t> Smith</a:t>
            </a:r>
            <a:endParaRPr lang="en-US" sz="2400" b="1" i="1" dirty="0">
              <a:solidFill>
                <a:prstClr val="black"/>
              </a:solidFill>
              <a:latin typeface="Arial" panose="020B0604020202020204" pitchFamily="34" charset="0"/>
              <a:cs typeface="Arial" panose="020B0604020202020204" pitchFamily="34" charset="0"/>
            </a:endParaRPr>
          </a:p>
          <a:p>
            <a:pPr marL="0" indent="0">
              <a:buNone/>
            </a:pPr>
            <a:endParaRPr lang="en-US" dirty="0"/>
          </a:p>
          <a:p>
            <a:pPr marL="0" indent="0" algn="ctr">
              <a:buNone/>
            </a:pPr>
            <a:endParaRPr lang="en-US" dirty="0"/>
          </a:p>
          <a:p>
            <a:pPr marL="0" indent="0">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r>
              <a:rPr lang="en-US" sz="2400" b="1" dirty="0" smtClean="0"/>
              <a:t>NOTICE </a:t>
            </a:r>
            <a:r>
              <a:rPr lang="en-US" sz="2400" b="1" dirty="0"/>
              <a:t>OF CLAIM LETTER</a:t>
            </a:r>
            <a:endParaRPr lang="en-US" sz="2400" b="1" dirty="0"/>
          </a:p>
          <a:p>
            <a:pPr marL="0" indent="0" algn="ctr">
              <a:buNone/>
            </a:pPr>
            <a:r>
              <a:rPr lang="en-US" sz="2400" dirty="0"/>
              <a:t>February </a:t>
            </a:r>
            <a:r>
              <a:rPr lang="en-US" sz="2400" dirty="0" smtClean="0"/>
              <a:t>9,2012 </a:t>
            </a:r>
            <a:endParaRPr lang="en-US" sz="2400" dirty="0" smtClean="0"/>
          </a:p>
          <a:p>
            <a:pPr marL="0" indent="0" algn="ctr">
              <a:buNone/>
            </a:pPr>
            <a:r>
              <a:rPr lang="en-US" sz="1800" b="1" i="1" dirty="0" smtClean="0"/>
              <a:t>(continued)</a:t>
            </a:r>
            <a:endParaRPr lang="en-US" sz="1800" b="1" i="1" dirty="0" smtClean="0"/>
          </a:p>
          <a:p>
            <a:pPr marL="0" indent="0">
              <a:lnSpc>
                <a:spcPct val="110000"/>
              </a:lnSpc>
              <a:buNone/>
            </a:pPr>
            <a:r>
              <a:rPr lang="en-US" sz="2000" b="1" dirty="0">
                <a:latin typeface="Arial" panose="020B0604020202020204" pitchFamily="34" charset="0"/>
                <a:cs typeface="Arial" panose="020B0604020202020204" pitchFamily="34" charset="0"/>
              </a:rPr>
              <a:t>FACTS:</a:t>
            </a:r>
            <a:endParaRPr lang="en-US" sz="2000" b="1" dirty="0">
              <a:latin typeface="Arial" panose="020B0604020202020204" pitchFamily="34" charset="0"/>
              <a:cs typeface="Arial" panose="020B0604020202020204" pitchFamily="34" charset="0"/>
            </a:endParaRPr>
          </a:p>
          <a:p>
            <a:pPr marL="0" indent="0">
              <a:lnSpc>
                <a:spcPct val="110000"/>
              </a:lnSpc>
              <a:buNone/>
            </a:pPr>
            <a:r>
              <a:rPr lang="en-US" sz="2000" dirty="0">
                <a:latin typeface="Arial" panose="020B0604020202020204" pitchFamily="34" charset="0"/>
                <a:cs typeface="Arial" panose="020B0604020202020204" pitchFamily="34" charset="0"/>
              </a:rPr>
              <a:t>          CR was taken into custody by Arizona Child Protective </a:t>
            </a:r>
            <a:r>
              <a:rPr lang="en-US" sz="2000" dirty="0" smtClean="0">
                <a:latin typeface="Arial" panose="020B0604020202020204" pitchFamily="34" charset="0"/>
                <a:cs typeface="Arial" panose="020B0604020202020204" pitchFamily="34" charset="0"/>
              </a:rPr>
              <a:t>Services ("</a:t>
            </a:r>
            <a:r>
              <a:rPr lang="en-US" sz="2000" dirty="0">
                <a:latin typeface="Arial" panose="020B0604020202020204" pitchFamily="34" charset="0"/>
                <a:cs typeface="Arial" panose="020B0604020202020204" pitchFamily="34" charset="0"/>
              </a:rPr>
              <a:t>CPS") on September 3, 2008 at the requests of Dr. White, Dr. </a:t>
            </a:r>
            <a:r>
              <a:rPr lang="en-US" sz="2000" dirty="0" err="1">
                <a:latin typeface="Arial" panose="020B0604020202020204" pitchFamily="34" charset="0"/>
                <a:cs typeface="Arial" panose="020B0604020202020204" pitchFamily="34" charset="0"/>
              </a:rPr>
              <a:t>Rekate</a:t>
            </a:r>
            <a:r>
              <a:rPr lang="en-US" sz="2000" dirty="0">
                <a:latin typeface="Arial" panose="020B0604020202020204" pitchFamily="34" charset="0"/>
                <a:cs typeface="Arial" panose="020B0604020202020204" pitchFamily="34" charset="0"/>
              </a:rPr>
              <a:t> and </a:t>
            </a:r>
            <a:r>
              <a:rPr lang="en-US" sz="2000" dirty="0" smtClean="0">
                <a:latin typeface="Arial" panose="020B0604020202020204" pitchFamily="34" charset="0"/>
                <a:cs typeface="Arial" panose="020B0604020202020204" pitchFamily="34" charset="0"/>
              </a:rPr>
              <a:t>Dr. </a:t>
            </a:r>
            <a:r>
              <a:rPr lang="en-US" sz="2000" dirty="0" err="1" smtClean="0">
                <a:latin typeface="Arial" panose="020B0604020202020204" pitchFamily="34" charset="0"/>
                <a:cs typeface="Arial" panose="020B0604020202020204" pitchFamily="34" charset="0"/>
              </a:rPr>
              <a:t>Alfano</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St. Josephs Hospital and Dr. Elton, </a:t>
            </a:r>
            <a:r>
              <a:rPr lang="en-US" sz="2000" dirty="0" err="1">
                <a:latin typeface="Arial" panose="020B0604020202020204" pitchFamily="34" charset="0"/>
                <a:cs typeface="Arial" panose="020B0604020202020204" pitchFamily="34" charset="0"/>
              </a:rPr>
              <a:t>Dr</a:t>
            </a:r>
            <a:r>
              <a:rPr lang="en-US" sz="2000" dirty="0">
                <a:latin typeface="Arial" panose="020B0604020202020204" pitchFamily="34" charset="0"/>
                <a:cs typeface="Arial" panose="020B0604020202020204" pitchFamily="34" charset="0"/>
              </a:rPr>
              <a:t> Albuquerque and Dr. </a:t>
            </a:r>
            <a:r>
              <a:rPr lang="en-US" sz="2000" dirty="0" smtClean="0">
                <a:latin typeface="Arial" panose="020B0604020202020204" pitchFamily="34" charset="0"/>
                <a:cs typeface="Arial" panose="020B0604020202020204" pitchFamily="34" charset="0"/>
              </a:rPr>
              <a:t>Oppenheim at </a:t>
            </a:r>
            <a:r>
              <a:rPr lang="en-US" sz="2000" dirty="0">
                <a:latin typeface="Arial" panose="020B0604020202020204" pitchFamily="34" charset="0"/>
                <a:cs typeface="Arial" panose="020B0604020202020204" pitchFamily="34" charset="0"/>
              </a:rPr>
              <a:t>Banner Desert Hospital, based on allegations of suspected </a:t>
            </a:r>
            <a:r>
              <a:rPr lang="en-US" sz="2000" dirty="0" smtClean="0">
                <a:latin typeface="Arial" panose="020B0604020202020204" pitchFamily="34" charset="0"/>
                <a:cs typeface="Arial" panose="020B0604020202020204" pitchFamily="34" charset="0"/>
              </a:rPr>
              <a:t>Munchausen Syndrome </a:t>
            </a:r>
            <a:r>
              <a:rPr lang="en-US" sz="2000" dirty="0">
                <a:latin typeface="Arial" panose="020B0604020202020204" pitchFamily="34" charset="0"/>
                <a:cs typeface="Arial" panose="020B0604020202020204" pitchFamily="34" charset="0"/>
              </a:rPr>
              <a:t>by Proxy (Factitious Disorder by Proxy)(referred to collectively </a:t>
            </a:r>
            <a:r>
              <a:rPr lang="en-US" sz="2000" dirty="0" smtClean="0">
                <a:latin typeface="Arial" panose="020B0604020202020204" pitchFamily="34" charset="0"/>
                <a:cs typeface="Arial" panose="020B0604020202020204" pitchFamily="34" charset="0"/>
              </a:rPr>
              <a:t>as "MSBP</a:t>
            </a:r>
            <a:r>
              <a:rPr lang="en-US" sz="2000" dirty="0">
                <a:latin typeface="Arial" panose="020B0604020202020204" pitchFamily="34" charset="0"/>
                <a:cs typeface="Arial" panose="020B0604020202020204" pitchFamily="34" charset="0"/>
              </a:rPr>
              <a:t>"). The hospitals and CPS consulted Dr. Coffman, who was supervised </a:t>
            </a:r>
            <a:r>
              <a:rPr lang="en-US" sz="2000" dirty="0" smtClean="0">
                <a:latin typeface="Arial" panose="020B0604020202020204" pitchFamily="34" charset="0"/>
                <a:cs typeface="Arial" panose="020B0604020202020204" pitchFamily="34" charset="0"/>
              </a:rPr>
              <a:t>by Dr</a:t>
            </a:r>
            <a:r>
              <a:rPr lang="en-US" sz="2000" dirty="0">
                <a:latin typeface="Arial" panose="020B0604020202020204" pitchFamily="34" charset="0"/>
                <a:cs typeface="Arial" panose="020B0604020202020204" pitchFamily="34" charset="0"/>
              </a:rPr>
              <a:t>. White to pursue MSBP against Leanna. These allegations drove the </a:t>
            </a:r>
            <a:r>
              <a:rPr lang="en-US" sz="2000" dirty="0" smtClean="0">
                <a:latin typeface="Arial" panose="020B0604020202020204" pitchFamily="34" charset="0"/>
                <a:cs typeface="Arial" panose="020B0604020202020204" pitchFamily="34" charset="0"/>
              </a:rPr>
              <a:t>case although </a:t>
            </a:r>
            <a:r>
              <a:rPr lang="en-US" sz="2000" dirty="0">
                <a:latin typeface="Arial" panose="020B0604020202020204" pitchFamily="34" charset="0"/>
                <a:cs typeface="Arial" panose="020B0604020202020204" pitchFamily="34" charset="0"/>
              </a:rPr>
              <a:t>the Juvenile Court never found that Leanna had done anything </a:t>
            </a:r>
            <a:r>
              <a:rPr lang="en-US" sz="2000" dirty="0" smtClean="0">
                <a:latin typeface="Arial" panose="020B0604020202020204" pitchFamily="34" charset="0"/>
                <a:cs typeface="Arial" panose="020B0604020202020204" pitchFamily="34" charset="0"/>
              </a:rPr>
              <a:t>medically to </a:t>
            </a:r>
            <a:r>
              <a:rPr lang="en-US" sz="2000" dirty="0">
                <a:latin typeface="Arial" panose="020B0604020202020204" pitchFamily="34" charset="0"/>
                <a:cs typeface="Arial" panose="020B0604020202020204" pitchFamily="34" charset="0"/>
              </a:rPr>
              <a:t>CR or that she had MSBP. The Juvenile Court ultimately denied DES's </a:t>
            </a:r>
            <a:r>
              <a:rPr lang="en-US" sz="2000" dirty="0" smtClean="0">
                <a:latin typeface="Arial" panose="020B0604020202020204" pitchFamily="34" charset="0"/>
                <a:cs typeface="Arial" panose="020B0604020202020204" pitchFamily="34" charset="0"/>
              </a:rPr>
              <a:t>petition to </a:t>
            </a:r>
            <a:r>
              <a:rPr lang="en-US" sz="2000" dirty="0">
                <a:latin typeface="Arial" panose="020B0604020202020204" pitchFamily="34" charset="0"/>
                <a:cs typeface="Arial" panose="020B0604020202020204" pitchFamily="34" charset="0"/>
              </a:rPr>
              <a:t>terminate Leanna interest in CR and dismissed the dependency </a:t>
            </a:r>
            <a:r>
              <a:rPr lang="en-US" sz="2000" dirty="0" smtClean="0">
                <a:latin typeface="Arial" panose="020B0604020202020204" pitchFamily="34" charset="0"/>
                <a:cs typeface="Arial" panose="020B0604020202020204" pitchFamily="34" charset="0"/>
              </a:rPr>
              <a:t>petition.</a:t>
            </a:r>
            <a:endParaRPr lang="en-US" sz="2000" dirty="0" smtClean="0">
              <a:latin typeface="Arial" panose="020B0604020202020204" pitchFamily="34" charset="0"/>
              <a:cs typeface="Arial" panose="020B0604020202020204" pitchFamily="34" charset="0"/>
            </a:endParaRPr>
          </a:p>
          <a:p>
            <a:pPr marL="0" indent="0">
              <a:lnSpc>
                <a:spcPct val="110000"/>
              </a:lnSpc>
              <a:buNone/>
            </a:pPr>
            <a:r>
              <a:rPr lang="en-US" sz="2000" dirty="0" smtClean="0">
                <a:latin typeface="Arial" panose="020B0604020202020204" pitchFamily="34" charset="0"/>
                <a:cs typeface="Arial" panose="020B0604020202020204" pitchFamily="34" charset="0"/>
              </a:rPr>
              <a:t>           Before </a:t>
            </a:r>
            <a:r>
              <a:rPr lang="en-US" sz="2000" dirty="0">
                <a:latin typeface="Arial" panose="020B0604020202020204" pitchFamily="34" charset="0"/>
                <a:cs typeface="Arial" panose="020B0604020202020204" pitchFamily="34" charset="0"/>
              </a:rPr>
              <a:t>DES sought termination, the Juvenile Court had </a:t>
            </a:r>
            <a:r>
              <a:rPr lang="en-US" sz="2000" dirty="0" smtClean="0">
                <a:latin typeface="Arial" panose="020B0604020202020204" pitchFamily="34" charset="0"/>
                <a:cs typeface="Arial" panose="020B0604020202020204" pitchFamily="34" charset="0"/>
              </a:rPr>
              <a:t>approved reunification </a:t>
            </a:r>
            <a:r>
              <a:rPr lang="en-US" sz="2000" dirty="0">
                <a:latin typeface="Arial" panose="020B0604020202020204" pitchFamily="34" charset="0"/>
                <a:cs typeface="Arial" panose="020B0604020202020204" pitchFamily="34" charset="0"/>
              </a:rPr>
              <a:t>of CR with Leanna. The day before Leanna was being reunified </a:t>
            </a:r>
            <a:r>
              <a:rPr lang="en-US" sz="2000" dirty="0" smtClean="0">
                <a:latin typeface="Arial" panose="020B0604020202020204" pitchFamily="34" charset="0"/>
                <a:cs typeface="Arial" panose="020B0604020202020204" pitchFamily="34" charset="0"/>
              </a:rPr>
              <a:t>with CR</a:t>
            </a:r>
            <a:r>
              <a:rPr lang="en-US" sz="2000" dirty="0">
                <a:latin typeface="Arial" panose="020B0604020202020204" pitchFamily="34" charset="0"/>
                <a:cs typeface="Arial" panose="020B0604020202020204" pitchFamily="34" charset="0"/>
              </a:rPr>
              <a:t>; Dr. Elton accused Leanna of putting air in CR's shunt causing it to fail. </a:t>
            </a:r>
            <a:endParaRPr lang="en-US" sz="2000" dirty="0">
              <a:latin typeface="Arial" panose="020B0604020202020204" pitchFamily="34" charset="0"/>
              <a:cs typeface="Arial" panose="020B0604020202020204" pitchFamily="34" charset="0"/>
            </a:endParaRPr>
          </a:p>
          <a:p>
            <a:pPr marL="0" indent="0">
              <a:lnSpc>
                <a:spcPct val="110000"/>
              </a:lnSpc>
              <a:buNone/>
            </a:pPr>
            <a:r>
              <a:rPr lang="en-US" sz="2000" dirty="0">
                <a:latin typeface="Arial" panose="020B0604020202020204" pitchFamily="34" charset="0"/>
                <a:cs typeface="Arial" panose="020B0604020202020204" pitchFamily="34" charset="0"/>
              </a:rPr>
              <a:t>                                    </a:t>
            </a:r>
            <a:r>
              <a:rPr lang="en-US" sz="2000" b="1" i="1" dirty="0">
                <a:solidFill>
                  <a:prstClr val="black"/>
                </a:solidFill>
                <a:latin typeface="Arial" panose="020B0604020202020204" pitchFamily="34" charset="0"/>
                <a:cs typeface="Arial" panose="020B0604020202020204" pitchFamily="34" charset="0"/>
                <a:sym typeface="+mn-ea"/>
              </a:rPr>
              <a:t>Note: CR = </a:t>
            </a:r>
            <a:r>
              <a:rPr lang="en-US" sz="2000" b="1" i="1" dirty="0" err="1">
                <a:solidFill>
                  <a:prstClr val="black"/>
                </a:solidFill>
                <a:latin typeface="Arial" panose="020B0604020202020204" pitchFamily="34" charset="0"/>
                <a:cs typeface="Arial" panose="020B0604020202020204" pitchFamily="34" charset="0"/>
                <a:sym typeface="+mn-ea"/>
              </a:rPr>
              <a:t>Chaunell</a:t>
            </a:r>
            <a:r>
              <a:rPr lang="en-US" sz="2000" b="1" i="1" dirty="0">
                <a:solidFill>
                  <a:prstClr val="black"/>
                </a:solidFill>
                <a:latin typeface="Arial" panose="020B0604020202020204" pitchFamily="34" charset="0"/>
                <a:cs typeface="Arial" panose="020B0604020202020204" pitchFamily="34" charset="0"/>
                <a:sym typeface="+mn-ea"/>
              </a:rPr>
              <a:t> Roberson  and  JS = </a:t>
            </a:r>
            <a:r>
              <a:rPr lang="en-US" sz="2000" b="1" i="1" dirty="0" err="1">
                <a:solidFill>
                  <a:prstClr val="black"/>
                </a:solidFill>
                <a:latin typeface="Arial" panose="020B0604020202020204" pitchFamily="34" charset="0"/>
                <a:cs typeface="Arial" panose="020B0604020202020204" pitchFamily="34" charset="0"/>
                <a:sym typeface="+mn-ea"/>
              </a:rPr>
              <a:t>Jameelah</a:t>
            </a:r>
            <a:r>
              <a:rPr lang="en-US" sz="2000" b="1" i="1" dirty="0">
                <a:solidFill>
                  <a:prstClr val="black"/>
                </a:solidFill>
                <a:latin typeface="Arial" panose="020B0604020202020204" pitchFamily="34" charset="0"/>
                <a:cs typeface="Arial" panose="020B0604020202020204" pitchFamily="34" charset="0"/>
                <a:sym typeface="+mn-ea"/>
              </a:rPr>
              <a:t> Smith</a:t>
            </a:r>
            <a:endParaRPr lang="en-US" sz="2000" b="1" i="1" dirty="0">
              <a:solidFill>
                <a:prstClr val="black"/>
              </a:solidFill>
              <a:latin typeface="Arial" panose="020B0604020202020204" pitchFamily="34" charset="0"/>
              <a:cs typeface="Arial" panose="020B0604020202020204" pitchFamily="34" charset="0"/>
            </a:endParaRPr>
          </a:p>
          <a:p>
            <a:pPr marL="0" indent="0">
              <a:lnSpc>
                <a:spcPct val="110000"/>
              </a:lnSpc>
              <a:buNone/>
            </a:pPr>
            <a:endParaRPr lang="en-US" sz="2000" dirty="0">
              <a:latin typeface="Arial" panose="020B0604020202020204" pitchFamily="34" charset="0"/>
              <a:cs typeface="Arial" panose="020B0604020202020204" pitchFamily="34" charset="0"/>
            </a:endParaRPr>
          </a:p>
          <a:p>
            <a:pPr marL="0" indent="0">
              <a:buNone/>
            </a:pPr>
            <a:endParaRPr lang="en-US" sz="1800" b="1" dirty="0"/>
          </a:p>
          <a:p>
            <a:pPr marL="0" indent="0" algn="ctr">
              <a:buNone/>
            </a:pPr>
            <a:endParaRPr lang="en-US" sz="1800" b="1" i="1" dirty="0"/>
          </a:p>
          <a:p>
            <a:pPr marL="0" indent="0">
              <a:buNone/>
            </a:pPr>
            <a:endParaRPr lang="en-US" dirty="0" smtClean="0"/>
          </a:p>
          <a:p>
            <a:pPr marL="0" indent="0">
              <a:buNone/>
            </a:pPr>
            <a:endParaRPr lang="en-US" dirty="0"/>
          </a:p>
          <a:p>
            <a:pPr marL="0" indent="0" algn="ctr">
              <a:buNone/>
            </a:pPr>
            <a:endParaRPr lang="en-US" dirty="0"/>
          </a:p>
          <a:p>
            <a:pPr marL="0" indent="0">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As a result, DES used the allegations of MSBP to terminate visitation between </a:t>
            </a:r>
            <a:r>
              <a:rPr lang="en-US" sz="8000" dirty="0" smtClean="0">
                <a:latin typeface="Arial" panose="020B0604020202020204" pitchFamily="34" charset="0"/>
                <a:cs typeface="Arial" panose="020B0604020202020204" pitchFamily="34" charset="0"/>
              </a:rPr>
              <a:t>Leanna and </a:t>
            </a:r>
            <a:r>
              <a:rPr lang="en-US" sz="8000" dirty="0">
                <a:latin typeface="Arial" panose="020B0604020202020204" pitchFamily="34" charset="0"/>
                <a:cs typeface="Arial" panose="020B0604020202020204" pitchFamily="34" charset="0"/>
              </a:rPr>
              <a:t>CR. CPS then pursued termination of Leanna's parental rights. Dr. </a:t>
            </a:r>
            <a:r>
              <a:rPr lang="en-US" sz="8000" dirty="0" smtClean="0">
                <a:latin typeface="Arial" panose="020B0604020202020204" pitchFamily="34" charset="0"/>
                <a:cs typeface="Arial" panose="020B0604020202020204" pitchFamily="34" charset="0"/>
              </a:rPr>
              <a:t>Elton recanted </a:t>
            </a:r>
            <a:r>
              <a:rPr lang="en-US" sz="8000" dirty="0">
                <a:latin typeface="Arial" panose="020B0604020202020204" pitchFamily="34" charset="0"/>
                <a:cs typeface="Arial" panose="020B0604020202020204" pitchFamily="34" charset="0"/>
              </a:rPr>
              <a:t>his position, however, CPS decided to go forward with termination </a:t>
            </a:r>
            <a:r>
              <a:rPr lang="en-US" sz="8000" dirty="0" smtClean="0">
                <a:latin typeface="Arial" panose="020B0604020202020204" pitchFamily="34" charset="0"/>
                <a:cs typeface="Arial" panose="020B0604020202020204" pitchFamily="34" charset="0"/>
              </a:rPr>
              <a:t>even though </a:t>
            </a:r>
            <a:r>
              <a:rPr lang="en-US" sz="8000" dirty="0">
                <a:latin typeface="Arial" panose="020B0604020202020204" pitchFamily="34" charset="0"/>
                <a:cs typeface="Arial" panose="020B0604020202020204" pitchFamily="34" charset="0"/>
              </a:rPr>
              <a:t>no evidence could ever be rationally presented (anything other than </a:t>
            </a:r>
            <a:r>
              <a:rPr lang="en-US" sz="8000" dirty="0" smtClean="0">
                <a:latin typeface="Arial" panose="020B0604020202020204" pitchFamily="34" charset="0"/>
                <a:cs typeface="Arial" panose="020B0604020202020204" pitchFamily="34" charset="0"/>
              </a:rPr>
              <a:t>raw speculation</a:t>
            </a:r>
            <a:r>
              <a:rPr lang="en-US" sz="8000" dirty="0">
                <a:latin typeface="Arial" panose="020B0604020202020204" pitchFamily="34" charset="0"/>
                <a:cs typeface="Arial" panose="020B0604020202020204" pitchFamily="34" charset="0"/>
              </a:rPr>
              <a:t>) that Leanna did anything to cause the shunt to </a:t>
            </a:r>
            <a:r>
              <a:rPr lang="en-US" sz="8000" dirty="0" smtClean="0">
                <a:latin typeface="Arial" panose="020B0604020202020204" pitchFamily="34" charset="0"/>
                <a:cs typeface="Arial" panose="020B0604020202020204" pitchFamily="34" charset="0"/>
              </a:rPr>
              <a:t>fail. </a:t>
            </a:r>
            <a:endParaRPr lang="en-US" sz="8000"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smtClean="0">
                <a:latin typeface="Arial" panose="020B0604020202020204" pitchFamily="34" charset="0"/>
                <a:cs typeface="Arial" panose="020B0604020202020204" pitchFamily="34" charset="0"/>
              </a:rPr>
              <a:t>         Prior </a:t>
            </a:r>
            <a:r>
              <a:rPr lang="en-US" sz="8000" dirty="0">
                <a:latin typeface="Arial" panose="020B0604020202020204" pitchFamily="34" charset="0"/>
                <a:cs typeface="Arial" panose="020B0604020202020204" pitchFamily="34" charset="0"/>
              </a:rPr>
              <a:t>to this stage in the events, Leanna served a Notice of Claim </a:t>
            </a:r>
            <a:r>
              <a:rPr lang="en-US" sz="8000" dirty="0" smtClean="0">
                <a:latin typeface="Arial" panose="020B0604020202020204" pitchFamily="34" charset="0"/>
                <a:cs typeface="Arial" panose="020B0604020202020204" pitchFamily="34" charset="0"/>
              </a:rPr>
              <a:t>on DES </a:t>
            </a:r>
            <a:r>
              <a:rPr lang="en-US" sz="8000" dirty="0">
                <a:latin typeface="Arial" panose="020B0604020202020204" pitchFamily="34" charset="0"/>
                <a:cs typeface="Arial" panose="020B0604020202020204" pitchFamily="34" charset="0"/>
              </a:rPr>
              <a:t>and its CPS employees Tammy Hamilton-</a:t>
            </a:r>
            <a:r>
              <a:rPr lang="en-US" sz="8000" dirty="0" err="1">
                <a:latin typeface="Arial" panose="020B0604020202020204" pitchFamily="34" charset="0"/>
                <a:cs typeface="Arial" panose="020B0604020202020204" pitchFamily="34" charset="0"/>
              </a:rPr>
              <a:t>MacAlpine</a:t>
            </a:r>
            <a:r>
              <a:rPr lang="en-US" sz="8000" dirty="0">
                <a:latin typeface="Arial" panose="020B0604020202020204" pitchFamily="34" charset="0"/>
                <a:cs typeface="Arial" panose="020B0604020202020204" pitchFamily="34" charset="0"/>
              </a:rPr>
              <a:t> (case worker), </a:t>
            </a:r>
            <a:r>
              <a:rPr lang="en-US" sz="8000" dirty="0" smtClean="0">
                <a:latin typeface="Arial" panose="020B0604020202020204" pitchFamily="34" charset="0"/>
                <a:cs typeface="Arial" panose="020B0604020202020204" pitchFamily="34" charset="0"/>
              </a:rPr>
              <a:t>Bonnie Brown </a:t>
            </a:r>
            <a:r>
              <a:rPr lang="en-US" sz="8000" dirty="0">
                <a:latin typeface="Arial" panose="020B0604020202020204" pitchFamily="34" charset="0"/>
                <a:cs typeface="Arial" panose="020B0604020202020204" pitchFamily="34" charset="0"/>
              </a:rPr>
              <a:t>(CPS Supervisor) and Laura Pederson (CPS Investigator) that she would </a:t>
            </a:r>
            <a:r>
              <a:rPr lang="en-US" sz="8000" dirty="0" smtClean="0">
                <a:latin typeface="Arial" panose="020B0604020202020204" pitchFamily="34" charset="0"/>
                <a:cs typeface="Arial" panose="020B0604020202020204" pitchFamily="34" charset="0"/>
              </a:rPr>
              <a:t>be filing </a:t>
            </a:r>
            <a:r>
              <a:rPr lang="en-US" sz="8000" dirty="0">
                <a:latin typeface="Arial" panose="020B0604020202020204" pitchFamily="34" charset="0"/>
                <a:cs typeface="Arial" panose="020B0604020202020204" pitchFamily="34" charset="0"/>
              </a:rPr>
              <a:t>a complaint against them and the doctors and hospitals to pursue </a:t>
            </a:r>
            <a:r>
              <a:rPr lang="en-US" sz="8000" dirty="0" smtClean="0">
                <a:latin typeface="Arial" panose="020B0604020202020204" pitchFamily="34" charset="0"/>
                <a:cs typeface="Arial" panose="020B0604020202020204" pitchFamily="34" charset="0"/>
              </a:rPr>
              <a:t>the wrongful </a:t>
            </a:r>
            <a:r>
              <a:rPr lang="en-US" sz="8000" dirty="0">
                <a:latin typeface="Arial" panose="020B0604020202020204" pitchFamily="34" charset="0"/>
                <a:cs typeface="Arial" panose="020B0604020202020204" pitchFamily="34" charset="0"/>
              </a:rPr>
              <a:t>taking of CR. This notice of claim was served on or about </a:t>
            </a:r>
            <a:r>
              <a:rPr lang="en-US" sz="8000" dirty="0" smtClean="0">
                <a:latin typeface="Arial" panose="020B0604020202020204" pitchFamily="34" charset="0"/>
                <a:cs typeface="Arial" panose="020B0604020202020204" pitchFamily="34" charset="0"/>
              </a:rPr>
              <a:t>September 19</a:t>
            </a:r>
            <a:r>
              <a:rPr lang="en-US" sz="8000" dirty="0">
                <a:latin typeface="Arial" panose="020B0604020202020204" pitchFamily="34" charset="0"/>
                <a:cs typeface="Arial" panose="020B0604020202020204" pitchFamily="34" charset="0"/>
              </a:rPr>
              <a:t>, 2009. Leanna filed a complaint on March 22, 2010, which was removed to </a:t>
            </a:r>
            <a:r>
              <a:rPr lang="en-US" sz="8000" dirty="0" smtClean="0">
                <a:latin typeface="Arial" panose="020B0604020202020204" pitchFamily="34" charset="0"/>
                <a:cs typeface="Arial" panose="020B0604020202020204" pitchFamily="34" charset="0"/>
              </a:rPr>
              <a:t>the United </a:t>
            </a:r>
            <a:r>
              <a:rPr lang="en-US" sz="8000" dirty="0">
                <a:latin typeface="Arial" panose="020B0604020202020204" pitchFamily="34" charset="0"/>
                <a:cs typeface="Arial" panose="020B0604020202020204" pitchFamily="34" charset="0"/>
              </a:rPr>
              <a:t>States District Court of Arizona, Case No. 10-cv-01632-DGC and which is currently pending. </a:t>
            </a: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Brown, </a:t>
            </a:r>
            <a:r>
              <a:rPr lang="en-US" sz="8000" dirty="0" err="1">
                <a:latin typeface="Arial" panose="020B0604020202020204" pitchFamily="34" charset="0"/>
                <a:cs typeface="Arial" panose="020B0604020202020204" pitchFamily="34" charset="0"/>
              </a:rPr>
              <a:t>MacAlpine</a:t>
            </a:r>
            <a:r>
              <a:rPr lang="en-US" sz="8000" dirty="0">
                <a:latin typeface="Arial" panose="020B0604020202020204" pitchFamily="34" charset="0"/>
                <a:cs typeface="Arial" panose="020B0604020202020204" pitchFamily="34" charset="0"/>
              </a:rPr>
              <a:t>, Pederson, Fink, Torres, Greco, Buwalda, </a:t>
            </a:r>
            <a:r>
              <a:rPr lang="en-US" sz="8000" dirty="0" smtClean="0">
                <a:latin typeface="Arial" panose="020B0604020202020204" pitchFamily="34" charset="0"/>
                <a:cs typeface="Arial" panose="020B0604020202020204" pitchFamily="34" charset="0"/>
              </a:rPr>
              <a:t>Foster Mother </a:t>
            </a:r>
            <a:r>
              <a:rPr lang="en-US" sz="8000" dirty="0">
                <a:latin typeface="Arial" panose="020B0604020202020204" pitchFamily="34" charset="0"/>
                <a:cs typeface="Arial" panose="020B0604020202020204" pitchFamily="34" charset="0"/>
              </a:rPr>
              <a:t>and Foster Father, Gonzales, Coffman and Brenda </a:t>
            </a:r>
            <a:r>
              <a:rPr lang="en-US" sz="8000" dirty="0" err="1">
                <a:latin typeface="Arial" panose="020B0604020202020204" pitchFamily="34" charset="0"/>
                <a:cs typeface="Arial" panose="020B0604020202020204" pitchFamily="34" charset="0"/>
              </a:rPr>
              <a:t>Bursch</a:t>
            </a:r>
            <a:r>
              <a:rPr lang="en-US" sz="8000" dirty="0">
                <a:latin typeface="Arial" panose="020B0604020202020204" pitchFamily="34" charset="0"/>
                <a:cs typeface="Arial" panose="020B0604020202020204" pitchFamily="34" charset="0"/>
              </a:rPr>
              <a:t> referred </a:t>
            </a:r>
            <a:r>
              <a:rPr lang="en-US" sz="8000" dirty="0" smtClean="0">
                <a:latin typeface="Arial" panose="020B0604020202020204" pitchFamily="34" charset="0"/>
                <a:cs typeface="Arial" panose="020B0604020202020204" pitchFamily="34" charset="0"/>
              </a:rPr>
              <a:t>to collectively </a:t>
            </a:r>
            <a:r>
              <a:rPr lang="en-US" sz="8000" dirty="0">
                <a:latin typeface="Arial" panose="020B0604020202020204" pitchFamily="34" charset="0"/>
                <a:cs typeface="Arial" panose="020B0604020202020204" pitchFamily="34" charset="0"/>
              </a:rPr>
              <a:t>as "Racketeers") actively, knowingly, intentionally and with </a:t>
            </a:r>
            <a:r>
              <a:rPr lang="en-US" sz="8000" dirty="0" smtClean="0">
                <a:latin typeface="Arial" panose="020B0604020202020204" pitchFamily="34" charset="0"/>
                <a:cs typeface="Arial" panose="020B0604020202020204" pitchFamily="34" charset="0"/>
              </a:rPr>
              <a:t>malice conspired </a:t>
            </a:r>
            <a:r>
              <a:rPr lang="en-US" sz="8000" dirty="0">
                <a:latin typeface="Arial" panose="020B0604020202020204" pitchFamily="34" charset="0"/>
                <a:cs typeface="Arial" panose="020B0604020202020204" pitchFamily="34" charset="0"/>
              </a:rPr>
              <a:t>together and agreed to work together to falsely assert MSBP </a:t>
            </a:r>
            <a:r>
              <a:rPr lang="en-US" sz="8000" dirty="0" smtClean="0">
                <a:latin typeface="Arial" panose="020B0604020202020204" pitchFamily="34" charset="0"/>
                <a:cs typeface="Arial" panose="020B0604020202020204" pitchFamily="34" charset="0"/>
              </a:rPr>
              <a:t>against Leanna </a:t>
            </a:r>
            <a:r>
              <a:rPr lang="en-US" sz="8000" dirty="0">
                <a:latin typeface="Arial" panose="020B0604020202020204" pitchFamily="34" charset="0"/>
                <a:cs typeface="Arial" panose="020B0604020202020204" pitchFamily="34" charset="0"/>
              </a:rPr>
              <a:t>and to brainwash and manipulate CR to get her to agree with them </a:t>
            </a:r>
            <a:r>
              <a:rPr lang="en-US" sz="8000" dirty="0" smtClean="0">
                <a:latin typeface="Arial" panose="020B0604020202020204" pitchFamily="34" charset="0"/>
                <a:cs typeface="Arial" panose="020B0604020202020204" pitchFamily="34" charset="0"/>
              </a:rPr>
              <a:t>that Leanna </a:t>
            </a:r>
            <a:r>
              <a:rPr lang="en-US" sz="8000" dirty="0">
                <a:latin typeface="Arial" panose="020B0604020202020204" pitchFamily="34" charset="0"/>
                <a:cs typeface="Arial" panose="020B0604020202020204" pitchFamily="34" charset="0"/>
              </a:rPr>
              <a:t>had caused her medical injury because </a:t>
            </a:r>
            <a:r>
              <a:rPr lang="en-US" sz="8000" dirty="0" smtClean="0">
                <a:latin typeface="Arial" panose="020B0604020202020204" pitchFamily="34" charset="0"/>
                <a:cs typeface="Arial" panose="020B0604020202020204" pitchFamily="34" charset="0"/>
              </a:rPr>
              <a:t>of MSBP </a:t>
            </a:r>
            <a:r>
              <a:rPr lang="en-US" sz="8000" dirty="0">
                <a:latin typeface="Arial" panose="020B0604020202020204" pitchFamily="34" charset="0"/>
                <a:cs typeface="Arial" panose="020B0604020202020204" pitchFamily="34" charset="0"/>
              </a:rPr>
              <a:t>and later that her </a:t>
            </a:r>
            <a:r>
              <a:rPr lang="en-US" sz="8000" dirty="0" smtClean="0">
                <a:latin typeface="Arial" panose="020B0604020202020204" pitchFamily="34" charset="0"/>
                <a:cs typeface="Arial" panose="020B0604020202020204" pitchFamily="34" charset="0"/>
              </a:rPr>
              <a:t>mother had </a:t>
            </a:r>
            <a:r>
              <a:rPr lang="en-US" sz="8000" dirty="0">
                <a:latin typeface="Arial" panose="020B0604020202020204" pitchFamily="34" charset="0"/>
                <a:cs typeface="Arial" panose="020B0604020202020204" pitchFamily="34" charset="0"/>
              </a:rPr>
              <a:t>physically and sexually abused her and JS. The purpose was to manipulate CR as much as possible to assure success by DES in the Juvenile Court litigation and to terminate Leanna's parental rights in CR and JS. This was also done to</a:t>
            </a: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limit or eliminate Leanna's claims against the Racketeers and the medical Defendants in the Civil Rights case for wrongfully taking CR from Plaintiffs custody and control.</a:t>
            </a:r>
            <a:endParaRPr lang="en-US" sz="8000" dirty="0">
              <a:latin typeface="Arial" panose="020B0604020202020204" pitchFamily="34" charset="0"/>
              <a:cs typeface="Arial" panose="020B0604020202020204" pitchFamily="34" charset="0"/>
            </a:endParaRPr>
          </a:p>
          <a:p>
            <a:pPr marL="0" indent="0">
              <a:buNone/>
            </a:pPr>
            <a:endParaRPr lang="en-US" dirty="0" smtClean="0"/>
          </a:p>
          <a:p>
            <a:pPr marL="0" indent="0">
              <a:buNone/>
            </a:pPr>
            <a:endParaRPr lang="en-US" dirty="0"/>
          </a:p>
          <a:p>
            <a:pPr marL="0" indent="0" algn="ctr">
              <a:buNone/>
            </a:pPr>
            <a:endParaRPr lang="en-US" dirty="0"/>
          </a:p>
          <a:p>
            <a:pPr marL="0" indent="0">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Brown, </a:t>
            </a:r>
            <a:r>
              <a:rPr lang="en-US" sz="8000" dirty="0" err="1">
                <a:latin typeface="Arial" panose="020B0604020202020204" pitchFamily="34" charset="0"/>
                <a:cs typeface="Arial" panose="020B0604020202020204" pitchFamily="34" charset="0"/>
              </a:rPr>
              <a:t>MacAlpine</a:t>
            </a:r>
            <a:r>
              <a:rPr lang="en-US" sz="8000" dirty="0">
                <a:latin typeface="Arial" panose="020B0604020202020204" pitchFamily="34" charset="0"/>
                <a:cs typeface="Arial" panose="020B0604020202020204" pitchFamily="34" charset="0"/>
              </a:rPr>
              <a:t>, Pederson, Fink, Torres, Greco, Buwalda, </a:t>
            </a:r>
            <a:r>
              <a:rPr lang="en-US" sz="8000" dirty="0" smtClean="0">
                <a:latin typeface="Arial" panose="020B0604020202020204" pitchFamily="34" charset="0"/>
                <a:cs typeface="Arial" panose="020B0604020202020204" pitchFamily="34" charset="0"/>
              </a:rPr>
              <a:t>Foster Mother </a:t>
            </a:r>
            <a:r>
              <a:rPr lang="en-US" sz="8000" dirty="0">
                <a:latin typeface="Arial" panose="020B0604020202020204" pitchFamily="34" charset="0"/>
                <a:cs typeface="Arial" panose="020B0604020202020204" pitchFamily="34" charset="0"/>
              </a:rPr>
              <a:t>and Foster Father, Gonzales, Coffman and Brenda </a:t>
            </a:r>
            <a:r>
              <a:rPr lang="en-US" sz="8000" dirty="0" err="1">
                <a:latin typeface="Arial" panose="020B0604020202020204" pitchFamily="34" charset="0"/>
                <a:cs typeface="Arial" panose="020B0604020202020204" pitchFamily="34" charset="0"/>
              </a:rPr>
              <a:t>Bursch</a:t>
            </a:r>
            <a:r>
              <a:rPr lang="en-US" sz="8000" dirty="0">
                <a:latin typeface="Arial" panose="020B0604020202020204" pitchFamily="34" charset="0"/>
                <a:cs typeface="Arial" panose="020B0604020202020204" pitchFamily="34" charset="0"/>
              </a:rPr>
              <a:t> referred </a:t>
            </a:r>
            <a:r>
              <a:rPr lang="en-US" sz="8000" dirty="0" smtClean="0">
                <a:latin typeface="Arial" panose="020B0604020202020204" pitchFamily="34" charset="0"/>
                <a:cs typeface="Arial" panose="020B0604020202020204" pitchFamily="34" charset="0"/>
              </a:rPr>
              <a:t>to collectively </a:t>
            </a:r>
            <a:r>
              <a:rPr lang="en-US" sz="8000" dirty="0">
                <a:latin typeface="Arial" panose="020B0604020202020204" pitchFamily="34" charset="0"/>
                <a:cs typeface="Arial" panose="020B0604020202020204" pitchFamily="34" charset="0"/>
              </a:rPr>
              <a:t>as "Racketeers") actively, knowingly, intentionally and with </a:t>
            </a:r>
            <a:r>
              <a:rPr lang="en-US" sz="8000" dirty="0" smtClean="0">
                <a:latin typeface="Arial" panose="020B0604020202020204" pitchFamily="34" charset="0"/>
                <a:cs typeface="Arial" panose="020B0604020202020204" pitchFamily="34" charset="0"/>
              </a:rPr>
              <a:t>malice conspired </a:t>
            </a:r>
            <a:r>
              <a:rPr lang="en-US" sz="8000" dirty="0">
                <a:latin typeface="Arial" panose="020B0604020202020204" pitchFamily="34" charset="0"/>
                <a:cs typeface="Arial" panose="020B0604020202020204" pitchFamily="34" charset="0"/>
              </a:rPr>
              <a:t>together and agreed to work together to falsely assert MSBP </a:t>
            </a:r>
            <a:r>
              <a:rPr lang="en-US" sz="8000" dirty="0" smtClean="0">
                <a:latin typeface="Arial" panose="020B0604020202020204" pitchFamily="34" charset="0"/>
                <a:cs typeface="Arial" panose="020B0604020202020204" pitchFamily="34" charset="0"/>
              </a:rPr>
              <a:t>against Leanna </a:t>
            </a:r>
            <a:r>
              <a:rPr lang="en-US" sz="8000" dirty="0">
                <a:latin typeface="Arial" panose="020B0604020202020204" pitchFamily="34" charset="0"/>
                <a:cs typeface="Arial" panose="020B0604020202020204" pitchFamily="34" charset="0"/>
              </a:rPr>
              <a:t>and to brainwash and manipulate CR to get her to agree with them </a:t>
            </a:r>
            <a:r>
              <a:rPr lang="en-US" sz="8000" dirty="0" smtClean="0">
                <a:latin typeface="Arial" panose="020B0604020202020204" pitchFamily="34" charset="0"/>
                <a:cs typeface="Arial" panose="020B0604020202020204" pitchFamily="34" charset="0"/>
              </a:rPr>
              <a:t>that Leanna </a:t>
            </a:r>
            <a:r>
              <a:rPr lang="en-US" sz="8000" dirty="0">
                <a:latin typeface="Arial" panose="020B0604020202020204" pitchFamily="34" charset="0"/>
                <a:cs typeface="Arial" panose="020B0604020202020204" pitchFamily="34" charset="0"/>
              </a:rPr>
              <a:t>had caused her medical injury because </a:t>
            </a:r>
            <a:r>
              <a:rPr lang="en-US" sz="8000" dirty="0" smtClean="0">
                <a:latin typeface="Arial" panose="020B0604020202020204" pitchFamily="34" charset="0"/>
                <a:cs typeface="Arial" panose="020B0604020202020204" pitchFamily="34" charset="0"/>
              </a:rPr>
              <a:t>of MSBP </a:t>
            </a:r>
            <a:r>
              <a:rPr lang="en-US" sz="8000" dirty="0">
                <a:latin typeface="Arial" panose="020B0604020202020204" pitchFamily="34" charset="0"/>
                <a:cs typeface="Arial" panose="020B0604020202020204" pitchFamily="34" charset="0"/>
              </a:rPr>
              <a:t>and later that her </a:t>
            </a:r>
            <a:r>
              <a:rPr lang="en-US" sz="8000" dirty="0" smtClean="0">
                <a:latin typeface="Arial" panose="020B0604020202020204" pitchFamily="34" charset="0"/>
                <a:cs typeface="Arial" panose="020B0604020202020204" pitchFamily="34" charset="0"/>
              </a:rPr>
              <a:t>mother had </a:t>
            </a:r>
            <a:r>
              <a:rPr lang="en-US" sz="8000" dirty="0">
                <a:latin typeface="Arial" panose="020B0604020202020204" pitchFamily="34" charset="0"/>
                <a:cs typeface="Arial" panose="020B0604020202020204" pitchFamily="34" charset="0"/>
              </a:rPr>
              <a:t>physically and sexually abused her and JS. The purpose was to manipulate CR as much as possible to assure success by DES in the Juvenile Court litigation and to terminate Leanna's parental rights in CR and JS. This was also done to limit or eliminate Leanna's claims against the Racketeers and the medical Defendants in the Civil Rights case for wrongfully taking CR from Plaintiffs custody and control.</a:t>
            </a: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buNone/>
            </a:pPr>
            <a:endParaRPr lang="en-US" dirty="0" smtClean="0"/>
          </a:p>
          <a:p>
            <a:pPr marL="0" indent="0">
              <a:buNone/>
            </a:pPr>
            <a:endParaRPr lang="en-US" dirty="0"/>
          </a:p>
          <a:p>
            <a:pPr marL="0" indent="0" algn="ctr">
              <a:buNone/>
            </a:pPr>
            <a:endParaRPr lang="en-US" dirty="0"/>
          </a:p>
          <a:p>
            <a:pPr marL="0" indent="0">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a:t>
            </a:r>
            <a:r>
              <a:rPr lang="en-US" sz="8000" b="1" dirty="0">
                <a:latin typeface="Arial" panose="020B0604020202020204" pitchFamily="34" charset="0"/>
                <a:cs typeface="Arial" panose="020B0604020202020204" pitchFamily="34" charset="0"/>
              </a:rPr>
              <a:t>After Dr. Elton recanted</a:t>
            </a:r>
            <a:r>
              <a:rPr lang="en-US" sz="8000" dirty="0">
                <a:latin typeface="Arial" panose="020B0604020202020204" pitchFamily="34" charset="0"/>
                <a:cs typeface="Arial" panose="020B0604020202020204" pitchFamily="34" charset="0"/>
              </a:rPr>
              <a:t>, DES retained Dr. Brenda Bursch to provide expert testimony that Leanna was mentally ill, had MSBP and therefore was dangerous to CR and JS. The Racketeers thereafter meet and conspired to use Dr. Bursch's report to change CR's mind about what had happened to her medically and to get her to believe her medical condition was caused by her mother's MSBP.</a:t>
            </a: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buNone/>
            </a:pPr>
            <a:endParaRPr lang="en-US" dirty="0" smtClean="0"/>
          </a:p>
          <a:p>
            <a:pPr marL="0" indent="0">
              <a:buNone/>
            </a:pPr>
            <a:endParaRPr lang="en-US" dirty="0"/>
          </a:p>
          <a:p>
            <a:pPr marL="0" indent="0" algn="ctr">
              <a:buNone/>
            </a:pPr>
            <a:endParaRPr lang="en-US" dirty="0"/>
          </a:p>
          <a:p>
            <a:pPr marL="0" indent="0">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The Racketeers started by prohibiting Leanna from bringing JS (CR's Sister), Cordell (CR's Brother) and Darrell (whom she thought of as "Dad") to supervised visits with CR and prohibited Leanna from praying with and discussing religion with CR. They, through the Foster Family, then exposed CR to movies, music, dress, makeup and profanity that they knew would not be approved</a:t>
            </a: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by Leanna and that would be enticing to a teenager. As a result of these efforts, CR began to disagree with her mother's values, began to swear and became angry because she could not see JS, Darrell and Cordell at visits with Leanna. She blamed her mother for this and was never informed by CPS and the Racketeers that they had prohibited them from visiting.</a:t>
            </a: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buNone/>
            </a:pPr>
            <a:endParaRPr lang="en-US" dirty="0" smtClean="0"/>
          </a:p>
          <a:p>
            <a:pPr marL="0" indent="0">
              <a:buNone/>
            </a:pPr>
            <a:endParaRPr lang="en-US" dirty="0"/>
          </a:p>
          <a:p>
            <a:pPr marL="0" indent="0" algn="ctr">
              <a:buNone/>
            </a:pPr>
            <a:endParaRPr lang="en-US" dirty="0"/>
          </a:p>
          <a:p>
            <a:pPr marL="0" indent="0">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407504"/>
            <a:ext cx="11618843" cy="6271591"/>
          </a:xfr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lgn="ctr">
              <a:buNone/>
            </a:pPr>
            <a:r>
              <a:rPr lang="en-US" sz="4705" b="1" dirty="0">
                <a:solidFill>
                  <a:schemeClr val="tx1"/>
                </a:solidFill>
                <a:latin typeface="Arial" panose="020B0604020202020204" pitchFamily="34" charset="0"/>
                <a:cs typeface="Arial" panose="020B0604020202020204" pitchFamily="34" charset="0"/>
              </a:rPr>
              <a:t>NOTICE OF CLAIM </a:t>
            </a:r>
            <a:r>
              <a:rPr lang="en-US" sz="4705" b="1" dirty="0" smtClean="0">
                <a:solidFill>
                  <a:schemeClr val="tx1"/>
                </a:solidFill>
                <a:latin typeface="Arial" panose="020B0604020202020204" pitchFamily="34" charset="0"/>
                <a:cs typeface="Arial" panose="020B0604020202020204" pitchFamily="34" charset="0"/>
              </a:rPr>
              <a:t>LETTE</a:t>
            </a:r>
            <a:endParaRPr lang="en-US" sz="4705" dirty="0" smtClean="0">
              <a:latin typeface="Arial" panose="020B0604020202020204" pitchFamily="34" charset="0"/>
              <a:cs typeface="Arial" panose="020B0604020202020204" pitchFamily="34" charset="0"/>
            </a:endParaRPr>
          </a:p>
          <a:p>
            <a:pPr marL="0" indent="0" algn="ctr">
              <a:buNone/>
            </a:pPr>
            <a:r>
              <a:rPr lang="en-US" sz="8000" b="1" dirty="0">
                <a:latin typeface="Arial" panose="020B0604020202020204" pitchFamily="34" charset="0"/>
                <a:cs typeface="Arial" panose="020B0604020202020204" pitchFamily="34" charset="0"/>
              </a:rPr>
              <a:t>NOTICE OF CLAIM LETTER</a:t>
            </a:r>
            <a:endParaRPr lang="en-US" sz="8000" b="1" dirty="0">
              <a:latin typeface="Arial" panose="020B0604020202020204" pitchFamily="34" charset="0"/>
              <a:cs typeface="Arial" panose="020B0604020202020204" pitchFamily="34" charset="0"/>
            </a:endParaRPr>
          </a:p>
          <a:p>
            <a:pPr marL="0" indent="0" algn="ctr">
              <a:buNone/>
            </a:pPr>
            <a:r>
              <a:rPr lang="en-US" sz="8000" dirty="0">
                <a:latin typeface="Arial" panose="020B0604020202020204" pitchFamily="34" charset="0"/>
                <a:cs typeface="Arial" panose="020B0604020202020204" pitchFamily="34" charset="0"/>
              </a:rPr>
              <a:t>February </a:t>
            </a:r>
            <a:r>
              <a:rPr lang="en-US" sz="8000" dirty="0" smtClean="0">
                <a:latin typeface="Arial" panose="020B0604020202020204" pitchFamily="34" charset="0"/>
                <a:cs typeface="Arial" panose="020B0604020202020204" pitchFamily="34" charset="0"/>
              </a:rPr>
              <a:t>9,2012 </a:t>
            </a:r>
            <a:endParaRPr lang="en-US" sz="8000" dirty="0" smtClean="0">
              <a:latin typeface="Arial" panose="020B0604020202020204" pitchFamily="34" charset="0"/>
              <a:cs typeface="Arial" panose="020B0604020202020204" pitchFamily="34" charset="0"/>
            </a:endParaRPr>
          </a:p>
          <a:p>
            <a:pPr marL="0" indent="0" algn="ctr">
              <a:buNone/>
            </a:pPr>
            <a:r>
              <a:rPr lang="en-US" sz="8000" b="1" i="1" dirty="0" smtClean="0">
                <a:latin typeface="Arial" panose="020B0604020202020204" pitchFamily="34" charset="0"/>
                <a:cs typeface="Arial" panose="020B0604020202020204" pitchFamily="34" charset="0"/>
              </a:rPr>
              <a:t>(continued)</a:t>
            </a:r>
            <a:endParaRPr lang="en-US" sz="8000" b="1" i="1" dirty="0" smtClean="0">
              <a:latin typeface="Arial" panose="020B0604020202020204" pitchFamily="34" charset="0"/>
              <a:cs typeface="Arial" panose="020B0604020202020204" pitchFamily="34" charset="0"/>
            </a:endParaRPr>
          </a:p>
          <a:p>
            <a:pPr marL="0" indent="0" algn="ctr">
              <a:buNone/>
            </a:pPr>
            <a:endParaRPr lang="en-US" sz="8000" b="1" i="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buNone/>
            </a:pPr>
            <a:r>
              <a:rPr lang="en-US" sz="8000" dirty="0">
                <a:latin typeface="Arial" panose="020B0604020202020204" pitchFamily="34" charset="0"/>
                <a:cs typeface="Arial" panose="020B0604020202020204" pitchFamily="34" charset="0"/>
              </a:rPr>
              <a:t>        The Racketeers' then influenced CR to believe that her mother was </a:t>
            </a:r>
            <a:r>
              <a:rPr lang="en-US" sz="8000" dirty="0" smtClean="0">
                <a:latin typeface="Calibri" panose="020F0502020204030204" charset="0"/>
                <a:cs typeface="Calibri" panose="020F0502020204030204" charset="0"/>
              </a:rPr>
              <a:t>lying to her about Leanna's and</a:t>
            </a: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Darrell's religious beliefs. They influenced CR into believing Smith and Darrell were really Muslims, rather than</a:t>
            </a: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Christians and that Darrell had other wives. They also influence CR into believing that Leanna's litigation in the District Court against the doctors and hospitals would result in her not being able to become a nurse and that if she went home to her mother she would just do what her mother wanted and could not act independently of her. As a result of this manipulation, CR told Smith that she did not want to come home but wanted to continue to have a relationship with her mother and family. All this while DES was intending to pursue termination rather than reunification.</a:t>
            </a:r>
            <a:endParaRPr lang="en-US" sz="8000" dirty="0" smtClean="0">
              <a:latin typeface="Calibri" panose="020F0502020204030204" charset="0"/>
              <a:cs typeface="Calibri" panose="020F0502020204030204" charset="0"/>
            </a:endParaRPr>
          </a:p>
          <a:p>
            <a:pPr marL="0" indent="0">
              <a:lnSpc>
                <a:spcPct val="120000"/>
              </a:lnSpc>
              <a:spcBef>
                <a:spcPts val="0"/>
              </a:spcBef>
              <a:buNone/>
            </a:pPr>
            <a:r>
              <a:rPr lang="en-US" sz="8000" dirty="0" smtClean="0">
                <a:latin typeface="Calibri" panose="020F0502020204030204" charset="0"/>
                <a:cs typeface="Calibri" panose="020F0502020204030204" charset="0"/>
              </a:rPr>
              <a:t>                                                    </a:t>
            </a:r>
            <a:r>
              <a:rPr lang="en-US" sz="8000" b="1" i="1" dirty="0">
                <a:solidFill>
                  <a:prstClr val="black"/>
                </a:solidFill>
                <a:latin typeface="Arial" panose="020B0604020202020204" pitchFamily="34" charset="0"/>
                <a:cs typeface="Arial" panose="020B0604020202020204" pitchFamily="34" charset="0"/>
                <a:sym typeface="+mn-ea"/>
              </a:rPr>
              <a:t>Note: CR = </a:t>
            </a:r>
            <a:r>
              <a:rPr lang="en-US" sz="8000" b="1" i="1" dirty="0" err="1">
                <a:solidFill>
                  <a:prstClr val="black"/>
                </a:solidFill>
                <a:latin typeface="Arial" panose="020B0604020202020204" pitchFamily="34" charset="0"/>
                <a:cs typeface="Arial" panose="020B0604020202020204" pitchFamily="34" charset="0"/>
                <a:sym typeface="+mn-ea"/>
              </a:rPr>
              <a:t>Chaunell</a:t>
            </a:r>
            <a:r>
              <a:rPr lang="en-US" sz="8000" b="1" i="1" dirty="0">
                <a:solidFill>
                  <a:prstClr val="black"/>
                </a:solidFill>
                <a:latin typeface="Arial" panose="020B0604020202020204" pitchFamily="34" charset="0"/>
                <a:cs typeface="Arial" panose="020B0604020202020204" pitchFamily="34" charset="0"/>
                <a:sym typeface="+mn-ea"/>
              </a:rPr>
              <a:t> Roberson  and  JS = </a:t>
            </a:r>
            <a:r>
              <a:rPr lang="en-US" sz="8000" b="1" i="1" dirty="0" err="1">
                <a:solidFill>
                  <a:prstClr val="black"/>
                </a:solidFill>
                <a:latin typeface="Arial" panose="020B0604020202020204" pitchFamily="34" charset="0"/>
                <a:cs typeface="Arial" panose="020B0604020202020204" pitchFamily="34" charset="0"/>
                <a:sym typeface="+mn-ea"/>
              </a:rPr>
              <a:t>Jameelah</a:t>
            </a:r>
            <a:r>
              <a:rPr lang="en-US" sz="8000" b="1" i="1" dirty="0">
                <a:solidFill>
                  <a:prstClr val="black"/>
                </a:solidFill>
                <a:latin typeface="Arial" panose="020B0604020202020204" pitchFamily="34" charset="0"/>
                <a:cs typeface="Arial" panose="020B0604020202020204" pitchFamily="34" charset="0"/>
                <a:sym typeface="+mn-ea"/>
              </a:rPr>
              <a:t> Smith</a:t>
            </a:r>
            <a:endParaRPr lang="en-US" sz="8000" b="1" i="1"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8000" dirty="0" smtClean="0">
              <a:latin typeface="Calibri" panose="020F0502020204030204" charset="0"/>
              <a:cs typeface="Calibri" panose="020F0502020204030204" charset="0"/>
            </a:endParaRPr>
          </a:p>
        </p:txBody>
      </p:sp>
    </p:spTree>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12405</Words>
  <Application>WPS Presentation</Application>
  <PresentationFormat>Widescreen</PresentationFormat>
  <Paragraphs>186</Paragraphs>
  <Slides>15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Arial</vt:lpstr>
      <vt:lpstr>SimSun</vt:lpstr>
      <vt:lpstr>Wingdings</vt:lpstr>
      <vt:lpstr>Arial Narrow</vt:lpstr>
      <vt:lpstr>Cinzel Black</vt:lpstr>
      <vt:lpstr>Segoe Print</vt:lpstr>
      <vt:lpstr>Calibri</vt:lpstr>
      <vt:lpstr>Lucida Handwriting</vt:lpstr>
      <vt:lpstr>Microsoft YaHei</vt:lpstr>
      <vt:lpstr>Arial Unicode MS</vt:lpstr>
      <vt:lpstr>Corbel</vt:lpstr>
      <vt:lpstr>Depth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“Voices Heard Carry Power”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Isham</dc:creator>
  <cp:lastModifiedBy>Leanna ms</cp:lastModifiedBy>
  <cp:revision>41</cp:revision>
  <dcterms:created xsi:type="dcterms:W3CDTF">2023-05-29T21:29:00Z</dcterms:created>
  <dcterms:modified xsi:type="dcterms:W3CDTF">2023-06-15T22:20:11Z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2BB5A1A1E2754A939E8DFC1241A53E4D</vt:lpwstr>
  </property>
  <property fmtid="{D5CDD505-2E9C-101B-9397-08002B2CF9AE}" pid="3" name="KSOProductBuildVer">
    <vt:lpwstr>1033-11.2.0.11537</vt:lpwstr>
  </property>
</Properties>
</file>