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4"/>
  </p:notesMasterIdLst>
  <p:handoutMasterIdLst>
    <p:handoutMasterId r:id="rId15"/>
  </p:handoutMasterIdLst>
  <p:sldIdLst>
    <p:sldId id="256" r:id="rId3"/>
    <p:sldId id="260" r:id="rId4"/>
    <p:sldId id="269" r:id="rId5"/>
    <p:sldId id="298" r:id="rId6"/>
    <p:sldId id="299" r:id="rId7"/>
    <p:sldId id="271" r:id="rId8"/>
    <p:sldId id="272" r:id="rId9"/>
    <p:sldId id="296" r:id="rId10"/>
    <p:sldId id="297" r:id="rId11"/>
    <p:sldId id="258" r:id="rId12"/>
    <p:sldId id="25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84E427A-3D55-4303-BF80-6455036E1DE7}">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7" autoAdjust="0"/>
    <p:restoredTop sz="94291" autoAdjust="0"/>
  </p:normalViewPr>
  <p:slideViewPr>
    <p:cSldViewPr snapToGrid="0" showGuides="1">
      <p:cViewPr varScale="1">
        <p:scale>
          <a:sx n="91" d="100"/>
          <a:sy n="91" d="100"/>
        </p:scale>
        <p:origin x="120" y="510"/>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fld>
            <a:endParaRPr lang="en-US" noProof="0"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endParaRPr lang="en-US" noProof="0"/>
          </a:p>
        </p:txBody>
      </p:sp>
      <p:sp>
        <p:nvSpPr>
          <p:cNvPr id="2" name="Title 1"/>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endParaRPr lang="en-US" noProof="0"/>
          </a:p>
        </p:txBody>
      </p:sp>
      <p:sp>
        <p:nvSpPr>
          <p:cNvPr id="23" name="Text Placeholder 26"/>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endParaRPr lang="en-US" noProof="0"/>
          </a:p>
        </p:txBody>
      </p:sp>
      <p:sp>
        <p:nvSpPr>
          <p:cNvPr id="36" name="Text Placeholder 14"/>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endParaRPr lang="en-US" noProof="0"/>
          </a:p>
        </p:txBody>
      </p:sp>
      <p:sp>
        <p:nvSpPr>
          <p:cNvPr id="5" name="Rectangle 4"/>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endParaRPr lang="en-US" noProof="0"/>
          </a:p>
        </p:txBody>
      </p:sp>
      <p:sp>
        <p:nvSpPr>
          <p:cNvPr id="18" name="Text Placeholder 26"/>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endParaRPr lang="en-US" noProof="0"/>
          </a:p>
        </p:txBody>
      </p:sp>
      <p:sp>
        <p:nvSpPr>
          <p:cNvPr id="19" name="Text Placeholder 14"/>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endParaRPr lang="en-US" noProof="0"/>
          </a:p>
        </p:txBody>
      </p:sp>
      <p:sp>
        <p:nvSpPr>
          <p:cNvPr id="20" name="Text Placeholder 26"/>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endParaRPr lang="en-US" noProof="0"/>
          </a:p>
        </p:txBody>
      </p:sp>
      <p:sp>
        <p:nvSpPr>
          <p:cNvPr id="22" name="Text Placeholder 26"/>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endParaRPr lang="en-US" noProof="0"/>
          </a:p>
        </p:txBody>
      </p:sp>
      <p:sp>
        <p:nvSpPr>
          <p:cNvPr id="24" name="Title 1"/>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endParaRPr lang="en-US" noProof="0"/>
          </a:p>
        </p:txBody>
      </p:sp>
      <p:sp>
        <p:nvSpPr>
          <p:cNvPr id="25" name="Rectangle 24"/>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endParaRPr lang="en-US" noProof="0"/>
          </a:p>
        </p:txBody>
      </p:sp>
      <p:sp>
        <p:nvSpPr>
          <p:cNvPr id="5" name="Rectangle 4"/>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smtClean="0"/>
              <a:t>Click to edit Master subtitle style</a:t>
            </a:r>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7" name="Oval 6"/>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8" name="Title 7"/>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7" name="Oval 6"/>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2"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7" name="Oval 6"/>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Text Placeholder 2"/>
          <p:cNvSpPr>
            <a:spLocks noGrp="1"/>
          </p:cNvSpPr>
          <p:nvPr>
            <p:ph type="body" idx="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12" name="Content Placeholder 3"/>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4" name="Text Placeholder 4"/>
          <p:cNvSpPr>
            <a:spLocks noGrp="1"/>
          </p:cNvSpPr>
          <p:nvPr>
            <p:ph type="body" sz="quarter" idx="3"/>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endParaRPr lang="en-US" noProof="0"/>
          </a:p>
        </p:txBody>
      </p:sp>
      <p:sp>
        <p:nvSpPr>
          <p:cNvPr id="16" name="Content Placeholder 5"/>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7" name="Oval 6"/>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p:cNvSpPr>
            <a:spLocks noGrp="1"/>
          </p:cNvSpPr>
          <p:nvPr>
            <p:ph type="body" sz="half" idx="2"/>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
        <p:nvSpPr>
          <p:cNvPr id="14" name="Content Placeholder 2"/>
          <p:cNvSpPr>
            <a:spLocks noGrp="1"/>
          </p:cNvSpPr>
          <p:nvPr>
            <p:ph idx="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7" name="Oval 6"/>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p:cNvSpPr>
            <a:spLocks noGrp="1"/>
          </p:cNvSpPr>
          <p:nvPr>
            <p:ph type="body" sz="half" idx="2"/>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endParaRPr lang="en-US" noProof="0"/>
          </a:p>
        </p:txBody>
      </p:sp>
      <p:sp>
        <p:nvSpPr>
          <p:cNvPr id="15" name="Picture Placeholder 2"/>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15" name="Oval 14"/>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p:cNvSpPr>
            <a:spLocks noGrp="1"/>
          </p:cNvSpPr>
          <p:nvPr>
            <p:ph type="title"/>
          </p:nvPr>
        </p:nvSpPr>
        <p:spPr/>
        <p:txBody>
          <a:bodyPr/>
          <a:lstStyle>
            <a:lvl1pPr algn="ct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15" name="Oval 14"/>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endParaRPr lang="en-US" noProof="0"/>
          </a:p>
        </p:txBody>
      </p:sp>
      <p:sp>
        <p:nvSpPr>
          <p:cNvPr id="18" name="Rectangle 17"/>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endParaRPr lang="en-US" noProof="0"/>
          </a:p>
        </p:txBody>
      </p:sp>
      <p:sp>
        <p:nvSpPr>
          <p:cNvPr id="32" name="Text Placeholder 24"/>
          <p:cNvSpPr>
            <a:spLocks noGrp="1"/>
          </p:cNvSpPr>
          <p:nvPr>
            <p:ph type="body" sz="quarter" idx="14"/>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endParaRPr lang="en-US" noProof="0"/>
          </a:p>
        </p:txBody>
      </p:sp>
      <p:sp>
        <p:nvSpPr>
          <p:cNvPr id="33" name="Text Placeholder 21"/>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endParaRPr lang="en-US" noProof="0"/>
          </a:p>
        </p:txBody>
      </p:sp>
      <p:sp>
        <p:nvSpPr>
          <p:cNvPr id="34" name="Text Placeholder 24"/>
          <p:cNvSpPr>
            <a:spLocks noGrp="1"/>
          </p:cNvSpPr>
          <p:nvPr>
            <p:ph type="body" sz="quarter" idx="16"/>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endParaRPr lang="en-US" noProof="0"/>
          </a:p>
        </p:txBody>
      </p:sp>
      <p:sp>
        <p:nvSpPr>
          <p:cNvPr id="35" name="Text Placeholder 21"/>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endParaRPr lang="en-US" noProof="0"/>
          </a:p>
        </p:txBody>
      </p:sp>
      <p:sp>
        <p:nvSpPr>
          <p:cNvPr id="36" name="Text Placeholder 24"/>
          <p:cNvSpPr>
            <a:spLocks noGrp="1"/>
          </p:cNvSpPr>
          <p:nvPr>
            <p:ph type="body" sz="quarter" idx="18"/>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endParaRPr lang="en-US" noProof="0"/>
          </a:p>
        </p:txBody>
      </p:sp>
      <p:sp>
        <p:nvSpPr>
          <p:cNvPr id="37" name="Text Placeholder 24"/>
          <p:cNvSpPr>
            <a:spLocks noGrp="1"/>
          </p:cNvSpPr>
          <p:nvPr>
            <p:ph type="body" sz="quarter" idx="19"/>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endParaRPr lang="en-US" noProof="0"/>
          </a:p>
        </p:txBody>
      </p:sp>
      <p:sp>
        <p:nvSpPr>
          <p:cNvPr id="38" name="Text Placeholder 24"/>
          <p:cNvSpPr>
            <a:spLocks noGrp="1"/>
          </p:cNvSpPr>
          <p:nvPr>
            <p:ph type="body" sz="quarter" idx="20"/>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endParaRPr lang="en-US" noProof="0"/>
          </a:p>
        </p:txBody>
      </p:sp>
      <p:sp>
        <p:nvSpPr>
          <p:cNvPr id="39" name="Text Placeholder 24"/>
          <p:cNvSpPr>
            <a:spLocks noGrp="1"/>
          </p:cNvSpPr>
          <p:nvPr>
            <p:ph type="body" sz="quarter" idx="2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endParaRPr lang="en-US" noProof="0"/>
          </a:p>
        </p:txBody>
      </p:sp>
      <p:sp>
        <p:nvSpPr>
          <p:cNvPr id="40" name="Text Placeholder 24"/>
          <p:cNvSpPr>
            <a:spLocks noGrp="1"/>
          </p:cNvSpPr>
          <p:nvPr>
            <p:ph type="body" sz="quarter" idx="22"/>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endParaRPr lang="en-US" noProof="0"/>
          </a:p>
        </p:txBody>
      </p:sp>
      <p:sp>
        <p:nvSpPr>
          <p:cNvPr id="41" name="Text Placeholder 24"/>
          <p:cNvSpPr>
            <a:spLocks noGrp="1"/>
          </p:cNvSpPr>
          <p:nvPr>
            <p:ph type="body" sz="quarter" idx="23"/>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endParaRPr lang="en-US" noProof="0"/>
          </a:p>
        </p:txBody>
      </p:sp>
      <p:sp>
        <p:nvSpPr>
          <p:cNvPr id="42" name="Text Placeholder 24"/>
          <p:cNvSpPr>
            <a:spLocks noGrp="1"/>
          </p:cNvSpPr>
          <p:nvPr>
            <p:ph type="body" sz="quarter" idx="24"/>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endParaRPr lang="en-US" noProof="0"/>
          </a:p>
        </p:txBody>
      </p:sp>
      <p:sp>
        <p:nvSpPr>
          <p:cNvPr id="43" name="Text Placeholder 24"/>
          <p:cNvSpPr>
            <a:spLocks noGrp="1"/>
          </p:cNvSpPr>
          <p:nvPr>
            <p:ph type="body" sz="quarter" idx="25"/>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endParaRPr lang="en-US" noProof="0"/>
          </a:p>
        </p:txBody>
      </p:sp>
      <p:sp>
        <p:nvSpPr>
          <p:cNvPr id="44" name="Picture Placeholder 12"/>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6" name="Picture Placeholder 12"/>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7" name="Picture Placeholder 9"/>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endParaRPr lang="en-US" noProof="0"/>
          </a:p>
        </p:txBody>
      </p:sp>
      <p:sp>
        <p:nvSpPr>
          <p:cNvPr id="3" name="Slide Number Placeholder 2"/>
          <p:cNvSpPr>
            <a:spLocks noGrp="1"/>
          </p:cNvSpPr>
          <p:nvPr>
            <p:ph type="sldNum" sz="quarter" idx="10"/>
          </p:nvPr>
        </p:nvSpPr>
        <p:spPr/>
        <p:txBody>
          <a:bodyPr/>
          <a:lstStyle>
            <a:lvl1pPr>
              <a:defRPr b="1">
                <a:latin typeface="+mn-lt"/>
              </a:defRPr>
            </a:lvl1p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7" name="Oval 6"/>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p:cNvSpPr>
            <a:spLocks noGrp="1"/>
          </p:cNvSpPr>
          <p:nvPr>
            <p:ph type="body" idx="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endParaRPr lang="en-US" noProof="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7" name="Oval 6"/>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endParaRPr lang="en-US" noProof="0"/>
          </a:p>
        </p:txBody>
      </p:sp>
      <p:sp>
        <p:nvSpPr>
          <p:cNvPr id="13" name="Rectangle 12"/>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p:cNvSpPr>
            <a:spLocks noGrp="1"/>
          </p:cNvSpPr>
          <p:nvPr>
            <p:ph type="body" sz="quarter" idx="15"/>
          </p:nvPr>
        </p:nvSpPr>
        <p:spPr>
          <a:xfrm>
            <a:off x="838199" y="3100269"/>
            <a:ext cx="5288963" cy="2588637"/>
          </a:xfrm>
        </p:spPr>
        <p:txBody>
          <a:bodyPr lIns="0">
            <a:normAutofit/>
          </a:bodyPr>
          <a:lstStyle>
            <a:lvl1pPr marL="179705" indent="-179705">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endParaRPr lang="en-US" noProof="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7" name="Oval 6"/>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endParaRPr lang="en-US" noProof="0"/>
          </a:p>
        </p:txBody>
      </p:sp>
      <p:sp>
        <p:nvSpPr>
          <p:cNvPr id="13" name="Rectangle 12"/>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p:cNvSpPr>
            <a:spLocks noGrp="1"/>
          </p:cNvSpPr>
          <p:nvPr>
            <p:ph type="body" sz="quarter" idx="15"/>
          </p:nvPr>
        </p:nvSpPr>
        <p:spPr>
          <a:xfrm>
            <a:off x="6817897" y="1125545"/>
            <a:ext cx="4707842" cy="1849304"/>
          </a:xfrm>
        </p:spPr>
        <p:txBody>
          <a:bodyPr>
            <a:normAutofit/>
          </a:bodyPr>
          <a:lstStyle>
            <a:lvl1pPr marL="179705" indent="-179705">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8" name="Text Placeholder 2"/>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endParaRPr lang="en-US" noProof="0"/>
          </a:p>
        </p:txBody>
      </p:sp>
      <p:sp>
        <p:nvSpPr>
          <p:cNvPr id="9" name="Text Placeholder 26"/>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endParaRPr lang="en-US" noProof="0"/>
          </a:p>
        </p:txBody>
      </p:sp>
      <p:sp>
        <p:nvSpPr>
          <p:cNvPr id="10" name="Text Placeholder 2"/>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endParaRPr lang="en-US" noProof="0"/>
          </a:p>
        </p:txBody>
      </p:sp>
      <p:sp>
        <p:nvSpPr>
          <p:cNvPr id="11" name="Text Placeholder 26"/>
          <p:cNvSpPr>
            <a:spLocks noGrp="1"/>
          </p:cNvSpPr>
          <p:nvPr>
            <p:ph type="body" sz="quarter" idx="20"/>
          </p:nvPr>
        </p:nvSpPr>
        <p:spPr>
          <a:xfrm>
            <a:off x="1159649" y="3428501"/>
            <a:ext cx="4365625" cy="2333625"/>
          </a:xfrm>
        </p:spPr>
        <p:txBody>
          <a:bodyPr>
            <a:normAutofit/>
          </a:bodyPr>
          <a:lstStyle>
            <a:lvl1pPr marL="179705" indent="-179705">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endParaRPr lang="en-US" noProof="0"/>
          </a:p>
        </p:txBody>
      </p:sp>
      <p:sp>
        <p:nvSpPr>
          <p:cNvPr id="12" name="Text Placeholder 26"/>
          <p:cNvSpPr>
            <a:spLocks noGrp="1"/>
          </p:cNvSpPr>
          <p:nvPr>
            <p:ph type="body" sz="quarter" idx="21"/>
          </p:nvPr>
        </p:nvSpPr>
        <p:spPr>
          <a:xfrm>
            <a:off x="6627121" y="3428501"/>
            <a:ext cx="4365625" cy="2333625"/>
          </a:xfrm>
        </p:spPr>
        <p:txBody>
          <a:bodyPr>
            <a:normAutofit/>
          </a:bodyPr>
          <a:lstStyle>
            <a:lvl1pPr marL="179705" indent="-179705">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endParaRPr lang="en-US" noProof="0"/>
          </a:p>
        </p:txBody>
      </p:sp>
      <p:sp>
        <p:nvSpPr>
          <p:cNvPr id="14" name="Title 1"/>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endParaRPr lang="en-US" noProof="0"/>
          </a:p>
        </p:txBody>
      </p:sp>
      <p:sp>
        <p:nvSpPr>
          <p:cNvPr id="15" name="Oval 14"/>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9" name="Text Placeholder 26"/>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endParaRPr lang="en-US" noProof="0"/>
          </a:p>
        </p:txBody>
      </p:sp>
      <p:sp>
        <p:nvSpPr>
          <p:cNvPr id="14" name="Title 1"/>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endParaRPr lang="en-US" noProof="0"/>
          </a:p>
        </p:txBody>
      </p:sp>
      <p:sp>
        <p:nvSpPr>
          <p:cNvPr id="15" name="Oval 14"/>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p:cNvSpPr>
            <a:spLocks noGrp="1"/>
          </p:cNvSpPr>
          <p:nvPr>
            <p:ph type="chart" sz="quarter" idx="32" hasCustomPrompt="1"/>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chart</a:t>
            </a:r>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9" name="Text Placeholder 26"/>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endParaRPr lang="en-US" noProof="0"/>
          </a:p>
        </p:txBody>
      </p:sp>
      <p:sp>
        <p:nvSpPr>
          <p:cNvPr id="14" name="Title 1"/>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endParaRPr lang="en-US" noProof="0"/>
          </a:p>
        </p:txBody>
      </p:sp>
      <p:sp>
        <p:nvSpPr>
          <p:cNvPr id="15" name="Oval 14"/>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p:cNvSpPr>
            <a:spLocks noGrp="1"/>
          </p:cNvSpPr>
          <p:nvPr>
            <p:ph type="tbl" sz="quarter" idx="17" hasCustomPrompt="1"/>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table</a:t>
            </a:r>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7" name="Oval 6"/>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endParaRPr lang="en-US" noProof="0"/>
          </a:p>
        </p:txBody>
      </p:sp>
      <p:sp>
        <p:nvSpPr>
          <p:cNvPr id="15" name="Title 1"/>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endParaRPr lang="en-US" noProof="0"/>
          </a:p>
        </p:txBody>
      </p:sp>
      <p:sp>
        <p:nvSpPr>
          <p:cNvPr id="16" name="Rectangle 15"/>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Date Placeholder 3"/>
          <p:cNvSpPr>
            <a:spLocks noGrp="1"/>
          </p:cNvSpPr>
          <p:nvPr>
            <p:ph type="dt" sz="half" idx="11"/>
          </p:nvPr>
        </p:nvSpPr>
        <p:spPr/>
        <p:txBody>
          <a:bodyPr/>
          <a:lstStyle/>
          <a:p>
            <a:r>
              <a:rPr lang="en-US" noProof="0" dirty="0"/>
              <a:t>MM.DD.20XX</a:t>
            </a:r>
            <a:endParaRPr lang="en-US" noProof="0" dirty="0"/>
          </a:p>
        </p:txBody>
      </p:sp>
      <p:sp>
        <p:nvSpPr>
          <p:cNvPr id="5" name="Footer Placeholder 4"/>
          <p:cNvSpPr>
            <a:spLocks noGrp="1"/>
          </p:cNvSpPr>
          <p:nvPr>
            <p:ph type="ftr" sz="quarter" idx="12"/>
          </p:nvPr>
        </p:nvSpPr>
        <p:spPr/>
        <p:txBody>
          <a:bodyPr/>
          <a:lstStyle/>
          <a:p>
            <a:r>
              <a:rPr lang="en-US" noProof="0" dirty="0"/>
              <a:t>ADD A FOOTER</a:t>
            </a:r>
            <a:endParaRPr lang="en-US" noProof="0" dirty="0"/>
          </a:p>
        </p:txBody>
      </p:sp>
      <p:sp>
        <p:nvSpPr>
          <p:cNvPr id="14" name="Title 1"/>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endParaRPr lang="en-US" noProof="0"/>
          </a:p>
        </p:txBody>
      </p:sp>
      <p:sp>
        <p:nvSpPr>
          <p:cNvPr id="15" name="Oval 14"/>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p:cNvSpPr>
            <a:spLocks noGrp="1"/>
          </p:cNvSpPr>
          <p:nvPr>
            <p:ph type="media" sz="quarter" idx="17" hasCustomPrompt="1"/>
          </p:nvPr>
        </p:nvSpPr>
        <p:spPr>
          <a:xfrm>
            <a:off x="1395984" y="1497770"/>
            <a:ext cx="9400032" cy="4215384"/>
          </a:xfrm>
        </p:spPr>
        <p:txBody>
          <a:bodyPr anchor="ctr" anchorCtr="0">
            <a:normAutofit/>
          </a:bodyPr>
          <a:lstStyle>
            <a:lvl1pPr marL="0" indent="0" algn="ctr">
              <a:buNone/>
              <a:defRPr sz="1400"/>
            </a:lvl1pPr>
          </a:lstStyle>
          <a:p>
            <a:r>
              <a:rPr lang="en-US" noProof="0" smtClean="0"/>
              <a:t>Click icon to add media</a:t>
            </a:r>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fld>
            <a:endParaRPr lang="en-US" noProof="0"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4" name="Date Placeholder 3"/>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endParaRPr lang="en-US" noProof="0" dirty="0"/>
          </a:p>
        </p:txBody>
      </p:sp>
      <p:sp>
        <p:nvSpPr>
          <p:cNvPr id="11" name="Footer Placeholder 4"/>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endParaRPr lang="en-US"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088" y="319079"/>
            <a:ext cx="11501820" cy="2281355"/>
          </a:xfrm>
        </p:spPr>
        <p:txBody>
          <a:bodyPr/>
          <a:lstStyle/>
          <a:p>
            <a:br>
              <a:rPr lang="en-US" dirty="0" smtClean="0"/>
            </a:br>
            <a:r>
              <a:rPr lang="en-US" dirty="0" smtClean="0"/>
              <a:t>SVS Modern Slavery. Selling children. The Human Cost.</a:t>
            </a:r>
            <a:br>
              <a:rPr lang="en-US" dirty="0" smtClean="0"/>
            </a:br>
            <a:endParaRPr lang="ru-RU" sz="3600" b="1" i="1" dirty="0"/>
          </a:p>
        </p:txBody>
      </p:sp>
      <p:sp>
        <p:nvSpPr>
          <p:cNvPr id="5" name="Text Placeholder 4"/>
          <p:cNvSpPr>
            <a:spLocks noGrp="1"/>
          </p:cNvSpPr>
          <p:nvPr>
            <p:ph type="body" sz="quarter" idx="13"/>
          </p:nvPr>
        </p:nvSpPr>
        <p:spPr>
          <a:xfrm>
            <a:off x="131379" y="3017361"/>
            <a:ext cx="11929241" cy="1101897"/>
          </a:xfrm>
        </p:spPr>
        <p:txBody>
          <a:bodyPr/>
          <a:lstStyle/>
          <a:p>
            <a:r>
              <a:rPr lang="en-US" dirty="0">
                <a:latin typeface="Arial" panose="020B0604020202020204" pitchFamily="34" charset="0"/>
                <a:cs typeface="Arial" panose="020B0604020202020204" pitchFamily="34" charset="0"/>
              </a:rPr>
              <a:t>CPS </a:t>
            </a:r>
            <a:r>
              <a:rPr lang="en-US" dirty="0" smtClean="0">
                <a:latin typeface="Arial" panose="020B0604020202020204" pitchFamily="34" charset="0"/>
                <a:cs typeface="Arial" panose="020B0604020202020204" pitchFamily="34" charset="0"/>
              </a:rPr>
              <a:t>Foster Care System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Adoption Agencies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Repeating History</a:t>
            </a:r>
            <a:endParaRPr lang="ru-RU" dirty="0">
              <a:latin typeface="Arial" panose="020B0604020202020204" pitchFamily="34" charset="0"/>
              <a:cs typeface="Arial" panose="020B0604020202020204" pitchFamily="34" charset="0"/>
            </a:endParaRPr>
          </a:p>
        </p:txBody>
      </p:sp>
      <p:sp>
        <p:nvSpPr>
          <p:cNvPr id="8" name="Rectangle 7"/>
          <p:cNvSpPr/>
          <p:nvPr/>
        </p:nvSpPr>
        <p:spPr>
          <a:xfrm>
            <a:off x="403771" y="4953112"/>
            <a:ext cx="11384455" cy="147637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dirty="0"/>
              <a:t>African American families have a long history of their children being stolen and sold by the government and slavers. This always resulted in separation and destruction of millions of black families and to this day </a:t>
            </a:r>
            <a:r>
              <a:rPr lang="en-US" dirty="0" smtClean="0"/>
              <a:t>these </a:t>
            </a:r>
            <a:r>
              <a:rPr lang="en-US" dirty="0"/>
              <a:t>systems are still destroying African American families. History is circular and continues to repeat itself. </a:t>
            </a:r>
            <a:endParaRPr lang="en-US" dirty="0" smtClean="0"/>
          </a:p>
          <a:p>
            <a:pPr algn="ctr"/>
            <a:r>
              <a:rPr lang="en-US" dirty="0" smtClean="0"/>
              <a:t>The suffering, the trauma, and the </a:t>
            </a:r>
            <a:r>
              <a:rPr lang="en-US" dirty="0"/>
              <a:t>loss that these families endure is beyond any human understanding. </a:t>
            </a:r>
            <a:endParaRPr lang="en-US" dirty="0" smtClean="0"/>
          </a:p>
          <a:p>
            <a:pPr algn="ctr"/>
            <a:r>
              <a:rPr lang="en-US" b="1" dirty="0" smtClean="0"/>
              <a:t>These </a:t>
            </a:r>
            <a:r>
              <a:rPr lang="en-US" b="1" dirty="0"/>
              <a:t>modern day systems have parallels to slavery.</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103" y="517614"/>
            <a:ext cx="5916904" cy="1384757"/>
          </a:xfrm>
        </p:spPr>
        <p:txBody>
          <a:bodyPr>
            <a:normAutofit fontScale="90000"/>
          </a:bodyPr>
          <a:lstStyle/>
          <a:p>
            <a:pPr algn="ctr"/>
            <a:r>
              <a:rPr lang="en-US" sz="3200" dirty="0" smtClean="0"/>
              <a:t>Abraham Lincoln/Frederick Douglas</a:t>
            </a:r>
            <a:br>
              <a:rPr lang="en-US" sz="3200" dirty="0" smtClean="0"/>
            </a:br>
            <a:r>
              <a:rPr lang="en-US" sz="3200" dirty="0" smtClean="0"/>
              <a:t>On Color and Value</a:t>
            </a:r>
            <a:endParaRPr lang="en-US" sz="3200" dirty="0"/>
          </a:p>
        </p:txBody>
      </p:sp>
      <p:sp>
        <p:nvSpPr>
          <p:cNvPr id="6" name="Text Placeholder 5"/>
          <p:cNvSpPr>
            <a:spLocks noGrp="1"/>
          </p:cNvSpPr>
          <p:nvPr>
            <p:ph type="body" sz="quarter" idx="15"/>
          </p:nvPr>
        </p:nvSpPr>
        <p:spPr>
          <a:xfrm>
            <a:off x="357352" y="2354035"/>
            <a:ext cx="6348247" cy="2932668"/>
          </a:xfrm>
        </p:spPr>
        <p:style>
          <a:lnRef idx="0">
            <a:schemeClr val="accent5"/>
          </a:lnRef>
          <a:fillRef idx="3">
            <a:schemeClr val="accent5"/>
          </a:fillRef>
          <a:effectRef idx="3">
            <a:schemeClr val="accent5"/>
          </a:effectRef>
          <a:fontRef idx="minor">
            <a:schemeClr val="lt1"/>
          </a:fontRef>
        </p:style>
        <p:txBody>
          <a:bodyPr>
            <a:normAutofit fontScale="90000" lnSpcReduction="10000"/>
          </a:bodyPr>
          <a:lstStyle/>
          <a:p>
            <a:pPr marL="0" indent="0" algn="ctr">
              <a:lnSpc>
                <a:spcPct val="110000"/>
              </a:lnSpc>
              <a:buNone/>
            </a:pPr>
            <a:r>
              <a:rPr lang="en-US" sz="1800" i="1" dirty="0" smtClean="0">
                <a:solidFill>
                  <a:schemeClr val="tx1"/>
                </a:solidFill>
              </a:rPr>
              <a:t>“You </a:t>
            </a:r>
            <a:r>
              <a:rPr lang="en-US" sz="1800" i="1" dirty="0">
                <a:solidFill>
                  <a:schemeClr val="tx1"/>
                </a:solidFill>
              </a:rPr>
              <a:t>say A. is white, and B. is </a:t>
            </a:r>
            <a:r>
              <a:rPr lang="en-US" sz="1800" i="1" dirty="0" smtClean="0">
                <a:solidFill>
                  <a:schemeClr val="tx1"/>
                </a:solidFill>
              </a:rPr>
              <a:t>black.</a:t>
            </a:r>
            <a:endParaRPr lang="en-US" sz="1800" i="1" dirty="0" smtClean="0">
              <a:solidFill>
                <a:schemeClr val="tx1"/>
              </a:solidFill>
            </a:endParaRPr>
          </a:p>
          <a:p>
            <a:pPr marL="0" indent="0" algn="ctr">
              <a:buNone/>
            </a:pPr>
            <a:r>
              <a:rPr lang="en-US" sz="1800" i="1" dirty="0" smtClean="0">
                <a:solidFill>
                  <a:schemeClr val="tx1"/>
                </a:solidFill>
              </a:rPr>
              <a:t>It </a:t>
            </a:r>
            <a:r>
              <a:rPr lang="en-US" sz="1800" i="1" dirty="0">
                <a:solidFill>
                  <a:schemeClr val="tx1"/>
                </a:solidFill>
              </a:rPr>
              <a:t>is color, then; the lighter, having the right </a:t>
            </a:r>
            <a:r>
              <a:rPr lang="en-US" sz="1800" i="1" dirty="0" smtClean="0">
                <a:solidFill>
                  <a:schemeClr val="tx1"/>
                </a:solidFill>
              </a:rPr>
              <a:t>to enslave </a:t>
            </a:r>
            <a:r>
              <a:rPr lang="en-US" sz="1800" i="1" dirty="0">
                <a:solidFill>
                  <a:schemeClr val="tx1"/>
                </a:solidFill>
              </a:rPr>
              <a:t>the darker? </a:t>
            </a:r>
            <a:endParaRPr lang="en-US" sz="1800" i="1" dirty="0" smtClean="0">
              <a:solidFill>
                <a:schemeClr val="tx1"/>
              </a:solidFill>
            </a:endParaRPr>
          </a:p>
          <a:p>
            <a:pPr marL="0" indent="0" algn="ctr">
              <a:buNone/>
            </a:pPr>
            <a:endParaRPr lang="en-US" sz="1800" i="1" dirty="0" smtClean="0">
              <a:solidFill>
                <a:schemeClr val="tx1"/>
              </a:solidFill>
            </a:endParaRPr>
          </a:p>
          <a:p>
            <a:pPr marL="0" indent="0" algn="ctr">
              <a:buNone/>
            </a:pPr>
            <a:r>
              <a:rPr lang="en-US" sz="1800" i="1" dirty="0" smtClean="0">
                <a:solidFill>
                  <a:schemeClr val="tx1"/>
                </a:solidFill>
              </a:rPr>
              <a:t>Take </a:t>
            </a:r>
            <a:r>
              <a:rPr lang="en-US" sz="1800" i="1" dirty="0">
                <a:solidFill>
                  <a:schemeClr val="tx1"/>
                </a:solidFill>
              </a:rPr>
              <a:t>care. By this rule, you are to be slave to the first man you </a:t>
            </a:r>
            <a:r>
              <a:rPr lang="en-US" sz="1800" i="1" dirty="0" smtClean="0">
                <a:solidFill>
                  <a:schemeClr val="tx1"/>
                </a:solidFill>
              </a:rPr>
              <a:t>meet, with </a:t>
            </a:r>
            <a:r>
              <a:rPr lang="en-US" sz="1800" i="1" dirty="0">
                <a:solidFill>
                  <a:schemeClr val="tx1"/>
                </a:solidFill>
              </a:rPr>
              <a:t>a fairer skin than your own. </a:t>
            </a:r>
            <a:r>
              <a:rPr lang="en-US" sz="1800" i="1" dirty="0" smtClean="0">
                <a:solidFill>
                  <a:schemeClr val="tx1"/>
                </a:solidFill>
              </a:rPr>
              <a:t>“</a:t>
            </a:r>
            <a:endParaRPr lang="en-US" sz="1800" i="1" dirty="0" smtClean="0">
              <a:solidFill>
                <a:schemeClr val="tx1"/>
              </a:solidFill>
            </a:endParaRPr>
          </a:p>
          <a:p>
            <a:pPr marL="0" indent="0" algn="ctr">
              <a:buNone/>
            </a:pPr>
            <a:r>
              <a:rPr lang="en-US" sz="1800" i="1" dirty="0" smtClean="0">
                <a:solidFill>
                  <a:schemeClr val="tx1"/>
                </a:solidFill>
              </a:rPr>
              <a:t>July 1</a:t>
            </a:r>
            <a:r>
              <a:rPr lang="en-US" sz="1800" i="1" baseline="30000" dirty="0" smtClean="0">
                <a:solidFill>
                  <a:schemeClr val="tx1"/>
                </a:solidFill>
              </a:rPr>
              <a:t>st</a:t>
            </a:r>
            <a:r>
              <a:rPr lang="en-US" sz="1800" i="1" dirty="0" smtClean="0">
                <a:solidFill>
                  <a:schemeClr val="tx1"/>
                </a:solidFill>
              </a:rPr>
              <a:t>, 1854.</a:t>
            </a:r>
            <a:endParaRPr lang="en-US" sz="1800" i="1" dirty="0" smtClean="0">
              <a:solidFill>
                <a:schemeClr val="tx1"/>
              </a:solidFill>
            </a:endParaRPr>
          </a:p>
          <a:p>
            <a:pPr marL="0" indent="0" algn="ctr">
              <a:buNone/>
            </a:pPr>
            <a:r>
              <a:rPr lang="en-US" sz="1800" i="1" dirty="0" smtClean="0">
                <a:solidFill>
                  <a:schemeClr val="tx1"/>
                </a:solidFill>
              </a:rPr>
              <a:t>---Abraham Lincoln</a:t>
            </a:r>
            <a:endParaRPr lang="en-US" sz="1800" i="1" dirty="0" smtClean="0">
              <a:solidFill>
                <a:schemeClr val="tx1"/>
              </a:solidFill>
            </a:endParaRPr>
          </a:p>
          <a:p>
            <a:pPr marL="0" indent="0" algn="ctr">
              <a:buNone/>
            </a:pPr>
            <a:endParaRPr lang="en-US" sz="1800" i="1" dirty="0">
              <a:solidFill>
                <a:schemeClr val="tx1"/>
              </a:solidFill>
            </a:endParaRPr>
          </a:p>
          <a:p>
            <a:pPr marL="0" indent="0" algn="ctr">
              <a:lnSpc>
                <a:spcPct val="110000"/>
              </a:lnSpc>
              <a:buNone/>
            </a:pPr>
            <a:r>
              <a:rPr lang="en-US" sz="1800" i="1" dirty="0">
                <a:solidFill>
                  <a:schemeClr val="tx1"/>
                </a:solidFill>
                <a:sym typeface="+mn-ea"/>
              </a:rPr>
              <a:t>“It is easier to build strong children than to repair broken men.”</a:t>
            </a:r>
            <a:endParaRPr lang="en-US" sz="1800" i="1" dirty="0">
              <a:solidFill>
                <a:schemeClr val="tx1"/>
              </a:solidFill>
            </a:endParaRPr>
          </a:p>
          <a:p>
            <a:pPr marL="0" indent="0" algn="ctr">
              <a:lnSpc>
                <a:spcPct val="110000"/>
              </a:lnSpc>
              <a:buNone/>
            </a:pPr>
            <a:r>
              <a:rPr lang="en-US" sz="1800" i="1" dirty="0">
                <a:solidFill>
                  <a:schemeClr val="tx1"/>
                </a:solidFill>
                <a:sym typeface="+mn-ea"/>
              </a:rPr>
              <a:t>― Frederick Douglass</a:t>
            </a:r>
            <a:endParaRPr lang="en-US" sz="1800" i="1" dirty="0">
              <a:solidFill>
                <a:schemeClr val="tx1"/>
              </a:solidFill>
            </a:endParaRPr>
          </a:p>
          <a:p>
            <a:pPr marL="0" indent="0" algn="ctr">
              <a:buNone/>
            </a:pPr>
            <a:endParaRPr lang="en-US" sz="1800" i="1" dirty="0">
              <a:solidFill>
                <a:schemeClr val="tx1"/>
              </a:solidFill>
            </a:endParaRPr>
          </a:p>
        </p:txBody>
      </p:sp>
      <p:sp>
        <p:nvSpPr>
          <p:cNvPr id="3" name="Slide Number Placeholder 2"/>
          <p:cNvSpPr>
            <a:spLocks noGrp="1"/>
          </p:cNvSpPr>
          <p:nvPr>
            <p:ph type="sldNum" sz="quarter" idx="10"/>
          </p:nvPr>
        </p:nvSpPr>
        <p:spPr/>
        <p:txBody>
          <a:bodyPr/>
          <a:lstStyle/>
          <a:p>
            <a:fld id="{D495E168-DA5E-4888-8D8A-92B118324C14}" type="slidenum">
              <a:rPr lang="en-US" smtClean="0"/>
            </a:fld>
            <a:endParaRPr lang="en-US" dirty="0"/>
          </a:p>
        </p:txBody>
      </p:sp>
      <p:pic>
        <p:nvPicPr>
          <p:cNvPr id="10" name="Picture 9"/>
          <p:cNvPicPr>
            <a:picLocks noChangeAspect="1"/>
          </p:cNvPicPr>
          <p:nvPr/>
        </p:nvPicPr>
        <p:blipFill>
          <a:blip r:embed="rId1"/>
          <a:stretch>
            <a:fillRect/>
          </a:stretch>
        </p:blipFill>
        <p:spPr>
          <a:xfrm>
            <a:off x="6978869" y="126124"/>
            <a:ext cx="5071243" cy="2028497"/>
          </a:xfrm>
          <a:prstGeom prst="rect">
            <a:avLst/>
          </a:prstGeom>
        </p:spPr>
      </p:pic>
      <p:sp>
        <p:nvSpPr>
          <p:cNvPr id="11" name="Rectangle 10"/>
          <p:cNvSpPr/>
          <p:nvPr/>
        </p:nvSpPr>
        <p:spPr>
          <a:xfrm>
            <a:off x="7144036" y="2600174"/>
            <a:ext cx="4740907" cy="138499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2800" dirty="0"/>
              <a:t>HUMAN DISCOUNT: WHY DO BLACK CHILDREN COST LESS TO ADOPT?</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95E168-DA5E-4888-8D8A-92B118324C14}" type="slidenum">
              <a:rPr lang="en-US" smtClean="0"/>
            </a:fld>
            <a:endParaRPr lang="en-US" dirty="0"/>
          </a:p>
        </p:txBody>
      </p:sp>
      <p:sp>
        <p:nvSpPr>
          <p:cNvPr id="8" name="TextBox 7"/>
          <p:cNvSpPr txBox="1"/>
          <p:nvPr/>
        </p:nvSpPr>
        <p:spPr>
          <a:xfrm>
            <a:off x="304800" y="3584028"/>
            <a:ext cx="11561379"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a:t>Research suggests that the skin color issue continues to be a problem across the U.S. A study similar to that of the ACLU’s was conducted in 2010 in the state of Michigan. This study looked at 1,183 adoptive Michigan families who adopted children from 2007 to 2009, through both public and private adoption agencies. According to the findings, 42 percent of adoptive parents’ most recently adopted children were “very fair or somewhat fair” in skin color, while 31 percent were “somewhat dark or very dark.”</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6695" y="487045"/>
            <a:ext cx="11529060" cy="1807845"/>
          </a:xfrm>
        </p:spPr>
        <p:txBody>
          <a:bodyPr>
            <a:normAutofit fontScale="90000"/>
          </a:bodyPr>
          <a:lstStyle/>
          <a:p>
            <a:r>
              <a:rPr lang="en-US" sz="4445" b="1" dirty="0">
                <a:sym typeface="+mn-ea"/>
              </a:rPr>
              <a:t>HUMAN DISCOUNT: WHY DO BLACK CHILDREN COST LESS TO </a:t>
            </a:r>
            <a:r>
              <a:rPr lang="en-US" sz="4445" b="1" dirty="0" smtClean="0">
                <a:sym typeface="+mn-ea"/>
              </a:rPr>
              <a:t>ADOPT?</a:t>
            </a:r>
            <a:br>
              <a:rPr lang="en-US" b="1" dirty="0"/>
            </a:br>
            <a:endParaRPr lang="en-US" dirty="0"/>
          </a:p>
        </p:txBody>
      </p:sp>
      <p:sp>
        <p:nvSpPr>
          <p:cNvPr id="5" name="Text Placeholder 4"/>
          <p:cNvSpPr>
            <a:spLocks noGrp="1"/>
          </p:cNvSpPr>
          <p:nvPr>
            <p:ph type="body" sz="quarter" idx="16"/>
          </p:nvPr>
        </p:nvSpPr>
        <p:spPr>
          <a:xfrm>
            <a:off x="226413" y="1752748"/>
            <a:ext cx="11739174" cy="629105"/>
          </a:xfrm>
        </p:spPr>
        <p:txBody>
          <a:bodyPr/>
          <a:lstStyle/>
          <a:p>
            <a:r>
              <a:rPr lang="en-US" b="1" dirty="0" smtClean="0"/>
              <a:t>BLACK AND WHITE</a:t>
            </a:r>
            <a:endParaRPr lang="en-US" b="1" dirty="0"/>
          </a:p>
        </p:txBody>
      </p:sp>
      <p:sp>
        <p:nvSpPr>
          <p:cNvPr id="4" name="Text Placeholder 3"/>
          <p:cNvSpPr>
            <a:spLocks noGrp="1"/>
          </p:cNvSpPr>
          <p:nvPr>
            <p:ph type="body" idx="1"/>
          </p:nvPr>
        </p:nvSpPr>
        <p:spPr>
          <a:xfrm>
            <a:off x="4474347" y="2295280"/>
            <a:ext cx="3170612" cy="454353"/>
          </a:xfrm>
        </p:spPr>
        <p:txBody>
          <a:bodyPr/>
          <a:lstStyle/>
          <a:p>
            <a:pPr algn="ctr"/>
            <a:r>
              <a:rPr lang="en-US" dirty="0"/>
              <a:t>SVS LOUD</a:t>
            </a:r>
            <a:endParaRPr lang="en-US" dirty="0"/>
          </a:p>
        </p:txBody>
      </p:sp>
      <p:sp>
        <p:nvSpPr>
          <p:cNvPr id="7" name="Text Placeholder 6"/>
          <p:cNvSpPr>
            <a:spLocks noGrp="1"/>
          </p:cNvSpPr>
          <p:nvPr>
            <p:ph type="body" sz="quarter" idx="20"/>
          </p:nvPr>
        </p:nvSpPr>
        <p:spPr>
          <a:xfrm>
            <a:off x="399393" y="2924385"/>
            <a:ext cx="11424744" cy="2837742"/>
          </a:xfrm>
        </p:spPr>
        <p:txBody>
          <a:bodyPr>
            <a:normAutofit/>
          </a:bodyPr>
          <a:lstStyle/>
          <a:p>
            <a:pPr marL="0" indent="0">
              <a:buNone/>
            </a:pPr>
            <a:r>
              <a:rPr lang="en-US" sz="2000" dirty="0"/>
              <a:t>Without legal fees included, it was approximately $35,000 to adopt a white child but $18,000 for a black child. That $17,000 difference proves that it costs less to adopt children who are black, suggesting a devaluing of the lives of black children in America</a:t>
            </a:r>
            <a:r>
              <a:rPr lang="en-US" sz="2000" dirty="0" smtClean="0"/>
              <a:t>.</a:t>
            </a:r>
            <a:endParaRPr lang="en-US" sz="2000" dirty="0" smtClean="0"/>
          </a:p>
          <a:p>
            <a:pPr marL="0" indent="0">
              <a:buNone/>
            </a:pPr>
            <a:endParaRPr lang="en-US" sz="1400" dirty="0" smtClean="0"/>
          </a:p>
          <a:p>
            <a:pPr marL="0" indent="0">
              <a:buNone/>
            </a:pPr>
            <a:r>
              <a:rPr lang="en-US" sz="2000" dirty="0"/>
              <a:t>Since black kids are harder to place for adoption, the lower cost is meant to be an incentive for families who may find it financially challenging to adopt</a:t>
            </a:r>
            <a:r>
              <a:rPr lang="en-US" sz="2000" dirty="0" smtClean="0"/>
              <a:t>.</a:t>
            </a:r>
            <a:endParaRPr lang="en-US" sz="2000" dirty="0" smtClean="0"/>
          </a:p>
          <a:p>
            <a:pPr marL="0" indent="0">
              <a:buNone/>
            </a:pPr>
            <a:endParaRPr lang="en-US" sz="1400" dirty="0"/>
          </a:p>
          <a:p>
            <a:pPr marL="0" indent="0">
              <a:buNone/>
            </a:pPr>
            <a:r>
              <a:rPr lang="en-US" sz="2000" dirty="0"/>
              <a:t>Although costs are covered for adoption from foster care, there is proof of racial disparity when it comes to foster care and adoption specifically.</a:t>
            </a:r>
            <a:endParaRPr lang="en-US" sz="2000" dirty="0"/>
          </a:p>
          <a:p>
            <a:pPr marL="0" indent="0">
              <a:buNone/>
            </a:pPr>
            <a:endParaRPr lang="en-US" sz="1800" dirty="0"/>
          </a:p>
        </p:txBody>
      </p:sp>
      <p:sp>
        <p:nvSpPr>
          <p:cNvPr id="2" name="Slide Number Placeholder 1"/>
          <p:cNvSpPr>
            <a:spLocks noGrp="1"/>
          </p:cNvSpPr>
          <p:nvPr>
            <p:ph type="sldNum" sz="quarter" idx="10"/>
          </p:nvPr>
        </p:nvSpPr>
        <p:spPr/>
        <p:txBody>
          <a:bodyPr/>
          <a:lstStyle/>
          <a:p>
            <a:fld id="{D495E168-DA5E-4888-8D8A-92B118324C14}" type="slidenum">
              <a:rPr lang="en-US" smtClean="0"/>
            </a:fld>
            <a:endParaRPr lang="en-US" dirty="0"/>
          </a:p>
        </p:txBody>
      </p:sp>
      <p:sp>
        <p:nvSpPr>
          <p:cNvPr id="10" name="Rectangle 9"/>
          <p:cNvSpPr/>
          <p:nvPr/>
        </p:nvSpPr>
        <p:spPr>
          <a:xfrm>
            <a:off x="399393" y="5977880"/>
            <a:ext cx="6096000" cy="523220"/>
          </a:xfrm>
          <a:prstGeom prst="rect">
            <a:avLst/>
          </a:prstGeom>
        </p:spPr>
        <p:txBody>
          <a:bodyPr>
            <a:spAutoFit/>
          </a:bodyPr>
          <a:lstStyle/>
          <a:p>
            <a:r>
              <a:rPr lang="en-US" sz="1400" dirty="0">
                <a:solidFill>
                  <a:schemeClr val="bg1"/>
                </a:solidFill>
              </a:rPr>
              <a:t>Human Discount: Why Do Black Children Cost Less </a:t>
            </a:r>
            <a:endParaRPr lang="en-US" sz="1400" dirty="0" smtClean="0">
              <a:solidFill>
                <a:schemeClr val="bg1"/>
              </a:solidFill>
            </a:endParaRPr>
          </a:p>
          <a:p>
            <a:r>
              <a:rPr lang="en-US" sz="1400" dirty="0" smtClean="0">
                <a:solidFill>
                  <a:schemeClr val="bg1"/>
                </a:solidFill>
              </a:rPr>
              <a:t>to </a:t>
            </a:r>
            <a:r>
              <a:rPr lang="en-US" sz="1400" dirty="0">
                <a:solidFill>
                  <a:schemeClr val="bg1"/>
                </a:solidFill>
              </a:rPr>
              <a:t>Adopt? (foster-care-newsletter.com)</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Title 3"/>
          <p:cNvSpPr>
            <a:spLocks noGrp="1"/>
          </p:cNvSpPr>
          <p:nvPr>
            <p:ph type="title"/>
          </p:nvPr>
        </p:nvSpPr>
        <p:spPr>
          <a:xfrm>
            <a:off x="315309" y="365125"/>
            <a:ext cx="11540359" cy="1325563"/>
          </a:xfrm>
        </p:spPr>
        <p:txBody>
          <a:bodyPr>
            <a:normAutofit/>
          </a:bodyPr>
          <a:lstStyle/>
          <a:p>
            <a:r>
              <a:rPr lang="en-US" dirty="0" smtClean="0"/>
              <a:t>$$$$ Government &amp; Business $$$$</a:t>
            </a:r>
            <a:endParaRPr lang="en-US" dirty="0"/>
          </a:p>
        </p:txBody>
      </p:sp>
      <p:sp>
        <p:nvSpPr>
          <p:cNvPr id="5" name="TextBox 4"/>
          <p:cNvSpPr txBox="1"/>
          <p:nvPr/>
        </p:nvSpPr>
        <p:spPr>
          <a:xfrm>
            <a:off x="510740" y="1912883"/>
            <a:ext cx="11187273" cy="16300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a:t>The federal government gives adopters a big break in the form of an income tax credit of </a:t>
            </a:r>
            <a:r>
              <a:rPr lang="en-US" sz="2000" b="1" dirty="0"/>
              <a:t>$10,160.00 </a:t>
            </a:r>
            <a:r>
              <a:rPr lang="en-US" sz="2000" dirty="0"/>
              <a:t>for adoption expenses. If you adopt two children, then you can take double the adoption expenses as a credit, or up to </a:t>
            </a:r>
            <a:r>
              <a:rPr lang="en-US" sz="2000" b="1" dirty="0"/>
              <a:t>$20,320.00 </a:t>
            </a:r>
            <a:endParaRPr lang="en-US" sz="2000" dirty="0" smtClean="0"/>
          </a:p>
          <a:p>
            <a:pPr algn="ctr"/>
            <a:r>
              <a:rPr lang="en-US" sz="2000" dirty="0"/>
              <a:t>https://www.familyeducation.com/life/adoption-cost/government-funding-adoption</a:t>
            </a:r>
            <a:endParaRPr lang="en-US" sz="2000" dirty="0"/>
          </a:p>
          <a:p>
            <a:pPr algn="ctr"/>
            <a:endParaRPr lang="en-US" sz="2000" dirty="0"/>
          </a:p>
        </p:txBody>
      </p:sp>
      <p:sp>
        <p:nvSpPr>
          <p:cNvPr id="6" name="Rectangle 5"/>
          <p:cNvSpPr/>
          <p:nvPr/>
        </p:nvSpPr>
        <p:spPr>
          <a:xfrm>
            <a:off x="510740" y="6175832"/>
            <a:ext cx="4441985" cy="307777"/>
          </a:xfrm>
          <a:prstGeom prst="rect">
            <a:avLst/>
          </a:prstGeom>
        </p:spPr>
        <p:txBody>
          <a:bodyPr wrap="none">
            <a:spAutoFit/>
          </a:bodyPr>
          <a:lstStyle/>
          <a:p>
            <a:r>
              <a:rPr lang="en-US" sz="1400" dirty="0">
                <a:solidFill>
                  <a:schemeClr val="bg1"/>
                </a:solidFill>
              </a:rPr>
              <a:t>Government Funding for Adoption </a:t>
            </a:r>
            <a:r>
              <a:rPr lang="en-US" sz="1400" dirty="0" smtClean="0">
                <a:solidFill>
                  <a:schemeClr val="bg1"/>
                </a:solidFill>
              </a:rPr>
              <a:t>– Family Education</a:t>
            </a:r>
            <a:endParaRPr lang="en-US" sz="1400" dirty="0">
              <a:solidFill>
                <a:schemeClr val="bg1"/>
              </a:solidFill>
            </a:endParaRPr>
          </a:p>
        </p:txBody>
      </p:sp>
      <p:sp>
        <p:nvSpPr>
          <p:cNvPr id="7" name="TextBox 6"/>
          <p:cNvSpPr txBox="1"/>
          <p:nvPr/>
        </p:nvSpPr>
        <p:spPr>
          <a:xfrm>
            <a:off x="1860091" y="3661930"/>
            <a:ext cx="8697311" cy="2399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smtClean="0">
                <a:solidFill>
                  <a:schemeClr val="tx1"/>
                </a:solidFill>
              </a:rPr>
              <a:t>Child Protective Services and Foster Care are big business</a:t>
            </a:r>
            <a:r>
              <a:rPr lang="en-US" dirty="0" smtClean="0">
                <a:solidFill>
                  <a:schemeClr val="tx1"/>
                </a:solidFill>
              </a:rPr>
              <a:t>.</a:t>
            </a:r>
            <a:endParaRPr lang="en-US" dirty="0" smtClean="0">
              <a:solidFill>
                <a:schemeClr val="tx1"/>
              </a:solidFill>
            </a:endParaRPr>
          </a:p>
          <a:p>
            <a:r>
              <a:rPr lang="en-US" dirty="0">
                <a:solidFill>
                  <a:schemeClr val="tx1"/>
                </a:solidFill>
              </a:rPr>
              <a:t>Adoption Costs - </a:t>
            </a:r>
            <a:r>
              <a:rPr lang="en-US" dirty="0" smtClean="0">
                <a:solidFill>
                  <a:schemeClr val="tx1"/>
                </a:solidFill>
              </a:rPr>
              <a:t>Adoptions </a:t>
            </a:r>
            <a:r>
              <a:rPr lang="en-US" dirty="0">
                <a:solidFill>
                  <a:schemeClr val="tx1"/>
                </a:solidFill>
              </a:rPr>
              <a:t>from U.S. Foster Care</a:t>
            </a:r>
            <a:endParaRPr lang="en-US" dirty="0">
              <a:solidFill>
                <a:schemeClr val="tx1"/>
              </a:solidFill>
            </a:endParaRPr>
          </a:p>
          <a:p>
            <a:pPr marL="285750" indent="-285750">
              <a:buFont typeface="Wingdings" panose="05000000000000000000" pitchFamily="2" charset="2"/>
              <a:buChar char="Ø"/>
            </a:pPr>
            <a:r>
              <a:rPr lang="en-US" dirty="0" smtClean="0">
                <a:solidFill>
                  <a:schemeClr val="tx1"/>
                </a:solidFill>
              </a:rPr>
              <a:t>Home	study </a:t>
            </a:r>
            <a:r>
              <a:rPr lang="en-US" dirty="0">
                <a:solidFill>
                  <a:schemeClr val="tx1"/>
                </a:solidFill>
              </a:rPr>
              <a:t>Fee: </a:t>
            </a:r>
            <a:r>
              <a:rPr lang="en-US" dirty="0" smtClean="0">
                <a:solidFill>
                  <a:schemeClr val="tx1"/>
                </a:solidFill>
              </a:rPr>
              <a:t>	   $</a:t>
            </a:r>
            <a:r>
              <a:rPr lang="en-US" dirty="0">
                <a:solidFill>
                  <a:schemeClr val="tx1"/>
                </a:solidFill>
              </a:rPr>
              <a:t>396</a:t>
            </a:r>
            <a:endParaRPr lang="en-US" dirty="0">
              <a:solidFill>
                <a:schemeClr val="tx1"/>
              </a:solidFill>
            </a:endParaRPr>
          </a:p>
          <a:p>
            <a:pPr marL="285750" indent="-285750">
              <a:buFont typeface="Wingdings" panose="05000000000000000000" pitchFamily="2" charset="2"/>
              <a:buChar char="Ø"/>
            </a:pPr>
            <a:r>
              <a:rPr lang="en-US" dirty="0" smtClean="0">
                <a:solidFill>
                  <a:schemeClr val="tx1"/>
                </a:solidFill>
              </a:rPr>
              <a:t>Legal </a:t>
            </a:r>
            <a:r>
              <a:rPr lang="en-US" dirty="0">
                <a:solidFill>
                  <a:schemeClr val="tx1"/>
                </a:solidFill>
              </a:rPr>
              <a:t>Fees: </a:t>
            </a:r>
            <a:r>
              <a:rPr lang="en-US" dirty="0" smtClean="0">
                <a:solidFill>
                  <a:schemeClr val="tx1"/>
                </a:solidFill>
              </a:rPr>
              <a:t>		$</a:t>
            </a:r>
            <a:r>
              <a:rPr lang="en-US" dirty="0">
                <a:solidFill>
                  <a:schemeClr val="tx1"/>
                </a:solidFill>
              </a:rPr>
              <a:t>1,075</a:t>
            </a:r>
            <a:endParaRPr lang="en-US" dirty="0">
              <a:solidFill>
                <a:schemeClr val="tx1"/>
              </a:solidFill>
            </a:endParaRPr>
          </a:p>
          <a:p>
            <a:pPr marL="285750" indent="-285750">
              <a:buFont typeface="Wingdings" panose="05000000000000000000" pitchFamily="2" charset="2"/>
              <a:buChar char="Ø"/>
            </a:pPr>
            <a:r>
              <a:rPr lang="en-US" dirty="0" smtClean="0">
                <a:solidFill>
                  <a:schemeClr val="tx1"/>
                </a:solidFill>
              </a:rPr>
              <a:t>Travel </a:t>
            </a:r>
            <a:r>
              <a:rPr lang="en-US" dirty="0">
                <a:solidFill>
                  <a:schemeClr val="tx1"/>
                </a:solidFill>
              </a:rPr>
              <a:t>Expenses: </a:t>
            </a:r>
            <a:r>
              <a:rPr lang="en-US" dirty="0" smtClean="0">
                <a:solidFill>
                  <a:schemeClr val="tx1"/>
                </a:solidFill>
              </a:rPr>
              <a:t>	   $</a:t>
            </a:r>
            <a:r>
              <a:rPr lang="en-US" dirty="0">
                <a:solidFill>
                  <a:schemeClr val="tx1"/>
                </a:solidFill>
              </a:rPr>
              <a:t>378</a:t>
            </a:r>
            <a:endParaRPr lang="en-US" dirty="0">
              <a:solidFill>
                <a:schemeClr val="tx1"/>
              </a:solidFill>
            </a:endParaRPr>
          </a:p>
          <a:p>
            <a:pPr marL="285750" indent="-285750">
              <a:buFont typeface="Wingdings" panose="05000000000000000000" pitchFamily="2" charset="2"/>
              <a:buChar char="Ø"/>
            </a:pPr>
            <a:r>
              <a:rPr lang="en-US" u="sng" dirty="0" smtClean="0">
                <a:solidFill>
                  <a:schemeClr val="tx1"/>
                </a:solidFill>
              </a:rPr>
              <a:t>All </a:t>
            </a:r>
            <a:r>
              <a:rPr lang="en-US" u="sng" dirty="0">
                <a:solidFill>
                  <a:schemeClr val="tx1"/>
                </a:solidFill>
              </a:rPr>
              <a:t>Other Expenses: </a:t>
            </a:r>
            <a:r>
              <a:rPr lang="en-US" u="sng" dirty="0" smtClean="0">
                <a:solidFill>
                  <a:schemeClr val="tx1"/>
                </a:solidFill>
              </a:rPr>
              <a:t>	$</a:t>
            </a:r>
            <a:r>
              <a:rPr lang="en-US" u="sng" dirty="0">
                <a:solidFill>
                  <a:schemeClr val="tx1"/>
                </a:solidFill>
              </a:rPr>
              <a:t>1,819</a:t>
            </a:r>
            <a:endParaRPr lang="en-US" u="sng" dirty="0">
              <a:solidFill>
                <a:schemeClr val="tx1"/>
              </a:solidFill>
            </a:endParaRPr>
          </a:p>
          <a:p>
            <a:r>
              <a:rPr lang="en-US" dirty="0" smtClean="0">
                <a:solidFill>
                  <a:schemeClr val="tx1"/>
                </a:solidFill>
              </a:rPr>
              <a:t>    </a:t>
            </a:r>
            <a:r>
              <a:rPr lang="en-US" b="1" dirty="0" smtClean="0">
                <a:solidFill>
                  <a:schemeClr val="tx1"/>
                </a:solidFill>
              </a:rPr>
              <a:t> TOTAL:		$</a:t>
            </a:r>
            <a:r>
              <a:rPr lang="en-US" b="1" dirty="0">
                <a:solidFill>
                  <a:schemeClr val="tx1"/>
                </a:solidFill>
              </a:rPr>
              <a:t>3,668</a:t>
            </a:r>
            <a:endParaRPr lang="en-US" dirty="0">
              <a:solidFill>
                <a:schemeClr val="tx1"/>
              </a:solidFill>
            </a:endParaRPr>
          </a:p>
          <a:p>
            <a:pPr algn="ctr"/>
            <a:endParaRPr lang="en-US" dirty="0">
              <a:solidFill>
                <a:schemeClr val="tx1"/>
              </a:solidFill>
            </a:endParaRPr>
          </a:p>
        </p:txBody>
      </p:sp>
      <p:sp>
        <p:nvSpPr>
          <p:cNvPr id="8" name="Rectangle 7"/>
          <p:cNvSpPr/>
          <p:nvPr/>
        </p:nvSpPr>
        <p:spPr>
          <a:xfrm>
            <a:off x="7800128" y="6241085"/>
            <a:ext cx="3678571" cy="307777"/>
          </a:xfrm>
          <a:prstGeom prst="rect">
            <a:avLst/>
          </a:prstGeom>
        </p:spPr>
        <p:txBody>
          <a:bodyPr wrap="none">
            <a:spAutoFit/>
          </a:bodyPr>
          <a:lstStyle/>
          <a:p>
            <a:r>
              <a:rPr lang="en-US" sz="1400" dirty="0">
                <a:solidFill>
                  <a:schemeClr val="bg1"/>
                </a:solidFill>
              </a:rPr>
              <a:t>Adoption Costs - [[:</a:t>
            </a:r>
            <a:r>
              <a:rPr lang="en-US" sz="1400" dirty="0" err="1">
                <a:solidFill>
                  <a:schemeClr val="bg1"/>
                </a:solidFill>
              </a:rPr>
              <a:t>Template:Adoption</a:t>
            </a:r>
            <a:r>
              <a:rPr lang="en-US" sz="1400" dirty="0">
                <a:solidFill>
                  <a:schemeClr val="bg1"/>
                </a:solidFill>
              </a:rPr>
              <a:t> Wiki]]</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Title 3"/>
          <p:cNvSpPr>
            <a:spLocks noGrp="1"/>
          </p:cNvSpPr>
          <p:nvPr>
            <p:ph type="title"/>
          </p:nvPr>
        </p:nvSpPr>
        <p:spPr>
          <a:xfrm>
            <a:off x="315309" y="365125"/>
            <a:ext cx="11540359" cy="1325563"/>
          </a:xfrm>
        </p:spPr>
        <p:txBody>
          <a:bodyPr>
            <a:normAutofit fontScale="90000"/>
          </a:bodyPr>
          <a:lstStyle/>
          <a:p>
            <a:r>
              <a:rPr lang="en-US" dirty="0" smtClean="0"/>
              <a:t>$$$$ Government &amp; Business $$$$</a:t>
            </a:r>
            <a:br>
              <a:rPr lang="en-US" dirty="0" smtClean="0"/>
            </a:br>
            <a:r>
              <a:rPr lang="en-US" dirty="0" smtClean="0"/>
              <a:t>Adoption Tax Credit and subsidy payments.</a:t>
            </a:r>
            <a:endParaRPr lang="en-US" dirty="0" smtClean="0"/>
          </a:p>
        </p:txBody>
      </p:sp>
      <p:sp>
        <p:nvSpPr>
          <p:cNvPr id="5" name="TextBox 4"/>
          <p:cNvSpPr txBox="1"/>
          <p:nvPr/>
        </p:nvSpPr>
        <p:spPr>
          <a:xfrm>
            <a:off x="510740" y="1691268"/>
            <a:ext cx="11187273" cy="22453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a:t>And if you adopt three children … well, you do the math. The adoption tax credit can be applied to all allowable expenses, which include agency fees, attorney fees, court costs, travel (including meals and lodging), medical expenses for the birthmother, and other fees related to the adoption. Expenses that are not allowed under this law are expenses for stepparent adoptions or surrogate parent arrangements. The adoption must also comply with federal and state laws.https://www.familyeducation.com/life/adoption-cost/government-funding-adoption</a:t>
            </a:r>
            <a:endParaRPr lang="en-US" sz="2000" dirty="0"/>
          </a:p>
          <a:p>
            <a:pPr algn="ctr"/>
            <a:endParaRPr lang="en-US" sz="2000" dirty="0"/>
          </a:p>
        </p:txBody>
      </p:sp>
      <p:sp>
        <p:nvSpPr>
          <p:cNvPr id="6" name="Rectangle 5"/>
          <p:cNvSpPr/>
          <p:nvPr/>
        </p:nvSpPr>
        <p:spPr>
          <a:xfrm>
            <a:off x="510740" y="6175832"/>
            <a:ext cx="4441985" cy="307777"/>
          </a:xfrm>
          <a:prstGeom prst="rect">
            <a:avLst/>
          </a:prstGeom>
        </p:spPr>
        <p:txBody>
          <a:bodyPr wrap="none">
            <a:spAutoFit/>
          </a:bodyPr>
          <a:lstStyle/>
          <a:p>
            <a:r>
              <a:rPr lang="en-US" sz="1400" dirty="0">
                <a:solidFill>
                  <a:schemeClr val="bg1"/>
                </a:solidFill>
              </a:rPr>
              <a:t>Government Funding for Adoption </a:t>
            </a:r>
            <a:r>
              <a:rPr lang="en-US" sz="1400" dirty="0" smtClean="0">
                <a:solidFill>
                  <a:schemeClr val="bg1"/>
                </a:solidFill>
              </a:rPr>
              <a:t>– Family Education</a:t>
            </a:r>
            <a:endParaRPr lang="en-US" sz="1400" dirty="0">
              <a:solidFill>
                <a:schemeClr val="bg1"/>
              </a:solidFill>
            </a:endParaRPr>
          </a:p>
        </p:txBody>
      </p:sp>
      <p:sp>
        <p:nvSpPr>
          <p:cNvPr id="7" name="TextBox 6"/>
          <p:cNvSpPr txBox="1"/>
          <p:nvPr/>
        </p:nvSpPr>
        <p:spPr>
          <a:xfrm>
            <a:off x="1860091" y="3936250"/>
            <a:ext cx="8697311" cy="203009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a:solidFill>
                  <a:schemeClr val="tx1"/>
                </a:solidFill>
              </a:rPr>
              <a:t>In addition, you may also be eligible for a monthly subsidy payment and Medicaid medical benefits for the child. Subsidy programs have increased considerably in the past several years, as states have worked hard to place children for adoption. </a:t>
            </a:r>
            <a:endParaRPr lang="en-US" dirty="0">
              <a:solidFill>
                <a:schemeClr val="tx1"/>
              </a:solidFill>
            </a:endParaRPr>
          </a:p>
          <a:p>
            <a:pPr algn="ctr"/>
            <a:r>
              <a:rPr lang="en-US" dirty="0">
                <a:solidFill>
                  <a:schemeClr val="tx1"/>
                </a:solidFill>
              </a:rPr>
              <a:t>Not everyone is eligible for the tax credit. If your adjusted income is over about $152,000, it disappears altogether. </a:t>
            </a:r>
            <a:endParaRPr lang="en-US" dirty="0">
              <a:solidFill>
                <a:schemeClr val="tx1"/>
              </a:solidFill>
            </a:endParaRPr>
          </a:p>
          <a:p>
            <a:pPr algn="ctr"/>
            <a:r>
              <a:rPr lang="en-US" dirty="0">
                <a:solidFill>
                  <a:schemeClr val="tx1"/>
                </a:solidFill>
              </a:rPr>
              <a:t>The adoption tax credit may be taken the year before the adoption becomes final, the year it becomes final, or the year after, depending on various circumstances. </a:t>
            </a:r>
            <a:endParaRPr lang="en-US" dirty="0">
              <a:solidFill>
                <a:schemeClr val="tx1"/>
              </a:solidFill>
            </a:endParaRPr>
          </a:p>
        </p:txBody>
      </p:sp>
      <p:sp>
        <p:nvSpPr>
          <p:cNvPr id="8" name="Rectangle 7"/>
          <p:cNvSpPr/>
          <p:nvPr/>
        </p:nvSpPr>
        <p:spPr>
          <a:xfrm>
            <a:off x="7800128" y="6241085"/>
            <a:ext cx="3678571" cy="307777"/>
          </a:xfrm>
          <a:prstGeom prst="rect">
            <a:avLst/>
          </a:prstGeom>
        </p:spPr>
        <p:txBody>
          <a:bodyPr wrap="none">
            <a:spAutoFit/>
          </a:bodyPr>
          <a:lstStyle/>
          <a:p>
            <a:r>
              <a:rPr lang="en-US" sz="1400" dirty="0">
                <a:solidFill>
                  <a:schemeClr val="bg1"/>
                </a:solidFill>
              </a:rPr>
              <a:t>Adoption Costs - [[:</a:t>
            </a:r>
            <a:r>
              <a:rPr lang="en-US" sz="1400" dirty="0" err="1">
                <a:solidFill>
                  <a:schemeClr val="bg1"/>
                </a:solidFill>
              </a:rPr>
              <a:t>Template:Adoption</a:t>
            </a:r>
            <a:r>
              <a:rPr lang="en-US" sz="1400" dirty="0">
                <a:solidFill>
                  <a:schemeClr val="bg1"/>
                </a:solidFill>
              </a:rPr>
              <a:t> Wiki]]</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Title 3"/>
          <p:cNvSpPr>
            <a:spLocks noGrp="1"/>
          </p:cNvSpPr>
          <p:nvPr>
            <p:ph type="title"/>
          </p:nvPr>
        </p:nvSpPr>
        <p:spPr>
          <a:xfrm>
            <a:off x="315309" y="365125"/>
            <a:ext cx="11540359" cy="1325563"/>
          </a:xfrm>
        </p:spPr>
        <p:txBody>
          <a:bodyPr>
            <a:normAutofit fontScale="90000"/>
          </a:bodyPr>
          <a:lstStyle/>
          <a:p>
            <a:r>
              <a:rPr lang="en-US" dirty="0" smtClean="0"/>
              <a:t>$$$$ Government &amp; Business $$$$</a:t>
            </a:r>
            <a:br>
              <a:rPr lang="en-US" dirty="0" smtClean="0"/>
            </a:br>
            <a:r>
              <a:rPr lang="en-US" dirty="0" smtClean="0"/>
              <a:t>Adoption Grants</a:t>
            </a:r>
            <a:endParaRPr lang="en-US" dirty="0" smtClean="0"/>
          </a:p>
        </p:txBody>
      </p:sp>
      <p:sp>
        <p:nvSpPr>
          <p:cNvPr id="5" name="TextBox 4"/>
          <p:cNvSpPr txBox="1"/>
          <p:nvPr/>
        </p:nvSpPr>
        <p:spPr>
          <a:xfrm>
            <a:off x="502485" y="1691268"/>
            <a:ext cx="11187273" cy="316928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a:t>Adoption Grants from National Adoption Foundation</a:t>
            </a:r>
            <a:endParaRPr lang="en-US" sz="2000" dirty="0"/>
          </a:p>
          <a:p>
            <a:pPr algn="ctr"/>
            <a:r>
              <a:rPr lang="en-US" sz="2000" dirty="0"/>
              <a:t>Most experts agree that one of the principal barriers to adoption is the expense. The National Adoption Foundation offers financial aid to families to help offset expenses directly associated with the adoption process and the formation of families.</a:t>
            </a:r>
            <a:endParaRPr lang="en-US" sz="2000" dirty="0"/>
          </a:p>
          <a:p>
            <a:pPr algn="ctr"/>
            <a:r>
              <a:rPr lang="en-US" sz="2000" dirty="0"/>
              <a:t>Families can apply for outright grants from the Foundation. The grant program is open to all legal adoptions including public or private agency adoptions, international, special needs or adoptions facilitated by an attorney. There is no income requirement. There is a simple one page application and the only requirement to apply is a home study, or one in progress. The Foundation’s board meets four times a year, during the last week of each quarter, to award adoption grants.</a:t>
            </a:r>
            <a:endParaRPr lang="en-US" sz="2000" dirty="0"/>
          </a:p>
          <a:p>
            <a:pPr algn="ctr"/>
            <a:r>
              <a:rPr lang="en-US" sz="2000" dirty="0"/>
              <a:t>https://fundyouradoption.org/adoption-grants/</a:t>
            </a:r>
            <a:endParaRPr lang="en-US" sz="2000" dirty="0"/>
          </a:p>
        </p:txBody>
      </p:sp>
      <p:sp>
        <p:nvSpPr>
          <p:cNvPr id="6" name="Rectangle 5"/>
          <p:cNvSpPr/>
          <p:nvPr/>
        </p:nvSpPr>
        <p:spPr>
          <a:xfrm>
            <a:off x="510740" y="6175832"/>
            <a:ext cx="4441985" cy="307777"/>
          </a:xfrm>
          <a:prstGeom prst="rect">
            <a:avLst/>
          </a:prstGeom>
        </p:spPr>
        <p:txBody>
          <a:bodyPr wrap="none">
            <a:spAutoFit/>
          </a:bodyPr>
          <a:lstStyle/>
          <a:p>
            <a:r>
              <a:rPr lang="en-US" sz="1400" dirty="0">
                <a:solidFill>
                  <a:schemeClr val="bg1"/>
                </a:solidFill>
              </a:rPr>
              <a:t>Government Funding for Adoption </a:t>
            </a:r>
            <a:r>
              <a:rPr lang="en-US" sz="1400" dirty="0" smtClean="0">
                <a:solidFill>
                  <a:schemeClr val="bg1"/>
                </a:solidFill>
              </a:rPr>
              <a:t>– Family Education</a:t>
            </a:r>
            <a:endParaRPr lang="en-US" sz="1400" dirty="0">
              <a:solidFill>
                <a:schemeClr val="bg1"/>
              </a:solidFill>
            </a:endParaRPr>
          </a:p>
        </p:txBody>
      </p:sp>
      <p:sp>
        <p:nvSpPr>
          <p:cNvPr id="8" name="Rectangle 7"/>
          <p:cNvSpPr/>
          <p:nvPr/>
        </p:nvSpPr>
        <p:spPr>
          <a:xfrm>
            <a:off x="7800128" y="6241085"/>
            <a:ext cx="3678571" cy="307777"/>
          </a:xfrm>
          <a:prstGeom prst="rect">
            <a:avLst/>
          </a:prstGeom>
        </p:spPr>
        <p:txBody>
          <a:bodyPr wrap="none">
            <a:spAutoFit/>
          </a:bodyPr>
          <a:lstStyle/>
          <a:p>
            <a:r>
              <a:rPr lang="en-US" sz="1400" dirty="0">
                <a:solidFill>
                  <a:schemeClr val="bg1"/>
                </a:solidFill>
              </a:rPr>
              <a:t>Adoption Costs - [[:</a:t>
            </a:r>
            <a:r>
              <a:rPr lang="en-US" sz="1400" dirty="0" err="1">
                <a:solidFill>
                  <a:schemeClr val="bg1"/>
                </a:solidFill>
              </a:rPr>
              <a:t>Template:Adoption</a:t>
            </a:r>
            <a:r>
              <a:rPr lang="en-US" sz="1400" dirty="0">
                <a:solidFill>
                  <a:schemeClr val="bg1"/>
                </a:solidFill>
              </a:rPr>
              <a:t> Wiki]]</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Title 3"/>
          <p:cNvSpPr>
            <a:spLocks noGrp="1"/>
          </p:cNvSpPr>
          <p:nvPr>
            <p:ph type="title"/>
          </p:nvPr>
        </p:nvSpPr>
        <p:spPr>
          <a:xfrm>
            <a:off x="315309" y="365125"/>
            <a:ext cx="11540359" cy="1325563"/>
          </a:xfrm>
        </p:spPr>
        <p:txBody>
          <a:bodyPr>
            <a:normAutofit fontScale="90000"/>
          </a:bodyPr>
          <a:lstStyle/>
          <a:p>
            <a:r>
              <a:rPr lang="en-US" dirty="0" smtClean="0"/>
              <a:t>$$$$ Government &amp; Business $$$$</a:t>
            </a:r>
            <a:br>
              <a:rPr lang="en-US" dirty="0" smtClean="0"/>
            </a:br>
            <a:r>
              <a:rPr lang="en-US" dirty="0" smtClean="0"/>
              <a:t>Best Loans for Adoption/Buying Children</a:t>
            </a:r>
            <a:endParaRPr lang="en-US" dirty="0" smtClean="0"/>
          </a:p>
        </p:txBody>
      </p:sp>
      <p:sp>
        <p:nvSpPr>
          <p:cNvPr id="6" name="Rectangle 5"/>
          <p:cNvSpPr/>
          <p:nvPr/>
        </p:nvSpPr>
        <p:spPr>
          <a:xfrm>
            <a:off x="510740" y="6175832"/>
            <a:ext cx="4441985" cy="307777"/>
          </a:xfrm>
          <a:prstGeom prst="rect">
            <a:avLst/>
          </a:prstGeom>
        </p:spPr>
        <p:txBody>
          <a:bodyPr wrap="none">
            <a:spAutoFit/>
          </a:bodyPr>
          <a:lstStyle/>
          <a:p>
            <a:r>
              <a:rPr lang="en-US" sz="1400" dirty="0">
                <a:solidFill>
                  <a:schemeClr val="bg1"/>
                </a:solidFill>
              </a:rPr>
              <a:t>Government Funding for Adoption </a:t>
            </a:r>
            <a:r>
              <a:rPr lang="en-US" sz="1400" dirty="0" smtClean="0">
                <a:solidFill>
                  <a:schemeClr val="bg1"/>
                </a:solidFill>
              </a:rPr>
              <a:t>– Family Education</a:t>
            </a:r>
            <a:endParaRPr lang="en-US" sz="1400" dirty="0">
              <a:solidFill>
                <a:schemeClr val="bg1"/>
              </a:solidFill>
            </a:endParaRPr>
          </a:p>
        </p:txBody>
      </p:sp>
      <p:sp>
        <p:nvSpPr>
          <p:cNvPr id="8" name="Rectangle 7"/>
          <p:cNvSpPr/>
          <p:nvPr/>
        </p:nvSpPr>
        <p:spPr>
          <a:xfrm>
            <a:off x="7800128" y="6241085"/>
            <a:ext cx="3678571" cy="307777"/>
          </a:xfrm>
          <a:prstGeom prst="rect">
            <a:avLst/>
          </a:prstGeom>
        </p:spPr>
        <p:txBody>
          <a:bodyPr wrap="none">
            <a:spAutoFit/>
          </a:bodyPr>
          <a:lstStyle/>
          <a:p>
            <a:r>
              <a:rPr lang="en-US" sz="1400" dirty="0">
                <a:solidFill>
                  <a:schemeClr val="bg1"/>
                </a:solidFill>
              </a:rPr>
              <a:t>Adoption Costs - [[:</a:t>
            </a:r>
            <a:r>
              <a:rPr lang="en-US" sz="1400" dirty="0" err="1">
                <a:solidFill>
                  <a:schemeClr val="bg1"/>
                </a:solidFill>
              </a:rPr>
              <a:t>Template:Adoption</a:t>
            </a:r>
            <a:r>
              <a:rPr lang="en-US" sz="1400" dirty="0">
                <a:solidFill>
                  <a:schemeClr val="bg1"/>
                </a:solidFill>
              </a:rPr>
              <a:t> Wiki]]</a:t>
            </a:r>
            <a:endParaRPr lang="en-US" sz="1400" dirty="0">
              <a:solidFill>
                <a:schemeClr val="bg1"/>
              </a:solidFill>
            </a:endParaRPr>
          </a:p>
        </p:txBody>
      </p:sp>
      <p:graphicFrame>
        <p:nvGraphicFramePr>
          <p:cNvPr id="9" name="Table 8"/>
          <p:cNvGraphicFramePr>
            <a:graphicFrameLocks noGrp="1"/>
          </p:cNvGraphicFramePr>
          <p:nvPr/>
        </p:nvGraphicFramePr>
        <p:xfrm>
          <a:off x="528639" y="1840694"/>
          <a:ext cx="11134722" cy="4119880"/>
        </p:xfrm>
        <a:graphic>
          <a:graphicData uri="http://schemas.openxmlformats.org/drawingml/2006/table">
            <a:tbl>
              <a:tblPr firstRow="1" bandRow="1">
                <a:tableStyleId>{35758FB7-9AC5-4552-8A53-C91805E547FA}</a:tableStyleId>
              </a:tblPr>
              <a:tblGrid>
                <a:gridCol w="3711574"/>
                <a:gridCol w="3711574"/>
                <a:gridCol w="3711574"/>
              </a:tblGrid>
              <a:tr h="370840">
                <a:tc>
                  <a:txBody>
                    <a:bodyPr/>
                    <a:lstStyle/>
                    <a:p>
                      <a:r>
                        <a:rPr lang="en-US" dirty="0" err="1" smtClean="0">
                          <a:solidFill>
                            <a:schemeClr val="tx1"/>
                          </a:solidFill>
                        </a:rPr>
                        <a:t>LightStream</a:t>
                      </a:r>
                      <a:r>
                        <a:rPr lang="en-US" dirty="0" smtClean="0">
                          <a:solidFill>
                            <a:schemeClr val="tx1"/>
                          </a:solidFill>
                        </a:rPr>
                        <a:t> personal loans</a:t>
                      </a:r>
                      <a:endParaRPr lang="en-US" dirty="0" smtClean="0">
                        <a:solidFill>
                          <a:schemeClr val="tx1"/>
                        </a:solidFill>
                      </a:endParaRPr>
                    </a:p>
                    <a:p>
                      <a:r>
                        <a:rPr lang="en-US" dirty="0" smtClean="0">
                          <a:solidFill>
                            <a:schemeClr val="tx1"/>
                          </a:solidFill>
                        </a:rPr>
                        <a:t>Finder rating 4.83 / 5 ★★★★★</a:t>
                      </a:r>
                      <a:endParaRPr lang="en-US" dirty="0">
                        <a:solidFill>
                          <a:schemeClr val="tx1"/>
                        </a:solidFill>
                      </a:endParaRPr>
                    </a:p>
                  </a:txBody>
                  <a:tcPr/>
                </a:tc>
                <a:tc>
                  <a:txBody>
                    <a:bodyPr/>
                    <a:lstStyle/>
                    <a:p>
                      <a:r>
                        <a:rPr lang="en-US" dirty="0" err="1" smtClean="0">
                          <a:solidFill>
                            <a:schemeClr val="tx1"/>
                          </a:solidFill>
                        </a:rPr>
                        <a:t>SoFi</a:t>
                      </a:r>
                      <a:r>
                        <a:rPr lang="en-US" dirty="0" smtClean="0">
                          <a:solidFill>
                            <a:schemeClr val="tx1"/>
                          </a:solidFill>
                        </a:rPr>
                        <a:t> personal loans</a:t>
                      </a:r>
                      <a:endParaRPr lang="en-US" dirty="0" smtClean="0">
                        <a:solidFill>
                          <a:schemeClr val="tx1"/>
                        </a:solidFill>
                      </a:endParaRPr>
                    </a:p>
                    <a:p>
                      <a:r>
                        <a:rPr lang="en-US" dirty="0" smtClean="0">
                          <a:solidFill>
                            <a:schemeClr val="tx1"/>
                          </a:solidFill>
                        </a:rPr>
                        <a:t>Finder rating 4.45 / 5 ★★★★★</a:t>
                      </a:r>
                      <a:endParaRPr lang="en-US" dirty="0" smtClean="0">
                        <a:solidFill>
                          <a:schemeClr val="tx1"/>
                        </a:solidFill>
                      </a:endParaRPr>
                    </a:p>
                  </a:txBody>
                  <a:tcPr/>
                </a:tc>
                <a:tc>
                  <a:txBody>
                    <a:bodyPr/>
                    <a:lstStyle/>
                    <a:p>
                      <a:r>
                        <a:rPr lang="en-US" dirty="0" smtClean="0">
                          <a:solidFill>
                            <a:schemeClr val="tx1"/>
                          </a:solidFill>
                        </a:rPr>
                        <a:t>Discover personal loans</a:t>
                      </a:r>
                      <a:endParaRPr lang="en-US" dirty="0" smtClean="0">
                        <a:solidFill>
                          <a:schemeClr val="tx1"/>
                        </a:solidFill>
                      </a:endParaRPr>
                    </a:p>
                    <a:p>
                      <a:r>
                        <a:rPr lang="en-US" dirty="0" smtClean="0">
                          <a:solidFill>
                            <a:schemeClr val="tx1"/>
                          </a:solidFill>
                        </a:rPr>
                        <a:t>Finder rating 4 / 5 ★★★★</a:t>
                      </a:r>
                      <a:endParaRPr lang="en-US" dirty="0" smtClean="0">
                        <a:solidFill>
                          <a:schemeClr val="tx1"/>
                        </a:solidFill>
                      </a:endParaRPr>
                    </a:p>
                  </a:txBody>
                  <a:tcPr/>
                </a:tc>
              </a:tr>
              <a:tr h="370840">
                <a:tc>
                  <a:txBody>
                    <a:bodyPr/>
                    <a:lstStyle/>
                    <a:p>
                      <a:r>
                        <a:rPr lang="en-US" dirty="0" err="1" smtClean="0">
                          <a:solidFill>
                            <a:schemeClr val="tx1"/>
                          </a:solidFill>
                        </a:rPr>
                        <a:t>LightStream</a:t>
                      </a:r>
                      <a:r>
                        <a:rPr lang="en-US" dirty="0" smtClean="0">
                          <a:solidFill>
                            <a:schemeClr val="tx1"/>
                          </a:solidFill>
                        </a:rPr>
                        <a:t> might be your best choice if lowering costs is your top priority. It offers financing specifically for adoption costs with loans </a:t>
                      </a:r>
                      <a:endParaRPr lang="en-US" dirty="0" smtClean="0">
                        <a:solidFill>
                          <a:schemeClr val="tx1"/>
                        </a:solidFill>
                      </a:endParaRPr>
                    </a:p>
                    <a:p>
                      <a:endParaRPr lang="en-US" dirty="0">
                        <a:solidFill>
                          <a:schemeClr val="tx1"/>
                        </a:solidFill>
                      </a:endParaRPr>
                    </a:p>
                    <a:p>
                      <a:endParaRPr lang="en-US" dirty="0">
                        <a:solidFill>
                          <a:schemeClr val="tx1"/>
                        </a:solidFill>
                      </a:endParaRPr>
                    </a:p>
                    <a:p>
                      <a:r>
                        <a:rPr lang="en-US" b="1" dirty="0">
                          <a:solidFill>
                            <a:srgbClr val="FF0000"/>
                          </a:solidFill>
                        </a:rPr>
                        <a:t>Wells Fargo offers financial support in two ways, via an adoption expense loan or an adoption grant. With an adoption expense loan, they will provide funds up to $15,000 which must be repaid at 6.99% APR over a 10 year time period. https://adoptionloans.net/adoption-loans-using-wells-fargo/</a:t>
                      </a:r>
                      <a:endParaRPr lang="en-US" b="1" dirty="0">
                        <a:solidFill>
                          <a:srgbClr val="FF0000"/>
                        </a:solidFill>
                      </a:endParaRPr>
                    </a:p>
                    <a:p>
                      <a:endParaRPr lang="en-US" b="1" dirty="0">
                        <a:solidFill>
                          <a:srgbClr val="FF0000"/>
                        </a:solidFill>
                      </a:endParaRPr>
                    </a:p>
                  </a:txBody>
                  <a:tcPr/>
                </a:tc>
                <a:tc>
                  <a:txBody>
                    <a:bodyPr/>
                    <a:lstStyle/>
                    <a:p>
                      <a:r>
                        <a:rPr lang="en-US" dirty="0" err="1" smtClean="0">
                          <a:solidFill>
                            <a:schemeClr val="tx1"/>
                          </a:solidFill>
                        </a:rPr>
                        <a:t>SoFi</a:t>
                      </a:r>
                      <a:r>
                        <a:rPr lang="en-US" dirty="0" smtClean="0">
                          <a:solidFill>
                            <a:schemeClr val="tx1"/>
                          </a:solidFill>
                        </a:rPr>
                        <a:t> also offers highly competitive rates starting at 6.99% and loans up to $100,000. But in addition to financing, it offers borrowers services like free financial advice. This can help you stay on track of your finances while you adjust to the cost of a new family member.</a:t>
                      </a:r>
                      <a:endParaRPr lang="en-US" dirty="0">
                        <a:solidFill>
                          <a:schemeClr val="tx1"/>
                        </a:solidFill>
                      </a:endParaRPr>
                    </a:p>
                  </a:txBody>
                  <a:tcPr/>
                </a:tc>
                <a:tc>
                  <a:txBody>
                    <a:bodyPr/>
                    <a:lstStyle/>
                    <a:p>
                      <a:r>
                        <a:rPr lang="en-US" dirty="0" smtClean="0">
                          <a:solidFill>
                            <a:schemeClr val="tx1"/>
                          </a:solidFill>
                        </a:rPr>
                        <a:t>Discover personal loans</a:t>
                      </a:r>
                      <a:endParaRPr lang="en-US" dirty="0" smtClean="0">
                        <a:solidFill>
                          <a:schemeClr val="tx1"/>
                        </a:solidFill>
                      </a:endParaRPr>
                    </a:p>
                    <a:p>
                      <a:r>
                        <a:rPr lang="en-US" dirty="0" smtClean="0">
                          <a:solidFill>
                            <a:schemeClr val="tx1"/>
                          </a:solidFill>
                        </a:rPr>
                        <a:t>Finder rating 4 / 5 ★★★★★</a:t>
                      </a:r>
                      <a:endParaRPr lang="en-US" dirty="0" smtClean="0">
                        <a:solidFill>
                          <a:schemeClr val="tx1"/>
                        </a:solidFill>
                      </a:endParaRPr>
                    </a:p>
                    <a:p>
                      <a:r>
                        <a:rPr lang="en-US" dirty="0" smtClean="0">
                          <a:solidFill>
                            <a:schemeClr val="tx1"/>
                          </a:solidFill>
                        </a:rPr>
                        <a:t>With Discover, you can return your loan at no cost within 30 days of receiving the funds. This kind of flexibility can be helpful if you're not sure an adoption is going to go through but want to have the funds ready. But it doesn't accept joint applicants, so you can't apply with your spouse.</a:t>
                      </a:r>
                      <a:endParaRPr lang="en-US" dirty="0" smtClean="0">
                        <a:solidFill>
                          <a:schemeClr val="tx1"/>
                        </a:solidFill>
                      </a:endParaRPr>
                    </a:p>
                    <a:p>
                      <a:endParaRPr lang="en-US" dirty="0">
                        <a:solidFill>
                          <a:schemeClr val="tx1"/>
                        </a:solidFill>
                      </a:endParaRPr>
                    </a:p>
                    <a:p>
                      <a:r>
                        <a:rPr lang="en-US" dirty="0">
                          <a:solidFill>
                            <a:schemeClr val="tx1"/>
                          </a:solidFill>
                        </a:rPr>
                        <a:t>https://www.finder.com/baby-adoption-loans</a:t>
                      </a:r>
                      <a:endParaRPr lang="en-US" dirty="0">
                        <a:solidFill>
                          <a:schemeClr val="tx1"/>
                        </a:solidFill>
                      </a:endParaRPr>
                    </a:p>
                    <a:p>
                      <a:endParaRPr lang="en-US" dirty="0">
                        <a:solidFill>
                          <a:schemeClr val="tx1"/>
                        </a:solidFill>
                      </a:endParaRPr>
                    </a:p>
                  </a:txBody>
                  <a:tcPr/>
                </a:tc>
              </a:tr>
              <a:tr h="370840">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Title 3"/>
          <p:cNvSpPr>
            <a:spLocks noGrp="1"/>
          </p:cNvSpPr>
          <p:nvPr>
            <p:ph type="title"/>
          </p:nvPr>
        </p:nvSpPr>
        <p:spPr>
          <a:xfrm>
            <a:off x="315309" y="365125"/>
            <a:ext cx="11540359" cy="1325563"/>
          </a:xfrm>
        </p:spPr>
        <p:txBody>
          <a:bodyPr>
            <a:normAutofit fontScale="90000"/>
          </a:bodyPr>
          <a:lstStyle/>
          <a:p>
            <a:r>
              <a:rPr lang="en-US" dirty="0" smtClean="0"/>
              <a:t>$$$$ Government &amp; Business $$$$</a:t>
            </a:r>
            <a:br>
              <a:rPr lang="en-US" dirty="0" smtClean="0"/>
            </a:br>
            <a:r>
              <a:rPr lang="en-US" dirty="0" smtClean="0"/>
              <a:t>Public and Private Adoptions/Buying Children</a:t>
            </a:r>
            <a:endParaRPr lang="en-US" dirty="0" smtClean="0"/>
          </a:p>
        </p:txBody>
      </p:sp>
      <p:sp>
        <p:nvSpPr>
          <p:cNvPr id="6" name="Rectangle 5"/>
          <p:cNvSpPr/>
          <p:nvPr/>
        </p:nvSpPr>
        <p:spPr>
          <a:xfrm>
            <a:off x="510740" y="6175832"/>
            <a:ext cx="4441985" cy="307777"/>
          </a:xfrm>
          <a:prstGeom prst="rect">
            <a:avLst/>
          </a:prstGeom>
        </p:spPr>
        <p:txBody>
          <a:bodyPr wrap="none">
            <a:spAutoFit/>
          </a:bodyPr>
          <a:lstStyle/>
          <a:p>
            <a:r>
              <a:rPr lang="en-US" sz="1400" dirty="0">
                <a:solidFill>
                  <a:schemeClr val="bg1"/>
                </a:solidFill>
              </a:rPr>
              <a:t>Government Funding for Adoption </a:t>
            </a:r>
            <a:r>
              <a:rPr lang="en-US" sz="1400" dirty="0" smtClean="0">
                <a:solidFill>
                  <a:schemeClr val="bg1"/>
                </a:solidFill>
              </a:rPr>
              <a:t>– Family Education</a:t>
            </a:r>
            <a:endParaRPr lang="en-US" sz="1400" dirty="0">
              <a:solidFill>
                <a:schemeClr val="bg1"/>
              </a:solidFill>
            </a:endParaRPr>
          </a:p>
        </p:txBody>
      </p:sp>
      <p:sp>
        <p:nvSpPr>
          <p:cNvPr id="8" name="Rectangle 7"/>
          <p:cNvSpPr/>
          <p:nvPr/>
        </p:nvSpPr>
        <p:spPr>
          <a:xfrm>
            <a:off x="7800128" y="6241085"/>
            <a:ext cx="3678571" cy="307777"/>
          </a:xfrm>
          <a:prstGeom prst="rect">
            <a:avLst/>
          </a:prstGeom>
        </p:spPr>
        <p:txBody>
          <a:bodyPr wrap="none">
            <a:spAutoFit/>
          </a:bodyPr>
          <a:lstStyle/>
          <a:p>
            <a:r>
              <a:rPr lang="en-US" sz="1400" dirty="0">
                <a:solidFill>
                  <a:schemeClr val="bg1"/>
                </a:solidFill>
              </a:rPr>
              <a:t>Adoption Costs - [[:</a:t>
            </a:r>
            <a:r>
              <a:rPr lang="en-US" sz="1400" dirty="0" err="1">
                <a:solidFill>
                  <a:schemeClr val="bg1"/>
                </a:solidFill>
              </a:rPr>
              <a:t>Template:Adoption</a:t>
            </a:r>
            <a:r>
              <a:rPr lang="en-US" sz="1400" dirty="0">
                <a:solidFill>
                  <a:schemeClr val="bg1"/>
                </a:solidFill>
              </a:rPr>
              <a:t> Wiki]]</a:t>
            </a:r>
            <a:endParaRPr lang="en-US" sz="1400" dirty="0">
              <a:solidFill>
                <a:schemeClr val="bg1"/>
              </a:solidFill>
            </a:endParaRPr>
          </a:p>
        </p:txBody>
      </p:sp>
      <p:sp>
        <p:nvSpPr>
          <p:cNvPr id="100" name="Text Box 99"/>
          <p:cNvSpPr txBox="1"/>
          <p:nvPr/>
        </p:nvSpPr>
        <p:spPr>
          <a:xfrm>
            <a:off x="903605" y="1691640"/>
            <a:ext cx="10575290" cy="4246245"/>
          </a:xfrm>
          <a:prstGeom prst="rect">
            <a:avLst/>
          </a:prstGeom>
          <a:solidFill>
            <a:srgbClr val="FFFF00"/>
          </a:solidFill>
          <a:ln w="9525">
            <a:noFill/>
          </a:ln>
        </p:spPr>
        <p:txBody>
          <a:bodyPr wrap="square">
            <a:spAutoFit/>
          </a:bodyPr>
          <a:p>
            <a:pPr indent="0"/>
            <a:r>
              <a:rPr lang="en-US" sz="1500" b="0">
                <a:latin typeface="helvetica" charset="0"/>
                <a:ea typeface="SimSun" panose="02010600030101010101" pitchFamily="2" charset="-122"/>
              </a:rPr>
              <a:t>With public adoption, there is no profit motive as the state looks outward to place children. With private adoption, there is a profit motive as agencies look inward at the state pool to select adopter's. Consistently, parents willing to pay privately have more choice than those adopting through the state foster care system. With the public adoption the States get Title IV funding to steal our children and that is their profit motive.gives adoptive parents more rights than biological parents. Adoptive parents have absolute control and authority over other parents children. Adoptive children have no rights in foster care and no rights to see siblings or extended family members. Once they are trapped in the system of Legal crimes. The callous method of this system destroys life and has no safeguards to protect parents and children rights. This wicked system is a terror on every child sold as a commodity. Parents are powerless to challenge or intervene against the sell of their children. The adoptive parents have no obligation by law to keep adopted children in touch with extended family. Documents and research of child abuse in CPS/DHS system have horrible stories of brutality and inhuman treatment of children own and sold by State custody. Children deal with sexual abuse, emotional abuse and PTSD. Child are forced to suffer in silence this is cultural genocide. Lambs to slaughter. Racism has always divided this family, people of color have always been controlled by whites in a position of power and people of color have never had any rights or any rights of any kind. Inequality lives in our society in white communities all over america. Black culture, brown culture or any culture is not white culture. What allows white culture to override and oversee everyone else’s culture.</a:t>
            </a:r>
            <a:endParaRPr lang="en-US" sz="1500" b="0">
              <a:latin typeface="helvetica"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Title 3"/>
          <p:cNvSpPr>
            <a:spLocks noGrp="1"/>
          </p:cNvSpPr>
          <p:nvPr>
            <p:ph type="title"/>
          </p:nvPr>
        </p:nvSpPr>
        <p:spPr>
          <a:xfrm>
            <a:off x="315309" y="365125"/>
            <a:ext cx="11540359" cy="1325563"/>
          </a:xfrm>
        </p:spPr>
        <p:txBody>
          <a:bodyPr>
            <a:normAutofit fontScale="90000"/>
          </a:bodyPr>
          <a:lstStyle/>
          <a:p>
            <a:r>
              <a:rPr lang="en-US" dirty="0" smtClean="0"/>
              <a:t>$$$$ Government &amp; Business $$$$ Adoption Assistance through employer/Buying Children</a:t>
            </a:r>
            <a:endParaRPr lang="en-US" dirty="0"/>
          </a:p>
        </p:txBody>
      </p:sp>
      <p:sp>
        <p:nvSpPr>
          <p:cNvPr id="6" name="Rectangle 5"/>
          <p:cNvSpPr/>
          <p:nvPr/>
        </p:nvSpPr>
        <p:spPr>
          <a:xfrm>
            <a:off x="510740" y="6175832"/>
            <a:ext cx="4441985" cy="307777"/>
          </a:xfrm>
          <a:prstGeom prst="rect">
            <a:avLst/>
          </a:prstGeom>
        </p:spPr>
        <p:txBody>
          <a:bodyPr wrap="none">
            <a:spAutoFit/>
          </a:bodyPr>
          <a:lstStyle/>
          <a:p>
            <a:r>
              <a:rPr lang="en-US" sz="1400" dirty="0">
                <a:solidFill>
                  <a:schemeClr val="bg1"/>
                </a:solidFill>
              </a:rPr>
              <a:t>Government Funding for Adoption </a:t>
            </a:r>
            <a:r>
              <a:rPr lang="en-US" sz="1400" dirty="0" smtClean="0">
                <a:solidFill>
                  <a:schemeClr val="bg1"/>
                </a:solidFill>
              </a:rPr>
              <a:t>– Family Education</a:t>
            </a:r>
            <a:endParaRPr lang="en-US" sz="1400" dirty="0">
              <a:solidFill>
                <a:schemeClr val="bg1"/>
              </a:solidFill>
            </a:endParaRPr>
          </a:p>
        </p:txBody>
      </p:sp>
      <p:sp>
        <p:nvSpPr>
          <p:cNvPr id="8" name="Rectangle 7"/>
          <p:cNvSpPr/>
          <p:nvPr/>
        </p:nvSpPr>
        <p:spPr>
          <a:xfrm>
            <a:off x="7800128" y="6241085"/>
            <a:ext cx="3678571" cy="307777"/>
          </a:xfrm>
          <a:prstGeom prst="rect">
            <a:avLst/>
          </a:prstGeom>
        </p:spPr>
        <p:txBody>
          <a:bodyPr wrap="none">
            <a:spAutoFit/>
          </a:bodyPr>
          <a:lstStyle/>
          <a:p>
            <a:r>
              <a:rPr lang="en-US" sz="1400" dirty="0">
                <a:solidFill>
                  <a:schemeClr val="bg1"/>
                </a:solidFill>
              </a:rPr>
              <a:t>Adoption Costs - [[:</a:t>
            </a:r>
            <a:r>
              <a:rPr lang="en-US" sz="1400" dirty="0" err="1">
                <a:solidFill>
                  <a:schemeClr val="bg1"/>
                </a:solidFill>
              </a:rPr>
              <a:t>Template:Adoption</a:t>
            </a:r>
            <a:r>
              <a:rPr lang="en-US" sz="1400" dirty="0">
                <a:solidFill>
                  <a:schemeClr val="bg1"/>
                </a:solidFill>
              </a:rPr>
              <a:t> Wiki]]</a:t>
            </a:r>
            <a:endParaRPr lang="en-US" sz="1400" dirty="0">
              <a:solidFill>
                <a:schemeClr val="bg1"/>
              </a:solidFill>
            </a:endParaRPr>
          </a:p>
        </p:txBody>
      </p:sp>
      <p:sp>
        <p:nvSpPr>
          <p:cNvPr id="100" name="Text Box 99"/>
          <p:cNvSpPr txBox="1"/>
          <p:nvPr/>
        </p:nvSpPr>
        <p:spPr>
          <a:xfrm>
            <a:off x="998855" y="1882775"/>
            <a:ext cx="9699625" cy="3969385"/>
          </a:xfrm>
          <a:prstGeom prst="rect">
            <a:avLst/>
          </a:prstGeom>
          <a:solidFill>
            <a:schemeClr val="accent3">
              <a:lumMod val="25000"/>
              <a:lumOff val="75000"/>
            </a:schemeClr>
          </a:solidFill>
          <a:ln w="9525">
            <a:noFill/>
          </a:ln>
        </p:spPr>
        <p:txBody>
          <a:bodyPr wrap="square">
            <a:spAutoFit/>
          </a:bodyPr>
          <a:p>
            <a:pPr indent="0"/>
            <a:r>
              <a:rPr lang="en-US" b="1"/>
              <a:t>Working Mother compared their 100 Best Companies withcompanies nationwide:</a:t>
            </a:r>
            <a:endParaRPr lang="en-US" b="1"/>
          </a:p>
          <a:p>
            <a:pPr indent="0"/>
            <a:endParaRPr lang="en-US" b="1"/>
          </a:p>
          <a:p>
            <a:pPr indent="0"/>
            <a:r>
              <a:rPr lang="en-US"/>
              <a:t>92 percent of the WM 100 Best offered adoption assistance,</a:t>
            </a:r>
            <a:endParaRPr lang="en-US"/>
          </a:p>
          <a:p>
            <a:pPr indent="0"/>
            <a:r>
              <a:rPr lang="en-US"/>
              <a:t>compared to 20 percent nationwide.</a:t>
            </a:r>
            <a:endParaRPr lang="en-US"/>
          </a:p>
          <a:p>
            <a:pPr indent="0"/>
            <a:r>
              <a:rPr lang="en-US"/>
              <a:t>54 percent of the WM 100 Best offered paid adoption leave,</a:t>
            </a:r>
            <a:endParaRPr lang="en-US"/>
          </a:p>
          <a:p>
            <a:pPr indent="0"/>
            <a:r>
              <a:rPr lang="en-US"/>
              <a:t>compared to 18 percent nationwide.</a:t>
            </a:r>
            <a:endParaRPr lang="en-US"/>
          </a:p>
          <a:p>
            <a:pPr indent="0"/>
            <a:r>
              <a:rPr lang="en-US"/>
              <a:t>62 percent of the WM 100 Best offered infertility treatment</a:t>
            </a:r>
            <a:endParaRPr lang="en-US"/>
          </a:p>
          <a:p>
            <a:pPr indent="0"/>
            <a:r>
              <a:rPr lang="en-US"/>
              <a:t>coverage, compared to 41 percent nationwide.</a:t>
            </a:r>
            <a:endParaRPr lang="en-US"/>
          </a:p>
          <a:p>
            <a:pPr indent="0"/>
            <a:endParaRPr lang="en-US"/>
          </a:p>
          <a:p>
            <a:pPr indent="0"/>
            <a:r>
              <a:rPr lang="en-US"/>
              <a:t>Kudos to MBNA America Bank, which offers the best benefits</a:t>
            </a:r>
            <a:endParaRPr lang="en-US"/>
          </a:p>
          <a:p>
            <a:pPr indent="0"/>
            <a:r>
              <a:rPr lang="en-US"/>
              <a:t>package for adoptive parents for the second year in a row. Its package includes</a:t>
            </a:r>
            <a:endParaRPr lang="en-US"/>
          </a:p>
          <a:p>
            <a:pPr indent="0"/>
            <a:r>
              <a:rPr lang="en-US"/>
              <a:t>$14,953 in aid to employees adopting a non-family member, plus six weeks of</a:t>
            </a:r>
            <a:endParaRPr lang="en-US"/>
          </a:p>
          <a:p>
            <a:pPr indent="0"/>
            <a:r>
              <a:rPr lang="en-US"/>
              <a:t>fully paid leave for the adoption of a child.</a:t>
            </a:r>
            <a:endParaRPr lang="en-US"/>
          </a:p>
          <a:p>
            <a:pPr indent="0"/>
            <a:r>
              <a:rPr lang="en-US"/>
              <a:t>https://www.laurachristianson.com/laura/u-s-companies-that-offer-the-best-adoption-assistance/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fld>
            <a:endParaRPr lang="en-US" noProof="0" dirty="0"/>
          </a:p>
        </p:txBody>
      </p:sp>
      <p:sp>
        <p:nvSpPr>
          <p:cNvPr id="4" name="Title 3"/>
          <p:cNvSpPr>
            <a:spLocks noGrp="1"/>
          </p:cNvSpPr>
          <p:nvPr>
            <p:ph type="title"/>
          </p:nvPr>
        </p:nvSpPr>
        <p:spPr>
          <a:xfrm>
            <a:off x="315309" y="365125"/>
            <a:ext cx="11540359" cy="1325563"/>
          </a:xfrm>
        </p:spPr>
        <p:txBody>
          <a:bodyPr>
            <a:normAutofit fontScale="90000"/>
          </a:bodyPr>
          <a:lstStyle/>
          <a:p>
            <a:r>
              <a:rPr lang="en-US" dirty="0" smtClean="0"/>
              <a:t>$$$$ Government &amp; Business $$$$</a:t>
            </a:r>
            <a:br>
              <a:rPr lang="en-US" dirty="0" smtClean="0"/>
            </a:br>
            <a:r>
              <a:rPr lang="en-US" dirty="0" smtClean="0"/>
              <a:t>Adoption Benefits</a:t>
            </a:r>
            <a:endParaRPr lang="en-US" dirty="0" smtClean="0"/>
          </a:p>
        </p:txBody>
      </p:sp>
      <p:sp>
        <p:nvSpPr>
          <p:cNvPr id="6" name="Rectangle 5"/>
          <p:cNvSpPr/>
          <p:nvPr/>
        </p:nvSpPr>
        <p:spPr>
          <a:xfrm>
            <a:off x="510740" y="6175832"/>
            <a:ext cx="4441985" cy="307777"/>
          </a:xfrm>
          <a:prstGeom prst="rect">
            <a:avLst/>
          </a:prstGeom>
        </p:spPr>
        <p:txBody>
          <a:bodyPr wrap="none">
            <a:spAutoFit/>
          </a:bodyPr>
          <a:lstStyle/>
          <a:p>
            <a:r>
              <a:rPr lang="en-US" sz="1400" dirty="0">
                <a:solidFill>
                  <a:schemeClr val="bg1"/>
                </a:solidFill>
              </a:rPr>
              <a:t>Government Funding for Adoption </a:t>
            </a:r>
            <a:r>
              <a:rPr lang="en-US" sz="1400" dirty="0" smtClean="0">
                <a:solidFill>
                  <a:schemeClr val="bg1"/>
                </a:solidFill>
              </a:rPr>
              <a:t>– Family Education</a:t>
            </a:r>
            <a:endParaRPr lang="en-US" sz="1400" dirty="0">
              <a:solidFill>
                <a:schemeClr val="bg1"/>
              </a:solidFill>
            </a:endParaRPr>
          </a:p>
        </p:txBody>
      </p:sp>
      <p:sp>
        <p:nvSpPr>
          <p:cNvPr id="8" name="Rectangle 7"/>
          <p:cNvSpPr/>
          <p:nvPr/>
        </p:nvSpPr>
        <p:spPr>
          <a:xfrm>
            <a:off x="7800128" y="6241085"/>
            <a:ext cx="3678571" cy="307777"/>
          </a:xfrm>
          <a:prstGeom prst="rect">
            <a:avLst/>
          </a:prstGeom>
        </p:spPr>
        <p:txBody>
          <a:bodyPr wrap="none">
            <a:spAutoFit/>
          </a:bodyPr>
          <a:lstStyle/>
          <a:p>
            <a:r>
              <a:rPr lang="en-US" sz="1400" dirty="0">
                <a:solidFill>
                  <a:schemeClr val="bg1"/>
                </a:solidFill>
              </a:rPr>
              <a:t>Adoption Costs - [[:</a:t>
            </a:r>
            <a:r>
              <a:rPr lang="en-US" sz="1400" dirty="0" err="1">
                <a:solidFill>
                  <a:schemeClr val="bg1"/>
                </a:solidFill>
              </a:rPr>
              <a:t>Template:Adoption</a:t>
            </a:r>
            <a:r>
              <a:rPr lang="en-US" sz="1400" dirty="0">
                <a:solidFill>
                  <a:schemeClr val="bg1"/>
                </a:solidFill>
              </a:rPr>
              <a:t> Wiki]]</a:t>
            </a:r>
            <a:endParaRPr lang="en-US" sz="1400" dirty="0">
              <a:solidFill>
                <a:schemeClr val="bg1"/>
              </a:solidFill>
            </a:endParaRPr>
          </a:p>
        </p:txBody>
      </p:sp>
      <p:sp>
        <p:nvSpPr>
          <p:cNvPr id="100" name="Text Box 99"/>
          <p:cNvSpPr txBox="1"/>
          <p:nvPr/>
        </p:nvSpPr>
        <p:spPr>
          <a:xfrm>
            <a:off x="940435" y="1532890"/>
            <a:ext cx="10289540" cy="5139055"/>
          </a:xfrm>
          <a:prstGeom prst="rect">
            <a:avLst/>
          </a:prstGeom>
          <a:solidFill>
            <a:schemeClr val="accent4">
              <a:lumMod val="60000"/>
              <a:lumOff val="40000"/>
            </a:schemeClr>
          </a:solidFill>
          <a:ln w="9525">
            <a:noFill/>
          </a:ln>
        </p:spPr>
        <p:txBody>
          <a:bodyPr wrap="square">
            <a:spAutoFit/>
          </a:bodyPr>
          <a:p>
            <a:pPr indent="0"/>
            <a:endParaRPr lang="en-US" sz="1400" b="1">
              <a:solidFill>
                <a:srgbClr val="111111"/>
              </a:solidFill>
              <a:latin typeface="Georgia" panose="02040502050405020303" charset="0"/>
              <a:ea typeface="SimSun" panose="02010600030101010101" pitchFamily="2" charset="-122"/>
            </a:endParaRPr>
          </a:p>
          <a:p>
            <a:pPr indent="0"/>
            <a:r>
              <a:rPr lang="en-US" sz="1400" b="1">
                <a:solidFill>
                  <a:srgbClr val="111111"/>
                </a:solidFill>
                <a:latin typeface="Georgia" panose="02040502050405020303" charset="0"/>
                <a:ea typeface="SimSun" panose="02010600030101010101" pitchFamily="2" charset="-122"/>
              </a:rPr>
              <a:t>Also in the top 11 for offering adoption benefits: Abbott Laboratories</a:t>
            </a:r>
            <a:r>
              <a:rPr lang="en-US" sz="1200" b="0">
                <a:solidFill>
                  <a:srgbClr val="111111"/>
                </a:solidFill>
                <a:latin typeface="Georgia" panose="02040502050405020303" charset="0"/>
                <a:ea typeface="SimSun" panose="02010600030101010101" pitchFamily="2" charset="-122"/>
              </a:rPr>
              <a:t> – </a:t>
            </a:r>
            <a:r>
              <a:rPr lang="en-US" sz="1200" b="1">
                <a:solidFill>
                  <a:srgbClr val="111111"/>
                </a:solidFill>
                <a:latin typeface="Georgia" panose="02040502050405020303" charset="0"/>
                <a:ea typeface="SimSun" panose="02010600030101010101" pitchFamily="2" charset="-122"/>
              </a:rPr>
              <a:t>$9,645 average adoption reimbursement</a:t>
            </a:r>
            <a:endParaRPr lang="en-US" sz="1200" b="1">
              <a:solidFill>
                <a:srgbClr val="111111"/>
              </a:solidFill>
              <a:latin typeface="Georgia" panose="02040502050405020303" charset="0"/>
              <a:ea typeface="SimSun" panose="02010600030101010101" pitchFamily="2" charset="-122"/>
            </a:endParaRPr>
          </a:p>
          <a:p>
            <a:pPr indent="0"/>
            <a:endParaRPr lang="en-US" sz="1200" b="1">
              <a:solidFill>
                <a:srgbClr val="111111"/>
              </a:solidFill>
              <a:latin typeface="Georgia" panose="02040502050405020303" charset="0"/>
              <a:ea typeface="SimSun" panose="02010600030101010101" pitchFamily="2" charset="-122"/>
            </a:endParaRPr>
          </a:p>
          <a:p>
            <a:pPr indent="0"/>
            <a:r>
              <a:rPr lang="en-US"/>
              <a:t>Avon Products, Inc. – $10,000 average adoption</a:t>
            </a:r>
            <a:endParaRPr lang="en-US"/>
          </a:p>
          <a:p>
            <a:pPr indent="0"/>
            <a:r>
              <a:rPr lang="en-US"/>
              <a:t>reimbursement; 2 weeks of fully paid leave for new adoptive parents</a:t>
            </a:r>
            <a:endParaRPr lang="en-US"/>
          </a:p>
          <a:p>
            <a:pPr indent="0"/>
            <a:r>
              <a:rPr lang="en-US"/>
              <a:t>Eli Lilly and Company – $9,042 average adoption</a:t>
            </a:r>
            <a:endParaRPr lang="en-US"/>
          </a:p>
          <a:p>
            <a:pPr indent="0"/>
            <a:r>
              <a:rPr lang="en-US"/>
              <a:t>reimbursement; 1 week of fully paid leave for new adoptive parents</a:t>
            </a:r>
            <a:endParaRPr lang="en-US"/>
          </a:p>
          <a:p>
            <a:pPr indent="0"/>
            <a:r>
              <a:rPr lang="en-US"/>
              <a:t>Fannie Mae – $10,000 average adoption reimbursement; 4 weeks</a:t>
            </a:r>
            <a:endParaRPr lang="en-US"/>
          </a:p>
          <a:p>
            <a:pPr indent="0"/>
            <a:r>
              <a:rPr lang="en-US"/>
              <a:t>of fully paid leave for new adoptive parents</a:t>
            </a:r>
            <a:endParaRPr lang="en-US"/>
          </a:p>
          <a:p>
            <a:pPr indent="0"/>
            <a:r>
              <a:rPr lang="en-US"/>
              <a:t>Freddie Mac – $8,300 average adoption reimbursement</a:t>
            </a:r>
            <a:endParaRPr lang="en-US"/>
          </a:p>
          <a:p>
            <a:pPr indent="0"/>
            <a:r>
              <a:rPr lang="en-US"/>
              <a:t>Inova Health System – $7,000 average adoption reimbursement;</a:t>
            </a:r>
            <a:endParaRPr lang="en-US"/>
          </a:p>
          <a:p>
            <a:pPr indent="0"/>
            <a:r>
              <a:rPr lang="en-US"/>
              <a:t>2 weeks of fully paid leave for new adoptive parents</a:t>
            </a:r>
            <a:endParaRPr lang="en-US"/>
          </a:p>
          <a:p>
            <a:pPr indent="0"/>
            <a:r>
              <a:rPr lang="en-US"/>
              <a:t>JPMorgan Chase – $10,000 average adoption reimbursement; 1</a:t>
            </a:r>
            <a:endParaRPr lang="en-US"/>
          </a:p>
          <a:p>
            <a:pPr indent="0"/>
            <a:r>
              <a:rPr lang="en-US"/>
              <a:t>week of fully paid leave for new adoptive parents</a:t>
            </a:r>
            <a:endParaRPr lang="en-US"/>
          </a:p>
          <a:p>
            <a:pPr indent="0"/>
            <a:r>
              <a:rPr lang="en-US"/>
              <a:t>Motorola, Inc – $7,000 average adoption reimbursement</a:t>
            </a:r>
            <a:endParaRPr lang="en-US"/>
          </a:p>
          <a:p>
            <a:pPr indent="0"/>
            <a:r>
              <a:rPr lang="en-US"/>
              <a:t>Pfizer Inc. – $8,611 average adoption reimbursement</a:t>
            </a:r>
            <a:endParaRPr lang="en-US"/>
          </a:p>
          <a:p>
            <a:pPr indent="0"/>
            <a:r>
              <a:rPr lang="en-US"/>
              <a:t>Timberland Company – $10,000 average adoption reimbursement;</a:t>
            </a:r>
            <a:endParaRPr lang="en-US"/>
          </a:p>
          <a:p>
            <a:pPr indent="0"/>
            <a:r>
              <a:rPr lang="en-US"/>
              <a:t>2 weeks of fully paid leave for new adoptive parents</a:t>
            </a:r>
            <a:endParaRPr lang="en-US"/>
          </a:p>
          <a:p>
            <a:pPr indent="0"/>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Outdoors presentation(3)</Template>
  <TotalTime>0</TotalTime>
  <Words>10497</Words>
  <Application>WPS Presentation</Application>
  <PresentationFormat>Widescreen</PresentationFormat>
  <Paragraphs>189</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helvetica</vt:lpstr>
      <vt:lpstr>Segoe Print</vt:lpstr>
      <vt:lpstr>Georgia</vt:lpstr>
      <vt:lpstr>Franklin Gothic Book</vt:lpstr>
      <vt:lpstr>Gill Sans MT</vt:lpstr>
      <vt:lpstr>Microsoft YaHei</vt:lpstr>
      <vt:lpstr>Arial Unicode MS</vt:lpstr>
      <vt:lpstr>Calibri</vt:lpstr>
      <vt:lpstr>Office Theme</vt:lpstr>
      <vt:lpstr> SVS Modern Slavery. Selling children. The Human Cost. </vt:lpstr>
      <vt:lpstr>HUMAN DISCOUNT: WHY DO BLACK CHILDREN COST LESS TO ADOPT? </vt:lpstr>
      <vt:lpstr>$$$$ Government &amp; Business $$$$</vt:lpstr>
      <vt:lpstr>$$$$ Government &amp; Business $$$$ Adoption Tax Credit and subsidy payments.</vt:lpstr>
      <vt:lpstr>$$$$ Government &amp; Business $$$$ Adoption Grants</vt:lpstr>
      <vt:lpstr>$$$$ Government &amp; Business $$$$ Best Loans for Adoption/Buying Children</vt:lpstr>
      <vt:lpstr>$$$$ Government &amp; Business $$$$ Public and Private Adoptions/Buying Children</vt:lpstr>
      <vt:lpstr>$$$$ Government &amp; Business $$$$ Adoption Assistance through employer/Buying Children</vt:lpstr>
      <vt:lpstr>$$$$ Government &amp; Business $$$$ Adoption Benefits</vt:lpstr>
      <vt:lpstr>Abraham Lincoln/Frederick Douglas On Color and Value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Leanna ms</cp:lastModifiedBy>
  <cp:revision>21</cp:revision>
  <dcterms:created xsi:type="dcterms:W3CDTF">2022-06-30T17:35:00Z</dcterms:created>
  <dcterms:modified xsi:type="dcterms:W3CDTF">2022-07-21T17:10:11Z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4E3BA0147C6D4BB89852B1BF39E422F3</vt:lpwstr>
  </property>
  <property fmtid="{D5CDD505-2E9C-101B-9397-08002B2CF9AE}" pid="4" name="KSOProductBuildVer">
    <vt:lpwstr>1033-11.2.0.11191</vt:lpwstr>
  </property>
</Properties>
</file>