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Lst>
  <p:notesMasterIdLst>
    <p:notesMasterId r:id="rId4"/>
  </p:notesMasterIdLst>
  <p:handoutMasterIdLst>
    <p:handoutMasterId r:id="rId26"/>
  </p:handoutMasterIdLst>
  <p:sldIdLst>
    <p:sldId id="383" r:id="rId3"/>
    <p:sldId id="379" r:id="rId5"/>
    <p:sldId id="329" r:id="rId6"/>
    <p:sldId id="361" r:id="rId7"/>
    <p:sldId id="362" r:id="rId8"/>
    <p:sldId id="384" r:id="rId9"/>
    <p:sldId id="385" r:id="rId10"/>
    <p:sldId id="386" r:id="rId11"/>
    <p:sldId id="387" r:id="rId12"/>
    <p:sldId id="388" r:id="rId13"/>
    <p:sldId id="381" r:id="rId14"/>
    <p:sldId id="389" r:id="rId15"/>
    <p:sldId id="390" r:id="rId16"/>
    <p:sldId id="391" r:id="rId17"/>
    <p:sldId id="392" r:id="rId18"/>
    <p:sldId id="393" r:id="rId19"/>
    <p:sldId id="395" r:id="rId20"/>
    <p:sldId id="396" r:id="rId21"/>
    <p:sldId id="397" r:id="rId22"/>
    <p:sldId id="398" r:id="rId23"/>
    <p:sldId id="399" r:id="rId24"/>
    <p:sldId id="380" r:id="rId2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379"/>
            <p14:sldId id="329"/>
            <p14:sldId id="361"/>
            <p14:sldId id="362"/>
            <p14:sldId id="384"/>
            <p14:sldId id="385"/>
            <p14:sldId id="386"/>
            <p14:sldId id="387"/>
            <p14:sldId id="388"/>
            <p14:sldId id="381"/>
            <p14:sldId id="389"/>
            <p14:sldId id="390"/>
            <p14:sldId id="391"/>
            <p14:sldId id="392"/>
            <p14:sldId id="393"/>
            <p14:sldId id="395"/>
            <p14:sldId id="396"/>
            <p14:sldId id="397"/>
            <p14:sldId id="398"/>
            <p14:sldId id="399"/>
            <p14:sldId id="380"/>
          </p14:sldIdLst>
        </p14:section>
        <p14:section name="THANK YOU" id="{6CD91DAB-8EC3-4802-89E9-0F1C7022FB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5924"/>
    <a:srgbClr val="B7472A"/>
    <a:srgbClr val="000000"/>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8" autoAdjust="0"/>
    <p:restoredTop sz="94987" autoAdjust="0"/>
  </p:normalViewPr>
  <p:slideViewPr>
    <p:cSldViewPr snapToGrid="0">
      <p:cViewPr varScale="1">
        <p:scale>
          <a:sx n="81" d="100"/>
          <a:sy n="81" d="100"/>
        </p:scale>
        <p:origin x="564" y="78"/>
      </p:cViewPr>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p:scale>
          <a:sx n="66" d="100"/>
          <a:sy n="66" d="100"/>
        </p:scale>
        <p:origin x="2539" y="28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fld>
            <a:endParaRPr lang="en-US" dirty="0"/>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endParaRPr lang="en-US" dirty="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4" Type="http://schemas.openxmlformats.org/officeDocument/2006/relationships/hyperlink" Target="http://www.nealanalytics.com/neal-creative/templates/" TargetMode="External"/><Relationship Id="rId3" Type="http://schemas.openxmlformats.org/officeDocument/2006/relationships/hyperlink" Target="http://www.nealanalytics.com/templates/"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endParaRPr lang="en-US" noProof="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400" rtl="0" eaLnBrk="1" fontAlgn="auto" latinLnBrk="0" hangingPunct="1">
              <a:lnSpc>
                <a:spcPct val="90000"/>
              </a:lnSpc>
              <a:spcBef>
                <a:spcPts val="1200"/>
              </a:spcBef>
              <a:spcAft>
                <a:spcPts val="0"/>
              </a:spcAft>
              <a:buClr>
                <a:schemeClr val="tx1"/>
              </a:buClr>
              <a:buSzPct val="90000"/>
              <a:buFont typeface="Wingdings" panose="05000000000000000000" pitchFamily="2" charset="2"/>
              <a:buNone/>
              <a:defRPr lang="en-US" sz="3135" kern="1200" spc="0" baseline="0" dirty="0">
                <a:gradFill>
                  <a:gsLst>
                    <a:gs pos="15000">
                      <a:schemeClr val="tx2"/>
                    </a:gs>
                    <a:gs pos="47000">
                      <a:schemeClr val="tx2"/>
                    </a:gs>
                  </a:gsLst>
                  <a:lin ang="5400000" scaled="1"/>
                </a:gradFill>
                <a:latin typeface="+mj-lt"/>
                <a:ea typeface="+mn-ea"/>
                <a:cs typeface="+mn-cs"/>
              </a:defRPr>
            </a:lvl1pPr>
            <a:lvl2pPr marL="0" indent="0">
              <a:buNone/>
              <a:defRPr sz="1960"/>
            </a:lvl2pPr>
            <a:lvl3pPr marL="227330" indent="0">
              <a:buNone/>
              <a:defRPr sz="1960"/>
            </a:lvl3pPr>
            <a:lvl4pPr marL="451485" indent="0">
              <a:buNone/>
              <a:defRPr/>
            </a:lvl4pPr>
            <a:lvl5pPr marL="672465" indent="0">
              <a:buNone/>
              <a:defRPr/>
            </a:lvl5pPr>
          </a:lstStyle>
          <a:p>
            <a:r>
              <a:rPr lang="en-US" dirty="0"/>
              <a:t>A short introduction</a:t>
            </a:r>
            <a:br>
              <a:rPr lang="en-US" dirty="0"/>
            </a:br>
            <a:r>
              <a:rPr lang="en-US" dirty="0"/>
              <a:t>to the data, revealing</a:t>
            </a:r>
            <a:br>
              <a:rPr lang="en-US" dirty="0"/>
            </a:br>
            <a:r>
              <a:rPr lang="en-US" dirty="0"/>
              <a:t>points one at a time, will enhance comprehension.</a:t>
            </a:r>
            <a:endParaRPr lang="en-US" dirty="0"/>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US" dirty="0"/>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endParaRPr lang="en-US" smtClean="0"/>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endParaRPr lang="en-US" smtClean="0"/>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endParaRPr lang="en-US" smtClean="0"/>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endParaRPr lang="en-US" smtClean="0"/>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endParaRPr lang="en-US" smtClean="0"/>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endParaRPr lang="en-US" smtClean="0"/>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endParaRPr lang="en-US" smtClean="0"/>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endParaRPr lang="en-US" smtClean="0"/>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smtClean="0"/>
              <a:t>Click to edit Master text styles</a:t>
            </a:r>
            <a:endParaRPr lang="en-US" smtClean="0"/>
          </a:p>
          <a:p>
            <a:pPr marL="0" lvl="1" indent="0" algn="l" defTabSz="914400" rtl="0" eaLnBrk="1" latinLnBrk="0" hangingPunct="1">
              <a:lnSpc>
                <a:spcPct val="90000"/>
              </a:lnSpc>
              <a:spcBef>
                <a:spcPts val="1000"/>
              </a:spcBef>
              <a:buFont typeface="Arial" panose="020B0604020202020204" pitchFamily="34" charset="0"/>
              <a:buNone/>
            </a:pPr>
            <a:r>
              <a:rPr lang="en-US" smtClean="0"/>
              <a:t>Second level</a:t>
            </a:r>
            <a:endParaRPr lang="en-US" smtClean="0"/>
          </a:p>
          <a:p>
            <a:pPr marL="0" lvl="2" indent="0" algn="l" defTabSz="914400" rtl="0" eaLnBrk="1" latinLnBrk="0" hangingPunct="1">
              <a:lnSpc>
                <a:spcPct val="90000"/>
              </a:lnSpc>
              <a:spcBef>
                <a:spcPts val="1000"/>
              </a:spcBef>
              <a:buFont typeface="Arial" panose="020B0604020202020204" pitchFamily="34" charset="0"/>
              <a:buNone/>
            </a:pPr>
            <a:r>
              <a:rPr lang="en-US" smtClean="0"/>
              <a:t>Third level</a:t>
            </a:r>
            <a:endParaRPr lang="en-US" smtClean="0"/>
          </a:p>
          <a:p>
            <a:pPr marL="0" lvl="3" indent="0" algn="l" defTabSz="914400" rtl="0" eaLnBrk="1" latinLnBrk="0" hangingPunct="1">
              <a:lnSpc>
                <a:spcPct val="90000"/>
              </a:lnSpc>
              <a:spcBef>
                <a:spcPts val="1000"/>
              </a:spcBef>
              <a:buFont typeface="Arial" panose="020B0604020202020204" pitchFamily="34" charset="0"/>
              <a:buNone/>
            </a:pPr>
            <a:r>
              <a:rPr lang="en-US" smtClean="0"/>
              <a:t>Fourth level</a:t>
            </a:r>
            <a:endParaRPr lang="en-US" smtClean="0"/>
          </a:p>
          <a:p>
            <a:pPr marL="0" lvl="4" indent="0" algn="l" defTabSz="914400" rtl="0" eaLnBrk="1" latinLnBrk="0" hangingPunct="1">
              <a:lnSpc>
                <a:spcPct val="90000"/>
              </a:lnSpc>
              <a:spcBef>
                <a:spcPts val="1000"/>
              </a:spcBef>
              <a:buFont typeface="Arial" panose="020B0604020202020204" pitchFamily="34" charset="0"/>
              <a:buNone/>
            </a:pPr>
            <a:r>
              <a:rPr lang="en-US" smtClean="0"/>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lvl="0">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lvl="0">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lvl="0">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lvl="0">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lvl="0">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Click to edit Master text styles</a:t>
            </a:r>
            <a:endParaRPr lang="en-US" smtClean="0"/>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endParaRPr lang="en-US" smtClean="0"/>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endParaRPr lang="en-US" smtClean="0"/>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endParaRPr lang="en-US" smtClean="0"/>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Click to edit Master text styles</a:t>
            </a:r>
            <a:endParaRPr lang="en-US" smtClean="0"/>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Second level</a:t>
            </a:r>
            <a:endParaRPr lang="en-US" smtClean="0"/>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Third level</a:t>
            </a:r>
            <a:endParaRPr lang="en-US" smtClean="0"/>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Fourth level</a:t>
            </a:r>
            <a:endParaRPr lang="en-US" smtClean="0"/>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smtClean="0"/>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endParaRPr lang="en-US" dirty="0"/>
          </a:p>
        </p:txBody>
      </p:sp>
      <p:sp>
        <p:nvSpPr>
          <p:cNvPr id="10" name="Text Placeholder 9"/>
          <p:cNvSpPr>
            <a:spLocks noGrp="1"/>
          </p:cNvSpPr>
          <p:nvPr>
            <p:ph type="body" sz="quarter" idx="16"/>
          </p:nvPr>
        </p:nvSpPr>
        <p:spPr>
          <a:xfrm>
            <a:off x="2879003" y="419100"/>
            <a:ext cx="9084398" cy="137001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US" dirty="0"/>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endParaRPr lang="en-US" dirty="0"/>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endParaRPr lang="en-US" dirty="0"/>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endParaRPr lang="en-US" dirty="0"/>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endParaRPr lang="en-US" dirty="0"/>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lvl="0">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lvl="0">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lvl="0">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lvl="0">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lvl="0">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lvl="0">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lvl="0">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lvl="0">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lvl="0">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lvl="0">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lvl="0">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lvl="0">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lvl="0">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lvl="0">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lvl="0">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lvl="0">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endParaRPr lang="en-US" dirty="0"/>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endParaRPr lang="en-US" smtClean="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endParaRPr lang="en-US" dirty="0"/>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endParaRPr lang="en-US" smtClean="0"/>
          </a:p>
        </p:txBody>
      </p:sp>
      <p:sp>
        <p:nvSpPr>
          <p:cNvPr id="12" name="Slide Number Placeholder 7"/>
          <p:cNvSpPr txBox="1"/>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fld>
            <a:endParaRPr lang="en-US"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endParaRPr lang="en-US" dirty="0"/>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endParaRPr lang="en-US" smtClean="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7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endParaRPr lang="en-US" smtClean="0"/>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7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smtClean="0"/>
              <a:t>Click to edit Master text styles</a:t>
            </a:r>
            <a:endParaRPr lang="en-US" smtClean="0"/>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endParaRPr lang="en-US" dirty="0"/>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7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7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Segoe UI" panose="020B0502040204020203"/>
              <a:ea typeface="+mn-ea"/>
              <a:cs typeface="+mn-cs"/>
            </a:endParaRPr>
          </a:p>
        </p:txBody>
      </p:sp>
      <p:sp>
        <p:nvSpPr>
          <p:cNvPr id="17" name="Footer Placeholder 4"/>
          <p:cNvSpPr txBox="1"/>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dirty="0">
              <a:ln>
                <a:noFill/>
              </a:ln>
              <a:solidFill>
                <a:srgbClr val="FFFFFF"/>
              </a:solidFill>
              <a:effectLst/>
              <a:uLnTx/>
              <a:uFillTx/>
              <a:latin typeface="Segoe UI" panose="020B0502040204020203"/>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pPr>
            <a:r>
              <a:rPr lang="en-US" dirty="0"/>
              <a:t>CLICK TO EDIT MASTER TITLE STYLE</a:t>
            </a:r>
            <a:endParaRPr lang="en-US" dirty="0"/>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endParaRPr lang="en-US" dirty="0"/>
          </a:p>
          <a:p>
            <a:pPr lvl="1"/>
            <a:r>
              <a:rPr lang="en-US" dirty="0"/>
              <a:t>1</a:t>
            </a:r>
            <a:endParaRPr lang="en-US" dirty="0"/>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endPar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endParaRP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endParaRPr lang="en-US" dirty="0"/>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endParaRPr lang="en-US" dirty="0"/>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400" rtl="0" eaLnBrk="1" fontAlgn="auto" latinLnBrk="0" hangingPunct="1">
              <a:lnSpc>
                <a:spcPct val="90000"/>
              </a:lnSpc>
              <a:spcBef>
                <a:spcPts val="1200"/>
              </a:spcBef>
              <a:spcAft>
                <a:spcPts val="0"/>
              </a:spcAft>
              <a:buClr>
                <a:schemeClr val="tx1"/>
              </a:buClr>
              <a:buSzPct val="90000"/>
              <a:buFont typeface="Wingdings" panose="05000000000000000000" pitchFamily="2" charset="2"/>
              <a:buNone/>
              <a:defRPr lang="en-US" sz="3135" kern="1200" spc="0" baseline="0" dirty="0">
                <a:gradFill>
                  <a:gsLst>
                    <a:gs pos="1250">
                      <a:schemeClr val="tx2"/>
                    </a:gs>
                    <a:gs pos="99000">
                      <a:schemeClr val="tx2"/>
                    </a:gs>
                  </a:gsLst>
                  <a:lin ang="5400000" scaled="0"/>
                </a:gradFill>
                <a:latin typeface="+mj-lt"/>
                <a:ea typeface="+mn-ea"/>
                <a:cs typeface="+mn-cs"/>
              </a:defRPr>
            </a:lvl1pPr>
            <a:lvl2pPr marL="0" indent="0">
              <a:buNone/>
              <a:defRPr sz="1960"/>
            </a:lvl2pPr>
            <a:lvl3pPr marL="227330" indent="0">
              <a:buNone/>
              <a:defRPr sz="1960"/>
            </a:lvl3pPr>
            <a:lvl4pPr marL="451485" indent="0">
              <a:buNone/>
              <a:defRPr/>
            </a:lvl4pPr>
            <a:lvl5pPr marL="672465" indent="0">
              <a:buNone/>
              <a:defRPr/>
            </a:lvl5pPr>
          </a:lstStyle>
          <a:p>
            <a:r>
              <a:rPr lang="en-US" dirty="0"/>
              <a:t>A short introduction</a:t>
            </a:r>
            <a:br>
              <a:rPr lang="en-US" dirty="0"/>
            </a:br>
            <a:r>
              <a:rPr lang="en-US" dirty="0"/>
              <a:t>to the data, revealing</a:t>
            </a:r>
            <a:br>
              <a:rPr lang="en-US" dirty="0"/>
            </a:br>
            <a:r>
              <a:rPr lang="en-US" dirty="0"/>
              <a:t>points one at a time, will enhance comprehension.</a:t>
            </a:r>
            <a:endParaRPr lang="en-US" dirty="0"/>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0">
                <a:latin typeface="+mn-lt"/>
              </a:defRPr>
            </a:lvl1pPr>
            <a:lvl2pPr marL="0" indent="0" algn="l">
              <a:buNone/>
              <a:defRPr sz="1765">
                <a:latin typeface="+mn-lt"/>
              </a:defRPr>
            </a:lvl2pPr>
            <a:lvl3pPr marL="0" indent="0" algn="l">
              <a:buNone/>
              <a:defRPr sz="1570">
                <a:latin typeface="+mn-lt"/>
              </a:defRPr>
            </a:lvl3pPr>
            <a:lvl4pPr marL="0" indent="0" algn="l">
              <a:buNone/>
              <a:defRPr sz="1370">
                <a:latin typeface="+mn-lt"/>
              </a:defRPr>
            </a:lvl4pPr>
            <a:lvl5pPr marL="0" indent="0" algn="l">
              <a:buNone/>
              <a:defRPr sz="137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smtClean="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endParaRPr lang="en-US" dirty="0"/>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fld>
            <a:endParaRPr lang="en-US" dirty="0"/>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smtClean="0"/>
              <a:t>Click icon to add picture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fld>
            <a:endParaRPr lang="en-US" dirty="0"/>
          </a:p>
        </p:txBody>
      </p:sp>
      <p:sp>
        <p:nvSpPr>
          <p:cNvPr id="6" name="TextBox 5">
            <a:hlinkClick r:id="rId3"/>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endParaRPr kumimoji="0" lang="en-US" sz="1050" b="1" i="0" u="none" strike="noStrike" kern="0" cap="none" spc="0" normalizeH="0" baseline="0" noProof="0" dirty="0">
              <a:ln>
                <a:noFill/>
              </a:ln>
              <a:solidFill>
                <a:schemeClr val="tx1"/>
              </a:solidFill>
              <a:effectLst/>
              <a:uLnTx/>
              <a:uFillTx/>
            </a:endParaRP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p:cNvGrpSpPr/>
          <p:nvPr userDrawn="1"/>
        </p:nvGrpSpPr>
        <p:grpSpPr>
          <a:xfrm>
            <a:off x="5976075" y="3634505"/>
            <a:ext cx="1700633" cy="1798732"/>
            <a:chOff x="5976075" y="3634505"/>
            <a:chExt cx="1700633" cy="1798732"/>
          </a:xfrm>
        </p:grpSpPr>
        <p:pic>
          <p:nvPicPr>
            <p:cNvPr id="9" name="Picture 8"/>
            <p:cNvPicPr>
              <a:picLocks noChangeAspect="1"/>
            </p:cNvPicPr>
            <p:nvPr/>
          </p:nvPicPr>
          <p:blipFill rotWithShape="1">
            <a:blip r:embed="rId5" cstate="screen">
              <a:extLst>
                <a:ext uri="{28A0092B-C50C-407E-A947-70E740481C1C}">
                  <a14:useLocalDpi xmlns:a14="http://schemas.microsoft.com/office/drawing/2010/main" val="0"/>
                </a:ext>
              </a:extLst>
            </a:blip>
            <a:srcRect/>
            <a:stretch>
              <a:fillRect/>
            </a:stretch>
          </p:blipFill>
          <p:spPr>
            <a:xfrm>
              <a:off x="6061135" y="4142336"/>
              <a:ext cx="860601" cy="1290901"/>
            </a:xfrm>
            <a:prstGeom prst="rect">
              <a:avLst/>
            </a:prstGeom>
          </p:spPr>
        </p:pic>
        <p:sp>
          <p:nvSpPr>
            <p:cNvPr id="10" name="TextBox 9"/>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endParaRPr lang="en-US" sz="900" dirty="0">
                <a:solidFill>
                  <a:schemeClr val="tx1">
                    <a:lumMod val="65000"/>
                    <a:lumOff val="35000"/>
                  </a:schemeClr>
                </a:solidFil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Segoe UI" panose="020B0502040204020203"/>
              <a:ea typeface="+mn-ea"/>
              <a:cs typeface="+mn-cs"/>
            </a:endParaRPr>
          </a:p>
        </p:txBody>
      </p:sp>
      <p:sp>
        <p:nvSpPr>
          <p:cNvPr id="2" name="Title 1"/>
          <p:cNvSpPr>
            <a:spLocks noGrp="1"/>
          </p:cNvSpPr>
          <p:nvPr>
            <p:ph type="ctrTitle" hasCustomPrompt="1"/>
          </p:nvPr>
        </p:nvSpPr>
        <p:spPr>
          <a:xfrm>
            <a:off x="1219939" y="2240230"/>
            <a:ext cx="9107555" cy="2308324"/>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noProof="0"/>
              <a:t>CLICK TO EDIT TITLE</a:t>
            </a:r>
            <a:endParaRPr lang="en-US" noProof="0"/>
          </a:p>
        </p:txBody>
      </p:sp>
      <p:sp>
        <p:nvSpPr>
          <p:cNvPr id="8" name="TextBox 7">
            <a:hlinkClick r:id="rId2"/>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000" noProof="0" dirty="0">
                <a:solidFill>
                  <a:schemeClr val="bg2">
                    <a:lumMod val="50000"/>
                  </a:schemeClr>
                </a:solidFill>
              </a:rPr>
              <a:t>Neal Creative </a:t>
            </a:r>
            <a:r>
              <a:rPr lang="en-US" sz="900" kern="1200" noProof="0" dirty="0">
                <a:solidFill>
                  <a:schemeClr val="bg2">
                    <a:lumMod val="50000"/>
                  </a:schemeClr>
                </a:solidFill>
                <a:latin typeface="+mn-lt"/>
                <a:ea typeface="+mn-ea"/>
                <a:cs typeface="+mn-cs"/>
              </a:rPr>
              <a:t>©</a:t>
            </a:r>
            <a:r>
              <a:rPr lang="en-US" sz="1000" baseline="0" noProof="0" dirty="0">
                <a:solidFill>
                  <a:schemeClr val="bg2">
                    <a:lumMod val="50000"/>
                  </a:schemeClr>
                </a:solidFill>
              </a:rPr>
              <a:t> </a:t>
            </a:r>
            <a:endParaRPr lang="en-US" sz="1000" b="1" noProof="0" dirty="0">
              <a:solidFill>
                <a:schemeClr val="bg2">
                  <a:lumMod val="50000"/>
                </a:schemeClr>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400" rtl="0" eaLnBrk="1" fontAlgn="auto" latinLnBrk="0" hangingPunct="1">
              <a:lnSpc>
                <a:spcPct val="90000"/>
              </a:lnSpc>
              <a:spcBef>
                <a:spcPts val="1200"/>
              </a:spcBef>
              <a:spcAft>
                <a:spcPts val="0"/>
              </a:spcAft>
              <a:buClr>
                <a:schemeClr val="tx1"/>
              </a:buClr>
              <a:buSzPct val="90000"/>
              <a:buFont typeface="Wingdings" panose="05000000000000000000" pitchFamily="2" charset="2"/>
              <a:buNone/>
              <a:defRPr lang="en-US" sz="3135" kern="1200" spc="0" baseline="0" dirty="0">
                <a:gradFill>
                  <a:gsLst>
                    <a:gs pos="1250">
                      <a:schemeClr val="tx2"/>
                    </a:gs>
                    <a:gs pos="99000">
                      <a:schemeClr val="tx2"/>
                    </a:gs>
                  </a:gsLst>
                  <a:lin ang="5400000" scaled="0"/>
                </a:gradFill>
                <a:latin typeface="+mj-lt"/>
                <a:ea typeface="+mn-ea"/>
                <a:cs typeface="+mn-cs"/>
              </a:defRPr>
            </a:lvl1pPr>
            <a:lvl2pPr marL="0" indent="0">
              <a:buNone/>
              <a:defRPr sz="1960"/>
            </a:lvl2pPr>
            <a:lvl3pPr marL="227330" indent="0">
              <a:buNone/>
              <a:defRPr sz="1960"/>
            </a:lvl3pPr>
            <a:lvl4pPr marL="451485" indent="0">
              <a:buNone/>
              <a:defRPr/>
            </a:lvl4pPr>
            <a:lvl5pPr marL="672465" indent="0">
              <a:buNone/>
              <a:defRPr/>
            </a:lvl5pPr>
          </a:lstStyle>
          <a:p>
            <a:r>
              <a:rPr lang="en-US" dirty="0"/>
              <a:t>A short introduction</a:t>
            </a:r>
            <a:br>
              <a:rPr lang="en-US" dirty="0"/>
            </a:br>
            <a:r>
              <a:rPr lang="en-US" dirty="0"/>
              <a:t>to the data, revealing</a:t>
            </a:r>
            <a:br>
              <a:rPr lang="en-US" dirty="0"/>
            </a:br>
            <a:r>
              <a:rPr lang="en-US" dirty="0"/>
              <a:t>points one at a time, will enhance comprehension.</a:t>
            </a:r>
            <a:endParaRPr lang="en-US" dirty="0"/>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0">
                <a:latin typeface="+mn-lt"/>
              </a:defRPr>
            </a:lvl1pPr>
            <a:lvl2pPr marL="0" indent="0" algn="l">
              <a:buNone/>
              <a:defRPr sz="1765">
                <a:latin typeface="+mn-lt"/>
              </a:defRPr>
            </a:lvl2pPr>
            <a:lvl3pPr marL="0" indent="0" algn="l">
              <a:buNone/>
              <a:defRPr sz="1570">
                <a:latin typeface="+mn-lt"/>
              </a:defRPr>
            </a:lvl3pPr>
            <a:lvl4pPr marL="0" indent="0" algn="l">
              <a:buNone/>
              <a:defRPr sz="1370">
                <a:latin typeface="+mn-lt"/>
              </a:defRPr>
            </a:lvl4pPr>
            <a:lvl5pPr marL="0" indent="0" algn="l">
              <a:buNone/>
              <a:defRPr sz="137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smtClean="0"/>
              <a:t>Click icon to add picture</a:t>
            </a:r>
            <a:endParaRPr lang="en-US" dirty="0"/>
          </a:p>
        </p:txBody>
      </p:sp>
      <p:sp>
        <p:nvSpPr>
          <p:cNvPr id="12" name="TextBox 11">
            <a:hlinkClick r:id="rId3"/>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endParaRPr kumimoji="0" lang="en-US" sz="1100" b="1" i="0" u="none" strike="noStrike" kern="0" cap="none" spc="0" normalizeH="0" baseline="0" noProof="0" dirty="0">
              <a:ln>
                <a:noFill/>
              </a:ln>
              <a:solidFill>
                <a:srgbClr val="FFFFFF"/>
              </a:solidFill>
              <a:effectLst/>
              <a:uLnTx/>
              <a:uFillTx/>
            </a:endParaRP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
        <p:nvSpPr>
          <p:cNvPr id="13" name="TextBox 12">
            <a:hlinkClick r:id="rId4"/>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endParaRPr lang="en-US" dirty="0"/>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855"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endParaRPr lang="en-US" dirty="0"/>
          </a:p>
          <a:p>
            <a:pPr lvl="1"/>
            <a:r>
              <a:rPr lang="en-US" dirty="0"/>
              <a:t> BOLD</a:t>
            </a:r>
            <a:endParaRPr lang="en-US" dirty="0"/>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endParaRPr lang="en-US" dirty="0"/>
          </a:p>
          <a:p>
            <a:pPr lvl="1"/>
            <a:r>
              <a:rPr lang="en-US" dirty="0"/>
              <a:t>BOLD</a:t>
            </a:r>
            <a:endParaRPr lang="en-US" dirty="0"/>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855"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endParaRPr lang="en-US" dirty="0"/>
          </a:p>
          <a:p>
            <a:pPr lvl="1"/>
            <a:r>
              <a:rPr lang="en-US" dirty="0"/>
              <a:t> BOLD</a:t>
            </a:r>
            <a:endParaRPr lang="en-US" dirty="0"/>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endParaRPr lang="en-US" dirty="0"/>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endParaRPr lang="en-US" dirty="0"/>
          </a:p>
          <a:p>
            <a:pPr lvl="1"/>
            <a:r>
              <a:rPr lang="en-US" dirty="0"/>
              <a:t>BOLD</a:t>
            </a:r>
            <a:endParaRPr lang="en-US" dirty="0"/>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400" rtl="0" eaLnBrk="1" fontAlgn="auto" latinLnBrk="0" hangingPunct="1">
              <a:lnSpc>
                <a:spcPct val="90000"/>
              </a:lnSpc>
              <a:spcBef>
                <a:spcPts val="1200"/>
              </a:spcBef>
              <a:spcAft>
                <a:spcPts val="0"/>
              </a:spcAft>
              <a:buClr>
                <a:schemeClr val="tx1"/>
              </a:buClr>
              <a:buSzPct val="90000"/>
              <a:buFont typeface="Wingdings" panose="05000000000000000000" pitchFamily="2" charset="2"/>
              <a:buNone/>
              <a:defRPr lang="en-US" sz="2800" b="0" kern="1200" spc="0" baseline="0" dirty="0">
                <a:solidFill>
                  <a:schemeClr val="bg1"/>
                </a:solidFill>
                <a:latin typeface="+mj-lt"/>
                <a:ea typeface="+mn-ea"/>
                <a:cs typeface="+mn-cs"/>
              </a:defRPr>
            </a:lvl1pPr>
            <a:lvl2pPr marL="0" indent="0">
              <a:buNone/>
              <a:defRPr sz="1960"/>
            </a:lvl2pPr>
            <a:lvl3pPr marL="227330" indent="0">
              <a:buNone/>
              <a:defRPr sz="1960"/>
            </a:lvl3pPr>
            <a:lvl4pPr marL="451485" indent="0">
              <a:buNone/>
              <a:defRPr/>
            </a:lvl4pPr>
            <a:lvl5pPr marL="672465" indent="0">
              <a:buNone/>
              <a:defRPr/>
            </a:lvl5pPr>
          </a:lstStyle>
          <a:p>
            <a:r>
              <a:rPr lang="en-US" dirty="0"/>
              <a:t>A short introduction</a:t>
            </a:r>
            <a:br>
              <a:rPr lang="en-US" dirty="0"/>
            </a:br>
            <a:r>
              <a:rPr lang="en-US" dirty="0"/>
              <a:t>to the data, revealing</a:t>
            </a:r>
            <a:br>
              <a:rPr lang="en-US" dirty="0"/>
            </a:br>
            <a:r>
              <a:rPr lang="en-US" dirty="0"/>
              <a:t>points one at a time, will enhance comprehension.</a:t>
            </a:r>
            <a:endParaRPr lang="en-US" dirty="0"/>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US" dirty="0"/>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400" rtl="0" eaLnBrk="1" fontAlgn="auto" latinLnBrk="0" hangingPunct="1">
              <a:lnSpc>
                <a:spcPct val="90000"/>
              </a:lnSpc>
              <a:spcBef>
                <a:spcPts val="1200"/>
              </a:spcBef>
              <a:spcAft>
                <a:spcPts val="0"/>
              </a:spcAft>
              <a:buClr>
                <a:schemeClr val="tx1"/>
              </a:buClr>
              <a:buSzPct val="90000"/>
              <a:buFont typeface="Wingdings" panose="05000000000000000000" pitchFamily="2" charset="2"/>
              <a:buNone/>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0"/>
            </a:lvl2pPr>
            <a:lvl3pPr marL="227330" indent="0">
              <a:buNone/>
              <a:defRPr sz="1960"/>
            </a:lvl3pPr>
            <a:lvl4pPr marL="451485" indent="0">
              <a:buNone/>
              <a:defRPr/>
            </a:lvl4pPr>
            <a:lvl5pPr marL="672465" indent="0">
              <a:buNone/>
              <a:defRPr/>
            </a:lvl5pPr>
          </a:lstStyle>
          <a:p>
            <a:r>
              <a:rPr lang="en-US" dirty="0"/>
              <a:t>A short introduction</a:t>
            </a:r>
            <a:br>
              <a:rPr lang="en-US" dirty="0"/>
            </a:br>
            <a:r>
              <a:rPr lang="en-US" dirty="0"/>
              <a:t>to the data, revealing</a:t>
            </a:r>
            <a:br>
              <a:rPr lang="en-US" dirty="0"/>
            </a:br>
            <a:r>
              <a:rPr lang="en-US" dirty="0"/>
              <a:t>points one at a time, will enhance comprehension.</a:t>
            </a:r>
            <a:endParaRPr lang="en-US" dirty="0"/>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70">
                <a:latin typeface="+mn-lt"/>
              </a:defRPr>
            </a:lvl3pPr>
            <a:lvl4pPr marL="0" indent="0" algn="l">
              <a:buNone/>
              <a:defRPr sz="1370">
                <a:latin typeface="+mn-lt"/>
              </a:defRPr>
            </a:lvl4pPr>
            <a:lvl5pPr marL="0" indent="0" algn="l">
              <a:buNone/>
              <a:defRPr sz="137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fld>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endParaRPr lang="en-US" dirty="0"/>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70">
                <a:latin typeface="+mn-lt"/>
              </a:defRPr>
            </a:lvl3pPr>
            <a:lvl4pPr marL="0" indent="0" algn="l">
              <a:buNone/>
              <a:defRPr sz="1370">
                <a:latin typeface="+mn-lt"/>
              </a:defRPr>
            </a:lvl4pPr>
            <a:lvl5pPr marL="0" indent="0" algn="l">
              <a:buNone/>
              <a:defRPr sz="137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70">
                <a:latin typeface="+mn-lt"/>
              </a:defRPr>
            </a:lvl3pPr>
            <a:lvl4pPr marL="0" indent="0" algn="l">
              <a:buNone/>
              <a:defRPr sz="1370">
                <a:latin typeface="+mn-lt"/>
              </a:defRPr>
            </a:lvl4pPr>
            <a:lvl5pPr marL="0" indent="0" algn="l">
              <a:buNone/>
              <a:defRPr sz="1370">
                <a:latin typeface="+mn-lt"/>
              </a:defRPr>
            </a:lvl5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a:stretch>
            <a:fillRect/>
          </a:stretch>
        </p:blipFill>
        <p:spPr>
          <a:xfrm>
            <a:off x="0" y="106877"/>
            <a:ext cx="12192000" cy="6858000"/>
          </a:xfrm>
        </p:spPr>
      </p:pic>
      <p:sp>
        <p:nvSpPr>
          <p:cNvPr id="9" name="Title 6"/>
          <p:cNvSpPr txBox="1"/>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296882" y="577407"/>
            <a:ext cx="8431481" cy="3748719"/>
          </a:xfrm>
        </p:spPr>
        <p:txBody>
          <a:bodyPr/>
          <a:lstStyle/>
          <a:p>
            <a:r>
              <a:rPr lang="en-US" dirty="0" smtClean="0">
                <a:solidFill>
                  <a:schemeClr val="bg1"/>
                </a:solidFill>
              </a:rPr>
              <a:t>Who Am I ?</a:t>
            </a:r>
            <a:br>
              <a:rPr lang="en-US" dirty="0">
                <a:solidFill>
                  <a:schemeClr val="bg1"/>
                </a:solidFill>
              </a:rPr>
            </a:br>
            <a:r>
              <a:rPr lang="en-US" dirty="0" smtClean="0">
                <a:solidFill>
                  <a:schemeClr val="bg1"/>
                </a:solidFill>
              </a:rPr>
              <a:t>     Who was I ?</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646331"/>
          </a:xfrm>
        </p:spPr>
        <p:txBody>
          <a:bodyPr/>
          <a:lstStyle/>
          <a:p>
            <a:r>
              <a:rPr lang="en-US" sz="4000" dirty="0" smtClean="0"/>
              <a:t>Trauma</a:t>
            </a:r>
            <a:endParaRPr lang="en-US" sz="4000" dirty="0"/>
          </a:p>
        </p:txBody>
      </p:sp>
      <p:sp>
        <p:nvSpPr>
          <p:cNvPr id="11" name="Text Placeholder 10"/>
          <p:cNvSpPr>
            <a:spLocks noGrp="1"/>
          </p:cNvSpPr>
          <p:nvPr>
            <p:ph type="body" sz="quarter" idx="11"/>
          </p:nvPr>
        </p:nvSpPr>
        <p:spPr>
          <a:xfrm>
            <a:off x="0" y="2382763"/>
            <a:ext cx="12192000" cy="840230"/>
          </a:xfrm>
        </p:spPr>
        <p:txBody>
          <a:bodyPr/>
          <a:lstStyle/>
          <a:p>
            <a:r>
              <a:rPr lang="en-US" sz="2700" dirty="0" smtClean="0"/>
              <a:t>“Trauma” perpetrated on Children by Child Protective Services is inhumane!</a:t>
            </a:r>
            <a:endParaRPr lang="en-US" sz="2700" dirty="0"/>
          </a:p>
        </p:txBody>
      </p:sp>
      <p:sp>
        <p:nvSpPr>
          <p:cNvPr id="12" name="Text Placeholder 11"/>
          <p:cNvSpPr>
            <a:spLocks noGrp="1"/>
          </p:cNvSpPr>
          <p:nvPr>
            <p:ph type="body" sz="quarter" idx="12"/>
          </p:nvPr>
        </p:nvSpPr>
        <p:spPr/>
        <p:txBody>
          <a:bodyPr/>
          <a:lstStyle/>
          <a:p>
            <a:r>
              <a:rPr lang="en-US" dirty="0"/>
              <a:t>!</a:t>
            </a:r>
            <a:endParaRPr lang="en-US" dirty="0"/>
          </a:p>
        </p:txBody>
      </p:sp>
      <p:sp>
        <p:nvSpPr>
          <p:cNvPr id="3" name="TextBox 2"/>
          <p:cNvSpPr txBox="1"/>
          <p:nvPr/>
        </p:nvSpPr>
        <p:spPr>
          <a:xfrm>
            <a:off x="322409" y="3047972"/>
            <a:ext cx="11578441" cy="150685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Another way children’s rights are violate in State custody is they </a:t>
            </a:r>
            <a:r>
              <a:rPr lang="en-US" sz="2300" dirty="0">
                <a:solidFill>
                  <a:schemeClr val="tx1"/>
                </a:solidFill>
                <a:latin typeface="Arial" panose="020B0604020202020204" pitchFamily="34" charset="0"/>
                <a:cs typeface="Arial" panose="020B0604020202020204" pitchFamily="34" charset="0"/>
              </a:rPr>
              <a:t>can be put in a 5150 (Involuntary psychiatric hold.) If the foster child is not conforming to the CPS system. The State will put your child in a 5150 hold and place them in a psych hospital. The children have no protection or support from the family or extended family. </a:t>
            </a:r>
            <a:endParaRPr lang="en-US" sz="23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2192000" cy="5393055"/>
          </a:xfrm>
        </p:spPr>
        <p:style>
          <a:lnRef idx="2">
            <a:schemeClr val="accent6"/>
          </a:lnRef>
          <a:fillRef idx="1">
            <a:schemeClr val="lt1"/>
          </a:fillRef>
          <a:effectRef idx="0">
            <a:schemeClr val="accent6"/>
          </a:effectRef>
          <a:fontRef idx="minor">
            <a:schemeClr val="dk1"/>
          </a:fontRef>
        </p:style>
        <p:txBody>
          <a:bodyPr/>
          <a:lstStyle/>
          <a:p>
            <a:pPr algn="l"/>
            <a:endParaRPr lang="en-US" dirty="0" smtClean="0">
              <a:solidFill>
                <a:schemeClr val="tx1"/>
              </a:solidFill>
            </a:endParaRPr>
          </a:p>
          <a:p>
            <a:pPr algn="l"/>
            <a:r>
              <a:rPr lang="en-US" dirty="0" smtClean="0">
                <a:solidFill>
                  <a:schemeClr val="tx1"/>
                </a:solidFill>
              </a:rPr>
              <a:t>Children </a:t>
            </a:r>
            <a:r>
              <a:rPr lang="en-US" dirty="0">
                <a:solidFill>
                  <a:schemeClr val="tx1"/>
                </a:solidFill>
              </a:rPr>
              <a:t>who go missing from foster care in the United States are typically gone for more than a month before being found, according to a new federal report highlighting the vulnerabilities of a group whose disappearances rarely make headlines.</a:t>
            </a:r>
            <a:endParaRPr lang="en-US" dirty="0">
              <a:solidFill>
                <a:schemeClr val="tx1"/>
              </a:solidFill>
            </a:endParaRPr>
          </a:p>
          <a:p>
            <a:pPr algn="l"/>
            <a:endParaRPr lang="en-US" sz="1000" dirty="0">
              <a:solidFill>
                <a:schemeClr val="tx1"/>
              </a:solidFill>
            </a:endParaRPr>
          </a:p>
          <a:p>
            <a:pPr algn="l"/>
            <a:r>
              <a:rPr lang="en-US" dirty="0">
                <a:solidFill>
                  <a:schemeClr val="tx1"/>
                </a:solidFill>
              </a:rPr>
              <a:t>Those who disappeared while in foster care were unaccounted for on average 34 days, an analysis of data from 45 state agencies found. But the report released Monday from the Department of Health and Human Services’ inspector general noted that in nine states, missing foster children were gone for more than 50 days on average, raising their chances of substance use, HIV infection, sex trafficking or involvement with the justice system</a:t>
            </a:r>
            <a:r>
              <a:rPr lang="en-US" dirty="0" smtClean="0">
                <a:solidFill>
                  <a:schemeClr val="tx1"/>
                </a:solidFill>
              </a:rPr>
              <a:t>.</a:t>
            </a:r>
            <a:endParaRPr lang="en-US" dirty="0" smtClean="0">
              <a:solidFill>
                <a:schemeClr val="tx1"/>
              </a:solidFill>
            </a:endParaRPr>
          </a:p>
          <a:p>
            <a:pPr algn="l"/>
            <a:r>
              <a:rPr lang="en-US" dirty="0">
                <a:solidFill>
                  <a:schemeClr val="tx1"/>
                </a:solidFill>
              </a:rPr>
              <a:t>https://www.msn.com/en-us/news/us/missing-foster-children-are-often-gone-for-over-a-month-report-says/ar-AAXCmzt?ocid=msedgntp&amp;cvid=ab4167c658de48a2ab747951cd3b2b21</a:t>
            </a:r>
            <a:endParaRPr lang="en-US" dirty="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2192000" cy="3801041"/>
          </a:xfrm>
        </p:spPr>
        <p:style>
          <a:lnRef idx="2">
            <a:schemeClr val="accent6"/>
          </a:lnRef>
          <a:fillRef idx="1">
            <a:schemeClr val="lt1"/>
          </a:fillRef>
          <a:effectRef idx="0">
            <a:schemeClr val="accent6"/>
          </a:effectRef>
          <a:fontRef idx="minor">
            <a:schemeClr val="dk1"/>
          </a:fontRef>
        </p:style>
        <p:txBody>
          <a:bodyPr/>
          <a:lstStyle/>
          <a:p>
            <a:pPr algn="l"/>
            <a:endParaRPr lang="en-US" dirty="0" smtClean="0">
              <a:solidFill>
                <a:schemeClr val="tx1"/>
              </a:solidFill>
            </a:endParaRPr>
          </a:p>
          <a:p>
            <a:pPr algn="l"/>
            <a:r>
              <a:rPr lang="en-US" dirty="0" smtClean="0">
                <a:solidFill>
                  <a:schemeClr val="tx1"/>
                </a:solidFill>
              </a:rPr>
              <a:t>“</a:t>
            </a:r>
            <a:r>
              <a:rPr lang="en-US" dirty="0">
                <a:solidFill>
                  <a:schemeClr val="tx1"/>
                </a:solidFill>
              </a:rPr>
              <a:t>If they’re not in a situation where they’re being monitored and they have proper guidance, anything can literally happen,” Dan Bittner, an assistant regional inspector general for HHS and one of the report’s authors, said in an interview. “And it does happen</a:t>
            </a:r>
            <a:r>
              <a:rPr lang="en-US" dirty="0" smtClean="0">
                <a:solidFill>
                  <a:schemeClr val="tx1"/>
                </a:solidFill>
              </a:rPr>
              <a:t>.”</a:t>
            </a:r>
            <a:endParaRPr lang="en-US" dirty="0" smtClean="0">
              <a:solidFill>
                <a:schemeClr val="tx1"/>
              </a:solidFill>
            </a:endParaRPr>
          </a:p>
          <a:p>
            <a:pPr algn="l"/>
            <a:endParaRPr lang="en-US" sz="1600" dirty="0">
              <a:solidFill>
                <a:schemeClr val="tx1"/>
              </a:solidFill>
            </a:endParaRPr>
          </a:p>
          <a:p>
            <a:pPr algn="l"/>
            <a:r>
              <a:rPr lang="en-US" dirty="0">
                <a:solidFill>
                  <a:schemeClr val="tx1"/>
                </a:solidFill>
              </a:rPr>
              <a:t>The Administration for Children and Families, an HHS department that oversees the nation’s foster-care system, said in a statement Monday that insights from the report “will help inform our efforts to provide technical assistance to states and tribes to improve performance</a:t>
            </a:r>
            <a:r>
              <a:rPr lang="en-US" dirty="0" smtClean="0">
                <a:solidFill>
                  <a:schemeClr val="tx1"/>
                </a:solidFill>
              </a:rPr>
              <a:t>.”</a:t>
            </a:r>
            <a:endParaRPr lang="en-US" dirty="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2192000" cy="4133439"/>
          </a:xfrm>
        </p:spPr>
        <p:style>
          <a:lnRef idx="2">
            <a:schemeClr val="accent6"/>
          </a:lnRef>
          <a:fillRef idx="1">
            <a:schemeClr val="lt1"/>
          </a:fillRef>
          <a:effectRef idx="0">
            <a:schemeClr val="accent6"/>
          </a:effectRef>
          <a:fontRef idx="minor">
            <a:schemeClr val="dk1"/>
          </a:fontRef>
        </p:style>
        <p:txBody>
          <a:bodyPr/>
          <a:lstStyle/>
          <a:p>
            <a:pPr algn="l"/>
            <a:endParaRPr lang="en-US" dirty="0" smtClean="0">
              <a:solidFill>
                <a:schemeClr val="tx1"/>
              </a:solidFill>
            </a:endParaRPr>
          </a:p>
          <a:p>
            <a:pPr algn="l"/>
            <a:r>
              <a:rPr lang="en-US" dirty="0" smtClean="0">
                <a:solidFill>
                  <a:schemeClr val="tx1"/>
                </a:solidFill>
              </a:rPr>
              <a:t>But </a:t>
            </a:r>
            <a:r>
              <a:rPr lang="en-US" dirty="0">
                <a:solidFill>
                  <a:schemeClr val="tx1"/>
                </a:solidFill>
              </a:rPr>
              <a:t>the report’s findings come with significant caveats, largely due to the uneven quality of data across and within states, according to Mark E. Courtney, a University of Chicago social work professor whose research includes studies of policies and services for youths transitioning to adulthood from foster care.</a:t>
            </a:r>
            <a:endParaRPr lang="en-US" dirty="0">
              <a:solidFill>
                <a:schemeClr val="tx1"/>
              </a:solidFill>
            </a:endParaRPr>
          </a:p>
          <a:p>
            <a:pPr algn="l"/>
            <a:endParaRPr lang="en-US" dirty="0">
              <a:solidFill>
                <a:schemeClr val="tx1"/>
              </a:solidFill>
            </a:endParaRPr>
          </a:p>
          <a:p>
            <a:pPr algn="l"/>
            <a:r>
              <a:rPr lang="en-US" dirty="0">
                <a:solidFill>
                  <a:schemeClr val="tx1"/>
                </a:solidFill>
              </a:rPr>
              <a:t>The report shows that a significant number of young people in foster care who are reported missing are adolescents and young adults over 18 who live in states where they can remain in foster care until 21 — groups Courtney said are known to end up reported missing not because they were abducted but because they were “absent without leave.”</a:t>
            </a:r>
            <a:endParaRPr lang="en-US" dirty="0" smtClean="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2192000" cy="4261679"/>
          </a:xfrm>
        </p:spPr>
        <p:style>
          <a:lnRef idx="2">
            <a:schemeClr val="accent6"/>
          </a:lnRef>
          <a:fillRef idx="1">
            <a:schemeClr val="lt1"/>
          </a:fillRef>
          <a:effectRef idx="0">
            <a:schemeClr val="accent6"/>
          </a:effectRef>
          <a:fontRef idx="minor">
            <a:schemeClr val="dk1"/>
          </a:fontRef>
        </p:style>
        <p:txBody>
          <a:bodyPr/>
          <a:lstStyle/>
          <a:p>
            <a:pPr algn="l"/>
            <a:endParaRPr lang="en-US" dirty="0" smtClean="0">
              <a:solidFill>
                <a:schemeClr val="tx1"/>
              </a:solidFill>
            </a:endParaRPr>
          </a:p>
          <a:p>
            <a:pPr algn="l"/>
            <a:r>
              <a:rPr lang="en-US" dirty="0" smtClean="0">
                <a:solidFill>
                  <a:schemeClr val="tx1"/>
                </a:solidFill>
              </a:rPr>
              <a:t>“</a:t>
            </a:r>
            <a:r>
              <a:rPr lang="en-US" dirty="0">
                <a:solidFill>
                  <a:schemeClr val="tx1"/>
                </a:solidFill>
              </a:rPr>
              <a:t>The fact our data systems have not adapted to not being clear that they’re missing because they’re really refusing service” is a problem, he added.</a:t>
            </a:r>
            <a:endParaRPr lang="en-US" dirty="0">
              <a:solidFill>
                <a:schemeClr val="tx1"/>
              </a:solidFill>
            </a:endParaRPr>
          </a:p>
          <a:p>
            <a:pPr algn="l"/>
            <a:endParaRPr lang="en-US" dirty="0">
              <a:solidFill>
                <a:schemeClr val="tx1"/>
              </a:solidFill>
            </a:endParaRPr>
          </a:p>
          <a:p>
            <a:pPr algn="l"/>
            <a:r>
              <a:rPr lang="en-US" dirty="0">
                <a:solidFill>
                  <a:schemeClr val="tx1"/>
                </a:solidFill>
              </a:rPr>
              <a:t>While most missing foster children’s stories never become public, some attract attention after their cases end in tragedy. </a:t>
            </a:r>
            <a:r>
              <a:rPr lang="en-US" dirty="0" err="1">
                <a:solidFill>
                  <a:schemeClr val="tx1"/>
                </a:solidFill>
              </a:rPr>
              <a:t>Rilya</a:t>
            </a:r>
            <a:r>
              <a:rPr lang="en-US" dirty="0">
                <a:solidFill>
                  <a:schemeClr val="tx1"/>
                </a:solidFill>
              </a:rPr>
              <a:t> Wilson, then 4 years old, went missing in 2001 and was gone for 15 months before officials noticed. She was never found. In 2020, 16-year-old Anaiah Walker was found dead in the middle of an </a:t>
            </a:r>
            <a:r>
              <a:rPr lang="en-US" b="1" dirty="0">
                <a:solidFill>
                  <a:schemeClr val="tx1"/>
                </a:solidFill>
              </a:rPr>
              <a:t>Arizona</a:t>
            </a:r>
            <a:r>
              <a:rPr lang="en-US" dirty="0">
                <a:solidFill>
                  <a:schemeClr val="tx1"/>
                </a:solidFill>
              </a:rPr>
              <a:t> highway after officials say she ran away from her group homes and became a victim of sex trafficking</a:t>
            </a:r>
            <a:r>
              <a:rPr lang="en-US" dirty="0" smtClean="0">
                <a:solidFill>
                  <a:schemeClr val="tx1"/>
                </a:solidFill>
              </a:rPr>
              <a:t>.</a:t>
            </a:r>
            <a:endParaRPr lang="en-US" dirty="0" smtClean="0">
              <a:solidFill>
                <a:schemeClr val="tx1"/>
              </a:solidFill>
            </a:endParaRPr>
          </a:p>
          <a:p>
            <a:pPr algn="l"/>
            <a:endParaRPr lang="en-US" dirty="0" smtClean="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1804073" cy="4251420"/>
          </a:xfrm>
        </p:spPr>
        <p:style>
          <a:lnRef idx="2">
            <a:schemeClr val="accent6"/>
          </a:lnRef>
          <a:fillRef idx="1">
            <a:schemeClr val="lt1"/>
          </a:fillRef>
          <a:effectRef idx="0">
            <a:schemeClr val="accent6"/>
          </a:effectRef>
          <a:fontRef idx="minor">
            <a:schemeClr val="dk1"/>
          </a:fontRef>
        </p:style>
        <p:txBody>
          <a:bodyPr/>
          <a:lstStyle/>
          <a:p>
            <a:pPr algn="l"/>
            <a:endParaRPr lang="en-US" sz="800" dirty="0" smtClean="0">
              <a:solidFill>
                <a:schemeClr val="tx1"/>
              </a:solidFill>
            </a:endParaRPr>
          </a:p>
          <a:p>
            <a:pPr algn="l"/>
            <a:r>
              <a:rPr lang="en-US" sz="2300" dirty="0">
                <a:solidFill>
                  <a:schemeClr val="tx1"/>
                </a:solidFill>
              </a:rPr>
              <a:t>But the lack of uniformity across states makes it impossible to make meaningful comparisons among states, Courtney said. In states such as Illinois, missing children are reported almost immediately, meaning the state tallies a missing-child case even if that child returns that day. Other states have waiting periods for filing reports, and states vary as to how long they keep missing cases open, Casey said.</a:t>
            </a:r>
            <a:endParaRPr lang="en-US" sz="2300" dirty="0">
              <a:solidFill>
                <a:schemeClr val="tx1"/>
              </a:solidFill>
            </a:endParaRPr>
          </a:p>
          <a:p>
            <a:pPr algn="l"/>
            <a:endParaRPr lang="en-US" sz="800" dirty="0">
              <a:solidFill>
                <a:schemeClr val="tx1"/>
              </a:solidFill>
            </a:endParaRPr>
          </a:p>
          <a:p>
            <a:pPr algn="l"/>
            <a:r>
              <a:rPr lang="en-US" sz="2300" dirty="0">
                <a:solidFill>
                  <a:schemeClr val="tx1"/>
                </a:solidFill>
              </a:rPr>
              <a:t>“Nobody should read this report and say, ‘Ah, this state has more youths on the run than another state’ and try to make meaning of that. That’s the takeaway,” he said.</a:t>
            </a:r>
            <a:endParaRPr lang="en-US" sz="2300" dirty="0">
              <a:solidFill>
                <a:schemeClr val="tx1"/>
              </a:solidFill>
            </a:endParaRPr>
          </a:p>
          <a:p>
            <a:pPr algn="l"/>
            <a:endParaRPr lang="en-US" sz="800" dirty="0">
              <a:solidFill>
                <a:schemeClr val="tx1"/>
              </a:solidFill>
            </a:endParaRPr>
          </a:p>
          <a:p>
            <a:pPr algn="l"/>
            <a:r>
              <a:rPr lang="en-US" sz="2300" dirty="0">
                <a:solidFill>
                  <a:schemeClr val="tx1"/>
                </a:solidFill>
              </a:rPr>
              <a:t>Teenagers are much more likely than younger children to go missing, according to the report. Nearly two-thirds of the recorded missing-children episodes involved kids ages 15 to 17, while just 2 percent of the incidents were for those 11 or younger.</a:t>
            </a:r>
            <a:endParaRPr lang="en-US" sz="2300" dirty="0" smtClean="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1804073" cy="4521238"/>
          </a:xfrm>
        </p:spPr>
        <p:style>
          <a:lnRef idx="2">
            <a:schemeClr val="accent6"/>
          </a:lnRef>
          <a:fillRef idx="1">
            <a:schemeClr val="lt1"/>
          </a:fillRef>
          <a:effectRef idx="0">
            <a:schemeClr val="accent6"/>
          </a:effectRef>
          <a:fontRef idx="minor">
            <a:schemeClr val="dk1"/>
          </a:fontRef>
        </p:style>
        <p:txBody>
          <a:bodyPr/>
          <a:lstStyle/>
          <a:p>
            <a:pPr algn="l"/>
            <a:r>
              <a:rPr lang="en-US" sz="2300" dirty="0" smtClean="0">
                <a:solidFill>
                  <a:schemeClr val="tx1"/>
                </a:solidFill>
              </a:rPr>
              <a:t>Those numbers track with what experts who study older children in foster care have long known, Casey said. But more important, the figure speaks to a shortcoming of the foster-care system that the numbers don’t explicitly capture: Teenagers are “voting with their feet” and voluntarily leaving foster-care situations that don’t meet their needs.</a:t>
            </a:r>
            <a:endParaRPr lang="en-US" sz="2300" dirty="0" smtClean="0">
              <a:solidFill>
                <a:schemeClr val="tx1"/>
              </a:solidFill>
            </a:endParaRPr>
          </a:p>
          <a:p>
            <a:pPr algn="l"/>
            <a:endParaRPr lang="en-US" sz="800" dirty="0" smtClean="0">
              <a:solidFill>
                <a:schemeClr val="tx1"/>
              </a:solidFill>
            </a:endParaRPr>
          </a:p>
          <a:p>
            <a:pPr algn="l"/>
            <a:r>
              <a:rPr lang="en-US" sz="2300" dirty="0" smtClean="0">
                <a:solidFill>
                  <a:schemeClr val="tx1"/>
                </a:solidFill>
              </a:rPr>
              <a:t>“A teen girl who wants to spend time with her boyfriend, or has a family member in the hospital and needs to be gone for a couple days and the social worker or judge doesn’t acknowledge or allow that? That child is going to be considered a ‘runaway,’ ” Courtney </a:t>
            </a:r>
            <a:r>
              <a:rPr lang="en-US" sz="2300" dirty="0">
                <a:solidFill>
                  <a:schemeClr val="tx1"/>
                </a:solidFill>
              </a:rPr>
              <a:t>said. In his own survey with teens and young adults in foster care, Courtney said most of them reject the label of “runaway” because it doesn’t reflect their situation or motivation. The lack of evidence-based placement options and service options for adolescents frustrates many and leads them to leave a group home or foster family regardless of whether the departure has been approved.</a:t>
            </a:r>
            <a:endParaRPr lang="en-US" sz="2300" dirty="0" smtClean="0">
              <a:solidFill>
                <a:schemeClr val="tx1"/>
              </a:solidFill>
            </a:endParaRPr>
          </a:p>
          <a:p>
            <a:pPr algn="l"/>
            <a:endParaRPr lang="en-US" sz="800" dirty="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1804073" cy="4330929"/>
          </a:xfrm>
        </p:spPr>
        <p:style>
          <a:lnRef idx="2">
            <a:schemeClr val="accent6"/>
          </a:lnRef>
          <a:fillRef idx="1">
            <a:schemeClr val="lt1"/>
          </a:fillRef>
          <a:effectRef idx="0">
            <a:schemeClr val="accent6"/>
          </a:effectRef>
          <a:fontRef idx="minor">
            <a:schemeClr val="dk1"/>
          </a:fontRef>
        </p:style>
        <p:txBody>
          <a:bodyPr/>
          <a:lstStyle/>
          <a:p>
            <a:pPr algn="l"/>
            <a:endParaRPr lang="en-US" sz="800" dirty="0" smtClean="0">
              <a:solidFill>
                <a:schemeClr val="tx1"/>
              </a:solidFill>
            </a:endParaRPr>
          </a:p>
          <a:p>
            <a:pPr algn="l"/>
            <a:r>
              <a:rPr lang="en-US" sz="2300" dirty="0">
                <a:solidFill>
                  <a:schemeClr val="tx1"/>
                </a:solidFill>
              </a:rPr>
              <a:t>In his own survey with teens and young adults in foster care, Courtney said most of them reject the label of “runaway” because it doesn’t reflect their situation or motivation. The lack of evidence-based placement options and service options for adolescents frustrates many and leads them to leave a group home or foster family regardless of whether the departure has been approved</a:t>
            </a:r>
            <a:r>
              <a:rPr lang="en-US" sz="2300" dirty="0" smtClean="0">
                <a:solidFill>
                  <a:schemeClr val="tx1"/>
                </a:solidFill>
              </a:rPr>
              <a:t>.</a:t>
            </a:r>
            <a:endParaRPr lang="en-US" sz="2300" dirty="0" smtClean="0">
              <a:solidFill>
                <a:schemeClr val="tx1"/>
              </a:solidFill>
            </a:endParaRPr>
          </a:p>
          <a:p>
            <a:pPr algn="l"/>
            <a:endParaRPr lang="en-US" sz="1400" dirty="0" smtClean="0">
              <a:solidFill>
                <a:schemeClr val="tx1"/>
              </a:solidFill>
            </a:endParaRPr>
          </a:p>
          <a:p>
            <a:pPr algn="l"/>
            <a:r>
              <a:rPr lang="en-US" sz="2300" dirty="0">
                <a:solidFill>
                  <a:schemeClr val="tx1"/>
                </a:solidFill>
              </a:rPr>
              <a:t>Most children included in the report were found, but about 6,600 were still missing at the end of the study. Of those, more than 2,700 were in California. But Bittner said that state relies on counties to run their own foster-care programs, which makes him question the communication among agencies and the accuracy of the number of children still missing in California.</a:t>
            </a:r>
            <a:endParaRPr lang="en-US" sz="2300" dirty="0">
              <a:solidFill>
                <a:schemeClr val="tx1"/>
              </a:solidFill>
            </a:endParaRPr>
          </a:p>
          <a:p>
            <a:pPr algn="l"/>
            <a:endParaRPr lang="en-US" sz="800" dirty="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1804073" cy="4078039"/>
          </a:xfrm>
        </p:spPr>
        <p:style>
          <a:lnRef idx="2">
            <a:schemeClr val="accent6"/>
          </a:lnRef>
          <a:fillRef idx="1">
            <a:schemeClr val="lt1"/>
          </a:fillRef>
          <a:effectRef idx="0">
            <a:schemeClr val="accent6"/>
          </a:effectRef>
          <a:fontRef idx="minor">
            <a:schemeClr val="dk1"/>
          </a:fontRef>
        </p:style>
        <p:txBody>
          <a:bodyPr/>
          <a:lstStyle/>
          <a:p>
            <a:pPr algn="l"/>
            <a:endParaRPr lang="en-US" sz="800" dirty="0" smtClean="0">
              <a:solidFill>
                <a:schemeClr val="tx1"/>
              </a:solidFill>
            </a:endParaRPr>
          </a:p>
          <a:p>
            <a:pPr algn="l"/>
            <a:r>
              <a:rPr lang="en-US" sz="2800" dirty="0">
                <a:solidFill>
                  <a:schemeClr val="tx1"/>
                </a:solidFill>
              </a:rPr>
              <a:t>California is not the only jurisdiction to not fully administer its foster-care program at the state level. Ten other states fully or partly delegate their programs to individual counties, the report says. This kind of disjointed system, Bittner said, raises questions about the coordination between counties when a child goes missing and whether state agencies are appropriately allocating resources to find children.</a:t>
            </a:r>
            <a:endParaRPr lang="en-US" sz="2800" dirty="0">
              <a:solidFill>
                <a:schemeClr val="tx1"/>
              </a:solidFill>
            </a:endParaRPr>
          </a:p>
          <a:p>
            <a:pPr algn="l"/>
            <a:endParaRPr lang="en-US" sz="2800" dirty="0">
              <a:solidFill>
                <a:schemeClr val="tx1"/>
              </a:solidFill>
            </a:endParaRPr>
          </a:p>
          <a:p>
            <a:pPr algn="l"/>
            <a:r>
              <a:rPr lang="en-US" sz="2800" dirty="0">
                <a:solidFill>
                  <a:schemeClr val="tx1"/>
                </a:solidFill>
              </a:rPr>
              <a:t>“Having decentralized information makes it hard to gauge how big the issue is,” he said.</a:t>
            </a:r>
            <a:endParaRPr lang="en-US" sz="2800" dirty="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1804073" cy="3506601"/>
          </a:xfrm>
        </p:spPr>
        <p:style>
          <a:lnRef idx="2">
            <a:schemeClr val="accent6"/>
          </a:lnRef>
          <a:fillRef idx="1">
            <a:schemeClr val="lt1"/>
          </a:fillRef>
          <a:effectRef idx="0">
            <a:schemeClr val="accent6"/>
          </a:effectRef>
          <a:fontRef idx="minor">
            <a:schemeClr val="dk1"/>
          </a:fontRef>
        </p:style>
        <p:txBody>
          <a:bodyPr/>
          <a:lstStyle/>
          <a:p>
            <a:pPr algn="l"/>
            <a:r>
              <a:rPr lang="en-US" dirty="0">
                <a:solidFill>
                  <a:schemeClr val="tx1"/>
                </a:solidFill>
              </a:rPr>
              <a:t>Courtney, the University of Chicago professor, said disparities in state policies and data collection at least partly explain California’s outsize number of missing foster cases. </a:t>
            </a:r>
            <a:r>
              <a:rPr lang="en-US" b="1" dirty="0">
                <a:solidFill>
                  <a:schemeClr val="tx1"/>
                </a:solidFill>
              </a:rPr>
              <a:t>Arizona </a:t>
            </a:r>
            <a:r>
              <a:rPr lang="en-US" dirty="0">
                <a:solidFill>
                  <a:schemeClr val="tx1"/>
                </a:solidFill>
              </a:rPr>
              <a:t>dropped missing foster-child cases from its rolls after six months, and California keeps its missing children cases active until a child is at least 18</a:t>
            </a:r>
            <a:r>
              <a:rPr lang="en-US" dirty="0" smtClean="0">
                <a:solidFill>
                  <a:schemeClr val="tx1"/>
                </a:solidFill>
              </a:rPr>
              <a:t>.</a:t>
            </a:r>
            <a:endParaRPr lang="en-US" dirty="0" smtClean="0">
              <a:solidFill>
                <a:schemeClr val="tx1"/>
              </a:solidFill>
            </a:endParaRPr>
          </a:p>
          <a:p>
            <a:pPr algn="l"/>
            <a:endParaRPr lang="en-US" sz="1200" dirty="0">
              <a:solidFill>
                <a:schemeClr val="tx1"/>
              </a:solidFill>
            </a:endParaRPr>
          </a:p>
          <a:p>
            <a:pPr algn="l"/>
            <a:r>
              <a:rPr lang="en-US" dirty="0">
                <a:solidFill>
                  <a:schemeClr val="tx1"/>
                </a:solidFill>
              </a:rPr>
              <a:t>In 12 states, children who went missing from foster care died. One 15-year-old who went missing in California in January 2019 was found dead of a suspected drug overdose in Texas three days later, the report says. California officials told the report’s authors that they believed a man accompanying the child gave them lethal drugs.</a:t>
            </a:r>
            <a:endParaRPr lang="en-US" dirty="0" smtClean="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201881" y="1736528"/>
            <a:ext cx="11774219" cy="2529923"/>
          </a:xfrm>
        </p:spPr>
        <p:txBody>
          <a:bodyPr/>
          <a:lstStyle/>
          <a:p>
            <a:r>
              <a:rPr lang="en-US" sz="3200" dirty="0" smtClean="0"/>
              <a:t>“</a:t>
            </a:r>
            <a:r>
              <a:rPr lang="en-US" sz="4800" i="1" dirty="0" smtClean="0">
                <a:solidFill>
                  <a:schemeClr val="bg1"/>
                </a:solidFill>
              </a:rPr>
              <a:t>When Child Protective Services erases a child’s identity they erase their human rights at the same time.  </a:t>
            </a:r>
            <a:endParaRPr lang="en-US" sz="4800" i="1" dirty="0" smtClean="0">
              <a:solidFill>
                <a:schemeClr val="bg1"/>
              </a:solidFill>
            </a:endParaRPr>
          </a:p>
          <a:p>
            <a:endParaRPr lang="en-US" sz="3200" dirty="0" smtClean="0"/>
          </a:p>
        </p:txBody>
      </p:sp>
      <p:sp>
        <p:nvSpPr>
          <p:cNvPr id="3" name="Text Placeholder 2"/>
          <p:cNvSpPr>
            <a:spLocks noGrp="1"/>
          </p:cNvSpPr>
          <p:nvPr>
            <p:ph type="body" sz="quarter" idx="14"/>
          </p:nvPr>
        </p:nvSpPr>
        <p:spPr>
          <a:xfrm>
            <a:off x="3865562" y="5276808"/>
            <a:ext cx="8097838" cy="535531"/>
          </a:xfrm>
        </p:spPr>
        <p:txBody>
          <a:bodyPr/>
          <a:lstStyle/>
          <a:p>
            <a:r>
              <a:rPr lang="en-US" sz="3200" dirty="0" smtClean="0"/>
              <a:t>Steven R. Isham </a:t>
            </a:r>
            <a:r>
              <a:rPr lang="en-US" sz="3200" dirty="0" smtClean="0"/>
              <a:t>Child &amp; Family Advocate</a:t>
            </a:r>
            <a:endParaRPr lang="en-US" sz="3200" dirty="0"/>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fld>
            <a:endParaRPr lang="en-US" dirty="0"/>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sz="2800" dirty="0">
              <a:solidFill>
                <a:schemeClr val="tx2">
                  <a:lumMod val="5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1804073" cy="4465838"/>
          </a:xfrm>
        </p:spPr>
        <p:style>
          <a:lnRef idx="2">
            <a:schemeClr val="accent6"/>
          </a:lnRef>
          <a:fillRef idx="1">
            <a:schemeClr val="lt1"/>
          </a:fillRef>
          <a:effectRef idx="0">
            <a:schemeClr val="accent6"/>
          </a:effectRef>
          <a:fontRef idx="minor">
            <a:schemeClr val="dk1"/>
          </a:fontRef>
        </p:style>
        <p:txBody>
          <a:bodyPr/>
          <a:lstStyle/>
          <a:p>
            <a:pPr algn="l"/>
            <a:r>
              <a:rPr lang="en-US" dirty="0">
                <a:solidFill>
                  <a:schemeClr val="tx1"/>
                </a:solidFill>
              </a:rPr>
              <a:t>The inspector general’s report does not include information about how the children went missing — for example, by abduction or by running away — race, ethnicity or type of placement setting. The authors wrote that some of the data provided by state agencies was incomplete, inaccurate or not comparable between states, making it impossible to do a full analysis</a:t>
            </a:r>
            <a:r>
              <a:rPr lang="en-US" dirty="0" smtClean="0">
                <a:solidFill>
                  <a:schemeClr val="tx1"/>
                </a:solidFill>
              </a:rPr>
              <a:t>.</a:t>
            </a:r>
            <a:endParaRPr lang="en-US" dirty="0" smtClean="0">
              <a:solidFill>
                <a:schemeClr val="tx1"/>
              </a:solidFill>
            </a:endParaRPr>
          </a:p>
          <a:p>
            <a:pPr algn="l"/>
            <a:endParaRPr lang="en-US" dirty="0">
              <a:solidFill>
                <a:schemeClr val="tx1"/>
              </a:solidFill>
            </a:endParaRPr>
          </a:p>
          <a:p>
            <a:pPr algn="l"/>
            <a:r>
              <a:rPr lang="en-US" dirty="0">
                <a:solidFill>
                  <a:schemeClr val="tx1"/>
                </a:solidFill>
              </a:rPr>
              <a:t>State agencies reported that their most common challenges in making sure children are reported missing promptly and then finding them include getting cooperation from the children’s families and friends, obtaining help from police and finding a foster-care placement for children that will discourage them from running away.</a:t>
            </a:r>
            <a:endParaRPr lang="en-US" dirty="0">
              <a:solidFill>
                <a:schemeClr val="tx1"/>
              </a:solidFill>
            </a:endParaRPr>
          </a:p>
          <a:p>
            <a:pPr algn="l"/>
            <a:endParaRPr lang="en-US" dirty="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54379" y="2270563"/>
            <a:ext cx="11804073" cy="2675604"/>
          </a:xfrm>
        </p:spPr>
        <p:style>
          <a:lnRef idx="2">
            <a:schemeClr val="accent6"/>
          </a:lnRef>
          <a:fillRef idx="1">
            <a:schemeClr val="lt1"/>
          </a:fillRef>
          <a:effectRef idx="0">
            <a:schemeClr val="accent6"/>
          </a:effectRef>
          <a:fontRef idx="minor">
            <a:schemeClr val="dk1"/>
          </a:fontRef>
        </p:style>
        <p:txBody>
          <a:bodyPr/>
          <a:lstStyle/>
          <a:p>
            <a:pPr algn="l"/>
            <a:r>
              <a:rPr lang="en-US" dirty="0">
                <a:solidFill>
                  <a:schemeClr val="tx1"/>
                </a:solidFill>
              </a:rPr>
              <a:t>While the inspector general’s report makes no recommendations, the authors said they would follow up with the Administration for Children and Families about any policy changes it makes in response. Bittner said he hopes the agency will evaluate why certain states appear to have worse outcomes for missing kids.</a:t>
            </a:r>
            <a:endParaRPr lang="en-US" dirty="0">
              <a:solidFill>
                <a:schemeClr val="tx1"/>
              </a:solidFill>
            </a:endParaRPr>
          </a:p>
          <a:p>
            <a:pPr algn="l"/>
            <a:endParaRPr lang="en-US" dirty="0">
              <a:solidFill>
                <a:schemeClr val="tx1"/>
              </a:solidFill>
            </a:endParaRPr>
          </a:p>
          <a:p>
            <a:pPr algn="l"/>
            <a:r>
              <a:rPr lang="en-US" dirty="0">
                <a:solidFill>
                  <a:schemeClr val="tx1"/>
                </a:solidFill>
              </a:rPr>
              <a:t>“I don’t think we want these children to get lost in the foster-care system,” he said, “and literally lost in the eyes of the general public.”</a:t>
            </a:r>
            <a:endParaRPr lang="en-US" dirty="0">
              <a:solidFill>
                <a:schemeClr val="tx1"/>
              </a:solidFill>
            </a:endParaRPr>
          </a:p>
        </p:txBody>
      </p:sp>
      <p:sp>
        <p:nvSpPr>
          <p:cNvPr id="12" name="Text Placeholder 11"/>
          <p:cNvSpPr>
            <a:spLocks noGrp="1"/>
          </p:cNvSpPr>
          <p:nvPr>
            <p:ph type="body" sz="quarter" idx="12"/>
          </p:nvPr>
        </p:nvSpPr>
        <p:spPr>
          <a:xfrm>
            <a:off x="4942553" y="241717"/>
            <a:ext cx="2381293" cy="1716367"/>
          </a:xfrm>
        </p:spPr>
        <p:txBody>
          <a:bodyPr/>
          <a:lstStyle/>
          <a:p>
            <a:r>
              <a:rPr lang="en-US" sz="5400" dirty="0" smtClean="0"/>
              <a:t>Foster </a:t>
            </a:r>
            <a:endParaRPr lang="en-US" sz="5400" dirty="0" smtClean="0"/>
          </a:p>
          <a:p>
            <a:r>
              <a:rPr lang="en-US" sz="5400" dirty="0" smtClean="0"/>
              <a:t>Care?</a:t>
            </a:r>
            <a:endParaRPr lang="en-US" sz="54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47687" y="6492875"/>
            <a:ext cx="431425" cy="365125"/>
          </a:xfrm>
          <a:prstGeom prst="rect">
            <a:avLst/>
          </a:prstGeom>
        </p:spPr>
        <p:txBody>
          <a:bodyPr/>
          <a:lstStyle/>
          <a:p>
            <a:fld id="{5AE1514C-5E56-4738-A1FF-4B1CFD2A3E36}" type="slidenum">
              <a:rPr lang="en-US" smtClean="0"/>
            </a:fld>
            <a:endParaRPr lang="en-US" dirty="0"/>
          </a:p>
        </p:txBody>
      </p:sp>
      <p:sp>
        <p:nvSpPr>
          <p:cNvPr id="7" name="Text Placeholder 6"/>
          <p:cNvSpPr>
            <a:spLocks noGrp="1"/>
          </p:cNvSpPr>
          <p:nvPr>
            <p:ph type="body" sz="quarter" idx="13"/>
          </p:nvPr>
        </p:nvSpPr>
        <p:spPr>
          <a:xfrm>
            <a:off x="304799" y="1839178"/>
            <a:ext cx="11658600" cy="923330"/>
          </a:xfrm>
        </p:spPr>
        <p:style>
          <a:lnRef idx="3">
            <a:schemeClr val="lt1"/>
          </a:lnRef>
          <a:fillRef idx="1">
            <a:schemeClr val="accent4"/>
          </a:fillRef>
          <a:effectRef idx="1">
            <a:schemeClr val="accent4"/>
          </a:effectRef>
          <a:fontRef idx="minor">
            <a:schemeClr val="lt1"/>
          </a:fontRef>
        </p:style>
        <p:txBody>
          <a:bodyPr/>
          <a:lstStyle/>
          <a:p>
            <a:r>
              <a:rPr lang="en-US" b="1" i="1" dirty="0" smtClean="0"/>
              <a:t>“….. for </a:t>
            </a:r>
            <a:r>
              <a:rPr lang="en-US" b="1" i="1" dirty="0"/>
              <a:t>whatever a man sows, that he will also reap.</a:t>
            </a:r>
            <a:r>
              <a:rPr lang="en-US" i="1" dirty="0"/>
              <a:t> </a:t>
            </a:r>
            <a:endParaRPr lang="en-US" i="1" dirty="0" smtClean="0"/>
          </a:p>
          <a:p>
            <a:r>
              <a:rPr lang="en-US" sz="2400" dirty="0" smtClean="0"/>
              <a:t>Galatians </a:t>
            </a:r>
            <a:r>
              <a:rPr lang="en-US" sz="2400" dirty="0"/>
              <a:t>6:7-8.</a:t>
            </a:r>
            <a:endParaRPr lang="en-US" sz="2400" dirty="0"/>
          </a:p>
        </p:txBody>
      </p:sp>
      <p:sp>
        <p:nvSpPr>
          <p:cNvPr id="5" name="TextBox 4"/>
          <p:cNvSpPr txBox="1"/>
          <p:nvPr/>
        </p:nvSpPr>
        <p:spPr>
          <a:xfrm>
            <a:off x="1413164" y="3503221"/>
            <a:ext cx="9417132"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000" i="1" dirty="0" smtClean="0"/>
              <a:t>We have “sown” a world where the lives of children are not seen; not heard, not valued, not loved; not cherished; …..</a:t>
            </a:r>
            <a:endParaRPr lang="en-US" sz="3000" i="1" dirty="0" smtClean="0"/>
          </a:p>
          <a:p>
            <a:endParaRPr lang="en-US" sz="3000" i="1" dirty="0"/>
          </a:p>
          <a:p>
            <a:pPr algn="ctr"/>
            <a:r>
              <a:rPr lang="en-US" sz="3000" i="1" dirty="0" smtClean="0"/>
              <a:t>Now we are reaping what we have sown in the form of school shootings, violence, hate, fear, stealing, lying ….</a:t>
            </a:r>
            <a:endParaRPr lang="en-US" sz="3000" i="1"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34128"/>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dirty="0">
              <a:ln>
                <a:noFill/>
              </a:ln>
              <a:solidFill>
                <a:sysClr val="windowText" lastClr="000000"/>
              </a:solidFill>
              <a:effectLst/>
              <a:uLnTx/>
              <a:uFillTx/>
            </a:endParaRPr>
          </a:p>
        </p:txBody>
      </p:sp>
      <p:sp>
        <p:nvSpPr>
          <p:cNvPr id="32" name="Title 31"/>
          <p:cNvSpPr>
            <a:spLocks noGrp="1"/>
          </p:cNvSpPr>
          <p:nvPr>
            <p:ph type="title"/>
          </p:nvPr>
        </p:nvSpPr>
        <p:spPr>
          <a:xfrm>
            <a:off x="555244" y="0"/>
            <a:ext cx="4083304" cy="914096"/>
          </a:xfrm>
        </p:spPr>
        <p:txBody>
          <a:bodyPr/>
          <a:lstStyle/>
          <a:p>
            <a:r>
              <a:rPr lang="en-US" b="1" dirty="0" smtClean="0">
                <a:gradFill>
                  <a:gsLst>
                    <a:gs pos="15000">
                      <a:schemeClr val="bg1"/>
                    </a:gs>
                    <a:gs pos="47000">
                      <a:schemeClr val="bg1"/>
                    </a:gs>
                  </a:gsLst>
                  <a:lin ang="5400000" scaled="1"/>
                </a:gradFill>
                <a:latin typeface="Arial Black" panose="020B0A04020102020204" pitchFamily="34" charset="0"/>
              </a:rPr>
              <a:t>“In Comparison”</a:t>
            </a:r>
            <a:endParaRPr lang="en-US" b="1" dirty="0">
              <a:gradFill>
                <a:gsLst>
                  <a:gs pos="15000">
                    <a:schemeClr val="bg1"/>
                  </a:gs>
                  <a:gs pos="47000">
                    <a:schemeClr val="bg1"/>
                  </a:gs>
                </a:gsLst>
                <a:lin ang="5400000" scaled="1"/>
              </a:gradFill>
              <a:latin typeface="Arial Black" panose="020B0A04020102020204" pitchFamily="34" charset="0"/>
            </a:endParaRPr>
          </a:p>
        </p:txBody>
      </p:sp>
      <p:sp>
        <p:nvSpPr>
          <p:cNvPr id="4" name="Text Placeholder 3"/>
          <p:cNvSpPr>
            <a:spLocks noGrp="1"/>
          </p:cNvSpPr>
          <p:nvPr>
            <p:ph type="body" sz="quarter" idx="12"/>
          </p:nvPr>
        </p:nvSpPr>
        <p:spPr>
          <a:xfrm>
            <a:off x="0" y="2486375"/>
            <a:ext cx="12192000" cy="3188565"/>
          </a:xfrm>
        </p:spPr>
        <p:style>
          <a:lnRef idx="1">
            <a:schemeClr val="accent4"/>
          </a:lnRef>
          <a:fillRef idx="2">
            <a:schemeClr val="accent4"/>
          </a:fillRef>
          <a:effectRef idx="1">
            <a:schemeClr val="accent4"/>
          </a:effectRef>
          <a:fontRef idx="minor">
            <a:schemeClr val="dk1"/>
          </a:fontRef>
        </p:style>
        <p:txBody>
          <a:bodyPr/>
          <a:lstStyle/>
          <a:p>
            <a:pPr algn="ctr"/>
            <a:r>
              <a:rPr lang="en-US" sz="2400" dirty="0" smtClean="0">
                <a:solidFill>
                  <a:schemeClr val="tx1"/>
                </a:solidFill>
              </a:rPr>
              <a:t>When a human being is incarcerated they continue to have basic Human Rights.</a:t>
            </a:r>
            <a:endParaRPr lang="en-US" sz="2400" dirty="0" smtClean="0">
              <a:solidFill>
                <a:schemeClr val="tx1"/>
              </a:solidFill>
            </a:endParaRPr>
          </a:p>
          <a:p>
            <a:pPr algn="ctr"/>
            <a:endParaRPr lang="en-US" sz="2400" dirty="0" smtClean="0">
              <a:solidFill>
                <a:schemeClr val="tx1"/>
              </a:solidFill>
            </a:endParaRPr>
          </a:p>
          <a:p>
            <a:pPr algn="ctr"/>
            <a:r>
              <a:rPr lang="en-US" sz="2400" dirty="0" smtClean="0">
                <a:solidFill>
                  <a:schemeClr val="tx1"/>
                </a:solidFill>
              </a:rPr>
              <a:t> In comparison, children do not have the same basic Human Rights.</a:t>
            </a:r>
            <a:endParaRPr lang="en-US" sz="2400" dirty="0" smtClean="0">
              <a:solidFill>
                <a:schemeClr val="tx1"/>
              </a:solidFill>
            </a:endParaRPr>
          </a:p>
          <a:p>
            <a:pPr algn="ctr"/>
            <a:endParaRPr lang="en-US" sz="2400" dirty="0">
              <a:solidFill>
                <a:schemeClr val="tx1"/>
              </a:solidFill>
            </a:endParaRPr>
          </a:p>
          <a:p>
            <a:r>
              <a:rPr lang="en-US" sz="2400" dirty="0">
                <a:solidFill>
                  <a:schemeClr val="tx1"/>
                </a:solidFill>
              </a:rPr>
              <a:t>Rights of Inmates</a:t>
            </a:r>
            <a:endParaRPr lang="en-US" sz="2400" dirty="0">
              <a:solidFill>
                <a:schemeClr val="tx1"/>
              </a:solidFill>
            </a:endParaRPr>
          </a:p>
          <a:p>
            <a:r>
              <a:rPr lang="en-US" sz="2400" dirty="0">
                <a:solidFill>
                  <a:schemeClr val="tx1"/>
                </a:solidFill>
              </a:rPr>
              <a:t>Created by FindLaw's team of legal writers and editors | Last updated July 20, 2017</a:t>
            </a:r>
            <a:endParaRPr lang="en-US" sz="2400" dirty="0">
              <a:solidFill>
                <a:schemeClr val="tx1"/>
              </a:solidFill>
            </a:endParaRPr>
          </a:p>
          <a:p>
            <a:pPr algn="ctr"/>
            <a:endParaRPr lang="en-US" sz="2400"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b="1" dirty="0" smtClean="0"/>
              <a:t>Comparison</a:t>
            </a:r>
            <a:endParaRPr lang="en-US" b="1" dirty="0"/>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fld>
            <a:endParaRPr lang="en-US" dirty="0"/>
          </a:p>
        </p:txBody>
      </p:sp>
      <p:sp>
        <p:nvSpPr>
          <p:cNvPr id="5" name="TextBox 4"/>
          <p:cNvSpPr txBox="1"/>
          <p:nvPr/>
        </p:nvSpPr>
        <p:spPr>
          <a:xfrm>
            <a:off x="2921330" y="249382"/>
            <a:ext cx="9179626" cy="369332"/>
          </a:xfrm>
          <a:prstGeom prst="rect">
            <a:avLst/>
          </a:prstGeom>
          <a:noFill/>
        </p:spPr>
        <p:txBody>
          <a:bodyPr wrap="square" rtlCol="0">
            <a:spAutoFit/>
          </a:bodyPr>
          <a:lstStyle/>
          <a:p>
            <a:r>
              <a:rPr lang="en-US" b="1" i="1" dirty="0"/>
              <a:t>“Created by FindLaw's team of legal writers and editors | Last updated July 20, 2017</a:t>
            </a:r>
            <a:endParaRPr lang="en-US" b="1" i="1" dirty="0"/>
          </a:p>
        </p:txBody>
      </p:sp>
      <p:sp>
        <p:nvSpPr>
          <p:cNvPr id="7" name="TextBox 6"/>
          <p:cNvSpPr txBox="1"/>
          <p:nvPr/>
        </p:nvSpPr>
        <p:spPr>
          <a:xfrm>
            <a:off x="3099460" y="618714"/>
            <a:ext cx="8831854" cy="923330"/>
          </a:xfrm>
          <a:prstGeom prst="rect">
            <a:avLst/>
          </a:prstGeom>
          <a:noFill/>
        </p:spPr>
        <p:txBody>
          <a:bodyPr wrap="square" rtlCol="0">
            <a:spAutoFit/>
          </a:bodyPr>
          <a:lstStyle/>
          <a:p>
            <a:pPr algn="ctr"/>
            <a:r>
              <a:rPr lang="en-US" dirty="0"/>
              <a:t>Even the most chronic or hardened inmates have basic rights that are protected by the U.S. Constitution. If you are facing incarceration, or if you have a family member or friend who is in prison or jail, you should know about inmates' rights</a:t>
            </a:r>
            <a:endParaRPr lang="en-US" dirty="0"/>
          </a:p>
        </p:txBody>
      </p:sp>
      <p:graphicFrame>
        <p:nvGraphicFramePr>
          <p:cNvPr id="12" name="Table 11"/>
          <p:cNvGraphicFramePr>
            <a:graphicFrameLocks noGrp="1"/>
          </p:cNvGraphicFramePr>
          <p:nvPr/>
        </p:nvGraphicFramePr>
        <p:xfrm>
          <a:off x="316323" y="1893250"/>
          <a:ext cx="11614992" cy="3540760"/>
        </p:xfrm>
        <a:graphic>
          <a:graphicData uri="http://schemas.openxmlformats.org/drawingml/2006/table">
            <a:tbl>
              <a:tblPr firstRow="1" bandRow="1">
                <a:tableStyleId>{5C22544A-7EE6-4342-B048-85BDC9FD1C3A}</a:tableStyleId>
              </a:tblPr>
              <a:tblGrid>
                <a:gridCol w="8388290"/>
                <a:gridCol w="1705524"/>
                <a:gridCol w="1521178"/>
              </a:tblGrid>
              <a:tr h="370840">
                <a:tc>
                  <a:txBody>
                    <a:bodyPr/>
                    <a:lstStyle/>
                    <a:p>
                      <a:pPr algn="ctr"/>
                      <a:r>
                        <a:rPr lang="en-US" dirty="0" smtClean="0">
                          <a:solidFill>
                            <a:schemeClr val="tx1"/>
                          </a:solidFill>
                        </a:rPr>
                        <a:t>Human Rights</a:t>
                      </a:r>
                      <a:endParaRPr lang="en-US" dirty="0">
                        <a:solidFill>
                          <a:schemeClr val="tx1"/>
                        </a:solidFill>
                      </a:endParaRPr>
                    </a:p>
                  </a:txBody>
                  <a:tcPr/>
                </a:tc>
                <a:tc>
                  <a:txBody>
                    <a:bodyPr/>
                    <a:lstStyle/>
                    <a:p>
                      <a:pPr algn="ctr"/>
                      <a:r>
                        <a:rPr lang="en-US" dirty="0" smtClean="0">
                          <a:solidFill>
                            <a:schemeClr val="tx1"/>
                          </a:solidFill>
                        </a:rPr>
                        <a:t>Inmate</a:t>
                      </a:r>
                      <a:endParaRPr lang="en-US" dirty="0">
                        <a:solidFill>
                          <a:schemeClr val="tx1"/>
                        </a:solidFill>
                      </a:endParaRPr>
                    </a:p>
                  </a:txBody>
                  <a:tcPr/>
                </a:tc>
                <a:tc>
                  <a:txBody>
                    <a:bodyPr/>
                    <a:lstStyle/>
                    <a:p>
                      <a:pPr algn="ctr"/>
                      <a:r>
                        <a:rPr lang="en-US" dirty="0" smtClean="0">
                          <a:solidFill>
                            <a:schemeClr val="tx1"/>
                          </a:solidFill>
                        </a:rPr>
                        <a:t>CPS Child</a:t>
                      </a:r>
                      <a:endParaRPr lang="en-US" dirty="0">
                        <a:solidFill>
                          <a:schemeClr val="tx1"/>
                        </a:solidFill>
                      </a:endParaRPr>
                    </a:p>
                  </a:txBody>
                  <a:tcPr/>
                </a:tc>
              </a:tr>
              <a:tr h="370840">
                <a:tc>
                  <a:txBody>
                    <a:bodyPr/>
                    <a:lstStyle/>
                    <a:p>
                      <a:r>
                        <a:rPr lang="en-US" sz="2000" dirty="0" smtClean="0"/>
                        <a:t>The right to humane facilities and conditions</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r h="370840">
                <a:tc>
                  <a:txBody>
                    <a:bodyPr/>
                    <a:lstStyle/>
                    <a:p>
                      <a:r>
                        <a:rPr lang="en-US" sz="2000" dirty="0" smtClean="0"/>
                        <a:t>The right to be free from sexual crimes</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r h="370840">
                <a:tc>
                  <a:txBody>
                    <a:bodyPr/>
                    <a:lstStyle/>
                    <a:p>
                      <a:r>
                        <a:rPr lang="en-US" sz="2000" dirty="0" smtClean="0"/>
                        <a:t>The right to be free from racial segregation</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r h="370840">
                <a:tc>
                  <a:txBody>
                    <a:bodyPr/>
                    <a:lstStyle/>
                    <a:p>
                      <a:r>
                        <a:rPr lang="en-US" sz="2000" dirty="0" smtClean="0"/>
                        <a:t>The right to express condition complaints</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r h="370840">
                <a:tc>
                  <a:txBody>
                    <a:bodyPr/>
                    <a:lstStyle/>
                    <a:p>
                      <a:r>
                        <a:rPr lang="en-US" sz="2000" dirty="0" smtClean="0"/>
                        <a:t>The right to assert their rights under the Americans with Disabilities Act</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r h="370840">
                <a:tc>
                  <a:txBody>
                    <a:bodyPr/>
                    <a:lstStyle/>
                    <a:p>
                      <a:r>
                        <a:rPr lang="en-US" sz="2000" dirty="0" smtClean="0"/>
                        <a:t>The right to medical care and attention as needed</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r h="370840">
                <a:tc>
                  <a:txBody>
                    <a:bodyPr/>
                    <a:lstStyle/>
                    <a:p>
                      <a:r>
                        <a:rPr lang="en-US" sz="2000" dirty="0" smtClean="0"/>
                        <a:t>The right to appropriate mental health care</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r h="370840">
                <a:tc>
                  <a:txBody>
                    <a:bodyPr/>
                    <a:lstStyle/>
                    <a:p>
                      <a:r>
                        <a:rPr lang="en-US" sz="2000" dirty="0" smtClean="0"/>
                        <a:t>The right to a hearing if they are to be moved to a mental health facility</a:t>
                      </a:r>
                      <a:endParaRPr lang="en-US" sz="2000" dirty="0"/>
                    </a:p>
                  </a:txBody>
                  <a:tcPr/>
                </a:tc>
                <a:tc>
                  <a:txBody>
                    <a:bodyPr/>
                    <a:lstStyle/>
                    <a:p>
                      <a:pPr algn="ctr"/>
                      <a:r>
                        <a:rPr lang="en-US" sz="2000" b="1" dirty="0" smtClean="0"/>
                        <a:t>Yes</a:t>
                      </a:r>
                      <a:endParaRPr lang="en-US" sz="2000" b="1" dirty="0"/>
                    </a:p>
                  </a:txBody>
                  <a:tcPr/>
                </a:tc>
                <a:tc>
                  <a:txBody>
                    <a:bodyPr/>
                    <a:lstStyle/>
                    <a:p>
                      <a:pPr algn="ctr"/>
                      <a:r>
                        <a:rPr lang="en-US" sz="2000" b="1" dirty="0" smtClean="0"/>
                        <a:t>No</a:t>
                      </a:r>
                      <a:endParaRPr lang="en-US" sz="2000" b="1" dirty="0"/>
                    </a:p>
                  </a:txBody>
                  <a:tcPr/>
                </a:tc>
              </a:tr>
            </a:tbl>
          </a:graphicData>
        </a:graphic>
      </p:graphicFrame>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646331"/>
          </a:xfrm>
        </p:spPr>
        <p:txBody>
          <a:bodyPr/>
          <a:lstStyle/>
          <a:p>
            <a:r>
              <a:rPr lang="en-US" sz="4000" dirty="0" smtClean="0"/>
              <a:t>Trauma</a:t>
            </a:r>
            <a:endParaRPr lang="en-US" sz="4000" dirty="0"/>
          </a:p>
        </p:txBody>
      </p:sp>
      <p:sp>
        <p:nvSpPr>
          <p:cNvPr id="11" name="Text Placeholder 10"/>
          <p:cNvSpPr>
            <a:spLocks noGrp="1"/>
          </p:cNvSpPr>
          <p:nvPr>
            <p:ph type="body" sz="quarter" idx="11"/>
          </p:nvPr>
        </p:nvSpPr>
        <p:spPr>
          <a:xfrm>
            <a:off x="1" y="2382763"/>
            <a:ext cx="12192000" cy="840230"/>
          </a:xfrm>
        </p:spPr>
        <p:txBody>
          <a:bodyPr/>
          <a:lstStyle/>
          <a:p>
            <a:r>
              <a:rPr lang="en-US" sz="2700" dirty="0" smtClean="0"/>
              <a:t>“Trauma” perpetrated on Children by Child Protective Services is inhumane!</a:t>
            </a:r>
            <a:endParaRPr lang="en-US" sz="2700" dirty="0"/>
          </a:p>
        </p:txBody>
      </p:sp>
      <p:sp>
        <p:nvSpPr>
          <p:cNvPr id="12" name="Text Placeholder 11"/>
          <p:cNvSpPr>
            <a:spLocks noGrp="1"/>
          </p:cNvSpPr>
          <p:nvPr>
            <p:ph type="body" sz="quarter" idx="12"/>
          </p:nvPr>
        </p:nvSpPr>
        <p:spPr/>
        <p:txBody>
          <a:bodyPr/>
          <a:lstStyle/>
          <a:p>
            <a:r>
              <a:rPr lang="en-US" dirty="0"/>
              <a:t>!</a:t>
            </a:r>
            <a:endParaRPr lang="en-US" dirty="0"/>
          </a:p>
        </p:txBody>
      </p:sp>
      <p:sp>
        <p:nvSpPr>
          <p:cNvPr id="3" name="TextBox 2"/>
          <p:cNvSpPr txBox="1"/>
          <p:nvPr/>
        </p:nvSpPr>
        <p:spPr>
          <a:xfrm>
            <a:off x="285008" y="3348842"/>
            <a:ext cx="11578441" cy="32778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do not know who their birth parents are</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have their social security number changed</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sometimes have their names changed</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do not know where they were born, (what hospital or State they were born in</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do not have proper representation in the court system</a:t>
            </a:r>
            <a:endParaRPr lang="en-US" sz="23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646331"/>
          </a:xfrm>
        </p:spPr>
        <p:txBody>
          <a:bodyPr/>
          <a:lstStyle/>
          <a:p>
            <a:r>
              <a:rPr lang="en-US" sz="4000" dirty="0" smtClean="0"/>
              <a:t>Trauma</a:t>
            </a:r>
            <a:endParaRPr lang="en-US" sz="4000" dirty="0"/>
          </a:p>
        </p:txBody>
      </p:sp>
      <p:sp>
        <p:nvSpPr>
          <p:cNvPr id="11" name="Text Placeholder 10"/>
          <p:cNvSpPr>
            <a:spLocks noGrp="1"/>
          </p:cNvSpPr>
          <p:nvPr>
            <p:ph type="body" sz="quarter" idx="11"/>
          </p:nvPr>
        </p:nvSpPr>
        <p:spPr>
          <a:xfrm>
            <a:off x="1" y="2382763"/>
            <a:ext cx="12192000" cy="840230"/>
          </a:xfrm>
        </p:spPr>
        <p:txBody>
          <a:bodyPr/>
          <a:lstStyle/>
          <a:p>
            <a:r>
              <a:rPr lang="en-US" sz="2700" dirty="0" smtClean="0"/>
              <a:t>“Trauma” perpetrated on Children by Child Protective Services is inhumane!</a:t>
            </a:r>
            <a:endParaRPr lang="en-US" sz="2700" dirty="0"/>
          </a:p>
        </p:txBody>
      </p:sp>
      <p:sp>
        <p:nvSpPr>
          <p:cNvPr id="12" name="Text Placeholder 11"/>
          <p:cNvSpPr>
            <a:spLocks noGrp="1"/>
          </p:cNvSpPr>
          <p:nvPr>
            <p:ph type="body" sz="quarter" idx="12"/>
          </p:nvPr>
        </p:nvSpPr>
        <p:spPr/>
        <p:txBody>
          <a:bodyPr/>
          <a:lstStyle/>
          <a:p>
            <a:r>
              <a:rPr lang="en-US" dirty="0"/>
              <a:t>!</a:t>
            </a:r>
            <a:endParaRPr lang="en-US" dirty="0"/>
          </a:p>
        </p:txBody>
      </p:sp>
      <p:sp>
        <p:nvSpPr>
          <p:cNvPr id="3" name="TextBox 2"/>
          <p:cNvSpPr txBox="1"/>
          <p:nvPr/>
        </p:nvSpPr>
        <p:spPr>
          <a:xfrm>
            <a:off x="306780" y="2968831"/>
            <a:ext cx="11578441" cy="375487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have no access to biological parents medical records</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have no access to genealogy history</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They have no heritage and history of their biological family</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lose their culture and language</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have no contact with extended families so they can write letters or talk to them on the phone. (brothers, sister, aunts, uncles, cousins, niece, nephews and grandparents) They are forced to accept the new foster family relatives as their “new family.”</a:t>
            </a:r>
            <a:endParaRPr lang="en-US" sz="23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646331"/>
          </a:xfrm>
        </p:spPr>
        <p:txBody>
          <a:bodyPr/>
          <a:lstStyle/>
          <a:p>
            <a:r>
              <a:rPr lang="en-US" sz="4000" dirty="0" smtClean="0"/>
              <a:t>Trauma</a:t>
            </a:r>
            <a:endParaRPr lang="en-US" sz="4000" dirty="0"/>
          </a:p>
        </p:txBody>
      </p:sp>
      <p:sp>
        <p:nvSpPr>
          <p:cNvPr id="11" name="Text Placeholder 10"/>
          <p:cNvSpPr>
            <a:spLocks noGrp="1"/>
          </p:cNvSpPr>
          <p:nvPr>
            <p:ph type="body" sz="quarter" idx="11"/>
          </p:nvPr>
        </p:nvSpPr>
        <p:spPr>
          <a:xfrm>
            <a:off x="0" y="2207742"/>
            <a:ext cx="12192000" cy="840230"/>
          </a:xfrm>
        </p:spPr>
        <p:txBody>
          <a:bodyPr/>
          <a:lstStyle/>
          <a:p>
            <a:r>
              <a:rPr lang="en-US" sz="2700" dirty="0" smtClean="0"/>
              <a:t>“Trauma” perpetrated on Children by Child Protective Services is inhumane!</a:t>
            </a:r>
            <a:endParaRPr lang="en-US" sz="2700" dirty="0"/>
          </a:p>
        </p:txBody>
      </p:sp>
      <p:sp>
        <p:nvSpPr>
          <p:cNvPr id="12" name="Text Placeholder 11"/>
          <p:cNvSpPr>
            <a:spLocks noGrp="1"/>
          </p:cNvSpPr>
          <p:nvPr>
            <p:ph type="body" sz="quarter" idx="12"/>
          </p:nvPr>
        </p:nvSpPr>
        <p:spPr/>
        <p:txBody>
          <a:bodyPr/>
          <a:lstStyle/>
          <a:p>
            <a:r>
              <a:rPr lang="en-US" dirty="0"/>
              <a:t>!</a:t>
            </a:r>
            <a:endParaRPr lang="en-US" dirty="0"/>
          </a:p>
        </p:txBody>
      </p:sp>
      <p:sp>
        <p:nvSpPr>
          <p:cNvPr id="3" name="TextBox 2"/>
          <p:cNvSpPr txBox="1"/>
          <p:nvPr/>
        </p:nvSpPr>
        <p:spPr>
          <a:xfrm>
            <a:off x="306779" y="2722762"/>
            <a:ext cx="11578441" cy="3892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Once </a:t>
            </a:r>
            <a:r>
              <a:rPr lang="en-US" sz="2300" dirty="0">
                <a:solidFill>
                  <a:schemeClr val="tx1"/>
                </a:solidFill>
                <a:latin typeface="Arial" panose="020B0604020202020204" pitchFamily="34" charset="0"/>
                <a:cs typeface="Arial" panose="020B0604020202020204" pitchFamily="34" charset="0"/>
              </a:rPr>
              <a:t>they have been sold through the foster care or adoption system there is no safety checks, there is no follow up with the child. </a:t>
            </a:r>
            <a:endParaRPr lang="en-US" sz="2300" dirty="0" smtClean="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 </a:t>
            </a:r>
            <a:r>
              <a:rPr lang="en-US" sz="2300" dirty="0">
                <a:solidFill>
                  <a:schemeClr val="tx1"/>
                </a:solidFill>
                <a:latin typeface="Arial" panose="020B0604020202020204" pitchFamily="34" charset="0"/>
                <a:cs typeface="Arial" panose="020B0604020202020204" pitchFamily="34" charset="0"/>
              </a:rPr>
              <a:t>foster mother and father have no obligation by law to let the child have contact with siblings, brother, sister or extended families they totally dominate, own, control and isolate these children’s lives. This is inhumane and a violation of children’s </a:t>
            </a:r>
            <a:r>
              <a:rPr lang="en-US" sz="2300" dirty="0" smtClean="0">
                <a:solidFill>
                  <a:schemeClr val="tx1"/>
                </a:solidFill>
                <a:latin typeface="Arial" panose="020B0604020202020204" pitchFamily="34" charset="0"/>
                <a:cs typeface="Arial" panose="020B0604020202020204" pitchFamily="34" charset="0"/>
              </a:rPr>
              <a:t>rights.</a:t>
            </a:r>
            <a:endParaRPr lang="en-US" sz="2300" dirty="0" smtClean="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are not free of sexual crimes in foster care</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are not free from racial slurs or comments</a:t>
            </a:r>
            <a:r>
              <a:rPr lang="en-US" sz="2300" dirty="0" smtClean="0">
                <a:solidFill>
                  <a:schemeClr val="tx1"/>
                </a:solidFill>
                <a:latin typeface="Arial" panose="020B0604020202020204" pitchFamily="34" charset="0"/>
                <a:cs typeface="Arial" panose="020B0604020202020204" pitchFamily="34" charset="0"/>
              </a:rPr>
              <a:t>.</a:t>
            </a:r>
            <a:endParaRPr lang="en-US" sz="2300" dirty="0" smtClean="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Sometimes</a:t>
            </a:r>
            <a:r>
              <a:rPr lang="en-US" sz="2300" dirty="0">
                <a:solidFill>
                  <a:schemeClr val="tx1"/>
                </a:solidFill>
                <a:latin typeface="Arial" panose="020B0604020202020204" pitchFamily="34" charset="0"/>
                <a:cs typeface="Arial" panose="020B0604020202020204" pitchFamily="34" charset="0"/>
              </a:rPr>
              <a:t>, they have extended family members who are racist to the children of color.</a:t>
            </a:r>
            <a:endParaRPr lang="en-US" sz="23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646331"/>
          </a:xfrm>
        </p:spPr>
        <p:txBody>
          <a:bodyPr/>
          <a:lstStyle/>
          <a:p>
            <a:r>
              <a:rPr lang="en-US" sz="4000" dirty="0" smtClean="0"/>
              <a:t>Trauma</a:t>
            </a:r>
            <a:endParaRPr lang="en-US" sz="4000" dirty="0"/>
          </a:p>
        </p:txBody>
      </p:sp>
      <p:sp>
        <p:nvSpPr>
          <p:cNvPr id="11" name="Text Placeholder 10"/>
          <p:cNvSpPr>
            <a:spLocks noGrp="1"/>
          </p:cNvSpPr>
          <p:nvPr>
            <p:ph type="body" sz="quarter" idx="11"/>
          </p:nvPr>
        </p:nvSpPr>
        <p:spPr>
          <a:xfrm>
            <a:off x="0" y="2207742"/>
            <a:ext cx="12192000" cy="840230"/>
          </a:xfrm>
        </p:spPr>
        <p:txBody>
          <a:bodyPr/>
          <a:lstStyle/>
          <a:p>
            <a:r>
              <a:rPr lang="en-US" sz="2700" dirty="0" smtClean="0"/>
              <a:t>“Trauma” perpetrated on Children by Child Protective Services is inhumane!</a:t>
            </a:r>
            <a:endParaRPr lang="en-US" sz="2700" dirty="0"/>
          </a:p>
        </p:txBody>
      </p:sp>
      <p:sp>
        <p:nvSpPr>
          <p:cNvPr id="12" name="Text Placeholder 11"/>
          <p:cNvSpPr>
            <a:spLocks noGrp="1"/>
          </p:cNvSpPr>
          <p:nvPr>
            <p:ph type="body" sz="quarter" idx="12"/>
          </p:nvPr>
        </p:nvSpPr>
        <p:spPr/>
        <p:txBody>
          <a:bodyPr/>
          <a:lstStyle/>
          <a:p>
            <a:r>
              <a:rPr lang="en-US" dirty="0"/>
              <a:t>!</a:t>
            </a:r>
            <a:endParaRPr lang="en-US" dirty="0"/>
          </a:p>
        </p:txBody>
      </p:sp>
      <p:sp>
        <p:nvSpPr>
          <p:cNvPr id="3" name="TextBox 2"/>
          <p:cNvSpPr txBox="1"/>
          <p:nvPr/>
        </p:nvSpPr>
        <p:spPr>
          <a:xfrm>
            <a:off x="306779" y="2722762"/>
            <a:ext cx="11578441" cy="32766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There </a:t>
            </a:r>
            <a:r>
              <a:rPr lang="en-US" sz="2300" dirty="0">
                <a:solidFill>
                  <a:schemeClr val="tx1"/>
                </a:solidFill>
                <a:latin typeface="Arial" panose="020B0604020202020204" pitchFamily="34" charset="0"/>
                <a:cs typeface="Arial" panose="020B0604020202020204" pitchFamily="34" charset="0"/>
              </a:rPr>
              <a:t>is no way of knowing how a child is being treated once the State puts the child in foster care or adopts them out, their foster families have more rights than biological parents and the children are never asked how they are doing in foster care? Do they like foster care? What do they like about foster care? What do they not like about foster care? A total void of rights. The pretend foster families parent in secrecy with total immunity from prosecution for the violations of the children’s rights. The only time you find out they have been abused is when they speak out as adults.  </a:t>
            </a:r>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They </a:t>
            </a:r>
            <a:r>
              <a:rPr lang="en-US" sz="2300" dirty="0">
                <a:solidFill>
                  <a:schemeClr val="tx1"/>
                </a:solidFill>
                <a:latin typeface="Arial" panose="020B0604020202020204" pitchFamily="34" charset="0"/>
                <a:cs typeface="Arial" panose="020B0604020202020204" pitchFamily="34" charset="0"/>
              </a:rPr>
              <a:t>are not protected by any law including ADA</a:t>
            </a:r>
            <a:r>
              <a:rPr lang="en-US" sz="2300" dirty="0" smtClean="0">
                <a:solidFill>
                  <a:schemeClr val="tx1"/>
                </a:solidFill>
                <a:latin typeface="Arial" panose="020B0604020202020204" pitchFamily="34" charset="0"/>
                <a:cs typeface="Arial" panose="020B0604020202020204" pitchFamily="34" charset="0"/>
              </a:rPr>
              <a:t>.</a:t>
            </a:r>
            <a:endParaRPr lang="en-US" sz="23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323" y="186061"/>
            <a:ext cx="4376615" cy="646331"/>
          </a:xfrm>
        </p:spPr>
        <p:txBody>
          <a:bodyPr/>
          <a:lstStyle/>
          <a:p>
            <a:r>
              <a:rPr lang="en-US" sz="4000" dirty="0" smtClean="0"/>
              <a:t>Trauma</a:t>
            </a:r>
            <a:endParaRPr lang="en-US" sz="4000" dirty="0"/>
          </a:p>
        </p:txBody>
      </p:sp>
      <p:sp>
        <p:nvSpPr>
          <p:cNvPr id="11" name="Text Placeholder 10"/>
          <p:cNvSpPr>
            <a:spLocks noGrp="1"/>
          </p:cNvSpPr>
          <p:nvPr>
            <p:ph type="body" sz="quarter" idx="11"/>
          </p:nvPr>
        </p:nvSpPr>
        <p:spPr>
          <a:xfrm>
            <a:off x="0" y="2207742"/>
            <a:ext cx="12192000" cy="840230"/>
          </a:xfrm>
        </p:spPr>
        <p:txBody>
          <a:bodyPr/>
          <a:lstStyle/>
          <a:p>
            <a:r>
              <a:rPr lang="en-US" sz="2700" dirty="0" smtClean="0"/>
              <a:t>“Trauma” perpetrated on Children by Child Protective Services is inhumane!</a:t>
            </a:r>
            <a:endParaRPr lang="en-US" sz="2700" dirty="0"/>
          </a:p>
        </p:txBody>
      </p:sp>
      <p:sp>
        <p:nvSpPr>
          <p:cNvPr id="12" name="Text Placeholder 11"/>
          <p:cNvSpPr>
            <a:spLocks noGrp="1"/>
          </p:cNvSpPr>
          <p:nvPr>
            <p:ph type="body" sz="quarter" idx="12"/>
          </p:nvPr>
        </p:nvSpPr>
        <p:spPr/>
        <p:txBody>
          <a:bodyPr/>
          <a:lstStyle/>
          <a:p>
            <a:r>
              <a:rPr lang="en-US" dirty="0"/>
              <a:t>!</a:t>
            </a:r>
            <a:endParaRPr lang="en-US" dirty="0"/>
          </a:p>
        </p:txBody>
      </p:sp>
      <p:sp>
        <p:nvSpPr>
          <p:cNvPr id="3" name="TextBox 2"/>
          <p:cNvSpPr txBox="1"/>
          <p:nvPr/>
        </p:nvSpPr>
        <p:spPr>
          <a:xfrm>
            <a:off x="306779" y="2900892"/>
            <a:ext cx="11578441" cy="36309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There </a:t>
            </a:r>
            <a:r>
              <a:rPr lang="en-US" sz="2300" dirty="0">
                <a:solidFill>
                  <a:schemeClr val="tx1"/>
                </a:solidFill>
                <a:latin typeface="Arial" panose="020B0604020202020204" pitchFamily="34" charset="0"/>
                <a:cs typeface="Arial" panose="020B0604020202020204" pitchFamily="34" charset="0"/>
              </a:rPr>
              <a:t>is no organization doing a independent wellness check on the children in foster care or children adopted out to make sure they are not being physically, sexually or mentally abuse or dealing with PTSD. The child is dealing with trauma and abuse in silent.</a:t>
            </a:r>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23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300" dirty="0" smtClean="0">
                <a:solidFill>
                  <a:schemeClr val="tx1"/>
                </a:solidFill>
                <a:latin typeface="Arial" panose="020B0604020202020204" pitchFamily="34" charset="0"/>
                <a:cs typeface="Arial" panose="020B0604020202020204" pitchFamily="34" charset="0"/>
              </a:rPr>
              <a:t>The </a:t>
            </a:r>
            <a:r>
              <a:rPr lang="en-US" sz="2300" dirty="0">
                <a:solidFill>
                  <a:schemeClr val="tx1"/>
                </a:solidFill>
                <a:latin typeface="Arial" panose="020B0604020202020204" pitchFamily="34" charset="0"/>
                <a:cs typeface="Arial" panose="020B0604020202020204" pitchFamily="34" charset="0"/>
              </a:rPr>
              <a:t>State does not seek out independent psychologist that are not “State Contracted.” That way they have complete control and authority to control the narrative of the psychological evaluation and the outcome of the children’s lives. Which allows them to control the results of the tests and cover up their violations of abuse of the children in foster care. </a:t>
            </a:r>
            <a:endParaRPr lang="en-US" sz="23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push dir="d"/>
  </p:transition>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0</TotalTime>
  <Words>12570</Words>
  <Application>WPS Presentation</Application>
  <PresentationFormat>Widescreen</PresentationFormat>
  <Paragraphs>252</Paragraphs>
  <Slides>22</Slides>
  <Notes>23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SimSun</vt:lpstr>
      <vt:lpstr>Wingdings</vt:lpstr>
      <vt:lpstr>Segoe UI Semibold</vt:lpstr>
      <vt:lpstr>Segoe UI</vt:lpstr>
      <vt:lpstr>Segoe UI Semilight</vt:lpstr>
      <vt:lpstr>Segoe UI</vt:lpstr>
      <vt:lpstr>Calibri</vt:lpstr>
      <vt:lpstr>Arial Black</vt:lpstr>
      <vt:lpstr>Segoe UI Black</vt:lpstr>
      <vt:lpstr>Calibri</vt:lpstr>
      <vt:lpstr>Microsoft YaHei</vt:lpstr>
      <vt:lpstr>Arial Unicode MS</vt:lpstr>
      <vt:lpstr>Segoe UI Light</vt:lpstr>
      <vt:lpstr>Storybuilding Neal Creative</vt:lpstr>
      <vt:lpstr>Who Am I ?      Who was I ?</vt:lpstr>
      <vt:lpstr>PowerPoint 演示文稿</vt:lpstr>
      <vt:lpstr>“In Comparison”</vt:lpstr>
      <vt:lpstr>Comparison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Leanna ms</cp:lastModifiedBy>
  <cp:revision>9</cp:revision>
  <dcterms:created xsi:type="dcterms:W3CDTF">2022-06-02T07:23:00Z</dcterms:created>
  <dcterms:modified xsi:type="dcterms:W3CDTF">2022-12-08T18:01:20Z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8C3282DA07334390B762882BD435FF28</vt:lpwstr>
  </property>
  <property fmtid="{D5CDD505-2E9C-101B-9397-08002B2CF9AE}" pid="4" name="KSOProductBuildVer">
    <vt:lpwstr>1033-11.2.0.11417</vt:lpwstr>
  </property>
</Properties>
</file>