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handoutMasterIdLst>
    <p:handoutMasterId r:id="rId19"/>
  </p:handoutMasterIdLst>
  <p:sldIdLst>
    <p:sldId id="256" r:id="rId3"/>
    <p:sldId id="257" r:id="rId4"/>
    <p:sldId id="259" r:id="rId5"/>
    <p:sldId id="260" r:id="rId6"/>
    <p:sldId id="261" r:id="rId7"/>
    <p:sldId id="262" r:id="rId8"/>
    <p:sldId id="263" r:id="rId9"/>
    <p:sldId id="267" r:id="rId10"/>
    <p:sldId id="268" r:id="rId11"/>
    <p:sldId id="265" r:id="rId12"/>
    <p:sldId id="266" r:id="rId13"/>
    <p:sldId id="271" r:id="rId14"/>
    <p:sldId id="269" r:id="rId15"/>
    <p:sldId id="274"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6" autoAdjust="0"/>
    <p:restoredTop sz="94660"/>
  </p:normalViewPr>
  <p:slideViewPr>
    <p:cSldViewPr snapToGrid="0">
      <p:cViewPr varScale="1">
        <p:scale>
          <a:sx n="91" d="100"/>
          <a:sy n="91" d="100"/>
        </p:scale>
        <p:origin x="96" y="204"/>
      </p:cViewPr>
      <p:guideLst/>
    </p:cSldViewPr>
  </p:slideViewPr>
  <p:notesTextViewPr>
    <p:cViewPr>
      <p:scale>
        <a:sx n="1" d="1"/>
        <a:sy n="1" d="1"/>
      </p:scale>
      <p:origin x="0" y="0"/>
    </p:cViewPr>
  </p:notesTextViewPr>
  <p:notesViewPr>
    <p:cSldViewPr snapToGrid="0">
      <p:cViewPr varScale="1">
        <p:scale>
          <a:sx n="73" d="100"/>
          <a:sy n="73" d="100"/>
        </p:scale>
        <p:origin x="2760" y="8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notesMaster" Target="notesMasters/notesMaster1.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119FC1-1CFF-406E-A813-B6076F818DBA}"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D4EB8B-CB10-4B75-808F-572F95589D5D}"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endParaRPr lang="en-US" sz="8000" dirty="0">
              <a:solidFill>
                <a:schemeClr val="tx1"/>
              </a:solidFill>
              <a:effectLst/>
            </a:endParaRP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endParaRPr lang="en-US" sz="8000" dirty="0">
              <a:solidFill>
                <a:schemeClr val="tx1"/>
              </a:solidFill>
              <a:effectLst/>
            </a:endParaRP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endParaRPr lang="en-US" smtClean="0"/>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endParaRPr lang="en-US" smtClean="0"/>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www.svsloud.org/" TargetMode="Externa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s://www.azcentral.com/in-depth/news/local/phoenix/2022/12/08/child-welfare-investigations-are-a-threat-for-black-families-in-phoenix/69711648007/" TargetMode="Externa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hyperlink" Target="https://www.azcentral.com/story/news/local/arizona-child-welfare/2021/11/30/phoenix-area-children-face-highest-risk-foster-care-dcs/6381564001/" TargetMode="Externa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www.azcentral.com/story/news/local/arizona-child-welfare/2021/11/30/phoenix-area-children-face-highest-risk-foster-care-dcs/638156400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364828" y="241738"/>
            <a:ext cx="9406758" cy="17543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3600" dirty="0">
                <a:latin typeface="Arial Narrow" panose="020B0606020202030204" pitchFamily="34" charset="0"/>
              </a:rPr>
              <a:t>Governor Katie Hobbs has chosen Matthew Stewart to steer the Arizona Department of Child Safety in protecting children from abuse and neglect in Arizona.</a:t>
            </a:r>
            <a:endParaRPr lang="en-US" sz="3600" dirty="0">
              <a:latin typeface="Arial Narrow" panose="020B0606020202030204" pitchFamily="34" charset="0"/>
            </a:endParaRPr>
          </a:p>
        </p:txBody>
      </p:sp>
      <p:pic>
        <p:nvPicPr>
          <p:cNvPr id="9" name="Picture 8"/>
          <p:cNvPicPr>
            <a:picLocks noChangeAspect="1"/>
          </p:cNvPicPr>
          <p:nvPr/>
        </p:nvPicPr>
        <p:blipFill>
          <a:blip r:embed="rId1"/>
          <a:stretch>
            <a:fillRect/>
          </a:stretch>
        </p:blipFill>
        <p:spPr>
          <a:xfrm>
            <a:off x="3573517" y="2238732"/>
            <a:ext cx="2749933" cy="2669598"/>
          </a:xfrm>
          <a:prstGeom prst="ellipse">
            <a:avLst/>
          </a:prstGeom>
          <a:ln>
            <a:noFill/>
          </a:ln>
          <a:effectLst>
            <a:softEdge rad="112500"/>
          </a:effectLst>
        </p:spPr>
      </p:pic>
      <p:sp>
        <p:nvSpPr>
          <p:cNvPr id="10" name="TextBox 9"/>
          <p:cNvSpPr txBox="1"/>
          <p:nvPr/>
        </p:nvSpPr>
        <p:spPr>
          <a:xfrm>
            <a:off x="6558456" y="2459420"/>
            <a:ext cx="5444358" cy="4154984"/>
          </a:xfrm>
          <a:prstGeom prst="rect">
            <a:avLst/>
          </a:prstGeom>
          <a:noFill/>
        </p:spPr>
        <p:txBody>
          <a:bodyPr wrap="square" rtlCol="0">
            <a:spAutoFit/>
          </a:bodyPr>
          <a:lstStyle/>
          <a:p>
            <a:pPr algn="ctr"/>
            <a:r>
              <a:rPr lang="en-US" sz="2400" dirty="0" smtClean="0">
                <a:latin typeface="Arial Narrow" panose="020B0606020202030204" pitchFamily="34" charset="0"/>
              </a:rPr>
              <a:t>He clearly has the knowledge, the experience, the intelligence, and the passion for the job. </a:t>
            </a:r>
            <a:endParaRPr lang="en-US" sz="2400" dirty="0" smtClean="0">
              <a:latin typeface="Arial Narrow" panose="020B0606020202030204" pitchFamily="34" charset="0"/>
            </a:endParaRPr>
          </a:p>
          <a:p>
            <a:pPr algn="ctr"/>
            <a:endParaRPr lang="en-US" sz="2400" dirty="0">
              <a:latin typeface="Arial Narrow" panose="020B0606020202030204" pitchFamily="34" charset="0"/>
            </a:endParaRPr>
          </a:p>
          <a:p>
            <a:pPr algn="ctr"/>
            <a:r>
              <a:rPr lang="en-US" sz="2400" dirty="0" smtClean="0">
                <a:latin typeface="Arial Narrow" panose="020B0606020202030204" pitchFamily="34" charset="0"/>
              </a:rPr>
              <a:t>Time will tell if he can navigate the politics in Arizona’s child welfare systems</a:t>
            </a:r>
            <a:endParaRPr lang="en-US" sz="2400" dirty="0" smtClean="0">
              <a:latin typeface="Arial Narrow" panose="020B0606020202030204" pitchFamily="34" charset="0"/>
            </a:endParaRPr>
          </a:p>
          <a:p>
            <a:pPr algn="ctr"/>
            <a:endParaRPr lang="en-US" sz="2400" dirty="0">
              <a:latin typeface="Arial Narrow" panose="020B0606020202030204" pitchFamily="34" charset="0"/>
            </a:endParaRPr>
          </a:p>
          <a:p>
            <a:pPr algn="ctr"/>
            <a:r>
              <a:rPr lang="en-US" sz="2400" dirty="0" smtClean="0">
                <a:latin typeface="Arial Narrow" panose="020B0606020202030204" pitchFamily="34" charset="0"/>
              </a:rPr>
              <a:t>Will he listen?</a:t>
            </a:r>
            <a:endParaRPr lang="en-US" sz="2400" dirty="0" smtClean="0">
              <a:latin typeface="Arial Narrow" panose="020B0606020202030204" pitchFamily="34" charset="0"/>
            </a:endParaRPr>
          </a:p>
          <a:p>
            <a:pPr algn="ctr"/>
            <a:endParaRPr lang="en-US" sz="2400" dirty="0" smtClean="0">
              <a:latin typeface="Arial Narrow" panose="020B0606020202030204" pitchFamily="34" charset="0"/>
            </a:endParaRPr>
          </a:p>
          <a:p>
            <a:pPr algn="ctr"/>
            <a:r>
              <a:rPr lang="en-US" sz="2400" dirty="0" smtClean="0">
                <a:latin typeface="Arial Narrow" panose="020B0606020202030204" pitchFamily="34" charset="0"/>
              </a:rPr>
              <a:t>Will he stand for right over wrong?</a:t>
            </a:r>
            <a:endParaRPr lang="en-US" sz="2400" dirty="0" smtClean="0">
              <a:latin typeface="Arial Narrow" panose="020B0606020202030204" pitchFamily="34" charset="0"/>
            </a:endParaRPr>
          </a:p>
          <a:p>
            <a:pPr algn="ctr"/>
            <a:endParaRPr lang="en-US" sz="2400" dirty="0">
              <a:latin typeface="Arial Narrow" panose="020B0606020202030204" pitchFamily="34" charset="0"/>
            </a:endParaRPr>
          </a:p>
          <a:p>
            <a:pPr algn="ctr"/>
            <a:r>
              <a:rPr lang="en-US" sz="2400" dirty="0" smtClean="0">
                <a:latin typeface="Arial Narrow" panose="020B0606020202030204" pitchFamily="34" charset="0"/>
              </a:rPr>
              <a:t>Will he speak truth to the powers that be?</a:t>
            </a:r>
            <a:endParaRPr lang="en-US" sz="2400" dirty="0">
              <a:latin typeface="Arial Narrow" panose="020B0606020202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8521" y="80720"/>
            <a:ext cx="9091930" cy="614045"/>
          </a:xfrm>
          <a:prstGeom prst="rect">
            <a:avLst/>
          </a:prstGeom>
        </p:spPr>
        <p:txBody>
          <a:bodyPr wrap="none">
            <a:spAutoFit/>
          </a:bodyPr>
          <a:lstStyle/>
          <a:p>
            <a:r>
              <a:rPr lang="en-US" sz="3400" dirty="0"/>
              <a:t>SVS RACIAL TERRORISM AND BLACK GENOCIDE</a:t>
            </a:r>
            <a:endParaRPr lang="en-US" sz="3400" dirty="0"/>
          </a:p>
        </p:txBody>
      </p:sp>
      <p:sp>
        <p:nvSpPr>
          <p:cNvPr id="5" name="TextBox 4"/>
          <p:cNvSpPr txBox="1"/>
          <p:nvPr/>
        </p:nvSpPr>
        <p:spPr>
          <a:xfrm>
            <a:off x="1838520" y="1168636"/>
            <a:ext cx="10213437" cy="498475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t>In Arizona, the number of Black and Native American children in the child-welfare system has always outstripped their share of the state population.</a:t>
            </a:r>
            <a:endParaRPr lang="en-US" sz="2400" dirty="0"/>
          </a:p>
          <a:p>
            <a:endParaRPr lang="en-US" sz="1000" dirty="0"/>
          </a:p>
          <a:p>
            <a:r>
              <a:rPr lang="en-US" sz="2400" dirty="0"/>
              <a:t>In its most recent report, DCS showed that as of June 30, </a:t>
            </a:r>
            <a:r>
              <a:rPr lang="en-US" sz="2400" b="1" dirty="0"/>
              <a:t>Black children made up 16.2% of the 13,500 children in state care. Native Americans added another 8.2%. </a:t>
            </a:r>
            <a:endParaRPr lang="en-US" sz="2400" b="1" dirty="0"/>
          </a:p>
          <a:p>
            <a:endParaRPr lang="en-US" sz="1000" dirty="0"/>
          </a:p>
          <a:p>
            <a:r>
              <a:rPr lang="en-US" sz="2400" dirty="0"/>
              <a:t>Those figures are much higher than the share of Black and Native American children in the overall population of 1.6 million children under age 18: 5.7% and 5.8%, respectively.</a:t>
            </a:r>
            <a:endParaRPr lang="en-US" sz="2400" dirty="0"/>
          </a:p>
          <a:p>
            <a:endParaRPr lang="en-US" sz="1000" dirty="0"/>
          </a:p>
          <a:p>
            <a:r>
              <a:rPr lang="en-US" sz="2400" dirty="0"/>
              <a:t>In contrast, while 48% of Arizona's child population is white, just 31% of the children in DCS care are white. Likewise,</a:t>
            </a:r>
            <a:r>
              <a:rPr lang="en-US" sz="2400" b="1" dirty="0"/>
              <a:t> Hispanic children account for 32.6% of the children in DCS care, compared to making up 43% of the state's 1.6 million children under age 18</a:t>
            </a:r>
            <a:r>
              <a:rPr lang="en-US" sz="2400" dirty="0"/>
              <a:t>, U.S. Census figures show.</a:t>
            </a:r>
            <a:endParaRPr lang="en-US" sz="2400" dirty="0"/>
          </a:p>
        </p:txBody>
      </p:sp>
      <p:sp>
        <p:nvSpPr>
          <p:cNvPr id="6" name="Rectangle 5"/>
          <p:cNvSpPr/>
          <p:nvPr/>
        </p:nvSpPr>
        <p:spPr>
          <a:xfrm>
            <a:off x="2185363" y="696273"/>
            <a:ext cx="9712348" cy="369332"/>
          </a:xfrm>
          <a:prstGeom prst="rect">
            <a:avLst/>
          </a:prstGeom>
        </p:spPr>
        <p:txBody>
          <a:bodyPr wrap="square">
            <a:spAutoFit/>
          </a:bodyPr>
          <a:lstStyle/>
          <a:p>
            <a:r>
              <a:rPr lang="en-US" dirty="0" smtClean="0"/>
              <a:t>con·spir·a·cy  [</a:t>
            </a:r>
            <a:r>
              <a:rPr lang="en-US" dirty="0" err="1" smtClean="0"/>
              <a:t>kən</a:t>
            </a:r>
            <a:r>
              <a:rPr lang="en-US" dirty="0" err="1"/>
              <a:t>ˈ</a:t>
            </a:r>
            <a:r>
              <a:rPr lang="en-US" dirty="0" err="1" smtClean="0"/>
              <a:t>spirəsē</a:t>
            </a:r>
            <a:r>
              <a:rPr lang="en-US" dirty="0" smtClean="0"/>
              <a:t>] NOUN  a </a:t>
            </a:r>
            <a:r>
              <a:rPr lang="en-US" dirty="0"/>
              <a:t>secret plan by a group to do something unlawful or harmful: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50676" y="62824"/>
            <a:ext cx="4603531"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Possible or Probable?</a:t>
            </a:r>
            <a:endParaRPr lang="en-US"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graphicFrame>
        <p:nvGraphicFramePr>
          <p:cNvPr id="3" name="Table 2"/>
          <p:cNvGraphicFramePr>
            <a:graphicFrameLocks noGrp="1"/>
          </p:cNvGraphicFramePr>
          <p:nvPr/>
        </p:nvGraphicFramePr>
        <p:xfrm>
          <a:off x="1629104" y="877321"/>
          <a:ext cx="10373710" cy="4236720"/>
        </p:xfrm>
        <a:graphic>
          <a:graphicData uri="http://schemas.openxmlformats.org/drawingml/2006/table">
            <a:tbl>
              <a:tblPr firstRow="1" bandRow="1">
                <a:tableStyleId>{5940675A-B579-460E-94D1-54222C63F5DA}</a:tableStyleId>
              </a:tblPr>
              <a:tblGrid>
                <a:gridCol w="10373710"/>
              </a:tblGrid>
              <a:tr h="370840">
                <a:tc>
                  <a:txBody>
                    <a:bodyPr/>
                    <a:lstStyle/>
                    <a:p>
                      <a:pPr marL="342900" indent="-342900">
                        <a:buAutoNum type="arabicPeriod"/>
                      </a:pPr>
                      <a:r>
                        <a:rPr lang="en-US" sz="2000" dirty="0" smtClean="0"/>
                        <a:t>People in an organization rise to</a:t>
                      </a:r>
                      <a:r>
                        <a:rPr lang="en-US" sz="2000" baseline="0" dirty="0" smtClean="0"/>
                        <a:t> their level of incompetency and stay there</a:t>
                      </a:r>
                      <a:endParaRPr lang="en-US" sz="2000" baseline="0" dirty="0" smtClean="0"/>
                    </a:p>
                    <a:p>
                      <a:pPr marL="342900" indent="-342900">
                        <a:buAutoNum type="arabicPeriod"/>
                      </a:pPr>
                      <a:endParaRPr lang="en-US" sz="1600" baseline="0" dirty="0" smtClean="0"/>
                    </a:p>
                    <a:p>
                      <a:pPr marL="342900" indent="-342900">
                        <a:buAutoNum type="arabicPeriod"/>
                      </a:pPr>
                      <a:r>
                        <a:rPr lang="en-US" sz="2000" baseline="0" dirty="0" smtClean="0"/>
                        <a:t>Social Workers have certain skill sets that they bring to the job and strengthen with experience</a:t>
                      </a:r>
                      <a:endParaRPr lang="en-US" sz="2000" baseline="0" dirty="0" smtClean="0"/>
                    </a:p>
                    <a:p>
                      <a:pPr marL="342900" indent="-342900">
                        <a:buAutoNum type="arabicPeriod"/>
                      </a:pPr>
                      <a:endParaRPr lang="en-US" sz="1600" baseline="0" dirty="0" smtClean="0"/>
                    </a:p>
                    <a:p>
                      <a:pPr marL="342900" indent="-342900">
                        <a:buAutoNum type="arabicPeriod"/>
                      </a:pPr>
                      <a:r>
                        <a:rPr lang="en-US" sz="2000" baseline="0" dirty="0" smtClean="0"/>
                        <a:t>Social Workers rarely have the skill sets of managing, supervising and developing corrective action plans for people.</a:t>
                      </a:r>
                      <a:endParaRPr lang="en-US" sz="2000" baseline="0" dirty="0" smtClean="0"/>
                    </a:p>
                    <a:p>
                      <a:pPr marL="342900" indent="-342900">
                        <a:buAutoNum type="arabicPeriod"/>
                      </a:pPr>
                      <a:endParaRPr lang="en-US" sz="1600" baseline="0" dirty="0" smtClean="0"/>
                    </a:p>
                    <a:p>
                      <a:pPr marL="342900" indent="-342900">
                        <a:buAutoNum type="arabicPeriod"/>
                      </a:pPr>
                      <a:r>
                        <a:rPr lang="en-US" sz="2000" baseline="0" dirty="0" smtClean="0"/>
                        <a:t>DCS/CPS has problems with retention of employees</a:t>
                      </a:r>
                      <a:endParaRPr lang="en-US" sz="2000" baseline="0" dirty="0" smtClean="0"/>
                    </a:p>
                    <a:p>
                      <a:pPr marL="342900" indent="-342900">
                        <a:buAutoNum type="arabicPeriod"/>
                      </a:pPr>
                      <a:endParaRPr lang="en-US" sz="2000" baseline="0" dirty="0" smtClean="0"/>
                    </a:p>
                    <a:p>
                      <a:pPr marL="342900" indent="-342900">
                        <a:buAutoNum type="arabicPeriod"/>
                      </a:pPr>
                      <a:r>
                        <a:rPr lang="en-US" sz="2000" baseline="0" dirty="0" smtClean="0"/>
                        <a:t>DCS/CPS lack enough people to fill all the positions needed to function appropriately</a:t>
                      </a:r>
                      <a:endParaRPr lang="en-US" sz="2000" baseline="0" dirty="0" smtClean="0"/>
                    </a:p>
                    <a:p>
                      <a:pPr marL="342900" indent="-342900">
                        <a:buAutoNum type="arabicPeriod"/>
                      </a:pPr>
                      <a:endParaRPr lang="en-US" sz="1600" baseline="0" dirty="0" smtClean="0"/>
                    </a:p>
                    <a:p>
                      <a:pPr marL="342900" indent="-342900">
                        <a:buAutoNum type="arabicPeriod"/>
                      </a:pPr>
                      <a:r>
                        <a:rPr lang="en-US" sz="2000" baseline="0" dirty="0" smtClean="0"/>
                        <a:t>DCS/CPS is in constant flux and change</a:t>
                      </a:r>
                      <a:endParaRPr lang="en-US" sz="2000" baseline="0" dirty="0" smtClean="0"/>
                    </a:p>
                    <a:p>
                      <a:pPr marL="342900" indent="-342900">
                        <a:buAutoNum type="arabicPeriod"/>
                      </a:pPr>
                      <a:endParaRPr lang="en-US" sz="1600" baseline="0" dirty="0" smtClean="0"/>
                    </a:p>
                    <a:p>
                      <a:pPr marL="342900" indent="-342900">
                        <a:buAutoNum type="arabicPeriod"/>
                      </a:pPr>
                      <a:r>
                        <a:rPr lang="en-US" sz="2000" baseline="0" dirty="0" smtClean="0"/>
                        <a:t>DCS/CPS has a questionable environment and culture consistent with working as a team</a:t>
                      </a:r>
                      <a:endParaRPr lang="en-US" sz="2000" baseline="0" dirty="0" smtClean="0"/>
                    </a:p>
                    <a:p>
                      <a:pPr marL="0" indent="0">
                        <a:buNone/>
                      </a:pPr>
                      <a:endParaRPr lang="en-US" sz="1200" baseline="0" dirty="0" smtClean="0"/>
                    </a:p>
                  </a:txBody>
                  <a:tcPr/>
                </a:tc>
              </a:tr>
            </a:tbl>
          </a:graphicData>
        </a:graphic>
      </p:graphicFrame>
      <p:sp>
        <p:nvSpPr>
          <p:cNvPr id="4" name="TextBox 3"/>
          <p:cNvSpPr txBox="1"/>
          <p:nvPr/>
        </p:nvSpPr>
        <p:spPr>
          <a:xfrm>
            <a:off x="1629104" y="5282207"/>
            <a:ext cx="10195033" cy="922020"/>
          </a:xfrm>
          <a:prstGeom prst="rect">
            <a:avLst/>
          </a:prstGeom>
          <a:noFill/>
        </p:spPr>
        <p:txBody>
          <a:bodyPr wrap="square" rtlCol="0">
            <a:spAutoFit/>
          </a:bodyPr>
          <a:lstStyle/>
          <a:p>
            <a:pPr algn="ctr"/>
            <a:r>
              <a:rPr lang="en-US" dirty="0" smtClean="0"/>
              <a:t>Note: When an organization has a terrible and questionable image there is an effort to “Rebrand” their organization. Child Protective Services was re branded to a prettier name: the Department of Child Safety. </a:t>
            </a:r>
            <a:r>
              <a:rPr lang="en-US" b="1" dirty="0" smtClean="0"/>
              <a:t>Did it work?</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383030" y="1187450"/>
            <a:ext cx="10314305" cy="2861310"/>
          </a:xfrm>
          <a:prstGeom prst="rect">
            <a:avLst/>
          </a:prstGeom>
          <a:noFill/>
        </p:spPr>
        <p:txBody>
          <a:bodyPr wrap="none" rtlCol="0">
            <a:spAutoFit/>
          </a:bodyPr>
          <a:p>
            <a:r>
              <a:rPr lang="en-US"/>
              <a:t>The government has always disrespected black people and treated them as property. Black Americans </a:t>
            </a:r>
            <a:endParaRPr lang="en-US"/>
          </a:p>
          <a:p>
            <a:r>
              <a:rPr lang="en-US"/>
              <a:t>don’t know what it is like not to have crimes and violations committed against them. Black families are</a:t>
            </a:r>
            <a:endParaRPr lang="en-US"/>
          </a:p>
          <a:p>
            <a:r>
              <a:rPr lang="en-US"/>
              <a:t>beginning decimated in Arizona and across the United States in every city. CPS is stealing children from</a:t>
            </a:r>
            <a:endParaRPr lang="en-US"/>
          </a:p>
          <a:p>
            <a:r>
              <a:rPr lang="en-US"/>
              <a:t>innocent parents and the courts are severing their rights. This barbaric intrusion into families is a reminder</a:t>
            </a:r>
            <a:endParaRPr lang="en-US"/>
          </a:p>
          <a:p>
            <a:r>
              <a:rPr lang="en-US"/>
              <a:t>of slavery where separation of families and the selling of black children was normal. The parents are caught </a:t>
            </a:r>
            <a:endParaRPr lang="en-US"/>
          </a:p>
          <a:p>
            <a:r>
              <a:rPr lang="en-US"/>
              <a:t>in a crossfire of crime and corruption with no justice or protection from the law. The crime is so built into the </a:t>
            </a:r>
            <a:endParaRPr lang="en-US"/>
          </a:p>
          <a:p>
            <a:r>
              <a:rPr lang="en-US"/>
              <a:t>system that the only solution is to abolish CPS. The public needs to have transparency of the dark side of the</a:t>
            </a:r>
            <a:endParaRPr lang="en-US"/>
          </a:p>
          <a:p>
            <a:r>
              <a:rPr lang="en-US"/>
              <a:t> inside of CPS, Adoption, Foster care, the selling of children.  </a:t>
            </a:r>
            <a:endParaRPr lang="en-US"/>
          </a:p>
          <a:p>
            <a:endParaRPr lang="en-US"/>
          </a:p>
          <a:p>
            <a:r>
              <a:rPr lang="en-US"/>
              <a:t>When you kill the children, you exterminate the race. For Real, For Real Crimes against Humanity.</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50676" y="62824"/>
            <a:ext cx="4603531" cy="6451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Resources</a:t>
            </a:r>
            <a:endParaRPr lang="en-US"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graphicFrame>
        <p:nvGraphicFramePr>
          <p:cNvPr id="3" name="Table 2"/>
          <p:cNvGraphicFramePr>
            <a:graphicFrameLocks noGrp="1"/>
          </p:cNvGraphicFramePr>
          <p:nvPr/>
        </p:nvGraphicFramePr>
        <p:xfrm>
          <a:off x="1629410" y="877570"/>
          <a:ext cx="10373995" cy="5495925"/>
        </p:xfrm>
        <a:graphic>
          <a:graphicData uri="http://schemas.openxmlformats.org/drawingml/2006/table">
            <a:tbl>
              <a:tblPr firstRow="1" bandRow="1">
                <a:tableStyleId>{5940675A-B579-460E-94D1-54222C63F5DA}</a:tableStyleId>
              </a:tblPr>
              <a:tblGrid>
                <a:gridCol w="10373995"/>
              </a:tblGrid>
              <a:tr h="5495925">
                <a:tc>
                  <a:txBody>
                    <a:bodyPr/>
                    <a:lstStyle/>
                    <a:p>
                      <a:pPr marL="0" indent="0">
                        <a:buNone/>
                      </a:pPr>
                      <a:r>
                        <a:rPr lang="en-US" sz="2400" b="1" baseline="0" dirty="0" smtClean="0"/>
                        <a:t>Contact with Child Protective Services is pervasive but unequally distributed by race and ethnicity in large US counties:</a:t>
                      </a:r>
                      <a:r>
                        <a:rPr lang="en-US" sz="2000" b="1" baseline="0" dirty="0" smtClean="0"/>
                        <a:t> </a:t>
                      </a:r>
                      <a:r>
                        <a:rPr lang="en-US" sz="2000" b="1" baseline="0" dirty="0" smtClean="0">
                          <a:solidFill>
                            <a:srgbClr val="FF0000"/>
                          </a:solidFill>
                          <a:highlight>
                            <a:srgbClr val="0000FF"/>
                          </a:highlight>
                        </a:rPr>
                        <a:t>https://www.pnas.org/doi/10.1073/pnas.2106272118</a:t>
                      </a:r>
                      <a:endParaRPr lang="en-US" sz="2000" b="1" baseline="0" dirty="0" smtClean="0">
                        <a:solidFill>
                          <a:srgbClr val="FF0000"/>
                        </a:solidFill>
                        <a:highlight>
                          <a:srgbClr val="0000FF"/>
                        </a:highlight>
                      </a:endParaRPr>
                    </a:p>
                    <a:p>
                      <a:pPr marL="0" indent="0">
                        <a:buNone/>
                      </a:pPr>
                      <a:endParaRPr lang="en-US" sz="2000" b="1" baseline="0" dirty="0" smtClean="0">
                        <a:solidFill>
                          <a:srgbClr val="FF0000"/>
                        </a:solidFill>
                        <a:highlight>
                          <a:srgbClr val="0000FF"/>
                        </a:highlight>
                      </a:endParaRPr>
                    </a:p>
                    <a:p>
                      <a:pPr marL="0" indent="0">
                        <a:buNone/>
                      </a:pPr>
                      <a:endParaRPr lang="en-US" sz="1200" b="1" baseline="0" dirty="0" smtClean="0">
                        <a:solidFill>
                          <a:srgbClr val="FF0000"/>
                        </a:solidFill>
                        <a:highlight>
                          <a:srgbClr val="0000FF"/>
                        </a:highlight>
                      </a:endParaRPr>
                    </a:p>
                    <a:p>
                      <a:pPr marL="0" indent="0">
                        <a:buNone/>
                      </a:pPr>
                      <a:r>
                        <a:rPr lang="en-US" sz="2400" b="1">
                          <a:sym typeface="+mn-ea"/>
                        </a:rPr>
                        <a:t>For Black families in Phoenix, child welfare investigations are a constant threat: </a:t>
                      </a:r>
                      <a:r>
                        <a:rPr lang="en-US" sz="2400">
                          <a:solidFill>
                            <a:srgbClr val="FF0000"/>
                          </a:solidFill>
                          <a:highlight>
                            <a:srgbClr val="0000FF"/>
                          </a:highlight>
                          <a:sym typeface="+mn-ea"/>
                        </a:rPr>
                        <a:t>https://www.azcentral.com/in-depth/news/local/phoenix/2022/12/08/child-welfare-investigations-are-a-threat-for-black-families-in-phoenix/69711648007/</a:t>
                      </a:r>
                      <a:endParaRPr lang="en-US" sz="2400"/>
                    </a:p>
                    <a:p>
                      <a:pPr marL="0" indent="0">
                        <a:buNone/>
                      </a:pPr>
                      <a:endParaRPr lang="en-US" sz="2400" b="1" baseline="0" dirty="0" smtClean="0">
                        <a:solidFill>
                          <a:srgbClr val="FF0000"/>
                        </a:solidFill>
                        <a:sym typeface="+mn-ea"/>
                      </a:endParaRPr>
                    </a:p>
                    <a:p>
                      <a:pPr marL="0" indent="0">
                        <a:buNone/>
                      </a:pPr>
                      <a:r>
                        <a:rPr lang="en-US" sz="2400" b="1" baseline="0" dirty="0" smtClean="0">
                          <a:solidFill>
                            <a:schemeClr val="tx2"/>
                          </a:solidFill>
                          <a:sym typeface="+mn-ea"/>
                        </a:rPr>
                        <a:t>Arizona was the last state to make Martin Luther King Jr. Day a state holiday; here's what you should know: </a:t>
                      </a:r>
                      <a:r>
                        <a:rPr lang="en-US" sz="2400" b="1" baseline="0" dirty="0" smtClean="0">
                          <a:solidFill>
                            <a:srgbClr val="FF0000"/>
                          </a:solidFill>
                          <a:highlight>
                            <a:srgbClr val="0000FF"/>
                          </a:highlight>
                          <a:sym typeface="+mn-ea"/>
                        </a:rPr>
                        <a:t>https://www.fox10phoenix.com/news/arizona-had-rocky-road-towards-making-martin-luther-king-jr-day-a-state-holiday-heres-what-you-should-know</a:t>
                      </a:r>
                      <a:endParaRPr lang="en-US" sz="2400" b="1" baseline="0" dirty="0" smtClean="0">
                        <a:solidFill>
                          <a:srgbClr val="FF0000"/>
                        </a:solidFill>
                        <a:highlight>
                          <a:srgbClr val="0000FF"/>
                        </a:highlight>
                        <a:sym typeface="+mn-ea"/>
                      </a:endParaRPr>
                    </a:p>
                    <a:p>
                      <a:pPr marL="0" indent="0">
                        <a:buNone/>
                      </a:pPr>
                      <a:endParaRPr lang="en-US" sz="2400" b="1" baseline="0" dirty="0" smtClean="0">
                        <a:solidFill>
                          <a:srgbClr val="FF0000"/>
                        </a:solidFill>
                        <a:highlight>
                          <a:srgbClr val="0000FF"/>
                        </a:highlight>
                        <a:sym typeface="+mn-ea"/>
                      </a:endParaRPr>
                    </a:p>
                    <a:p>
                      <a:pPr marL="0" indent="0">
                        <a:buNone/>
                      </a:pPr>
                      <a:r>
                        <a:rPr lang="en-US" sz="2400" b="1" baseline="0" dirty="0" smtClean="0">
                          <a:solidFill>
                            <a:schemeClr val="tx1"/>
                          </a:solidFill>
                          <a:sym typeface="+mn-ea"/>
                        </a:rPr>
                        <a:t>Arizona DES/CPS Federal Funding in 2024:</a:t>
                      </a:r>
                      <a:r>
                        <a:rPr lang="en-US" sz="2400" b="0" baseline="0" dirty="0" smtClean="0">
                          <a:solidFill>
                            <a:schemeClr val="tx1"/>
                          </a:solidFill>
                          <a:sym typeface="+mn-ea"/>
                        </a:rPr>
                        <a:t> </a:t>
                      </a:r>
                      <a:r>
                        <a:rPr lang="en-US" sz="2400" b="1" baseline="0" dirty="0" smtClean="0">
                          <a:solidFill>
                            <a:srgbClr val="FF0000"/>
                          </a:solidFill>
                          <a:highlight>
                            <a:srgbClr val="0000FF"/>
                          </a:highlight>
                          <a:sym typeface="+mn-ea"/>
                        </a:rPr>
                        <a:t> https://des.az.gov/about-des/budget-information</a:t>
                      </a:r>
                      <a:endParaRPr lang="en-US" sz="2400" b="1" baseline="0" dirty="0" smtClean="0">
                        <a:solidFill>
                          <a:srgbClr val="FF0000"/>
                        </a:solidFill>
                        <a:highlight>
                          <a:srgbClr val="0000FF"/>
                        </a:highlight>
                        <a:sym typeface="+mn-ea"/>
                      </a:endParaRPr>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27505" y="2864485"/>
            <a:ext cx="9752965" cy="645160"/>
          </a:xfrm>
          <a:prstGeom prst="rect">
            <a:avLst/>
          </a:prstGeom>
          <a:noFill/>
        </p:spPr>
        <p:txBody>
          <a:bodyPr wrap="square" rtlCol="0" anchor="t">
            <a:spAutoFit/>
          </a:bodyPr>
          <a:p>
            <a:r>
              <a:rPr lang="en-US">
                <a:solidFill>
                  <a:srgbClr val="FF0000"/>
                </a:solidFill>
                <a:highlight>
                  <a:srgbClr val="0000FF"/>
                </a:highlight>
              </a:rPr>
              <a:t>https://www.azcentral.com/story/news/local/arizona-child-welfare/2021/11/30/phoenix-area-children-face-highest-risk-foster-care-dcs/6381564001/</a:t>
            </a:r>
            <a:endParaRPr lang="en-US">
              <a:solidFill>
                <a:srgbClr val="FF0000"/>
              </a:solidFill>
              <a:highlight>
                <a:srgbClr val="0000FF"/>
              </a:highlight>
            </a:endParaRPr>
          </a:p>
        </p:txBody>
      </p:sp>
      <p:sp>
        <p:nvSpPr>
          <p:cNvPr id="4" name="Text Box 3"/>
          <p:cNvSpPr txBox="1"/>
          <p:nvPr/>
        </p:nvSpPr>
        <p:spPr>
          <a:xfrm>
            <a:off x="1497965" y="2378710"/>
            <a:ext cx="10201910" cy="368300"/>
          </a:xfrm>
          <a:prstGeom prst="rect">
            <a:avLst/>
          </a:prstGeom>
          <a:noFill/>
        </p:spPr>
        <p:txBody>
          <a:bodyPr wrap="square" rtlCol="0" anchor="t">
            <a:spAutoFit/>
          </a:bodyPr>
          <a:p>
            <a:r>
              <a:rPr lang="en-US" b="1"/>
              <a:t>In Phoenix area, 2 out of 5 kids risk a DCS call. It's worse for Black and Native kids</a:t>
            </a:r>
            <a:endParaRPr lang="en-US" b="1"/>
          </a:p>
        </p:txBody>
      </p:sp>
      <p:sp>
        <p:nvSpPr>
          <p:cNvPr id="5" name="TextBox 1"/>
          <p:cNvSpPr txBox="1"/>
          <p:nvPr/>
        </p:nvSpPr>
        <p:spPr>
          <a:xfrm>
            <a:off x="4005186" y="791169"/>
            <a:ext cx="4603531" cy="6451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p>
            <a:pPr algn="ctr"/>
            <a:r>
              <a:rPr lang="en-US"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Resources</a:t>
            </a:r>
            <a:endParaRPr lang="en-US"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Picture 3"/>
          <p:cNvPicPr>
            <a:picLocks noChangeAspect="1"/>
          </p:cNvPicPr>
          <p:nvPr/>
        </p:nvPicPr>
        <p:blipFill>
          <a:blip r:embed="rId1"/>
          <a:stretch>
            <a:fillRect/>
          </a:stretch>
        </p:blipFill>
        <p:spPr>
          <a:xfrm>
            <a:off x="2018665" y="287655"/>
            <a:ext cx="4162425" cy="2664460"/>
          </a:xfrm>
          <a:prstGeom prst="rect">
            <a:avLst/>
          </a:prstGeom>
        </p:spPr>
      </p:pic>
      <p:sp>
        <p:nvSpPr>
          <p:cNvPr id="5" name="Text Box 4"/>
          <p:cNvSpPr txBox="1"/>
          <p:nvPr/>
        </p:nvSpPr>
        <p:spPr>
          <a:xfrm>
            <a:off x="7078980" y="2726055"/>
            <a:ext cx="2540000" cy="3784600"/>
          </a:xfrm>
          <a:prstGeom prst="rect">
            <a:avLst/>
          </a:prstGeom>
          <a:noFill/>
        </p:spPr>
        <p:txBody>
          <a:bodyPr wrap="square" rtlCol="0" anchor="t">
            <a:spAutoFit/>
          </a:bodyPr>
          <a:p>
            <a:pPr algn="ctr"/>
            <a:r>
              <a:rPr lang="en-US" sz="2400" b="1" dirty="0" smtClean="0">
                <a:sym typeface="+mn-ea"/>
              </a:rPr>
              <a:t>We meet in Zoom Meeting: </a:t>
            </a:r>
            <a:endParaRPr lang="en-US" sz="2400" b="1" dirty="0" smtClean="0"/>
          </a:p>
          <a:p>
            <a:pPr algn="ctr"/>
            <a:r>
              <a:rPr lang="en-US" sz="2400" b="1" dirty="0" smtClean="0">
                <a:sym typeface="+mn-ea"/>
              </a:rPr>
              <a:t>The 2nd Thursday of every month</a:t>
            </a:r>
            <a:endParaRPr lang="en-US" sz="2400" b="1" dirty="0" smtClean="0"/>
          </a:p>
          <a:p>
            <a:pPr algn="ctr"/>
            <a:r>
              <a:rPr lang="en-US" sz="2400" b="1" dirty="0" smtClean="0">
                <a:sym typeface="+mn-ea"/>
              </a:rPr>
              <a:t>6:00pm MST visit us at </a:t>
            </a:r>
            <a:r>
              <a:rPr lang="en-US" sz="2400" dirty="0" smtClean="0">
                <a:highlight>
                  <a:srgbClr val="0000FF"/>
                </a:highlight>
                <a:sym typeface="+mn-ea"/>
                <a:hlinkClick r:id="rId2"/>
              </a:rPr>
              <a:t>www.svsloud.org</a:t>
            </a:r>
            <a:r>
              <a:rPr lang="en-US" sz="2400" b="1" dirty="0" smtClean="0">
                <a:sym typeface="+mn-ea"/>
              </a:rPr>
              <a:t> for the link to join in the conversation.</a:t>
            </a:r>
            <a:endParaRPr 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276" y="0"/>
            <a:ext cx="10018713" cy="3381703"/>
          </a:xfrm>
        </p:spPr>
        <p:txBody>
          <a:bodyPr>
            <a:normAutofit fontScale="90000"/>
          </a:bodyPr>
          <a:lstStyle/>
          <a:p>
            <a:br>
              <a:rPr lang="en-US" dirty="0" smtClean="0"/>
            </a:br>
            <a:r>
              <a:rPr lang="en-US" sz="2700" i="1" dirty="0" smtClean="0">
                <a:latin typeface="Arial Narrow" panose="020B0606020202030204" pitchFamily="34" charset="0"/>
              </a:rPr>
              <a:t>“</a:t>
            </a:r>
            <a:r>
              <a:rPr lang="en-US" sz="2700" i="1" dirty="0">
                <a:latin typeface="Arial Narrow" panose="020B0606020202030204" pitchFamily="34" charset="0"/>
              </a:rPr>
              <a:t>Culture is the arts elevated to a set of </a:t>
            </a:r>
            <a:r>
              <a:rPr lang="en-US" sz="2700" i="1" dirty="0" smtClean="0">
                <a:latin typeface="Arial Narrow" panose="020B0606020202030204" pitchFamily="34" charset="0"/>
              </a:rPr>
              <a:t>beliefs”</a:t>
            </a:r>
            <a:br>
              <a:rPr lang="en-US" sz="2700" dirty="0" smtClean="0">
                <a:latin typeface="Arial Narrow" panose="020B0606020202030204" pitchFamily="34" charset="0"/>
              </a:rPr>
            </a:br>
            <a:r>
              <a:rPr lang="en-US" sz="2000" dirty="0" smtClean="0">
                <a:latin typeface="Arial Narrow" panose="020B0606020202030204" pitchFamily="34" charset="0"/>
              </a:rPr>
              <a:t>Thomas </a:t>
            </a:r>
            <a:r>
              <a:rPr lang="en-US" sz="2000" dirty="0">
                <a:latin typeface="Arial Narrow" panose="020B0606020202030204" pitchFamily="34" charset="0"/>
              </a:rPr>
              <a:t>Wolfe</a:t>
            </a:r>
            <a:r>
              <a:rPr lang="en-US" sz="2000" dirty="0" smtClean="0">
                <a:latin typeface="Arial Narrow" panose="020B0606020202030204" pitchFamily="34" charset="0"/>
              </a:rPr>
              <a:t>.</a:t>
            </a:r>
            <a:br>
              <a:rPr lang="en-US" sz="2700" dirty="0" smtClean="0">
                <a:latin typeface="Arial Narrow" panose="020B0606020202030204" pitchFamily="34" charset="0"/>
              </a:rPr>
            </a:br>
            <a:br>
              <a:rPr lang="en-US" sz="2700" dirty="0">
                <a:latin typeface="Arial Narrow" panose="020B0606020202030204" pitchFamily="34" charset="0"/>
              </a:rPr>
            </a:br>
            <a:r>
              <a:rPr lang="en-US" sz="2700" i="1" dirty="0">
                <a:latin typeface="Arial Narrow" panose="020B0606020202030204" pitchFamily="34" charset="0"/>
              </a:rPr>
              <a:t>“A nation’s culture resides in the hearts and in the soul of its </a:t>
            </a:r>
            <a:r>
              <a:rPr lang="en-US" sz="2700" i="1" dirty="0" smtClean="0">
                <a:latin typeface="Arial Narrow" panose="020B0606020202030204" pitchFamily="34" charset="0"/>
              </a:rPr>
              <a:t>people”</a:t>
            </a:r>
            <a:br>
              <a:rPr lang="en-US" sz="2700" dirty="0" smtClean="0">
                <a:latin typeface="Arial Narrow" panose="020B0606020202030204" pitchFamily="34" charset="0"/>
              </a:rPr>
            </a:br>
            <a:r>
              <a:rPr lang="en-US" sz="2000" dirty="0" smtClean="0">
                <a:latin typeface="Arial Narrow" panose="020B0606020202030204" pitchFamily="34" charset="0"/>
              </a:rPr>
              <a:t>Mahatma Gandhi</a:t>
            </a:r>
            <a:br>
              <a:rPr lang="en-US" sz="2700" dirty="0" smtClean="0">
                <a:latin typeface="Arial Narrow" panose="020B0606020202030204" pitchFamily="34" charset="0"/>
              </a:rPr>
            </a:br>
            <a:br>
              <a:rPr lang="en-US" sz="2700" dirty="0">
                <a:latin typeface="Arial Narrow" panose="020B0606020202030204" pitchFamily="34" charset="0"/>
              </a:rPr>
            </a:br>
            <a:r>
              <a:rPr lang="en-US" sz="2700" i="1" dirty="0" smtClean="0">
                <a:latin typeface="Arial Narrow" panose="020B0606020202030204" pitchFamily="34" charset="0"/>
              </a:rPr>
              <a:t>“The </a:t>
            </a:r>
            <a:r>
              <a:rPr lang="en-US" sz="2700" i="1" dirty="0">
                <a:latin typeface="Arial Narrow" panose="020B0606020202030204" pitchFamily="34" charset="0"/>
              </a:rPr>
              <a:t>hardest thing in this world is to change </a:t>
            </a:r>
            <a:r>
              <a:rPr lang="en-US" sz="2700" i="1" dirty="0" smtClean="0">
                <a:latin typeface="Arial Narrow" panose="020B0606020202030204" pitchFamily="34" charset="0"/>
              </a:rPr>
              <a:t>culture”</a:t>
            </a:r>
            <a:br>
              <a:rPr lang="en-US" sz="2700" dirty="0">
                <a:latin typeface="Arial Narrow" panose="020B0606020202030204" pitchFamily="34" charset="0"/>
              </a:rPr>
            </a:br>
            <a:r>
              <a:rPr lang="en-US" sz="2000" dirty="0" smtClean="0">
                <a:latin typeface="Arial Narrow" panose="020B0606020202030204" pitchFamily="34" charset="0"/>
              </a:rPr>
              <a:t>Steve Isham</a:t>
            </a:r>
            <a:br>
              <a:rPr lang="en-US" sz="2700" dirty="0" smtClean="0">
                <a:latin typeface="Arial Narrow" panose="020B0606020202030204" pitchFamily="34" charset="0"/>
              </a:rPr>
            </a:br>
            <a:endParaRPr lang="en-US" sz="2700" dirty="0">
              <a:latin typeface="Arial Narrow" panose="020B0606020202030204" pitchFamily="34" charset="0"/>
            </a:endParaRPr>
          </a:p>
        </p:txBody>
      </p:sp>
      <p:sp>
        <p:nvSpPr>
          <p:cNvPr id="4" name="TextBox 3"/>
          <p:cNvSpPr txBox="1"/>
          <p:nvPr/>
        </p:nvSpPr>
        <p:spPr>
          <a:xfrm>
            <a:off x="1271751" y="3594538"/>
            <a:ext cx="10704237" cy="120032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400" b="1" dirty="0" smtClean="0">
                <a:solidFill>
                  <a:schemeClr val="tx1"/>
                </a:solidFill>
              </a:rPr>
              <a:t>What is the Culture of the Department of Child Safety?</a:t>
            </a:r>
            <a:endParaRPr lang="en-US" sz="2400" b="1" dirty="0" smtClean="0">
              <a:solidFill>
                <a:schemeClr val="tx1"/>
              </a:solidFill>
            </a:endParaRPr>
          </a:p>
          <a:p>
            <a:pPr algn="ctr"/>
            <a:endParaRPr lang="en-US" sz="2400" b="1" dirty="0" smtClean="0">
              <a:solidFill>
                <a:schemeClr val="tx1"/>
              </a:solidFill>
            </a:endParaRPr>
          </a:p>
          <a:p>
            <a:pPr algn="ctr"/>
            <a:r>
              <a:rPr lang="en-US" sz="2400" b="1" dirty="0" smtClean="0">
                <a:solidFill>
                  <a:schemeClr val="tx1"/>
                </a:solidFill>
              </a:rPr>
              <a:t>If you know this, you will know why it continues to fail our children and families</a:t>
            </a:r>
            <a:endParaRPr lang="en-US" sz="2400"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0435" y="0"/>
            <a:ext cx="10581565" cy="1752599"/>
          </a:xfrm>
        </p:spPr>
        <p:txBody>
          <a:bodyPr>
            <a:normAutofit/>
          </a:bodyPr>
          <a:lstStyle/>
          <a:p>
            <a:r>
              <a:rPr lang="en-US" i="1" dirty="0"/>
              <a:t>“Our community is being stripped of its children</a:t>
            </a:r>
            <a:r>
              <a:rPr lang="en-US" dirty="0"/>
              <a:t>," Stewart said</a:t>
            </a:r>
            <a:r>
              <a:rPr lang="en-US" dirty="0" smtClean="0"/>
              <a:t>.</a:t>
            </a:r>
            <a:endParaRPr lang="en-US" dirty="0"/>
          </a:p>
        </p:txBody>
      </p:sp>
      <p:sp>
        <p:nvSpPr>
          <p:cNvPr id="3" name="Rectangle 2"/>
          <p:cNvSpPr/>
          <p:nvPr/>
        </p:nvSpPr>
        <p:spPr>
          <a:xfrm>
            <a:off x="1345323" y="2257097"/>
            <a:ext cx="10657491" cy="3539430"/>
          </a:xfrm>
          <a:prstGeom prst="rect">
            <a:avLst/>
          </a:prstGeom>
        </p:spPr>
        <p:txBody>
          <a:bodyPr wrap="square">
            <a:spAutoFit/>
          </a:bodyPr>
          <a:lstStyle/>
          <a:p>
            <a:r>
              <a:rPr lang="en-US" sz="3200" dirty="0">
                <a:latin typeface="Arial Narrow" panose="020B0606020202030204" pitchFamily="34" charset="0"/>
              </a:rPr>
              <a:t>The National Academy of Sciences published a study projecting that by the time Black children in Maricopa County turn 18, there is a </a:t>
            </a:r>
            <a:r>
              <a:rPr lang="en-US" sz="3200" b="1" u="sng" dirty="0">
                <a:latin typeface="Arial Narrow" panose="020B0606020202030204" pitchFamily="34" charset="0"/>
              </a:rPr>
              <a:t>63% </a:t>
            </a:r>
            <a:r>
              <a:rPr lang="en-US" sz="3200" dirty="0">
                <a:latin typeface="Arial Narrow" panose="020B0606020202030204" pitchFamily="34" charset="0"/>
              </a:rPr>
              <a:t>chance they will see their parents investigated by </a:t>
            </a:r>
            <a:r>
              <a:rPr lang="en-US" sz="3200" dirty="0" smtClean="0">
                <a:latin typeface="Arial Narrow" panose="020B0606020202030204" pitchFamily="34" charset="0"/>
              </a:rPr>
              <a:t>DCS.</a:t>
            </a:r>
            <a:endParaRPr lang="en-US" sz="3200" dirty="0" smtClean="0">
              <a:latin typeface="Arial Narrow" panose="020B0606020202030204" pitchFamily="34" charset="0"/>
            </a:endParaRPr>
          </a:p>
          <a:p>
            <a:endParaRPr lang="en-US" sz="3200" dirty="0">
              <a:latin typeface="Arial Narrow" panose="020B0606020202030204" pitchFamily="34" charset="0"/>
            </a:endParaRPr>
          </a:p>
          <a:p>
            <a:r>
              <a:rPr lang="en-US" sz="3200" dirty="0" smtClean="0">
                <a:latin typeface="Arial Narrow" panose="020B0606020202030204" pitchFamily="34" charset="0"/>
              </a:rPr>
              <a:t>The evidence clearly and emphatically exposes a culture of preconceived ideas of what Black Children and Black families are and what they are not.</a:t>
            </a:r>
            <a:endParaRPr lang="en-US" sz="3200" dirty="0">
              <a:latin typeface="Arial Narrow" panose="020B0606020202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02068" y="302623"/>
            <a:ext cx="9669517" cy="1938992"/>
          </a:xfrm>
          <a:prstGeom prst="rect">
            <a:avLst/>
          </a:prstGeom>
        </p:spPr>
        <p:txBody>
          <a:bodyPr wrap="square">
            <a:spAutoFit/>
          </a:bodyPr>
          <a:lstStyle/>
          <a:p>
            <a:r>
              <a:rPr lang="en-US" sz="2400" b="1" dirty="0">
                <a:latin typeface="Arial Narrow" panose="020B0606020202030204" pitchFamily="34" charset="0"/>
              </a:rPr>
              <a:t>Professor Steve Isham started his career in 1975 and has seen 48 years of a consistent </a:t>
            </a:r>
            <a:r>
              <a:rPr lang="en-US" sz="2400" b="1" dirty="0" smtClean="0">
                <a:latin typeface="Arial Narrow" panose="020B0606020202030204" pitchFamily="34" charset="0"/>
              </a:rPr>
              <a:t>“pattern” </a:t>
            </a:r>
            <a:r>
              <a:rPr lang="en-US" sz="2400" b="1" dirty="0">
                <a:latin typeface="Arial Narrow" panose="020B0606020202030204" pitchFamily="34" charset="0"/>
              </a:rPr>
              <a:t>of failure for children and families by the State of Arizona’s protection of it’s children. Professor Isham directed a state-wide children’s non-profit. In his first year the organization gained the honor of the State-Wide Organization for Child Abuse Prevention</a:t>
            </a:r>
            <a:endParaRPr lang="en-US" sz="2400" b="1" dirty="0">
              <a:latin typeface="Arial Narrow" panose="020B0606020202030204" pitchFamily="34" charset="0"/>
            </a:endParaRPr>
          </a:p>
        </p:txBody>
      </p:sp>
      <p:pic>
        <p:nvPicPr>
          <p:cNvPr id="3" name="Picture 2"/>
          <p:cNvPicPr>
            <a:picLocks noChangeAspect="1"/>
          </p:cNvPicPr>
          <p:nvPr/>
        </p:nvPicPr>
        <p:blipFill>
          <a:blip r:embed="rId1"/>
          <a:stretch>
            <a:fillRect/>
          </a:stretch>
        </p:blipFill>
        <p:spPr>
          <a:xfrm>
            <a:off x="8917149" y="2899000"/>
            <a:ext cx="2749333" cy="2749333"/>
          </a:xfrm>
          <a:prstGeom prst="rect">
            <a:avLst/>
          </a:prstGeom>
        </p:spPr>
      </p:pic>
      <p:sp>
        <p:nvSpPr>
          <p:cNvPr id="4" name="Rectangle 3"/>
          <p:cNvSpPr/>
          <p:nvPr/>
        </p:nvSpPr>
        <p:spPr>
          <a:xfrm>
            <a:off x="2596054" y="2603028"/>
            <a:ext cx="5307724" cy="304698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400" dirty="0">
                <a:latin typeface="Arial Narrow" panose="020B0606020202030204" pitchFamily="34" charset="0"/>
              </a:rPr>
              <a:t>“THE PATTERN”</a:t>
            </a:r>
            <a:endParaRPr lang="en-US" sz="2400" dirty="0">
              <a:latin typeface="Arial Narrow" panose="020B0606020202030204" pitchFamily="34" charset="0"/>
            </a:endParaRPr>
          </a:p>
          <a:p>
            <a:pPr marL="342900" indent="-342900">
              <a:buFont typeface="+mj-lt"/>
              <a:buAutoNum type="arabicPeriod"/>
            </a:pPr>
            <a:r>
              <a:rPr lang="en-US" sz="2400" dirty="0">
                <a:latin typeface="Arial Narrow" panose="020B0606020202030204" pitchFamily="34" charset="0"/>
              </a:rPr>
              <a:t>A death, trauma, or exposure</a:t>
            </a:r>
            <a:endParaRPr lang="en-US" sz="2400" dirty="0">
              <a:latin typeface="Arial Narrow" panose="020B0606020202030204" pitchFamily="34" charset="0"/>
            </a:endParaRPr>
          </a:p>
          <a:p>
            <a:pPr marL="342900" indent="-342900">
              <a:buFont typeface="+mj-lt"/>
              <a:buAutoNum type="arabicPeriod"/>
            </a:pPr>
            <a:r>
              <a:rPr lang="en-US" sz="2400" dirty="0">
                <a:latin typeface="Arial Narrow" panose="020B0606020202030204" pitchFamily="34" charset="0"/>
              </a:rPr>
              <a:t>Media involvement</a:t>
            </a:r>
            <a:endParaRPr lang="en-US" sz="2400" dirty="0">
              <a:latin typeface="Arial Narrow" panose="020B0606020202030204" pitchFamily="34" charset="0"/>
            </a:endParaRPr>
          </a:p>
          <a:p>
            <a:pPr marL="342900" indent="-342900">
              <a:buFont typeface="+mj-lt"/>
              <a:buAutoNum type="arabicPeriod"/>
            </a:pPr>
            <a:r>
              <a:rPr lang="en-US" sz="2400" dirty="0">
                <a:latin typeface="Arial Narrow" panose="020B0606020202030204" pitchFamily="34" charset="0"/>
              </a:rPr>
              <a:t>Work groups/committees</a:t>
            </a:r>
            <a:endParaRPr lang="en-US" sz="2400" dirty="0">
              <a:latin typeface="Arial Narrow" panose="020B0606020202030204" pitchFamily="34" charset="0"/>
            </a:endParaRPr>
          </a:p>
          <a:p>
            <a:pPr marL="342900" indent="-342900">
              <a:buFont typeface="+mj-lt"/>
              <a:buAutoNum type="arabicPeriod"/>
            </a:pPr>
            <a:r>
              <a:rPr lang="en-US" sz="2400" dirty="0">
                <a:latin typeface="Arial Narrow" panose="020B0606020202030204" pitchFamily="34" charset="0"/>
              </a:rPr>
              <a:t>Out of state experts</a:t>
            </a:r>
            <a:endParaRPr lang="en-US" sz="2400" dirty="0">
              <a:latin typeface="Arial Narrow" panose="020B0606020202030204" pitchFamily="34" charset="0"/>
            </a:endParaRPr>
          </a:p>
          <a:p>
            <a:pPr marL="342900" indent="-342900">
              <a:buFont typeface="+mj-lt"/>
              <a:buAutoNum type="arabicPeriod"/>
            </a:pPr>
            <a:r>
              <a:rPr lang="en-US" sz="2400" dirty="0">
                <a:latin typeface="Arial Narrow" panose="020B0606020202030204" pitchFamily="34" charset="0"/>
              </a:rPr>
              <a:t>Change of leadership</a:t>
            </a:r>
            <a:endParaRPr lang="en-US" sz="2400" dirty="0">
              <a:latin typeface="Arial Narrow" panose="020B0606020202030204" pitchFamily="34" charset="0"/>
            </a:endParaRPr>
          </a:p>
          <a:p>
            <a:pPr marL="342900" indent="-342900">
              <a:buFont typeface="+mj-lt"/>
              <a:buAutoNum type="arabicPeriod"/>
            </a:pPr>
            <a:r>
              <a:rPr lang="en-US" sz="2400" dirty="0">
                <a:latin typeface="Arial Narrow" panose="020B0606020202030204" pitchFamily="34" charset="0"/>
              </a:rPr>
              <a:t>Promises of </a:t>
            </a:r>
            <a:r>
              <a:rPr lang="en-US" sz="2400" dirty="0" smtClean="0">
                <a:latin typeface="Arial Narrow" panose="020B0606020202030204" pitchFamily="34" charset="0"/>
              </a:rPr>
              <a:t>success</a:t>
            </a:r>
            <a:endParaRPr lang="en-US" sz="2400" dirty="0" smtClean="0">
              <a:latin typeface="Arial Narrow" panose="020B0606020202030204" pitchFamily="34" charset="0"/>
            </a:endParaRPr>
          </a:p>
          <a:p>
            <a:pPr marL="342900" indent="-342900">
              <a:buFont typeface="+mj-lt"/>
              <a:buAutoNum type="arabicPeriod"/>
            </a:pPr>
            <a:r>
              <a:rPr lang="en-US" sz="2400" dirty="0" smtClean="0">
                <a:latin typeface="Arial Narrow" panose="020B0606020202030204" pitchFamily="34" charset="0"/>
              </a:rPr>
              <a:t>Repeat</a:t>
            </a:r>
            <a:endParaRPr lang="en-US" sz="2400" dirty="0">
              <a:latin typeface="Arial Narrow" panose="020B0606020202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1"/>
          <a:stretch>
            <a:fillRect/>
          </a:stretch>
        </p:blipFill>
        <p:spPr>
          <a:xfrm>
            <a:off x="1761302" y="149444"/>
            <a:ext cx="2047875" cy="2228850"/>
          </a:xfrm>
          <a:prstGeom prst="ellipse">
            <a:avLst/>
          </a:prstGeom>
          <a:ln>
            <a:noFill/>
          </a:ln>
          <a:effectLst>
            <a:softEdge rad="112500"/>
          </a:effectLst>
        </p:spPr>
      </p:pic>
      <p:sp>
        <p:nvSpPr>
          <p:cNvPr id="6" name="Rectangle 5"/>
          <p:cNvSpPr/>
          <p:nvPr/>
        </p:nvSpPr>
        <p:spPr>
          <a:xfrm>
            <a:off x="4067503" y="479039"/>
            <a:ext cx="7872249" cy="1200329"/>
          </a:xfrm>
          <a:prstGeom prst="rect">
            <a:avLst/>
          </a:prstGeom>
        </p:spPr>
        <p:txBody>
          <a:bodyPr wrap="square">
            <a:spAutoFit/>
          </a:bodyPr>
          <a:lstStyle/>
          <a:p>
            <a:r>
              <a:rPr lang="en-US" sz="2400" dirty="0">
                <a:latin typeface="Arial Narrow" panose="020B0606020202030204" pitchFamily="34" charset="0"/>
              </a:rPr>
              <a:t>Black children had consistently high rates of </a:t>
            </a:r>
            <a:r>
              <a:rPr lang="en-US" sz="2400" dirty="0" smtClean="0">
                <a:latin typeface="Arial Narrow" panose="020B0606020202030204" pitchFamily="34" charset="0"/>
              </a:rPr>
              <a:t>investigations</a:t>
            </a:r>
            <a:r>
              <a:rPr lang="en-US" sz="2400" dirty="0">
                <a:latin typeface="Arial Narrow" panose="020B0606020202030204" pitchFamily="34" charset="0"/>
              </a:rPr>
              <a:t> </a:t>
            </a:r>
            <a:r>
              <a:rPr lang="en-US" sz="2400" dirty="0" smtClean="0">
                <a:latin typeface="Arial Narrow" panose="020B0606020202030204" pitchFamily="34" charset="0"/>
              </a:rPr>
              <a:t>in Maricopa </a:t>
            </a:r>
            <a:r>
              <a:rPr lang="en-US" sz="2400" b="1" dirty="0">
                <a:solidFill>
                  <a:srgbClr val="FF0000"/>
                </a:solidFill>
                <a:latin typeface="Arial Narrow" panose="020B0606020202030204" pitchFamily="34" charset="0"/>
              </a:rPr>
              <a:t>63.3% in Maricopa County (AZ). </a:t>
            </a:r>
            <a:r>
              <a:rPr lang="en-US" sz="2400" dirty="0">
                <a:latin typeface="Arial Narrow" panose="020B0606020202030204" pitchFamily="34" charset="0"/>
              </a:rPr>
              <a:t>In most counties, having had a CPS investigation was a modal outcome for Black children.</a:t>
            </a:r>
            <a:endParaRPr lang="en-US" sz="2400" dirty="0">
              <a:latin typeface="Arial Narrow" panose="020B0606020202030204" pitchFamily="34" charset="0"/>
            </a:endParaRPr>
          </a:p>
        </p:txBody>
      </p:sp>
      <p:sp>
        <p:nvSpPr>
          <p:cNvPr id="7" name="Rectangle 6"/>
          <p:cNvSpPr/>
          <p:nvPr/>
        </p:nvSpPr>
        <p:spPr>
          <a:xfrm>
            <a:off x="1156137" y="4960036"/>
            <a:ext cx="10899228" cy="546303"/>
          </a:xfrm>
          <a:prstGeom prst="rect">
            <a:avLst/>
          </a:prstGeom>
        </p:spPr>
        <p:txBody>
          <a:bodyPr wrap="square">
            <a:spAutoFit/>
          </a:bodyPr>
          <a:lstStyle/>
          <a:p>
            <a:pPr algn="ctr"/>
            <a:r>
              <a:rPr lang="en-US" sz="2950" i="1" dirty="0">
                <a:latin typeface="Arial Narrow" panose="020B0606020202030204" pitchFamily="34" charset="0"/>
              </a:rPr>
              <a:t>For Black families in Phoenix, child welfare investigations are a constant threat</a:t>
            </a:r>
            <a:endParaRPr lang="en-US" sz="2950" i="1" dirty="0">
              <a:latin typeface="Arial Narrow" panose="020B0606020202030204" pitchFamily="34" charset="0"/>
            </a:endParaRPr>
          </a:p>
        </p:txBody>
      </p:sp>
      <p:sp>
        <p:nvSpPr>
          <p:cNvPr id="8" name="Rectangle 7"/>
          <p:cNvSpPr/>
          <p:nvPr/>
        </p:nvSpPr>
        <p:spPr>
          <a:xfrm>
            <a:off x="5770179" y="6127616"/>
            <a:ext cx="6096000" cy="460375"/>
          </a:xfrm>
          <a:prstGeom prst="rect">
            <a:avLst/>
          </a:prstGeom>
        </p:spPr>
        <p:txBody>
          <a:bodyPr>
            <a:spAutoFit/>
          </a:bodyPr>
          <a:lstStyle/>
          <a:p>
            <a:r>
              <a:rPr lang="en-US" sz="1200" b="1" dirty="0" smtClean="0">
                <a:solidFill>
                  <a:schemeClr val="tx2"/>
                </a:solidFill>
                <a:highlight>
                  <a:srgbClr val="0000FF"/>
                </a:highlight>
                <a:hlinkClick r:id="rId2"/>
              </a:rPr>
              <a:t>https</a:t>
            </a:r>
            <a:r>
              <a:rPr lang="en-US" sz="1200" b="1" dirty="0">
                <a:solidFill>
                  <a:schemeClr val="tx2"/>
                </a:solidFill>
                <a:highlight>
                  <a:srgbClr val="0000FF"/>
                </a:highlight>
                <a:hlinkClick r:id="rId2"/>
              </a:rPr>
              <a:t>://www.azcentral.com/in-depth/news/local/phoenix/2022/12/08/child-welfare-investigations-are-a-threat-for-black-families-in-phoenix/69711648007</a:t>
            </a:r>
            <a:r>
              <a:rPr lang="en-US" sz="1200" b="1" dirty="0" smtClean="0">
                <a:solidFill>
                  <a:schemeClr val="tx2"/>
                </a:solidFill>
                <a:highlight>
                  <a:srgbClr val="0000FF"/>
                </a:highlight>
                <a:hlinkClick r:id="rId2"/>
              </a:rPr>
              <a:t>/</a:t>
            </a:r>
            <a:r>
              <a:rPr lang="en-US" sz="1200" b="1" dirty="0" smtClean="0">
                <a:solidFill>
                  <a:schemeClr val="tx2"/>
                </a:solidFill>
                <a:highlight>
                  <a:srgbClr val="0000FF"/>
                </a:highlight>
              </a:rPr>
              <a:t> </a:t>
            </a:r>
            <a:endParaRPr lang="en-US" sz="1200" b="1" dirty="0" smtClean="0">
              <a:solidFill>
                <a:schemeClr val="tx2"/>
              </a:solidFill>
              <a:highlight>
                <a:srgbClr val="0000FF"/>
              </a:highlight>
            </a:endParaRPr>
          </a:p>
        </p:txBody>
      </p:sp>
      <p:sp>
        <p:nvSpPr>
          <p:cNvPr id="9" name="TextBox 8"/>
          <p:cNvSpPr txBox="1"/>
          <p:nvPr/>
        </p:nvSpPr>
        <p:spPr>
          <a:xfrm>
            <a:off x="3626069" y="1830020"/>
            <a:ext cx="7956331" cy="2708434"/>
          </a:xfrm>
          <a:prstGeom prst="rect">
            <a:avLst/>
          </a:prstGeom>
          <a:noFill/>
        </p:spPr>
        <p:txBody>
          <a:bodyPr wrap="square" rtlCol="0">
            <a:spAutoFit/>
          </a:bodyPr>
          <a:lstStyle/>
          <a:p>
            <a:pPr algn="ctr"/>
            <a:r>
              <a:rPr lang="en-US" sz="3200" b="1" dirty="0" smtClean="0">
                <a:latin typeface="Arial Narrow" panose="020B0606020202030204" pitchFamily="34" charset="0"/>
              </a:rPr>
              <a:t>Why?  </a:t>
            </a:r>
            <a:endParaRPr lang="en-US" sz="3200" b="1" dirty="0" smtClean="0">
              <a:latin typeface="Arial Narrow" panose="020B0606020202030204" pitchFamily="34" charset="0"/>
            </a:endParaRPr>
          </a:p>
          <a:p>
            <a:r>
              <a:rPr lang="en-US" sz="2400" dirty="0" smtClean="0">
                <a:latin typeface="Arial Narrow" panose="020B0606020202030204" pitchFamily="34" charset="0"/>
              </a:rPr>
              <a:t>What are the characteristics in Maricopa County and Phoenix that single out Black children and Black families for more investigations? </a:t>
            </a:r>
            <a:endParaRPr lang="en-US" sz="2400" dirty="0" smtClean="0">
              <a:latin typeface="Arial Narrow" panose="020B0606020202030204" pitchFamily="34" charset="0"/>
            </a:endParaRPr>
          </a:p>
          <a:p>
            <a:endParaRPr lang="en-US" sz="1000" dirty="0">
              <a:latin typeface="Arial Narrow" panose="020B0606020202030204" pitchFamily="34" charset="0"/>
            </a:endParaRPr>
          </a:p>
          <a:p>
            <a:pPr algn="ctr"/>
            <a:r>
              <a:rPr lang="en-US" sz="3200" b="1" dirty="0" smtClean="0">
                <a:latin typeface="Arial Narrow" panose="020B0606020202030204" pitchFamily="34" charset="0"/>
              </a:rPr>
              <a:t>Why?</a:t>
            </a:r>
            <a:endParaRPr lang="en-US" sz="3200" b="1" dirty="0" smtClean="0">
              <a:latin typeface="Arial Narrow" panose="020B0606020202030204" pitchFamily="34" charset="0"/>
            </a:endParaRPr>
          </a:p>
          <a:p>
            <a:r>
              <a:rPr lang="en-US" sz="2400" dirty="0">
                <a:latin typeface="Arial Narrow" panose="020B0606020202030204" pitchFamily="34" charset="0"/>
              </a:rPr>
              <a:t>What are the characteristics in Maricopa County and Phoenix that </a:t>
            </a:r>
            <a:r>
              <a:rPr lang="en-US" sz="2400" dirty="0" smtClean="0">
                <a:latin typeface="Arial Narrow" panose="020B0606020202030204" pitchFamily="34" charset="0"/>
              </a:rPr>
              <a:t>hinder the outcomes for Black Children and Black families?</a:t>
            </a:r>
            <a:endParaRPr lang="en-US" sz="2400" dirty="0" smtClean="0">
              <a:latin typeface="Arial Narrow" panose="020B0606020202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428" y="118243"/>
            <a:ext cx="4674751" cy="1216572"/>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Now What?</a:t>
            </a:r>
            <a:br>
              <a:rPr lang="en-US"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r>
              <a:rPr lang="en-US" sz="1300" dirty="0" smtClean="0">
                <a:ln w="0"/>
                <a:solidFill>
                  <a:schemeClr val="tx1"/>
                </a:solidFill>
                <a:effectLst>
                  <a:outerShdw blurRad="38100" dist="19050" dir="2700000" algn="tl" rotWithShape="0">
                    <a:schemeClr val="dk1">
                      <a:alpha val="40000"/>
                    </a:schemeClr>
                  </a:outerShdw>
                </a:effectLst>
              </a:rPr>
              <a:t> </a:t>
            </a:r>
            <a:br>
              <a:rPr lang="en-US" sz="2800" dirty="0" smtClean="0">
                <a:ln w="0"/>
                <a:solidFill>
                  <a:schemeClr val="tx1"/>
                </a:solidFill>
                <a:effectLst>
                  <a:outerShdw blurRad="38100" dist="19050" dir="2700000" algn="tl" rotWithShape="0">
                    <a:schemeClr val="dk1">
                      <a:alpha val="40000"/>
                    </a:schemeClr>
                  </a:outerShdw>
                </a:effectLst>
              </a:rPr>
            </a:br>
            <a:r>
              <a:rPr lang="en-US" sz="2800" dirty="0" smtClean="0">
                <a:ln w="0"/>
                <a:solidFill>
                  <a:schemeClr val="tx1"/>
                </a:solidFill>
                <a:effectLst>
                  <a:outerShdw blurRad="38100" dist="19050" dir="2700000" algn="tl" rotWithShape="0">
                    <a:schemeClr val="dk1">
                      <a:alpha val="40000"/>
                    </a:schemeClr>
                  </a:outerShdw>
                </a:effectLst>
              </a:rPr>
              <a:t>Foster Care</a:t>
            </a:r>
            <a:endParaRPr lang="en-US" sz="27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Content Placeholder 2"/>
          <p:cNvSpPr>
            <a:spLocks noGrp="1"/>
          </p:cNvSpPr>
          <p:nvPr>
            <p:ph sz="half" idx="1"/>
          </p:nvPr>
        </p:nvSpPr>
        <p:spPr>
          <a:xfrm>
            <a:off x="1368698" y="1587063"/>
            <a:ext cx="5011081" cy="3626068"/>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r>
              <a:rPr lang="en-US" sz="2000" dirty="0"/>
              <a:t>Children in Maricopa County have the greatest risk among the 20 largest metro areas of being sent into foster care, as well as seeing their parents' legal rights terminated, a national study has concluded.</a:t>
            </a:r>
            <a:r>
              <a:rPr lang="en-US" sz="2000" b="1" dirty="0"/>
              <a:t> For Black and Native American children, the risk is nearly double when measured against the risk for all children in the greater Phoenix area</a:t>
            </a:r>
            <a:r>
              <a:rPr lang="en-US" sz="2000" dirty="0"/>
              <a:t>: </a:t>
            </a:r>
            <a:r>
              <a:rPr lang="en-US" sz="2000" b="1" dirty="0">
                <a:solidFill>
                  <a:srgbClr val="FF0000"/>
                </a:solidFill>
              </a:rPr>
              <a:t>About one in six face the prospect of being put in foster care</a:t>
            </a:r>
            <a:r>
              <a:rPr lang="en-US" sz="2000" dirty="0"/>
              <a:t>, according to the study, published earlier this year by the National Academy of Sciences.</a:t>
            </a:r>
            <a:endParaRPr lang="en-US" sz="2000" dirty="0"/>
          </a:p>
          <a:p>
            <a:pPr marL="0" indent="0">
              <a:buNone/>
            </a:pPr>
            <a:endParaRPr lang="en-US" sz="800" dirty="0"/>
          </a:p>
        </p:txBody>
      </p:sp>
      <p:sp>
        <p:nvSpPr>
          <p:cNvPr id="4" name="Content Placeholder 3"/>
          <p:cNvSpPr>
            <a:spLocks noGrp="1"/>
          </p:cNvSpPr>
          <p:nvPr>
            <p:ph sz="half" idx="2"/>
          </p:nvPr>
        </p:nvSpPr>
        <p:spPr>
          <a:xfrm>
            <a:off x="6630508" y="1587063"/>
            <a:ext cx="5447398" cy="3626068"/>
          </a:xfrm>
        </p:spPr>
        <p:style>
          <a:lnRef idx="2">
            <a:schemeClr val="accent1"/>
          </a:lnRef>
          <a:fillRef idx="1">
            <a:schemeClr val="lt1"/>
          </a:fillRef>
          <a:effectRef idx="0">
            <a:schemeClr val="accent1"/>
          </a:effectRef>
          <a:fontRef idx="minor">
            <a:schemeClr val="dk1"/>
          </a:fontRef>
        </p:style>
        <p:txBody>
          <a:bodyPr>
            <a:normAutofit fontScale="92500"/>
          </a:bodyPr>
          <a:lstStyle/>
          <a:p>
            <a:r>
              <a:rPr lang="en-US" sz="2100" dirty="0"/>
              <a:t>Race and ethnicity aside,</a:t>
            </a:r>
            <a:r>
              <a:rPr lang="en-US" sz="2100" b="1" dirty="0"/>
              <a:t> two out of every five youth in the county risk an investigation by the state Department of Child Safety at some point in their childhood</a:t>
            </a:r>
            <a:r>
              <a:rPr lang="en-US" sz="2100" dirty="0"/>
              <a:t>, the study </a:t>
            </a:r>
            <a:r>
              <a:rPr lang="en-US" sz="2100" dirty="0" smtClean="0"/>
              <a:t>found</a:t>
            </a:r>
            <a:endParaRPr lang="en-US" sz="2100" dirty="0"/>
          </a:p>
          <a:p>
            <a:r>
              <a:rPr lang="en-US" sz="2100" dirty="0" smtClean="0"/>
              <a:t>The </a:t>
            </a:r>
            <a:r>
              <a:rPr lang="en-US" sz="2100" dirty="0"/>
              <a:t>study determined there's a 34.5% median risk across the nation's largest metro areas for some sort of investigation from a child protective services (CPS) agency;</a:t>
            </a:r>
            <a:r>
              <a:rPr lang="en-US" sz="2100" b="1" dirty="0">
                <a:solidFill>
                  <a:srgbClr val="FF0000"/>
                </a:solidFill>
              </a:rPr>
              <a:t> in Maricopa County, the risk is 41%, or about two out of every five children younger than 18.</a:t>
            </a:r>
            <a:endParaRPr lang="en-US" sz="2100" dirty="0"/>
          </a:p>
          <a:p>
            <a:endParaRPr lang="en-US" dirty="0"/>
          </a:p>
        </p:txBody>
      </p:sp>
      <p:sp>
        <p:nvSpPr>
          <p:cNvPr id="6" name="TextBox 5"/>
          <p:cNvSpPr txBox="1"/>
          <p:nvPr/>
        </p:nvSpPr>
        <p:spPr>
          <a:xfrm>
            <a:off x="2448909" y="5717628"/>
            <a:ext cx="9544913"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dirty="0">
                <a:hlinkClick r:id="rId1"/>
              </a:rPr>
              <a:t>https://www.azcentral.com/story/news/local/arizona-child-welfare/2021/11/30/phoenix-area-children-face-highest-risk-foster-care-dcs/6381564001</a:t>
            </a:r>
            <a:r>
              <a:rPr lang="en-US" sz="1200" dirty="0" smtClean="0">
                <a:hlinkClick r:id="rId1"/>
              </a:rPr>
              <a:t>/</a:t>
            </a:r>
            <a:r>
              <a:rPr lang="en-US" sz="1200" dirty="0" smtClean="0"/>
              <a:t> </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72758" y="157654"/>
            <a:ext cx="5707117"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Foster Care</a:t>
            </a:r>
            <a:endParaRPr lang="en-US"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Rectangle 2"/>
          <p:cNvSpPr/>
          <p:nvPr/>
        </p:nvSpPr>
        <p:spPr>
          <a:xfrm>
            <a:off x="1566042" y="992403"/>
            <a:ext cx="10457794" cy="449262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dirty="0">
                <a:latin typeface="Arial Narrow" panose="020B0606020202030204" pitchFamily="34" charset="0"/>
              </a:rPr>
              <a:t>However, while investigations were fairly common, the outcomes varied widely. </a:t>
            </a:r>
            <a:r>
              <a:rPr lang="en-US" b="1" u="sng" dirty="0">
                <a:latin typeface="Arial Narrow" panose="020B0606020202030204" pitchFamily="34" charset="0"/>
              </a:rPr>
              <a:t>Entries into foster care in </a:t>
            </a:r>
            <a:r>
              <a:rPr lang="en-US" b="1" u="sng" dirty="0" smtClean="0">
                <a:latin typeface="Arial Narrow" panose="020B0606020202030204" pitchFamily="34" charset="0"/>
              </a:rPr>
              <a:t>Maricopa County were just </a:t>
            </a:r>
            <a:r>
              <a:rPr lang="en-US" b="1" u="sng" dirty="0">
                <a:latin typeface="Arial Narrow" panose="020B0606020202030204" pitchFamily="34" charset="0"/>
              </a:rPr>
              <a:t>shy of 10% </a:t>
            </a:r>
            <a:r>
              <a:rPr lang="en-US" dirty="0">
                <a:latin typeface="Arial Narrow" panose="020B0606020202030204" pitchFamily="34" charset="0"/>
              </a:rPr>
              <a:t>of cases investigated, while </a:t>
            </a:r>
            <a:r>
              <a:rPr lang="en-US" b="1" u="sng" dirty="0">
                <a:latin typeface="Arial Narrow" panose="020B0606020202030204" pitchFamily="34" charset="0"/>
              </a:rPr>
              <a:t>the median for the 20 counties examined was 3.5%.</a:t>
            </a:r>
            <a:endParaRPr lang="en-US" b="1" u="sng" dirty="0">
              <a:latin typeface="Arial Narrow" panose="020B0606020202030204" pitchFamily="34" charset="0"/>
            </a:endParaRPr>
          </a:p>
          <a:p>
            <a:endParaRPr lang="en-US" sz="1400" b="1" u="sng" dirty="0">
              <a:latin typeface="Arial Narrow" panose="020B0606020202030204" pitchFamily="34" charset="0"/>
            </a:endParaRPr>
          </a:p>
          <a:p>
            <a:r>
              <a:rPr lang="en-US" dirty="0">
                <a:latin typeface="Arial Narrow" panose="020B0606020202030204" pitchFamily="34" charset="0"/>
              </a:rPr>
              <a:t>The rate at which courts in Maricopa and Bexar (Texas) counties cut off parental rights was "shockingly higher than those in other counties," the report stated.</a:t>
            </a:r>
            <a:endParaRPr lang="en-US" dirty="0">
              <a:latin typeface="Arial Narrow" panose="020B0606020202030204" pitchFamily="34" charset="0"/>
            </a:endParaRPr>
          </a:p>
          <a:p>
            <a:endParaRPr lang="en-US" sz="1400" dirty="0">
              <a:latin typeface="Arial Narrow" panose="020B0606020202030204" pitchFamily="34" charset="0"/>
            </a:endParaRPr>
          </a:p>
          <a:p>
            <a:r>
              <a:rPr lang="en-US" b="1" dirty="0">
                <a:latin typeface="Arial Narrow" panose="020B0606020202030204" pitchFamily="34" charset="0"/>
              </a:rPr>
              <a:t>Termination of parental rights happened in almost 5% of cases in Maricopa County</a:t>
            </a:r>
            <a:r>
              <a:rPr lang="en-US" dirty="0">
                <a:latin typeface="Arial Narrow" panose="020B0606020202030204" pitchFamily="34" charset="0"/>
              </a:rPr>
              <a:t>. For Bexar County, whose largest metro area is San Antonio, it was nearly 3%.</a:t>
            </a:r>
            <a:endParaRPr lang="en-US" dirty="0">
              <a:latin typeface="Arial Narrow" panose="020B0606020202030204" pitchFamily="34" charset="0"/>
            </a:endParaRPr>
          </a:p>
          <a:p>
            <a:endParaRPr lang="en-US" sz="1400" dirty="0">
              <a:latin typeface="Arial Narrow" panose="020B0606020202030204" pitchFamily="34" charset="0"/>
            </a:endParaRPr>
          </a:p>
          <a:p>
            <a:r>
              <a:rPr lang="en-US" dirty="0">
                <a:latin typeface="Arial Narrow" panose="020B0606020202030204" pitchFamily="34" charset="0"/>
              </a:rPr>
              <a:t>In contrast, New York courts terminated parental rights in fewer than 1% of cases.</a:t>
            </a:r>
            <a:endParaRPr lang="en-US" dirty="0">
              <a:latin typeface="Arial Narrow" panose="020B0606020202030204" pitchFamily="34" charset="0"/>
            </a:endParaRPr>
          </a:p>
          <a:p>
            <a:endParaRPr lang="en-US" sz="1400" dirty="0">
              <a:latin typeface="Arial Narrow" panose="020B0606020202030204" pitchFamily="34" charset="0"/>
            </a:endParaRPr>
          </a:p>
          <a:p>
            <a:r>
              <a:rPr lang="en-US" dirty="0">
                <a:latin typeface="Arial Narrow" panose="020B0606020202030204" pitchFamily="34" charset="0"/>
              </a:rPr>
              <a:t>The study's authors said they </a:t>
            </a:r>
            <a:r>
              <a:rPr lang="en-US" b="1" dirty="0">
                <a:latin typeface="Arial Narrow" panose="020B0606020202030204" pitchFamily="34" charset="0"/>
              </a:rPr>
              <a:t>can't explain why children in the metro areas face a one-in-three chance of having an investigation for alleged abuse or neglect.</a:t>
            </a:r>
            <a:endParaRPr lang="en-US" b="1" dirty="0">
              <a:latin typeface="Arial Narrow" panose="020B0606020202030204" pitchFamily="34" charset="0"/>
            </a:endParaRPr>
          </a:p>
          <a:p>
            <a:endParaRPr lang="en-US" sz="1400" dirty="0">
              <a:latin typeface="Arial Narrow" panose="020B0606020202030204" pitchFamily="34" charset="0"/>
            </a:endParaRPr>
          </a:p>
          <a:p>
            <a:r>
              <a:rPr lang="en-US" dirty="0">
                <a:latin typeface="Arial Narrow" panose="020B0606020202030204" pitchFamily="34" charset="0"/>
              </a:rPr>
              <a:t>"Although it is unclear whether CPS contact causes poor outcomes or is merely associated with them,</a:t>
            </a:r>
            <a:r>
              <a:rPr lang="en-US" b="1" dirty="0">
                <a:solidFill>
                  <a:srgbClr val="FF0000"/>
                </a:solidFill>
                <a:latin typeface="Arial Narrow" panose="020B0606020202030204" pitchFamily="34" charset="0"/>
              </a:rPr>
              <a:t> </a:t>
            </a:r>
            <a:r>
              <a:rPr lang="en-US" b="1" dirty="0">
                <a:solidFill>
                  <a:schemeClr val="tx1"/>
                </a:solidFill>
                <a:latin typeface="Arial Narrow" panose="020B0606020202030204" pitchFamily="34" charset="0"/>
              </a:rPr>
              <a:t>research nonetheless shows that children who have come into contact with CPS fare poorly on a range of outcomes,"</a:t>
            </a:r>
            <a:r>
              <a:rPr lang="en-US" dirty="0">
                <a:latin typeface="Arial Narrow" panose="020B0606020202030204" pitchFamily="34" charset="0"/>
              </a:rPr>
              <a:t> the study stated. </a:t>
            </a:r>
            <a:endParaRPr lang="en-US" dirty="0">
              <a:latin typeface="Arial Narrow" panose="020B0606020202030204" pitchFamily="34" charset="0"/>
            </a:endParaRPr>
          </a:p>
        </p:txBody>
      </p:sp>
      <p:sp>
        <p:nvSpPr>
          <p:cNvPr id="4" name="Rectangle 3"/>
          <p:cNvSpPr/>
          <p:nvPr/>
        </p:nvSpPr>
        <p:spPr>
          <a:xfrm>
            <a:off x="2459420" y="6444366"/>
            <a:ext cx="9564415" cy="27699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1200" dirty="0">
                <a:hlinkClick r:id="rId1"/>
              </a:rPr>
              <a:t>https://www.azcentral.com/story/news/local/arizona-child-welfare/2021/11/30/phoenix-area-children-face-highest-risk-foster-care-dcs/6381564001</a:t>
            </a:r>
            <a:r>
              <a:rPr lang="en-US" sz="1200" dirty="0" smtClean="0">
                <a:hlinkClick r:id="rId1"/>
              </a:rPr>
              <a:t>/</a:t>
            </a:r>
            <a:r>
              <a:rPr lang="en-US" sz="1200" dirty="0" smtClean="0"/>
              <a:t> </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77862" y="241739"/>
            <a:ext cx="513955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Termination</a:t>
            </a:r>
            <a:endParaRPr lang="en-US"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Rectangle 2"/>
          <p:cNvSpPr/>
          <p:nvPr/>
        </p:nvSpPr>
        <p:spPr>
          <a:xfrm>
            <a:off x="1193471" y="1440112"/>
            <a:ext cx="10657489" cy="369252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b="1">
                <a:sym typeface="+mn-ea"/>
              </a:rPr>
              <a:t>There is a great deal less consistency when it comes to later-stage CPS contact. This was especially the case for TPR, where some counties terminated parental rights at rates shockingly higher than those in other counties. This is especially the case for Maricopa, AZ, and Bexar, TX, </a:t>
            </a:r>
            <a:r>
              <a:rPr lang="en-US" b="1">
                <a:solidFill>
                  <a:srgbClr val="FF0000"/>
                </a:solidFill>
                <a:sym typeface="+mn-ea"/>
              </a:rPr>
              <a:t>both of which terminated parental rights at over 15 times the rate of the counties that did so the least.</a:t>
            </a:r>
            <a:endParaRPr lang="en-US" b="1">
              <a:solidFill>
                <a:srgbClr val="FF0000"/>
              </a:solidFill>
            </a:endParaRPr>
          </a:p>
          <a:p>
            <a:r>
              <a:rPr lang="en-US" dirty="0">
                <a:solidFill>
                  <a:schemeClr val="tx1"/>
                </a:solidFill>
              </a:rPr>
              <a:t>(TPR= Termination of Parental Rights)</a:t>
            </a:r>
            <a:endParaRPr lang="en-US" dirty="0">
              <a:solidFill>
                <a:schemeClr val="tx1"/>
              </a:solidFill>
            </a:endParaRPr>
          </a:p>
          <a:p>
            <a:endParaRPr lang="en-US" dirty="0">
              <a:solidFill>
                <a:schemeClr val="tx1"/>
              </a:solidFill>
            </a:endParaRPr>
          </a:p>
          <a:p>
            <a:r>
              <a:rPr lang="en-US" b="1">
                <a:sym typeface="+mn-ea"/>
              </a:rPr>
              <a:t>Although CPS investigations are common almost without exception in these 20 counties, there is significant heterogeneity in later-stage CPS involvement and, as importantly, in its prevalence across racial/ethnic groups.</a:t>
            </a:r>
            <a:r>
              <a:rPr lang="en-US">
                <a:sym typeface="+mn-ea"/>
              </a:rPr>
              <a:t> Future research should build on these descriptive results to better understand how differential handling of cases across counties leads to divergence in child well-being. Future considerations of these data should also consider disparities in levels of CPS contact by race/ethnicity, with special attention to disparities by race/ethnicity in transition probabilities between stages.</a:t>
            </a:r>
            <a:endParaRPr lang="en-US"/>
          </a:p>
          <a:p>
            <a:endParaRPr lang="en-US"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77862" y="241739"/>
            <a:ext cx="513955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3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Termination</a:t>
            </a:r>
            <a:endParaRPr lang="en-US"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Rectangle 2"/>
          <p:cNvSpPr/>
          <p:nvPr/>
        </p:nvSpPr>
        <p:spPr>
          <a:xfrm>
            <a:off x="1193471" y="1440112"/>
            <a:ext cx="10657489" cy="452310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a:sym typeface="+mn-ea"/>
              </a:rPr>
              <a:t>From 2015 to 2019, the last full year of federal child welfare statistics available before the pandemic, </a:t>
            </a:r>
            <a:r>
              <a:rPr lang="en-US" sz="2400" b="1">
                <a:sym typeface="+mn-ea"/>
              </a:rPr>
              <a:t>DCS investigated the family lives of 1 of every 3 Black children in Maricopa County,</a:t>
            </a:r>
            <a:r>
              <a:rPr lang="en-US" sz="2400">
                <a:sym typeface="+mn-ea"/>
              </a:rPr>
              <a:t> the state’s most populous county and home to Phoenix, according to an analysis by ProPublica and NBC News of data obtained from the National Data Archive on Child Abuse and Neglect.</a:t>
            </a:r>
            <a:endParaRPr lang="en-US" sz="2400"/>
          </a:p>
          <a:p>
            <a:endParaRPr lang="en-US" sz="2400" dirty="0">
              <a:solidFill>
                <a:schemeClr val="tx1"/>
              </a:solidFill>
            </a:endParaRPr>
          </a:p>
          <a:p>
            <a:r>
              <a:rPr lang="en-US">
                <a:sym typeface="+mn-ea"/>
              </a:rPr>
              <a:t>Last year, a study published by the National Academy of Sciences used similar data to project that by the time Black children in </a:t>
            </a:r>
            <a:r>
              <a:rPr lang="en-US" b="1">
                <a:sym typeface="+mn-ea"/>
              </a:rPr>
              <a:t>Maricopa County turn 18, there’s a 63% chance that they will see their parents investigated by child services, the</a:t>
            </a:r>
            <a:r>
              <a:rPr lang="en-US" b="1">
                <a:solidFill>
                  <a:srgbClr val="FF0000"/>
                </a:solidFill>
                <a:sym typeface="+mn-ea"/>
              </a:rPr>
              <a:t> </a:t>
            </a:r>
            <a:r>
              <a:rPr lang="en-US" b="1">
                <a:solidFill>
                  <a:schemeClr val="tx1"/>
                </a:solidFill>
                <a:sym typeface="+mn-ea"/>
              </a:rPr>
              <a:t>highest rate of any of the 20 largest counties in the nation.</a:t>
            </a:r>
            <a:endParaRPr lang="en-US">
              <a:sym typeface="+mn-ea"/>
            </a:endParaRPr>
          </a:p>
          <a:p>
            <a:endParaRPr lang="en-US">
              <a:sym typeface="+mn-ea"/>
            </a:endParaRPr>
          </a:p>
          <a:p>
            <a:r>
              <a:rPr lang="en-US">
                <a:sym typeface="+mn-ea"/>
              </a:rPr>
              <a:t>https://www.azcentral.com/in-depth/news/local/phoenix/2022/12/08/child-welfare-investigations-are-a-threat-for-black-families-in-phoenix/69711648007/</a:t>
            </a:r>
            <a:endParaRPr lang="en-US"/>
          </a:p>
          <a:p>
            <a:endParaRPr lang="en-US"/>
          </a:p>
          <a:p>
            <a:endParaRPr lang="en-US"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0</TotalTime>
  <Words>10251</Words>
  <Application>WPS Presentation</Application>
  <PresentationFormat>Widescreen</PresentationFormat>
  <Paragraphs>155</Paragraphs>
  <Slides>15</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15</vt:i4>
      </vt:variant>
    </vt:vector>
  </HeadingPairs>
  <TitlesOfParts>
    <vt:vector size="25" baseType="lpstr">
      <vt:lpstr>Arial</vt:lpstr>
      <vt:lpstr>SimSun</vt:lpstr>
      <vt:lpstr>Wingdings</vt:lpstr>
      <vt:lpstr>Arial</vt:lpstr>
      <vt:lpstr>Arial Narrow</vt:lpstr>
      <vt:lpstr>Microsoft YaHei</vt:lpstr>
      <vt:lpstr>Arial Unicode MS</vt:lpstr>
      <vt:lpstr>Corbel</vt:lpstr>
      <vt:lpstr>Calibri</vt:lpstr>
      <vt:lpstr>Parallax</vt:lpstr>
      <vt:lpstr>PowerPoint 演示文稿</vt:lpstr>
      <vt:lpstr> “Culture is the arts elevated to a set of beliefs” Thomas Wolfe.  “A nation’s culture resides in the hearts and in the soul of its people” Mahatma Gandhi  “The hardest thing in this world is to change culture” Steve Isham </vt:lpstr>
      <vt:lpstr>“Our community is being stripped of its children," Stewart said.</vt:lpstr>
      <vt:lpstr>PowerPoint 演示文稿</vt:lpstr>
      <vt:lpstr>PowerPoint 演示文稿</vt:lpstr>
      <vt:lpstr>Now What?   Foster Care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Governor Katie Hobbs has chosen Matthew Stewart to steer the Arizona Department of Child Safety in protecting Arizona’s children.</dc:title>
  <dc:creator>Steven Isham</dc:creator>
  <cp:lastModifiedBy>Leanna ms</cp:lastModifiedBy>
  <cp:revision>39</cp:revision>
  <dcterms:created xsi:type="dcterms:W3CDTF">2023-01-09T01:05:00Z</dcterms:created>
  <dcterms:modified xsi:type="dcterms:W3CDTF">2023-01-17T22:50:45Z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8CFB49C35B074C028FF8D93946A7B24E</vt:lpwstr>
  </property>
  <property fmtid="{D5CDD505-2E9C-101B-9397-08002B2CF9AE}" pid="3" name="KSOProductBuildVer">
    <vt:lpwstr>1033-11.2.0.11440</vt:lpwstr>
  </property>
</Properties>
</file>