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3" r:id="rId8"/>
    <p:sldId id="266" r:id="rId9"/>
    <p:sldId id="264" r:id="rId10"/>
    <p:sldId id="271" r:id="rId11"/>
    <p:sldId id="272" r:id="rId12"/>
    <p:sldId id="273" r:id="rId13"/>
    <p:sldId id="265" r:id="rId14"/>
    <p:sldId id="267" r:id="rId15"/>
    <p:sldId id="268" r:id="rId16"/>
    <p:sldId id="269"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6" d="100"/>
          <a:sy n="96"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propublica.org/article/arizona-matthew-stewart-katie-hobbs-dc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svsloud.org/" TargetMode="Externa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131821" y="6550223"/>
            <a:ext cx="7060179" cy="307777"/>
          </a:xfrm>
          <a:prstGeom prst="rect">
            <a:avLst/>
          </a:prstGeom>
          <a:noFill/>
        </p:spPr>
        <p:txBody>
          <a:bodyPr wrap="square" rtlCol="0" anchor="t">
            <a:spAutoFit/>
          </a:bodyPr>
          <a:lstStyle/>
          <a:p>
            <a:pPr algn="ctr"/>
            <a:r>
              <a:rPr lang="en-US" sz="1400" i="1" dirty="0"/>
              <a:t>https://www.propublica.org/article/arizona-matthew-stewart-katie-hobbs-dcs</a:t>
            </a:r>
            <a:endParaRPr lang="en-US" sz="1400" i="1" dirty="0"/>
          </a:p>
        </p:txBody>
      </p:sp>
      <p:sp>
        <p:nvSpPr>
          <p:cNvPr id="5" name="Text Box 4"/>
          <p:cNvSpPr txBox="1"/>
          <p:nvPr/>
        </p:nvSpPr>
        <p:spPr>
          <a:xfrm>
            <a:off x="1838738" y="186690"/>
            <a:ext cx="10058401" cy="1200329"/>
          </a:xfrm>
          <a:prstGeom prst="rect">
            <a:avLst/>
          </a:prstGeom>
          <a:noFill/>
          <a:ln w="38100">
            <a:solidFill>
              <a:srgbClr val="FF0000"/>
            </a:solidFill>
          </a:ln>
        </p:spPr>
        <p:txBody>
          <a:bodyPr wrap="square" rtlCol="0" anchor="t">
            <a:spAutoFit/>
          </a:bodyPr>
          <a:lstStyle/>
          <a:p>
            <a:pPr algn="ctr"/>
            <a:r>
              <a:rPr lang="en-US" sz="3600" b="1" dirty="0">
                <a:solidFill>
                  <a:srgbClr val="FF0000"/>
                </a:solidFill>
              </a:rPr>
              <a:t>Arizona Child Welfare Director </a:t>
            </a:r>
            <a:r>
              <a:rPr lang="en-US" sz="3600" b="1" dirty="0" smtClean="0">
                <a:solidFill>
                  <a:srgbClr val="FF0000"/>
                </a:solidFill>
              </a:rPr>
              <a:t>Dismissed</a:t>
            </a:r>
            <a:endParaRPr lang="en-US" sz="3600" b="1" dirty="0" smtClean="0">
              <a:solidFill>
                <a:srgbClr val="FF0000"/>
              </a:solidFill>
            </a:endParaRPr>
          </a:p>
          <a:p>
            <a:pPr algn="ctr"/>
            <a:r>
              <a:rPr lang="en-US" sz="3600" b="1" dirty="0" smtClean="0">
                <a:solidFill>
                  <a:srgbClr val="FF0000"/>
                </a:solidFill>
              </a:rPr>
              <a:t> </a:t>
            </a:r>
            <a:r>
              <a:rPr lang="en-US" sz="3600" b="1" dirty="0">
                <a:solidFill>
                  <a:srgbClr val="FF0000"/>
                </a:solidFill>
              </a:rPr>
              <a:t>Amid GOP Attacks Speaks Out</a:t>
            </a:r>
            <a:endParaRPr lang="en-US" sz="3600" b="1" dirty="0">
              <a:solidFill>
                <a:srgbClr val="FF0000"/>
              </a:solidFill>
            </a:endParaRPr>
          </a:p>
        </p:txBody>
      </p:sp>
      <p:sp>
        <p:nvSpPr>
          <p:cNvPr id="6" name="Text Box 5"/>
          <p:cNvSpPr txBox="1"/>
          <p:nvPr/>
        </p:nvSpPr>
        <p:spPr>
          <a:xfrm>
            <a:off x="1331843" y="5447820"/>
            <a:ext cx="10860157" cy="923330"/>
          </a:xfrm>
          <a:prstGeom prst="rect">
            <a:avLst/>
          </a:prstGeom>
          <a:noFill/>
        </p:spPr>
        <p:txBody>
          <a:bodyPr wrap="square" rtlCol="0" anchor="t">
            <a:spAutoFit/>
          </a:bodyPr>
          <a:lstStyle/>
          <a:p>
            <a:pPr algn="ctr"/>
            <a:r>
              <a:rPr lang="en-US" b="1" dirty="0"/>
              <a:t>Gov. Katie Hobbs said she appointed Matthew Stewart to “transform” Arizona’s troubled child welfare system. But as an election-denying Republican was gearing up to attack him, </a:t>
            </a:r>
            <a:endParaRPr lang="en-US" b="1" dirty="0" smtClean="0"/>
          </a:p>
          <a:p>
            <a:pPr algn="ctr"/>
            <a:r>
              <a:rPr lang="en-US" b="1" dirty="0" smtClean="0"/>
              <a:t>she </a:t>
            </a:r>
            <a:r>
              <a:rPr lang="en-US" b="1" dirty="0"/>
              <a:t>gave up on her pick.</a:t>
            </a:r>
            <a:endParaRPr lang="en-US" b="1" dirty="0"/>
          </a:p>
        </p:txBody>
      </p:sp>
      <p:pic>
        <p:nvPicPr>
          <p:cNvPr id="100" name="Picture 99"/>
          <p:cNvPicPr/>
          <p:nvPr/>
        </p:nvPicPr>
        <p:blipFill>
          <a:blip r:embed="rId1"/>
          <a:stretch>
            <a:fillRect/>
          </a:stretch>
        </p:blipFill>
        <p:spPr>
          <a:xfrm>
            <a:off x="3995531" y="1566092"/>
            <a:ext cx="5794512" cy="354810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00200" y="646237"/>
            <a:ext cx="10178498"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b="1" dirty="0" smtClean="0">
                <a:solidFill>
                  <a:srgbClr val="FF0000"/>
                </a:solidFill>
              </a:rPr>
              <a:t>Claire </a:t>
            </a:r>
            <a:r>
              <a:rPr lang="en-US" b="1" dirty="0" err="1">
                <a:solidFill>
                  <a:srgbClr val="FF0000"/>
                </a:solidFill>
              </a:rPr>
              <a:t>Louge</a:t>
            </a:r>
            <a:r>
              <a:rPr lang="en-US" dirty="0"/>
              <a:t>, executive director of the child maltreatment prevention organization </a:t>
            </a:r>
            <a:r>
              <a:rPr lang="en-US" dirty="0" smtClean="0"/>
              <a:t>“Prevent </a:t>
            </a:r>
            <a:r>
              <a:rPr lang="en-US" dirty="0"/>
              <a:t>Child Abuse </a:t>
            </a:r>
            <a:r>
              <a:rPr lang="en-US" dirty="0" smtClean="0"/>
              <a:t>Arizona” </a:t>
            </a:r>
            <a:r>
              <a:rPr lang="en-US" dirty="0"/>
              <a:t>said she met with Stewart the morning before he was forced to leave. She said she asked him what he was looking for in the high-level positions he had dismissed people from.</a:t>
            </a:r>
            <a:endParaRPr lang="en-US" dirty="0"/>
          </a:p>
        </p:txBody>
      </p:sp>
      <p:sp>
        <p:nvSpPr>
          <p:cNvPr id="3" name="Text Box 2"/>
          <p:cNvSpPr txBox="1"/>
          <p:nvPr/>
        </p:nvSpPr>
        <p:spPr>
          <a:xfrm>
            <a:off x="1600200" y="3247611"/>
            <a:ext cx="10178498" cy="17532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Part of his answer was that he really wanted DCS leadership to have optimism and “show up differently” in the lives of struggling families, </a:t>
            </a:r>
            <a:r>
              <a:rPr lang="en-US" dirty="0" err="1"/>
              <a:t>Louge</a:t>
            </a:r>
            <a:r>
              <a:rPr lang="en-US" dirty="0"/>
              <a:t> said.</a:t>
            </a:r>
            <a:endParaRPr lang="en-US" dirty="0"/>
          </a:p>
          <a:p>
            <a:endParaRPr lang="en-US" dirty="0"/>
          </a:p>
          <a:p>
            <a:r>
              <a:rPr lang="en-US" b="1" i="1" dirty="0">
                <a:solidFill>
                  <a:srgbClr val="FF0000"/>
                </a:solidFill>
              </a:rPr>
              <a:t>“What did they expect?” </a:t>
            </a:r>
            <a:r>
              <a:rPr lang="en-US" dirty="0"/>
              <a:t>she said of the governor’s office. </a:t>
            </a:r>
            <a:r>
              <a:rPr lang="en-US" b="1" i="1" dirty="0">
                <a:solidFill>
                  <a:srgbClr val="FF0000"/>
                </a:solidFill>
              </a:rPr>
              <a:t>“Matthew Stewart is a known visionary, a known advocate, who did not have extensive administrative experience. They knew that.”</a:t>
            </a:r>
            <a:endParaRPr lang="en-US" b="1" i="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90481" y="565426"/>
            <a:ext cx="10143878" cy="2308324"/>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dirty="0"/>
              <a:t>DCS staffers — some of whom took jobs at the agency since Stewart was hired because they wanted to work with him — say they are upset by the way he was treated, as are many people in Arizona’s Black community.</a:t>
            </a:r>
            <a:endParaRPr lang="en-US" dirty="0"/>
          </a:p>
          <a:p>
            <a:endParaRPr lang="en-US" dirty="0"/>
          </a:p>
          <a:p>
            <a:r>
              <a:rPr lang="en-US" dirty="0"/>
              <a:t>Dustin </a:t>
            </a:r>
            <a:r>
              <a:rPr lang="en-US" dirty="0" err="1"/>
              <a:t>Sallaz</a:t>
            </a:r>
            <a:r>
              <a:rPr lang="en-US" dirty="0"/>
              <a:t>, a case manager and later supervisor at DCS from 2017 to 2022 who is openly gay and has worked extensively with Stewart, said </a:t>
            </a:r>
            <a:r>
              <a:rPr lang="en-US" b="1" i="1" dirty="0" smtClean="0">
                <a:solidFill>
                  <a:srgbClr val="FF0000"/>
                </a:solidFill>
              </a:rPr>
              <a:t>“Stewart </a:t>
            </a:r>
            <a:r>
              <a:rPr lang="en-US" b="1" i="1" dirty="0">
                <a:solidFill>
                  <a:srgbClr val="FF0000"/>
                </a:solidFill>
              </a:rPr>
              <a:t>was always an “amazing” and “communicative” DCS colleague who took time to get to know the families he worked with — and that he was right to fire the people he fired</a:t>
            </a:r>
            <a:r>
              <a:rPr lang="en-US" b="1" i="1" dirty="0" smtClean="0">
                <a:solidFill>
                  <a:srgbClr val="FF0000"/>
                </a:solidFill>
              </a:rPr>
              <a:t>.”</a:t>
            </a:r>
            <a:endParaRPr lang="en-US" b="1" i="1" dirty="0">
              <a:solidFill>
                <a:srgbClr val="FF0000"/>
              </a:solidFill>
            </a:endParaRPr>
          </a:p>
        </p:txBody>
      </p:sp>
      <p:sp>
        <p:nvSpPr>
          <p:cNvPr id="3" name="Text Box 2"/>
          <p:cNvSpPr txBox="1"/>
          <p:nvPr/>
        </p:nvSpPr>
        <p:spPr>
          <a:xfrm>
            <a:off x="1590481" y="3141124"/>
            <a:ext cx="1014387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Samantha Aiello was a case manager and program specialist at DCS from 2016 to 2022, when she left the department to work with Stewart’s nonprofit organization, Our Sister Our Brother, which advocates for vulnerable families caught up in the child welfare system. She also identifies as LGBTQ, noting that Stewart knew this and sent her an Edible Arrangement for her wedding.</a:t>
            </a:r>
            <a:endParaRPr lang="en-US" dirty="0"/>
          </a:p>
          <a:p>
            <a:endParaRPr lang="en-US" dirty="0"/>
          </a:p>
          <a:p>
            <a:r>
              <a:rPr lang="en-US" b="1" i="1" dirty="0">
                <a:solidFill>
                  <a:srgbClr val="FF0000"/>
                </a:solidFill>
              </a:rPr>
              <a:t>“Matt is the most compassionate person I’ve ever had the chance to work for,” </a:t>
            </a:r>
            <a:r>
              <a:rPr lang="en-US" dirty="0"/>
              <a:t>she said.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23971" y="484201"/>
            <a:ext cx="10175875" cy="166199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dirty="0"/>
              <a:t>The current and former DCS employees interviewed by ProPublica agreed that the officials whom Stewart fired, all key figures in charge of the department’s day-to-day operations, were widely known for contributing to long-standing problems at the agency, including staff retention.</a:t>
            </a:r>
            <a:endParaRPr lang="en-US" dirty="0"/>
          </a:p>
          <a:p>
            <a:endParaRPr lang="en-US" dirty="0"/>
          </a:p>
          <a:p>
            <a:r>
              <a:rPr lang="en-US" sz="1200" i="1" dirty="0">
                <a:solidFill>
                  <a:schemeClr val="tx1"/>
                </a:solidFill>
              </a:rPr>
              <a:t>ProPublica has requested that DCS provide documentation of the officials’ complaints about Stewart but has not received the records</a:t>
            </a:r>
            <a:r>
              <a:rPr lang="en-US" sz="1200" i="1" dirty="0"/>
              <a:t>.</a:t>
            </a:r>
            <a:endParaRPr lang="en-US" sz="1200" i="1" dirty="0"/>
          </a:p>
        </p:txBody>
      </p:sp>
      <p:sp>
        <p:nvSpPr>
          <p:cNvPr id="3" name="Text Box 2"/>
          <p:cNvSpPr txBox="1"/>
          <p:nvPr/>
        </p:nvSpPr>
        <p:spPr>
          <a:xfrm>
            <a:off x="2504661" y="2759131"/>
            <a:ext cx="9394577"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dirty="0"/>
              <a:t>The four officials could not immediately be reached for comment.</a:t>
            </a:r>
            <a:endParaRPr lang="en-US" dirty="0"/>
          </a:p>
          <a:p>
            <a:endParaRPr lang="en-US" dirty="0"/>
          </a:p>
          <a:p>
            <a:r>
              <a:rPr lang="en-US" dirty="0"/>
              <a:t>In an interview, Kim Quintero, director of communications for the Arizona Senate Republicans, said the allegations about Stewart came from a whistleblower whose identity Hoffman and his team are protecting. </a:t>
            </a:r>
            <a:r>
              <a:rPr lang="en-US" b="1" i="1" dirty="0">
                <a:solidFill>
                  <a:srgbClr val="FF0000"/>
                </a:solidFill>
              </a:rPr>
              <a:t>“We have attorneys that review these things before they even go out, so we did everything legally accurate,” </a:t>
            </a:r>
            <a:r>
              <a:rPr lang="en-US" dirty="0"/>
              <a:t>she said, referring to documentation she said the committee reviewed.</a:t>
            </a:r>
            <a:endParaRPr lang="en-US" dirty="0"/>
          </a:p>
          <a:p>
            <a:endParaRPr lang="en-US" dirty="0"/>
          </a:p>
          <a:p>
            <a:r>
              <a:rPr lang="en-US" dirty="0"/>
              <a:t>Regarding the allegation that discrimination had something to do with Stewart’s decisions about which DCS officials to dismiss, Quintero said that </a:t>
            </a:r>
            <a:r>
              <a:rPr lang="en-US" b="1" i="1" dirty="0">
                <a:solidFill>
                  <a:srgbClr val="FF0000"/>
                </a:solidFill>
              </a:rPr>
              <a:t>“obviously, an investigation hasn’t been done.”</a:t>
            </a:r>
            <a:endParaRPr lang="en-US" b="1" i="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30016" y="387627"/>
            <a:ext cx="9805063"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Meanwhile, Hoffman, the committee chair, is leading a group of conservatives who plan to sue Hobbs for issuing an executive order guaranteeing equal employment opportunities for LGBTQ people working at state agencies. He also wrote a bill that would have banned books from schools that depict </a:t>
            </a:r>
            <a:r>
              <a:rPr lang="en-US" b="1" i="1" dirty="0">
                <a:solidFill>
                  <a:srgbClr val="FF0000"/>
                </a:solidFill>
              </a:rPr>
              <a:t>“acts” </a:t>
            </a:r>
            <a:r>
              <a:rPr lang="en-US" dirty="0"/>
              <a:t>of </a:t>
            </a:r>
            <a:r>
              <a:rPr lang="en-US" b="1" i="1" dirty="0">
                <a:solidFill>
                  <a:srgbClr val="FF0000"/>
                </a:solidFill>
              </a:rPr>
              <a:t>“homosexuality.”</a:t>
            </a:r>
            <a:endParaRPr lang="en-US" b="1" i="1" dirty="0">
              <a:solidFill>
                <a:srgbClr val="FF0000"/>
              </a:solidFill>
            </a:endParaRPr>
          </a:p>
          <a:p>
            <a:endParaRPr lang="en-US" dirty="0"/>
          </a:p>
          <a:p>
            <a:endParaRPr lang="en-US" dirty="0"/>
          </a:p>
          <a:p>
            <a:r>
              <a:rPr lang="en-US" dirty="0"/>
              <a:t>Stewart said that many of the changes he made in the short time he was director </a:t>
            </a:r>
            <a:r>
              <a:rPr lang="en-US" b="1" i="1" dirty="0">
                <a:solidFill>
                  <a:srgbClr val="FF0000"/>
                </a:solidFill>
              </a:rPr>
              <a:t>“were ones that needed to happen for years, maybe decades,” </a:t>
            </a:r>
            <a:r>
              <a:rPr lang="en-US" dirty="0"/>
              <a:t>adding that his goal was to reshape “what the community experiences when DCS knocks on their door.”</a:t>
            </a:r>
            <a:endParaRPr lang="en-US" dirty="0"/>
          </a:p>
        </p:txBody>
      </p:sp>
      <p:sp>
        <p:nvSpPr>
          <p:cNvPr id="3" name="Text Box 2"/>
          <p:cNvSpPr txBox="1"/>
          <p:nvPr/>
        </p:nvSpPr>
        <p:spPr>
          <a:xfrm>
            <a:off x="1630016" y="3269615"/>
            <a:ext cx="980506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He also said that during his initial interviews with Hobbs’ team, he was asked what it would mean to the public if he were picked as DCS director. </a:t>
            </a:r>
            <a:r>
              <a:rPr lang="en-US" b="1" i="1" dirty="0">
                <a:solidFill>
                  <a:srgbClr val="FF0000"/>
                </a:solidFill>
              </a:rPr>
              <a:t>“I said it would mean she wants change,”</a:t>
            </a:r>
            <a:r>
              <a:rPr lang="en-US" dirty="0">
                <a:solidFill>
                  <a:srgbClr val="FF0000"/>
                </a:solidFill>
              </a:rPr>
              <a:t> </a:t>
            </a:r>
            <a:r>
              <a:rPr lang="en-US" dirty="0"/>
              <a:t>Stewart said of the governor.</a:t>
            </a:r>
            <a:endParaRPr lang="en-US" dirty="0"/>
          </a:p>
          <a:p>
            <a:endParaRPr lang="en-US" dirty="0"/>
          </a:p>
          <a:p>
            <a:r>
              <a:rPr lang="en-US" dirty="0"/>
              <a:t>“That was my charge,” he said. “I believe that is why I was hired.”</a:t>
            </a:r>
            <a:endParaRPr lang="en-US" dirty="0"/>
          </a:p>
        </p:txBody>
      </p:sp>
      <p:sp>
        <p:nvSpPr>
          <p:cNvPr id="4" name="Text Box 3"/>
          <p:cNvSpPr txBox="1"/>
          <p:nvPr/>
        </p:nvSpPr>
        <p:spPr>
          <a:xfrm>
            <a:off x="3637722" y="6357648"/>
            <a:ext cx="7797357" cy="307777"/>
          </a:xfrm>
          <a:prstGeom prst="rect">
            <a:avLst/>
          </a:prstGeom>
          <a:noFill/>
        </p:spPr>
        <p:txBody>
          <a:bodyPr wrap="square" rtlCol="0" anchor="t">
            <a:spAutoFit/>
          </a:bodyPr>
          <a:lstStyle/>
          <a:p>
            <a:r>
              <a:rPr lang="en-US" sz="1400" b="1" i="1" dirty="0">
                <a:sym typeface="+mn-ea"/>
                <a:hlinkClick r:id="rId1"/>
              </a:rPr>
              <a:t>https://</a:t>
            </a:r>
            <a:r>
              <a:rPr lang="en-US" sz="1400" b="1" i="1" dirty="0" smtClean="0">
                <a:sym typeface="+mn-ea"/>
                <a:hlinkClick r:id="rId1"/>
              </a:rPr>
              <a:t>www.propublica.org/article/arizona-matthew-stewart-katie-hobbs-dcs</a:t>
            </a:r>
            <a:r>
              <a:rPr lang="en-US" sz="1400" b="1" i="1" dirty="0" smtClean="0">
                <a:sym typeface="+mn-ea"/>
              </a:rPr>
              <a:t> </a:t>
            </a:r>
            <a:endParaRPr lang="en-US" sz="14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260" y="109330"/>
            <a:ext cx="10436087"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r>
              <a:rPr lang="en-US" b="1" dirty="0" smtClean="0">
                <a:solidFill>
                  <a:srgbClr val="FF0000"/>
                </a:solidFill>
              </a:rPr>
              <a:t>Racism</a:t>
            </a:r>
            <a:r>
              <a:rPr lang="en-US" dirty="0" smtClean="0"/>
              <a:t> </a:t>
            </a:r>
            <a:r>
              <a:rPr lang="en-US" dirty="0"/>
              <a:t>continues to be a big problem in Arizona. Katie Hobbs fires DCS director after less than 2 months. </a:t>
            </a:r>
            <a:r>
              <a:rPr lang="en-US" dirty="0" smtClean="0"/>
              <a:t>African </a:t>
            </a:r>
            <a:r>
              <a:rPr lang="en-US" dirty="0"/>
              <a:t>American </a:t>
            </a:r>
            <a:r>
              <a:rPr lang="en-US" dirty="0" smtClean="0"/>
              <a:t>children and families </a:t>
            </a:r>
            <a:r>
              <a:rPr lang="en-US" dirty="0"/>
              <a:t>in State custody are systemically terrorized by Arizona CPS/DCS. </a:t>
            </a:r>
            <a:endParaRPr lang="en-US" dirty="0" smtClean="0"/>
          </a:p>
          <a:p>
            <a:endParaRPr lang="en-US" dirty="0" smtClean="0"/>
          </a:p>
          <a:p>
            <a:pPr marL="285750" indent="-285750">
              <a:buFont typeface="Wingdings" panose="05000000000000000000" pitchFamily="2" charset="2"/>
              <a:buChar char="Ø"/>
            </a:pPr>
            <a:r>
              <a:rPr lang="en-US" dirty="0" smtClean="0"/>
              <a:t>Children </a:t>
            </a:r>
            <a:r>
              <a:rPr lang="en-US" dirty="0"/>
              <a:t>are ATM Cash Cow Machines for the State. </a:t>
            </a:r>
            <a:endParaRPr lang="en-US" dirty="0" smtClean="0"/>
          </a:p>
          <a:p>
            <a:endParaRPr lang="en-US" dirty="0" smtClean="0"/>
          </a:p>
          <a:p>
            <a:pPr marL="285750" indent="-285750">
              <a:buFont typeface="Wingdings" panose="05000000000000000000" pitchFamily="2" charset="2"/>
              <a:buChar char="Ø"/>
            </a:pPr>
            <a:r>
              <a:rPr lang="en-US" dirty="0" smtClean="0"/>
              <a:t>The unchecked </a:t>
            </a:r>
            <a:r>
              <a:rPr lang="en-US" dirty="0"/>
              <a:t>power to kidnap your child is at an all time high. </a:t>
            </a:r>
            <a:endParaRPr lang="en-US" dirty="0" smtClean="0"/>
          </a:p>
          <a:p>
            <a:endParaRPr lang="en-US" dirty="0" smtClean="0"/>
          </a:p>
          <a:p>
            <a:pPr marL="285750" indent="-285750">
              <a:buFont typeface="Wingdings" panose="05000000000000000000" pitchFamily="2" charset="2"/>
              <a:buChar char="Ø"/>
            </a:pPr>
            <a:r>
              <a:rPr lang="en-US" dirty="0" smtClean="0"/>
              <a:t>The </a:t>
            </a:r>
            <a:r>
              <a:rPr lang="en-US" dirty="0"/>
              <a:t>governor Katie Hobbs worked as a social worker so she knows she can’t clear up that CPS house of  corruption from the inside. </a:t>
            </a:r>
            <a:endParaRPr lang="en-US" dirty="0" smtClean="0"/>
          </a:p>
          <a:p>
            <a:endParaRPr lang="en-US" dirty="0" smtClean="0"/>
          </a:p>
          <a:p>
            <a:pPr marL="285750" indent="-285750">
              <a:buFont typeface="Wingdings" panose="05000000000000000000" pitchFamily="2" charset="2"/>
              <a:buChar char="Ø"/>
            </a:pPr>
            <a:r>
              <a:rPr lang="en-US" dirty="0" smtClean="0"/>
              <a:t>So </a:t>
            </a:r>
            <a:r>
              <a:rPr lang="en-US" dirty="0"/>
              <a:t>she knew she had to fire Matthew Stewart the First Black DCS director in </a:t>
            </a:r>
            <a:r>
              <a:rPr lang="en-US" dirty="0" smtClean="0"/>
              <a:t>Arizona</a:t>
            </a: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Matthew </a:t>
            </a:r>
            <a:r>
              <a:rPr lang="en-US" dirty="0"/>
              <a:t>Stewart is a black community advocate that worked at DCS as a case manager, trainer and supervisor for a decade. Before quitting in 2020. </a:t>
            </a:r>
            <a:endParaRPr lang="en-US" dirty="0" smtClean="0"/>
          </a:p>
          <a:p>
            <a:endParaRPr lang="en-US" dirty="0" smtClean="0"/>
          </a:p>
          <a:p>
            <a:pPr marL="285750" indent="-285750">
              <a:buFont typeface="Wingdings" panose="05000000000000000000" pitchFamily="2" charset="2"/>
              <a:buChar char="Ø"/>
            </a:pPr>
            <a:r>
              <a:rPr lang="en-US" dirty="0" smtClean="0"/>
              <a:t>Saying </a:t>
            </a:r>
            <a:r>
              <a:rPr lang="en-US" dirty="0"/>
              <a:t>he was ashamed of the racial disproportionality he was seeing in his work. </a:t>
            </a:r>
            <a:endParaRPr lang="en-US" dirty="0"/>
          </a:p>
        </p:txBody>
      </p:sp>
      <p:sp>
        <p:nvSpPr>
          <p:cNvPr id="4" name="TextBox 3"/>
          <p:cNvSpPr txBox="1"/>
          <p:nvPr/>
        </p:nvSpPr>
        <p:spPr>
          <a:xfrm>
            <a:off x="0" y="5548341"/>
            <a:ext cx="1219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Now lets put true eyes on this. Only two of the 90 state legislator are black. Arizona has a population of less than 7% African Americans. It is estimated that Maricopa County will send 63% of black children through an investigation by the time they turn 18. This means black children in Arizona have cross hairs and a bounty on their heads for kidnapping.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602575" y="404826"/>
            <a:ext cx="10377805" cy="6339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0"/>
            <a:r>
              <a:rPr lang="en-US" sz="2000" b="0" dirty="0">
                <a:latin typeface="Arial" panose="020B0604020202020204" pitchFamily="34" charset="0"/>
                <a:ea typeface="SimSun" panose="02010600030101010101" pitchFamily="2" charset="-122"/>
                <a:cs typeface="Arial" panose="020B0604020202020204" pitchFamily="34" charset="0"/>
              </a:rPr>
              <a:t>You said you wanted to reform the agency and this is the shout out lie you tell the world. If you can’t fix a system in </a:t>
            </a:r>
            <a:r>
              <a:rPr lang="en-US" sz="2000" b="0" dirty="0" smtClean="0">
                <a:latin typeface="Arial" panose="020B0604020202020204" pitchFamily="34" charset="0"/>
                <a:ea typeface="SimSun" panose="02010600030101010101" pitchFamily="2" charset="-122"/>
                <a:cs typeface="Arial" panose="020B0604020202020204" pitchFamily="34" charset="0"/>
              </a:rPr>
              <a:t>more than four </a:t>
            </a:r>
            <a:r>
              <a:rPr lang="en-US" sz="2000" b="0" dirty="0">
                <a:latin typeface="Arial" panose="020B0604020202020204" pitchFamily="34" charset="0"/>
                <a:ea typeface="SimSun" panose="02010600030101010101" pitchFamily="2" charset="-122"/>
                <a:cs typeface="Arial" panose="020B0604020202020204" pitchFamily="34" charset="0"/>
              </a:rPr>
              <a:t>decades. </a:t>
            </a:r>
            <a:r>
              <a:rPr lang="en-US" sz="2000" b="0" dirty="0" smtClean="0">
                <a:latin typeface="Arial" panose="020B0604020202020204" pitchFamily="34" charset="0"/>
                <a:ea typeface="SimSun" panose="02010600030101010101" pitchFamily="2" charset="-122"/>
                <a:cs typeface="Arial" panose="020B0604020202020204" pitchFamily="34" charset="0"/>
              </a:rPr>
              <a:t>You’re </a:t>
            </a:r>
            <a:r>
              <a:rPr lang="en-US" sz="2000" b="0" dirty="0">
                <a:latin typeface="Arial" panose="020B0604020202020204" pitchFamily="34" charset="0"/>
                <a:ea typeface="SimSun" panose="02010600030101010101" pitchFamily="2" charset="-122"/>
                <a:cs typeface="Arial" panose="020B0604020202020204" pitchFamily="34" charset="0"/>
              </a:rPr>
              <a:t>not trying your lying. </a:t>
            </a:r>
            <a:endParaRPr lang="en-US" sz="2000" b="0" dirty="0" smtClean="0">
              <a:latin typeface="Arial" panose="020B0604020202020204" pitchFamily="34" charset="0"/>
              <a:ea typeface="SimSun" panose="02010600030101010101" pitchFamily="2" charset="-122"/>
              <a:cs typeface="Arial" panose="020B0604020202020204" pitchFamily="34" charset="0"/>
            </a:endParaRPr>
          </a:p>
          <a:p>
            <a:pPr indent="0"/>
            <a:endParaRPr lang="en-US" sz="2000" dirty="0">
              <a:latin typeface="Arial" panose="020B0604020202020204" pitchFamily="34" charset="0"/>
              <a:ea typeface="SimSun" panose="02010600030101010101" pitchFamily="2" charset="-122"/>
              <a:cs typeface="Arial" panose="020B0604020202020204" pitchFamily="34" charset="0"/>
            </a:endParaRPr>
          </a:p>
          <a:p>
            <a:pPr indent="0"/>
            <a:r>
              <a:rPr lang="en-US" sz="2000" b="0" dirty="0" smtClean="0">
                <a:latin typeface="Arial" panose="020B0604020202020204" pitchFamily="34" charset="0"/>
                <a:ea typeface="SimSun" panose="02010600030101010101" pitchFamily="2" charset="-122"/>
                <a:cs typeface="Arial" panose="020B0604020202020204" pitchFamily="34" charset="0"/>
              </a:rPr>
              <a:t>Let’s </a:t>
            </a:r>
            <a:r>
              <a:rPr lang="en-US" sz="2000" b="0" dirty="0">
                <a:latin typeface="Arial" panose="020B0604020202020204" pitchFamily="34" charset="0"/>
                <a:ea typeface="SimSun" panose="02010600030101010101" pitchFamily="2" charset="-122"/>
                <a:cs typeface="Arial" panose="020B0604020202020204" pitchFamily="34" charset="0"/>
              </a:rPr>
              <a:t>keep it real and honest. You hired Matthew Stewart to come in and supposedly allow him to fix this </a:t>
            </a:r>
            <a:r>
              <a:rPr lang="en-US" sz="2000" dirty="0" smtClean="0">
                <a:latin typeface="Arial" panose="020B0604020202020204" pitchFamily="34" charset="0"/>
                <a:ea typeface="SimSun" panose="02010600030101010101" pitchFamily="2" charset="-122"/>
                <a:cs typeface="Arial" panose="020B0604020202020204" pitchFamily="34" charset="0"/>
              </a:rPr>
              <a:t>45+</a:t>
            </a:r>
            <a:r>
              <a:rPr lang="en-US" sz="2000" b="0" dirty="0" smtClean="0">
                <a:latin typeface="Arial" panose="020B0604020202020204" pitchFamily="34" charset="0"/>
                <a:ea typeface="SimSun" panose="02010600030101010101" pitchFamily="2" charset="-122"/>
                <a:cs typeface="Arial" panose="020B0604020202020204" pitchFamily="34" charset="0"/>
              </a:rPr>
              <a:t> </a:t>
            </a:r>
            <a:r>
              <a:rPr lang="en-US" sz="2000" b="0" dirty="0">
                <a:latin typeface="Arial" panose="020B0604020202020204" pitchFamily="34" charset="0"/>
                <a:ea typeface="SimSun" panose="02010600030101010101" pitchFamily="2" charset="-122"/>
                <a:cs typeface="Arial" panose="020B0604020202020204" pitchFamily="34" charset="0"/>
              </a:rPr>
              <a:t>year old problem you say you are having. When you realize he wanted to clean the house of corruption you decided to attack him and fire him from the position. This is what you claim you hired him to </a:t>
            </a:r>
            <a:r>
              <a:rPr lang="en-US" sz="2000" b="0" dirty="0" smtClean="0">
                <a:latin typeface="Arial" panose="020B0604020202020204" pitchFamily="34" charset="0"/>
                <a:ea typeface="SimSun" panose="02010600030101010101" pitchFamily="2" charset="-122"/>
                <a:cs typeface="Arial" panose="020B0604020202020204" pitchFamily="34" charset="0"/>
              </a:rPr>
              <a:t>do</a:t>
            </a:r>
            <a:r>
              <a:rPr lang="en-US" sz="2000" b="0" dirty="0">
                <a:latin typeface="Arial" panose="020B0604020202020204" pitchFamily="34" charset="0"/>
                <a:ea typeface="SimSun" panose="02010600030101010101" pitchFamily="2" charset="-122"/>
                <a:cs typeface="Arial" panose="020B0604020202020204" pitchFamily="34" charset="0"/>
              </a:rPr>
              <a:t>. The threat that </a:t>
            </a:r>
            <a:r>
              <a:rPr lang="en-US" sz="2000" b="0" dirty="0" smtClean="0">
                <a:latin typeface="Arial" panose="020B0604020202020204" pitchFamily="34" charset="0"/>
                <a:ea typeface="SimSun" panose="02010600030101010101" pitchFamily="2" charset="-122"/>
                <a:cs typeface="Arial" panose="020B0604020202020204" pitchFamily="34" charset="0"/>
              </a:rPr>
              <a:t>Mr. </a:t>
            </a:r>
            <a:r>
              <a:rPr lang="en-US" sz="2000" b="0" dirty="0">
                <a:latin typeface="Arial" panose="020B0604020202020204" pitchFamily="34" charset="0"/>
                <a:ea typeface="SimSun" panose="02010600030101010101" pitchFamily="2" charset="-122"/>
                <a:cs typeface="Arial" panose="020B0604020202020204" pitchFamily="34" charset="0"/>
              </a:rPr>
              <a:t>Stewart brought to the table was he would find </a:t>
            </a:r>
            <a:r>
              <a:rPr lang="en-US" sz="2000" b="0" dirty="0" smtClean="0">
                <a:latin typeface="Arial" panose="020B0604020202020204" pitchFamily="34" charset="0"/>
                <a:ea typeface="SimSun" panose="02010600030101010101" pitchFamily="2" charset="-122"/>
                <a:cs typeface="Arial" panose="020B0604020202020204" pitchFamily="34" charset="0"/>
              </a:rPr>
              <a:t>out or he </a:t>
            </a:r>
            <a:r>
              <a:rPr lang="en-US" sz="2000" b="0" dirty="0">
                <a:latin typeface="Arial" panose="020B0604020202020204" pitchFamily="34" charset="0"/>
                <a:ea typeface="SimSun" panose="02010600030101010101" pitchFamily="2" charset="-122"/>
                <a:cs typeface="Arial" panose="020B0604020202020204" pitchFamily="34" charset="0"/>
              </a:rPr>
              <a:t>knew exactly where the money river of corruption was flowing and the fear would be that all criminals involved would be exposed. If this inside exposure was to reach the public. Hundreds of millions of dollars and </a:t>
            </a:r>
            <a:r>
              <a:rPr lang="en-US" sz="2000" b="0" dirty="0" smtClean="0">
                <a:latin typeface="Arial" panose="020B0604020202020204" pitchFamily="34" charset="0"/>
                <a:ea typeface="SimSun" panose="02010600030101010101" pitchFamily="2" charset="-122"/>
                <a:cs typeface="Arial" panose="020B0604020202020204" pitchFamily="34" charset="0"/>
              </a:rPr>
              <a:t>thousands </a:t>
            </a:r>
            <a:r>
              <a:rPr lang="en-US" sz="2000" b="0" dirty="0">
                <a:latin typeface="Arial" panose="020B0604020202020204" pitchFamily="34" charset="0"/>
                <a:ea typeface="SimSun" panose="02010600030101010101" pitchFamily="2" charset="-122"/>
                <a:cs typeface="Arial" panose="020B0604020202020204" pitchFamily="34" charset="0"/>
              </a:rPr>
              <a:t>of State corrupt jobs would come to an end and the crimes would be exposed and criminals would have to be punished. You lied and deceived the public saying you were going to have transparency within the department and all agencies. But when you hired a person who was in the process of fulfilling a promise you gave to the public. You fired him.</a:t>
            </a:r>
            <a:endParaRPr lang="en-US" sz="2000" b="0" dirty="0">
              <a:latin typeface="Arial" panose="020B0604020202020204" pitchFamily="34" charset="0"/>
              <a:ea typeface="SimSun" panose="02010600030101010101" pitchFamily="2" charset="-122"/>
              <a:cs typeface="Arial" panose="020B0604020202020204" pitchFamily="34" charset="0"/>
            </a:endParaRPr>
          </a:p>
          <a:p>
            <a:pPr indent="0"/>
            <a:endParaRPr lang="en-US" dirty="0"/>
          </a:p>
          <a:p>
            <a:pPr indent="0"/>
            <a:endParaRPr lang="en-US" dirty="0"/>
          </a:p>
          <a:p>
            <a:pPr indent="0" algn="ctr"/>
            <a:endParaRPr lang="en-US" dirty="0"/>
          </a:p>
          <a:p>
            <a:pPr indent="0" algn="ctr"/>
            <a:r>
              <a:rPr lang="en-US" dirty="0"/>
              <a:t>The truth will always expose hidden crimes that the law protects! </a:t>
            </a:r>
            <a:endParaRPr lang="en-US" dirty="0" smtClean="0"/>
          </a:p>
          <a:p>
            <a:pPr indent="0" algn="ctr"/>
            <a:r>
              <a:rPr lang="en-US" b="1" dirty="0" smtClean="0"/>
              <a:t>Silent </a:t>
            </a:r>
            <a:r>
              <a:rPr lang="en-US" b="1" dirty="0"/>
              <a:t>Voices </a:t>
            </a:r>
            <a:r>
              <a:rPr lang="en-US" b="1" dirty="0" smtClean="0"/>
              <a:t>Speaks Loud</a:t>
            </a:r>
            <a:endParaRPr lang="en-US" b="1" dirty="0"/>
          </a:p>
          <a:p>
            <a:pPr indent="0"/>
            <a:endParaRPr lang="en-US" dirty="0"/>
          </a:p>
          <a:p>
            <a:pPr indent="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22450" y="5897245"/>
            <a:ext cx="7419975" cy="368300"/>
          </a:xfrm>
          <a:prstGeom prst="rect">
            <a:avLst/>
          </a:prstGeom>
          <a:noFill/>
        </p:spPr>
        <p:txBody>
          <a:bodyPr wrap="none" rtlCol="0" anchor="t">
            <a:spAutoFit/>
          </a:bodyPr>
          <a:lstStyle/>
          <a:p>
            <a:r>
              <a:rPr lang="en-US">
                <a:sym typeface="+mn-ea"/>
              </a:rPr>
              <a:t>https://www.propublica.org/article/arizona-matthew-stewart-katie-hobbs-dcs</a:t>
            </a:r>
            <a:endParaRPr lang="en-US"/>
          </a:p>
        </p:txBody>
      </p:sp>
      <p:pic>
        <p:nvPicPr>
          <p:cNvPr id="4" name="Content Placeholder 3"/>
          <p:cNvPicPr>
            <a:picLocks noChangeAspect="1"/>
          </p:cNvPicPr>
          <p:nvPr/>
        </p:nvPicPr>
        <p:blipFill>
          <a:blip r:embed="rId1"/>
          <a:stretch>
            <a:fillRect/>
          </a:stretch>
        </p:blipFill>
        <p:spPr>
          <a:xfrm>
            <a:off x="342900" y="1199515"/>
            <a:ext cx="5680710" cy="3472180"/>
          </a:xfrm>
          <a:prstGeom prst="rect">
            <a:avLst/>
          </a:prstGeom>
          <a:effectLst/>
        </p:spPr>
      </p:pic>
      <p:sp>
        <p:nvSpPr>
          <p:cNvPr id="3" name="Text Box 2"/>
          <p:cNvSpPr txBox="1"/>
          <p:nvPr/>
        </p:nvSpPr>
        <p:spPr>
          <a:xfrm>
            <a:off x="8051165" y="1893570"/>
            <a:ext cx="2540000" cy="2338070"/>
          </a:xfrm>
          <a:prstGeom prst="rect">
            <a:avLst/>
          </a:prstGeom>
          <a:noFill/>
        </p:spPr>
        <p:txBody>
          <a:bodyPr wrap="square" rtlCol="0" anchor="t">
            <a:spAutoFit/>
          </a:bodyPr>
          <a:lstStyle/>
          <a:p>
            <a:pPr algn="ctr"/>
            <a:r>
              <a:rPr lang="en-US" b="1" dirty="0" smtClean="0">
                <a:sym typeface="+mn-ea"/>
              </a:rPr>
              <a:t>We meet in Zoom Meeting: </a:t>
            </a:r>
            <a:endParaRPr lang="en-US" b="1" dirty="0" smtClean="0"/>
          </a:p>
          <a:p>
            <a:pPr algn="ctr"/>
            <a:r>
              <a:rPr lang="en-US" b="1" dirty="0" smtClean="0">
                <a:sym typeface="+mn-ea"/>
              </a:rPr>
              <a:t>The 2nd Thursday of every month</a:t>
            </a:r>
            <a:endParaRPr lang="en-US" b="1" dirty="0" smtClean="0"/>
          </a:p>
          <a:p>
            <a:pPr algn="ctr"/>
            <a:r>
              <a:rPr lang="en-US" b="1" dirty="0" smtClean="0">
                <a:sym typeface="+mn-ea"/>
              </a:rPr>
              <a:t>6:00pm MST visit us at </a:t>
            </a:r>
            <a:r>
              <a:rPr lang="en-US" sz="2000" b="1" dirty="0" smtClean="0">
                <a:solidFill>
                  <a:schemeClr val="bg1"/>
                </a:solidFill>
                <a:sym typeface="+mn-ea"/>
                <a:hlinkClick r:id="rId2"/>
              </a:rPr>
              <a:t>www.svsloud.org</a:t>
            </a:r>
            <a:r>
              <a:rPr lang="en-US" dirty="0" smtClean="0">
                <a:solidFill>
                  <a:schemeClr val="bg1"/>
                </a:solidFill>
                <a:sym typeface="+mn-ea"/>
              </a:rPr>
              <a:t> </a:t>
            </a:r>
            <a:r>
              <a:rPr lang="en-US" b="1" dirty="0" smtClean="0">
                <a:solidFill>
                  <a:schemeClr val="tx1"/>
                </a:solidFill>
                <a:sym typeface="+mn-ea"/>
              </a:rPr>
              <a:t>f</a:t>
            </a:r>
            <a:r>
              <a:rPr lang="en-US" b="1" dirty="0" smtClean="0">
                <a:sym typeface="+mn-ea"/>
              </a:rPr>
              <a:t>or the link to join in the conversation.</a:t>
            </a:r>
            <a:endParaRPr lang="en-US" dirty="0"/>
          </a:p>
        </p:txBody>
      </p:sp>
      <p:sp>
        <p:nvSpPr>
          <p:cNvPr id="5" name="Text Box 4"/>
          <p:cNvSpPr txBox="1"/>
          <p:nvPr/>
        </p:nvSpPr>
        <p:spPr>
          <a:xfrm>
            <a:off x="1537335" y="5039360"/>
            <a:ext cx="8232775" cy="368300"/>
          </a:xfrm>
          <a:prstGeom prst="rect">
            <a:avLst/>
          </a:prstGeom>
          <a:noFill/>
        </p:spPr>
        <p:txBody>
          <a:bodyPr wrap="none" rtlCol="0" anchor="t">
            <a:spAutoFit/>
          </a:bodyPr>
          <a:lstStyle/>
          <a:p>
            <a:pPr indent="0" algn="ctr"/>
            <a:r>
              <a:rPr lang="en-US" b="1">
                <a:sym typeface="+mn-ea"/>
              </a:rPr>
              <a:t>The truth will always expose hidden crimes that the law protects! Silent Voices Speak</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03402" y="247816"/>
            <a:ext cx="10459720" cy="532453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000" dirty="0"/>
              <a:t>by Eli </a:t>
            </a:r>
            <a:r>
              <a:rPr lang="en-US" sz="2000" dirty="0" smtClean="0"/>
              <a:t>Hager     March </a:t>
            </a:r>
            <a:r>
              <a:rPr lang="en-US" sz="2000" dirty="0"/>
              <a:t>1, 6 a.m. EST</a:t>
            </a:r>
            <a:endParaRPr lang="en-US" sz="2000" dirty="0"/>
          </a:p>
          <a:p>
            <a:r>
              <a:rPr lang="en-US" sz="2000" dirty="0"/>
              <a:t>ProPublica is a nonprofit newsroom that investigates abuses of power. Sign up to receive our biggest stories as soon as they’re published.</a:t>
            </a:r>
            <a:endParaRPr lang="en-US" sz="2000" dirty="0"/>
          </a:p>
          <a:p>
            <a:endParaRPr lang="en-US" sz="2000" dirty="0"/>
          </a:p>
          <a:p>
            <a:r>
              <a:rPr lang="en-US" sz="2000" dirty="0"/>
              <a:t>Arizona’s newly elected Democratic governor, Katie Hobbs, has given up on another of her Cabinet nominees in the face of misleading attacks from Republicans in the state Legislature. Matthew Stewart was forced out last Wednesday after serving just a month and a half as Hobbs’ director of the Department of Child Safety, the state child protective services agency.</a:t>
            </a:r>
            <a:endParaRPr lang="en-US" sz="2000" dirty="0"/>
          </a:p>
          <a:p>
            <a:endParaRPr lang="en-US" sz="2000" dirty="0"/>
          </a:p>
          <a:p>
            <a:r>
              <a:rPr lang="en-US" sz="2000" dirty="0"/>
              <a:t>When Hobbs selected Stewart in December, she called him one of “the best minds Arizona has to offer” and a leader on racial justice issues who would “transform” a child welfare system that ProPublica and NBC News had found investigated the families of 1 in 3 Black children in metro Phoenix during a recent five-year period</a:t>
            </a:r>
            <a:r>
              <a:rPr lang="en-US" sz="2000" dirty="0" smtClean="0"/>
              <a:t>. </a:t>
            </a:r>
            <a:endParaRPr lang="en-US" sz="2000" dirty="0"/>
          </a:p>
          <a:p>
            <a:endParaRPr lang="en-US" sz="2000" dirty="0"/>
          </a:p>
          <a:p>
            <a:r>
              <a:rPr lang="en-US" sz="2000" dirty="0"/>
              <a:t>Now, Hobbs has forced Stewart to leave his post before he could defend his record in a public hearing.</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00199" y="125674"/>
            <a:ext cx="10326757" cy="14773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dirty="0"/>
              <a:t>In an interview with ProPublica, the first since his ouster, Stewart said the Republicans’ attacks on him are inaccurate and reputation-damaging. More than a dozen current and former DCS employees, all of whom were contacted independently by the news organization and not at Stewart’s recommendation, confirmed that the allegations about him that have since been circulating in </a:t>
            </a:r>
            <a:r>
              <a:rPr lang="en-US" dirty="0" smtClean="0"/>
              <a:t>the  </a:t>
            </a:r>
            <a:r>
              <a:rPr lang="en-US" dirty="0"/>
              <a:t>news media are unfounded.</a:t>
            </a:r>
            <a:endParaRPr lang="en-US" dirty="0"/>
          </a:p>
        </p:txBody>
      </p:sp>
      <p:sp>
        <p:nvSpPr>
          <p:cNvPr id="3" name="Text Box 2"/>
          <p:cNvSpPr txBox="1"/>
          <p:nvPr/>
        </p:nvSpPr>
        <p:spPr>
          <a:xfrm>
            <a:off x="1600198" y="1818860"/>
            <a:ext cx="10326757" cy="203132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b="1" i="1" dirty="0">
                <a:latin typeface="Bookman Old Style" panose="02050604050505020204" pitchFamily="18" charset="0"/>
              </a:rPr>
              <a:t>“If you believe change is needed, and you make a decision to bring in a person who will create change, then you stand behind that person,” </a:t>
            </a:r>
            <a:r>
              <a:rPr lang="en-US" dirty="0"/>
              <a:t>Stewart said of the governor abandoning him. </a:t>
            </a:r>
            <a:r>
              <a:rPr lang="en-US" b="1" i="1" dirty="0">
                <a:solidFill>
                  <a:schemeClr val="tx1"/>
                </a:solidFill>
                <a:latin typeface="+mj-lt"/>
              </a:rPr>
              <a:t>“I’m an example of someone willing to take a risk going into a bureaucratic, deeply ingrained system trying to bring new thinking, new energy.”</a:t>
            </a:r>
            <a:endParaRPr lang="en-US" b="1" i="1" dirty="0">
              <a:solidFill>
                <a:schemeClr val="tx1"/>
              </a:solidFill>
              <a:latin typeface="+mj-lt"/>
            </a:endParaRPr>
          </a:p>
          <a:p>
            <a:endParaRPr lang="en-US" dirty="0"/>
          </a:p>
          <a:p>
            <a:r>
              <a:rPr lang="en-US" dirty="0"/>
              <a:t>“I wanted to have the opportunity to go through [the confirmation process] and defend myself,” Stewart said, adding that dismissing him was a “way for the governor to stay safe.”</a:t>
            </a:r>
            <a:endParaRPr lang="en-US" dirty="0"/>
          </a:p>
        </p:txBody>
      </p:sp>
      <p:pic>
        <p:nvPicPr>
          <p:cNvPr id="4" name="Picture 3"/>
          <p:cNvPicPr>
            <a:picLocks noChangeAspect="1"/>
          </p:cNvPicPr>
          <p:nvPr/>
        </p:nvPicPr>
        <p:blipFill>
          <a:blip r:embed="rId1"/>
          <a:stretch>
            <a:fillRect/>
          </a:stretch>
        </p:blipFill>
        <p:spPr>
          <a:xfrm>
            <a:off x="4563127" y="3975652"/>
            <a:ext cx="3837965" cy="27478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54098" y="3398796"/>
            <a:ext cx="1086231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endParaRPr lang="en-US" dirty="0"/>
          </a:p>
          <a:p>
            <a:pPr algn="l"/>
            <a:r>
              <a:rPr lang="en-US" dirty="0"/>
              <a:t>In his statement, Hoffman said that </a:t>
            </a:r>
            <a:r>
              <a:rPr lang="en-US" b="1" i="1" dirty="0">
                <a:solidFill>
                  <a:srgbClr val="FF0000"/>
                </a:solidFill>
              </a:rPr>
              <a:t>“Katie Hobbs openly touted skin color as her seemingly only priority in the search for the next potential DCS director.”</a:t>
            </a:r>
            <a:endParaRPr lang="en-US" b="1" i="1" dirty="0">
              <a:solidFill>
                <a:srgbClr val="FF0000"/>
              </a:solidFill>
            </a:endParaRPr>
          </a:p>
          <a:p>
            <a:pPr algn="ctr"/>
            <a:endParaRPr lang="en-US" dirty="0"/>
          </a:p>
          <a:p>
            <a:pPr algn="l"/>
            <a:r>
              <a:rPr lang="en-US" dirty="0"/>
              <a:t>Stewart is Black and the son of the longtime senior pastor of Phoenix’s most prominent Black church. He previously worked at DCS for over a decade as a case manager and training supervisor before quitting over the racial disproportionality he saw in the agency’s enforcement.</a:t>
            </a:r>
            <a:endParaRPr lang="en-US" dirty="0"/>
          </a:p>
          <a:p>
            <a:pPr algn="ctr"/>
            <a:endParaRPr lang="en-US" dirty="0"/>
          </a:p>
          <a:p>
            <a:pPr algn="l"/>
            <a:r>
              <a:rPr lang="en-US" dirty="0"/>
              <a:t>Hoffman also said, without providing supporting detail, that Stewart had committed insubordination and taken an unauthorized absence during his prior stint working at the agency.</a:t>
            </a:r>
            <a:endParaRPr lang="en-US" dirty="0"/>
          </a:p>
        </p:txBody>
      </p:sp>
      <p:sp>
        <p:nvSpPr>
          <p:cNvPr id="4" name="Rectangle 3"/>
          <p:cNvSpPr/>
          <p:nvPr/>
        </p:nvSpPr>
        <p:spPr>
          <a:xfrm>
            <a:off x="1594652" y="166446"/>
            <a:ext cx="10302488" cy="1200329"/>
          </a:xfrm>
          <a:prstGeom prst="rect">
            <a:avLst/>
          </a:prstGeom>
        </p:spPr>
        <p:txBody>
          <a:bodyPr wrap="square">
            <a:spAutoFit/>
          </a:bodyPr>
          <a:lstStyle/>
          <a:p>
            <a:r>
              <a:rPr lang="en-US" dirty="0"/>
              <a:t>It all started with a vaguely worded news release issued Wednesday by state Sen. Jake Hoffman, a Republican who has been banned from social media platforms for spreading misinformation and running an online troll farm. He has also denied Hobbs’ legitimacy as governor.</a:t>
            </a:r>
            <a:endParaRPr lang="en-US" dirty="0"/>
          </a:p>
        </p:txBody>
      </p:sp>
      <p:sp>
        <p:nvSpPr>
          <p:cNvPr id="5" name="TextBox 4"/>
          <p:cNvSpPr txBox="1"/>
          <p:nvPr/>
        </p:nvSpPr>
        <p:spPr>
          <a:xfrm>
            <a:off x="159027" y="1366775"/>
            <a:ext cx="11857381"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Hoffman chairs the Arizona Senate Committee on Director Nominations, a panel for vetting Cabinet appointments that was formed after Hobbs’ November victory over Republican Kari Lake and that never existed before 2023.</a:t>
            </a:r>
            <a:endParaRPr lang="en-US" dirty="0"/>
          </a:p>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610140" y="139147"/>
            <a:ext cx="10336695" cy="341632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dirty="0"/>
              <a:t>DCS disciplinary records, obtained by ProPublica from the department, show Stewart received this reprimand (his only complaint during his more than a decade on the job) because he asked to work from home in the spring of 2020, at the onset of the pandemic. His daughter is severely asthmatic, and a doctor had warned him against going in to the office.</a:t>
            </a:r>
            <a:endParaRPr lang="en-US" dirty="0"/>
          </a:p>
          <a:p>
            <a:endParaRPr lang="en-US" sz="1600" dirty="0"/>
          </a:p>
          <a:p>
            <a:r>
              <a:rPr lang="en-US" dirty="0"/>
              <a:t>Stewart said he informed Hobbs about this when he interviewed with her team, and they said it wasn’t a problem.</a:t>
            </a:r>
            <a:endParaRPr lang="en-US" dirty="0"/>
          </a:p>
          <a:p>
            <a:endParaRPr lang="en-US" dirty="0"/>
          </a:p>
          <a:p>
            <a:r>
              <a:rPr lang="en-US" dirty="0"/>
              <a:t>Hoffman, the Republican lawmaker, also cast aspersions on Stewart’s recent decisions to dismiss four top DCS officials — adding that some of those who’d been let go are </a:t>
            </a:r>
            <a:endParaRPr lang="en-US" dirty="0" smtClean="0"/>
          </a:p>
          <a:p>
            <a:r>
              <a:rPr lang="en-US" b="1" i="1" dirty="0" smtClean="0">
                <a:solidFill>
                  <a:srgbClr val="FF0000"/>
                </a:solidFill>
                <a:latin typeface="+mj-lt"/>
              </a:rPr>
              <a:t>“</a:t>
            </a:r>
            <a:r>
              <a:rPr lang="en-US" b="1" i="1" dirty="0">
                <a:solidFill>
                  <a:srgbClr val="FF0000"/>
                </a:solidFill>
                <a:latin typeface="+mj-lt"/>
              </a:rPr>
              <a:t>openly gay.”</a:t>
            </a:r>
            <a:endParaRPr lang="en-US" b="1" i="1" dirty="0">
              <a:solidFill>
                <a:srgbClr val="FF0000"/>
              </a:solidFill>
              <a:latin typeface="+mj-lt"/>
            </a:endParaRPr>
          </a:p>
        </p:txBody>
      </p:sp>
      <p:sp>
        <p:nvSpPr>
          <p:cNvPr id="5" name="TextBox 4"/>
          <p:cNvSpPr txBox="1"/>
          <p:nvPr/>
        </p:nvSpPr>
        <p:spPr>
          <a:xfrm>
            <a:off x="954158" y="3717235"/>
            <a:ext cx="1099267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Applicants, employees and former employees are protected from employment discrimination based on race, color, religion, sex (including pregnancy, sexual orientation, or gender identity), national origin, age (40 or older), disability and genetic information (including family medical history</a:t>
            </a:r>
            <a:r>
              <a:rPr lang="en-US" dirty="0" smtClean="0"/>
              <a:t>). Applicants</a:t>
            </a:r>
            <a:r>
              <a:rPr lang="en-US" dirty="0"/>
              <a:t>, employees and former employees are also protected from retaliation (punishment) for filing a charge or complaint of discrimination, participating in a discrimination investigation or lawsuit, or opposing discrimination (for example, threatening to file a charge or complaint of discrimination).</a:t>
            </a:r>
            <a:endParaRPr lang="en-US" dirty="0"/>
          </a:p>
        </p:txBody>
      </p:sp>
      <p:sp>
        <p:nvSpPr>
          <p:cNvPr id="6" name="Rectangle 5"/>
          <p:cNvSpPr/>
          <p:nvPr/>
        </p:nvSpPr>
        <p:spPr>
          <a:xfrm>
            <a:off x="6403330" y="6057108"/>
            <a:ext cx="5543505" cy="369332"/>
          </a:xfrm>
          <a:prstGeom prst="rect">
            <a:avLst/>
          </a:prstGeom>
        </p:spPr>
        <p:txBody>
          <a:bodyPr wrap="none">
            <a:spAutoFit/>
          </a:bodyPr>
          <a:lstStyle/>
          <a:p>
            <a:r>
              <a:rPr lang="en-US" dirty="0"/>
              <a:t>U.S. Equal Employment Opportunity Commission</a:t>
            </a:r>
            <a:endParaRPr lang="en-US" dirty="0"/>
          </a:p>
        </p:txBody>
      </p:sp>
      <p:pic>
        <p:nvPicPr>
          <p:cNvPr id="7" name="Picture 6"/>
          <p:cNvPicPr>
            <a:picLocks noChangeAspect="1"/>
          </p:cNvPicPr>
          <p:nvPr/>
        </p:nvPicPr>
        <p:blipFill>
          <a:blip r:embed="rId1"/>
          <a:stretch>
            <a:fillRect/>
          </a:stretch>
        </p:blipFill>
        <p:spPr>
          <a:xfrm>
            <a:off x="5416043" y="5812372"/>
            <a:ext cx="987287" cy="9872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68574" y="884125"/>
            <a:ext cx="10415021"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dirty="0"/>
              <a:t>But Stewart had already told ProPublica in multiple interviews over the last year that those individuals were part of an institutional culture that had led to the agency’s high rate of investigations and separations of low-income families as well as its problem with turnover among overworked caseworkers — and that for DCS to change direction, they would have to go.</a:t>
            </a:r>
            <a:endParaRPr lang="en-US" dirty="0"/>
          </a:p>
          <a:p>
            <a:endParaRPr lang="en-US" dirty="0"/>
          </a:p>
          <a:p>
            <a:r>
              <a:rPr lang="en-US" dirty="0"/>
              <a:t>Trying to reform any agency, he has consistently said</a:t>
            </a:r>
            <a:r>
              <a:rPr lang="en-US" dirty="0" smtClean="0"/>
              <a:t>,</a:t>
            </a:r>
            <a:endParaRPr lang="en-US" dirty="0" smtClean="0"/>
          </a:p>
          <a:p>
            <a:pPr algn="ctr"/>
            <a:r>
              <a:rPr lang="en-US" b="1" i="1" dirty="0" smtClean="0">
                <a:solidFill>
                  <a:srgbClr val="FF0000"/>
                </a:solidFill>
              </a:rPr>
              <a:t>“requires </a:t>
            </a:r>
            <a:r>
              <a:rPr lang="en-US" b="1" i="1" dirty="0">
                <a:solidFill>
                  <a:srgbClr val="FF0000"/>
                </a:solidFill>
              </a:rPr>
              <a:t>replacing people in leadership positions</a:t>
            </a:r>
            <a:r>
              <a:rPr lang="en-US" b="1" i="1" dirty="0" smtClean="0">
                <a:solidFill>
                  <a:srgbClr val="FF0000"/>
                </a:solidFill>
              </a:rPr>
              <a:t>.”</a:t>
            </a:r>
            <a:endParaRPr lang="en-US" b="1" i="1" dirty="0">
              <a:solidFill>
                <a:srgbClr val="FF0000"/>
              </a:solidFill>
            </a:endParaRPr>
          </a:p>
        </p:txBody>
      </p:sp>
      <p:sp>
        <p:nvSpPr>
          <p:cNvPr id="3" name="Text Box 2"/>
          <p:cNvSpPr txBox="1"/>
          <p:nvPr/>
        </p:nvSpPr>
        <p:spPr>
          <a:xfrm>
            <a:off x="1860425" y="4077031"/>
            <a:ext cx="102325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Stewart said in an interview Sunday that his decisions to part ways with the four officials were run by the governor’s office and went through normal HR channels at the Arizona Department of Administration, and that he didn’t know each of the individuals’ sexual orientation.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814305" y="494859"/>
            <a:ext cx="1029335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Five current and former DCS employees who identify as LGBTQ also said in interviews or emails with ProPublica that Stewart has consistently supported them and worked closely with them, and that the implication of any discrimination by him is, in their view, without </a:t>
            </a:r>
            <a:r>
              <a:rPr lang="en-US" dirty="0" smtClean="0"/>
              <a:t>merit. The </a:t>
            </a:r>
            <a:r>
              <a:rPr lang="en-US" dirty="0"/>
              <a:t>governor’s office agrees that none of the issues brought up by the Republican committee had anything to do with Hobbs dismissing Stewart.</a:t>
            </a:r>
            <a:endParaRPr lang="en-US" dirty="0"/>
          </a:p>
        </p:txBody>
      </p:sp>
      <p:sp>
        <p:nvSpPr>
          <p:cNvPr id="3" name="Text Box 2"/>
          <p:cNvSpPr txBox="1"/>
          <p:nvPr/>
        </p:nvSpPr>
        <p:spPr>
          <a:xfrm>
            <a:off x="1814305" y="2493230"/>
            <a:ext cx="10259060" cy="206121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sz="2000" b="1" i="1" dirty="0">
                <a:solidFill>
                  <a:srgbClr val="FF0000"/>
                </a:solidFill>
              </a:rPr>
              <a:t>“Completely baseless,” </a:t>
            </a:r>
            <a:r>
              <a:rPr lang="en-US" dirty="0"/>
              <a:t>said Ben Henderson, the governor’s director of operations, of the implication that there was anti-LGBTQ bias in Stewart’s personnel decisions.</a:t>
            </a:r>
            <a:endParaRPr lang="en-US" dirty="0"/>
          </a:p>
          <a:p>
            <a:endParaRPr lang="en-US" dirty="0"/>
          </a:p>
          <a:p>
            <a:r>
              <a:rPr lang="en-US" dirty="0"/>
              <a:t>Henderson told ProPublica that the real reason for forcing Stewart out was that while he had the </a:t>
            </a:r>
            <a:r>
              <a:rPr lang="en-US" b="1" dirty="0">
                <a:solidFill>
                  <a:srgbClr val="FF0000"/>
                </a:solidFill>
              </a:rPr>
              <a:t>“vision”</a:t>
            </a:r>
            <a:r>
              <a:rPr lang="en-US" dirty="0"/>
              <a:t> to change the direction of DCS, he didn’t have the day-to-day administrative acumen to run an agency with a billion-dollar budget and thousands of employees.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473862" y="575172"/>
            <a:ext cx="971759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t>The governor’s team declined to specify what exactly Stewart wasn’t capable of as an administrator or how a month and a half was enough time to know that he wasn’t up to the task.</a:t>
            </a:r>
            <a:endParaRPr lang="en-US" dirty="0"/>
          </a:p>
        </p:txBody>
      </p:sp>
      <p:sp>
        <p:nvSpPr>
          <p:cNvPr id="3" name="Text Box 2"/>
          <p:cNvSpPr txBox="1"/>
          <p:nvPr/>
        </p:nvSpPr>
        <p:spPr>
          <a:xfrm>
            <a:off x="1473861" y="2099890"/>
            <a:ext cx="971759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dirty="0"/>
              <a:t>Stewart said it is </a:t>
            </a:r>
            <a:r>
              <a:rPr lang="en-US" b="1" i="1" dirty="0">
                <a:solidFill>
                  <a:srgbClr val="FF0000"/>
                </a:solidFill>
              </a:rPr>
              <a:t>“news to me” </a:t>
            </a:r>
            <a:r>
              <a:rPr lang="en-US" dirty="0"/>
              <a:t>that there was any issue with his performance, and that the governor’s office had never contacted him about this. He said that on Wednesday morning, they scheduled a meeting and told him it was clear to them that his confirmation wouldn’t make it past Republican opposition, and that they would therefore be withdrawing his nomination.</a:t>
            </a:r>
            <a:endParaRPr lang="en-US" dirty="0"/>
          </a:p>
        </p:txBody>
      </p:sp>
      <p:sp>
        <p:nvSpPr>
          <p:cNvPr id="4" name="Text Box 3"/>
          <p:cNvSpPr txBox="1"/>
          <p:nvPr/>
        </p:nvSpPr>
        <p:spPr>
          <a:xfrm>
            <a:off x="691956" y="4485558"/>
            <a:ext cx="11281410" cy="147637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dirty="0"/>
              <a:t>Nothing substantive about his record or managerial abilities was mentioned then or at any point in the past month and a half, Stewart reiterated, saying that he’d only received positive if sparse feedback from Hobbs’ office on his hiring and other executive decisions.</a:t>
            </a:r>
            <a:endParaRPr lang="en-US" dirty="0"/>
          </a:p>
          <a:p>
            <a:pPr algn="ctr"/>
            <a:endParaRPr lang="en-US" dirty="0"/>
          </a:p>
          <a:p>
            <a:pPr algn="l"/>
            <a:r>
              <a:rPr lang="en-US" dirty="0"/>
              <a:t>The version of events from the governor’s office </a:t>
            </a:r>
            <a:r>
              <a:rPr lang="en-US" b="1" i="1" dirty="0">
                <a:solidFill>
                  <a:srgbClr val="FF0000"/>
                </a:solidFill>
              </a:rPr>
              <a:t>“sounds like controlling the narrative,” </a:t>
            </a:r>
            <a:r>
              <a:rPr lang="en-US" dirty="0"/>
              <a:t>Stewart said.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90261" y="865505"/>
            <a:ext cx="9998765"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l"/>
            <a:r>
              <a:rPr lang="en-US" b="1" i="1" dirty="0">
                <a:solidFill>
                  <a:srgbClr val="FF0000"/>
                </a:solidFill>
              </a:rPr>
              <a:t>“The bottom line, Cabinet members serve at the pleasure of the Governor, and this is a decision that was made in everyone’s best interest,” </a:t>
            </a:r>
            <a:r>
              <a:rPr lang="en-US" dirty="0"/>
              <a:t>Hebert said.</a:t>
            </a:r>
            <a:endParaRPr lang="en-US" dirty="0"/>
          </a:p>
          <a:p>
            <a:pPr algn="ctr"/>
            <a:endParaRPr lang="en-US" dirty="0"/>
          </a:p>
          <a:p>
            <a:pPr algn="l"/>
            <a:r>
              <a:rPr lang="en-US" dirty="0"/>
              <a:t>The governor’s staff said they’re having internal conversations about repairing the reputations of both Stewart and Dr. Theresa Cullen, who too was recently pulled from consideration as head of the state’s health department after similar attacks from Hoffman and his committee.</a:t>
            </a:r>
            <a:endParaRPr lang="en-US" dirty="0"/>
          </a:p>
          <a:p>
            <a:pPr algn="l"/>
            <a:endParaRPr lang="en-US" dirty="0"/>
          </a:p>
          <a:p>
            <a:pPr algn="l"/>
            <a:r>
              <a:rPr lang="en-US" dirty="0"/>
              <a:t>In Cullen’s case, several supporters of Stewart pointed out, the governor did at least issue a statement defending her.</a:t>
            </a:r>
            <a:endParaRPr lang="en-US" dirty="0"/>
          </a:p>
        </p:txBody>
      </p:sp>
      <p:sp>
        <p:nvSpPr>
          <p:cNvPr id="3" name="Text Box 2"/>
          <p:cNvSpPr txBox="1"/>
          <p:nvPr/>
        </p:nvSpPr>
        <p:spPr>
          <a:xfrm>
            <a:off x="1590260" y="4525645"/>
            <a:ext cx="999876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sym typeface="+mn-ea"/>
              </a:rPr>
              <a:t>After Stewart’s dismissal Wednesday, he was sent back to the DCS office to pack up his belongings and go home. Later that day, Hoffman, the Republican legislator, released his statement taking credit for the governor’s decision to remove Stewart and citing it as evidence of the need for his new Cabinet nominee vetting committee.</a:t>
            </a:r>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14213</Words>
  <Application>WPS Presentation</Application>
  <PresentationFormat>Widescreen</PresentationFormat>
  <Paragraphs>144</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SimSun</vt:lpstr>
      <vt:lpstr>Wingdings</vt:lpstr>
      <vt:lpstr>Wingdings 3</vt:lpstr>
      <vt:lpstr>Arial</vt:lpstr>
      <vt:lpstr>Bookman Old Style</vt:lpstr>
      <vt:lpstr>Century Gothic</vt:lpstr>
      <vt:lpstr>Microsoft YaHei</vt:lpstr>
      <vt:lpstr>Arial Unicode MS</vt:lpstr>
      <vt:lpstr>Calibri</vt:lpstr>
      <vt:lpstr>Wisp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Owner</dc:creator>
  <cp:lastModifiedBy>Leanna ms</cp:lastModifiedBy>
  <cp:revision>23</cp:revision>
  <dcterms:created xsi:type="dcterms:W3CDTF">2023-03-12T21:26:00Z</dcterms:created>
  <dcterms:modified xsi:type="dcterms:W3CDTF">2023-03-17T01:56:42Z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4AB20DFB9C0D46B698D95FFD8B14B3FC</vt:lpwstr>
  </property>
  <property fmtid="{D5CDD505-2E9C-101B-9397-08002B2CF9AE}" pid="3" name="KSOProductBuildVer">
    <vt:lpwstr>1033-11.2.0.11486</vt:lpwstr>
  </property>
</Properties>
</file>