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0"/>
  </p:notesMasterIdLst>
  <p:handoutMasterIdLst>
    <p:handoutMasterId r:id="rId31"/>
  </p:handoutMasterIdLst>
  <p:sldIdLst>
    <p:sldId id="257" r:id="rId3"/>
    <p:sldId id="258" r:id="rId4"/>
    <p:sldId id="259" r:id="rId5"/>
    <p:sldId id="260" r:id="rId6"/>
    <p:sldId id="261" r:id="rId7"/>
    <p:sldId id="262" r:id="rId8"/>
    <p:sldId id="263" r:id="rId9"/>
    <p:sldId id="264" r:id="rId10"/>
    <p:sldId id="265" r:id="rId11"/>
    <p:sldId id="267" r:id="rId12"/>
    <p:sldId id="268" r:id="rId13"/>
    <p:sldId id="270" r:id="rId14"/>
    <p:sldId id="271" r:id="rId15"/>
    <p:sldId id="272" r:id="rId16"/>
    <p:sldId id="273" r:id="rId17"/>
    <p:sldId id="282" r:id="rId18"/>
    <p:sldId id="283" r:id="rId19"/>
    <p:sldId id="274" r:id="rId20"/>
    <p:sldId id="275" r:id="rId21"/>
    <p:sldId id="276" r:id="rId22"/>
    <p:sldId id="277" r:id="rId23"/>
    <p:sldId id="278" r:id="rId24"/>
    <p:sldId id="279" r:id="rId25"/>
    <p:sldId id="280" r:id="rId26"/>
    <p:sldId id="281" r:id="rId27"/>
    <p:sldId id="284"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3" autoAdjust="0"/>
    <p:restoredTop sz="94660"/>
  </p:normalViewPr>
  <p:slideViewPr>
    <p:cSldViewPr snapToGrid="0">
      <p:cViewPr varScale="1">
        <p:scale>
          <a:sx n="85" d="100"/>
          <a:sy n="85" d="100"/>
        </p:scale>
        <p:origin x="60" y="366"/>
      </p:cViewPr>
      <p:guideLst/>
    </p:cSldViewPr>
  </p:slideViewPr>
  <p:notesTextViewPr>
    <p:cViewPr>
      <p:scale>
        <a:sx n="1" d="1"/>
        <a:sy n="1" d="1"/>
      </p:scale>
      <p:origin x="0" y="0"/>
    </p:cViewPr>
  </p:notesTextViewPr>
  <p:notesViewPr>
    <p:cSldViewPr snapToGrid="0">
      <p:cViewPr varScale="1">
        <p:scale>
          <a:sx n="95" d="100"/>
          <a:sy n="95" d="100"/>
        </p:scale>
        <p:origin x="2724"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noAutofit/>
          </a:bodyPr>
          <a:lstStyle/>
          <a:p>
            <a:endParaRPr lang="en-US" sz="1800"/>
          </a:p>
        </p:txBody>
      </p:sp>
      <p:sp>
        <p:nvSpPr>
          <p:cNvPr id="7" name="Freeform 6"/>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lstStyle/>
          <a:p>
            <a:pPr lvl="0"/>
            <a:endParaRPr lang="en-US" sz="1800"/>
          </a:p>
        </p:txBody>
      </p:sp>
      <p:sp>
        <p:nvSpPr>
          <p:cNvPr id="8" name="Freeform 7"/>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79A3335-6331-4872-A8B7-ECD55539F4D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79A3335-6331-4872-A8B7-ECD55539F4D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fld>
            <a:endParaRPr lang="en-US"/>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lstStyle/>
          <a:p>
            <a:endParaRPr lang="en-US" sz="1800"/>
          </a:p>
        </p:txBody>
      </p:sp>
      <p:sp>
        <p:nvSpPr>
          <p:cNvPr id="11" name="Freeform 6"/>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lstStyle/>
          <a:p>
            <a:pPr lvl="0"/>
            <a:endParaRPr lang="en-US" sz="1800"/>
          </a:p>
        </p:txBody>
      </p:sp>
      <p:sp>
        <p:nvSpPr>
          <p:cNvPr id="12" name="Freeform 7"/>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smtClean="0"/>
              <a:t>Click icon to add picture</a:t>
            </a:r>
            <a:endParaRPr lang="en-US"/>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noAutofit/>
          </a:bodyPr>
          <a:lstStyle/>
          <a:p>
            <a:r>
              <a:rPr sz="1200" b="1" i="1">
                <a:latin typeface="Arial" panose="020B0604020202020204" pitchFamily="34" charset="0"/>
                <a:cs typeface="Arial" panose="020B0604020202020204" pitchFamily="34" charset="0"/>
              </a:rPr>
              <a:t>NOTE:</a:t>
            </a:r>
            <a:endParaRPr sz="1200" b="1" i="1">
              <a:latin typeface="Arial" panose="020B0604020202020204" pitchFamily="34" charset="0"/>
              <a:cs typeface="Arial" panose="020B0604020202020204" pitchFamily="34" charset="0"/>
            </a:endParaRPr>
          </a:p>
          <a:p>
            <a:r>
              <a:rPr sz="1200" i="1">
                <a:latin typeface="Arial" panose="020B0604020202020204" pitchFamily="34" charset="0"/>
                <a:cs typeface="Arial" panose="020B0604020202020204" pitchFamily="34" charset="0"/>
              </a:rPr>
              <a:t>To change the  image on this slide, select the picture and delete it. Then click the Pictures icon in the placeholder to insert your own image.</a:t>
            </a:r>
            <a:endParaRPr sz="1200" i="1">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lstStyle/>
          <a:p>
            <a:endParaRPr lang="en-US" sz="1800"/>
          </a:p>
        </p:txBody>
      </p:sp>
      <p:sp>
        <p:nvSpPr>
          <p:cNvPr id="8" name="Freeform 6"/>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lstStyle/>
          <a:p>
            <a:pPr lvl="0"/>
            <a:endParaRPr lang="en-US" sz="1800"/>
          </a:p>
        </p:txBody>
      </p:sp>
      <p:sp>
        <p:nvSpPr>
          <p:cNvPr id="9" name="Freeform 7"/>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lstStyle/>
          <a:p>
            <a:pPr lvl="0"/>
            <a:endParaRPr lang="en-US" sz="1800"/>
          </a:p>
        </p:txBody>
      </p:sp>
      <p:sp>
        <p:nvSpPr>
          <p:cNvPr id="10" name="Freeform 7"/>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A79A3335-6331-4872-A8B7-ECD55539F4D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295400" y="2705100"/>
            <a:ext cx="4572000" cy="3467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324600" y="2705100"/>
            <a:ext cx="4572000" cy="3467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A79A3335-6331-4872-A8B7-ECD55539F4D0}"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A3335-6331-4872-A8B7-ECD55539F4D0}"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A3335-6331-4872-A8B7-ECD55539F4D0}"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79A3335-6331-4872-A8B7-ECD55539F4D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smtClean="0"/>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A79A3335-6331-4872-A8B7-ECD55539F4D0}" type="datetimeFigureOut">
              <a:rPr lang="en-US" smtClean="0"/>
            </a:fld>
            <a:endParaRPr lang="en-US"/>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08" y="2848148"/>
            <a:ext cx="6533638" cy="1728317"/>
          </a:xfrm>
        </p:spPr>
        <p:txBody>
          <a:bodyPr>
            <a:noAutofit/>
          </a:bodyPr>
          <a:lstStyle/>
          <a:p>
            <a:pPr algn="ctr">
              <a:lnSpc>
                <a:spcPct val="100000"/>
              </a:lnSpc>
            </a:pPr>
            <a:br>
              <a:rPr lang="en-US" sz="4400" dirty="0">
                <a:solidFill>
                  <a:srgbClr val="FF0000"/>
                </a:solidFill>
              </a:rPr>
            </a:br>
            <a:endParaRPr lang="en-US" sz="4400" dirty="0">
              <a:solidFill>
                <a:srgbClr val="FF0000"/>
              </a:solidFill>
            </a:endParaRPr>
          </a:p>
        </p:txBody>
      </p:sp>
      <p:sp>
        <p:nvSpPr>
          <p:cNvPr id="3" name="Subtitle 2"/>
          <p:cNvSpPr>
            <a:spLocks noGrp="1"/>
          </p:cNvSpPr>
          <p:nvPr>
            <p:ph type="subTitle" idx="1"/>
          </p:nvPr>
        </p:nvSpPr>
        <p:spPr>
          <a:xfrm>
            <a:off x="893807" y="4722726"/>
            <a:ext cx="5551060" cy="1600200"/>
          </a:xfrm>
        </p:spPr>
        <p:txBody>
          <a:bodyPr>
            <a:normAutofit lnSpcReduction="10000"/>
          </a:bodyPr>
          <a:lstStyle/>
          <a:p>
            <a:pPr algn="ctr">
              <a:lnSpc>
                <a:spcPct val="110000"/>
              </a:lnSpc>
              <a:spcBef>
                <a:spcPts val="0"/>
              </a:spcBef>
            </a:pPr>
            <a:r>
              <a:rPr lang="en-US" dirty="0" smtClean="0">
                <a:solidFill>
                  <a:schemeClr val="tx2"/>
                </a:solidFill>
              </a:rPr>
              <a:t>This scorecard is for understanding the role and activities of each </a:t>
            </a:r>
            <a:endParaRPr lang="en-US" dirty="0" smtClean="0">
              <a:solidFill>
                <a:schemeClr val="tx2"/>
              </a:solidFill>
            </a:endParaRPr>
          </a:p>
          <a:p>
            <a:pPr algn="ctr">
              <a:lnSpc>
                <a:spcPct val="110000"/>
              </a:lnSpc>
              <a:spcBef>
                <a:spcPts val="0"/>
              </a:spcBef>
            </a:pPr>
            <a:r>
              <a:rPr lang="en-US" dirty="0" smtClean="0">
                <a:solidFill>
                  <a:schemeClr val="tx2"/>
                </a:solidFill>
              </a:rPr>
              <a:t>“State Actor” and their part in taking children from Parents and Families.</a:t>
            </a:r>
            <a:endParaRPr lang="en-US" dirty="0">
              <a:solidFill>
                <a:schemeClr val="tx2"/>
              </a:solidFill>
            </a:endParaRPr>
          </a:p>
        </p:txBody>
      </p:sp>
      <p:pic>
        <p:nvPicPr>
          <p:cNvPr id="5" name="Picture Placeholder 4" descr="City street with motion blur" title="Sample Picture"/>
          <p:cNvPicPr>
            <a:picLocks noGrp="1" noChangeAspect="1"/>
          </p:cNvPicPr>
          <p:nvPr>
            <p:ph type="pic" sz="quarter" idx="10"/>
          </p:nvPr>
        </p:nvPicPr>
        <p:blipFill>
          <a:blip r:embed="rId1" cstate="print">
            <a:extLst>
              <a:ext uri="{28A0092B-C50C-407E-A947-70E740481C1C}">
                <a14:useLocalDpi xmlns:a14="http://schemas.microsoft.com/office/drawing/2010/main" val="0"/>
              </a:ext>
            </a:extLst>
          </a:blip>
          <a:srcRect/>
          <a:stretch>
            <a:fillRect/>
          </a:stretch>
        </p:blipFill>
        <p:spPr/>
      </p:pic>
      <p:sp>
        <p:nvSpPr>
          <p:cNvPr id="4" name="TextBox 3"/>
          <p:cNvSpPr txBox="1"/>
          <p:nvPr/>
        </p:nvSpPr>
        <p:spPr>
          <a:xfrm>
            <a:off x="0" y="2701887"/>
            <a:ext cx="7144378" cy="1600438"/>
          </a:xfrm>
          <a:prstGeom prst="rect">
            <a:avLst/>
          </a:prstGeom>
          <a:noFill/>
        </p:spPr>
        <p:txBody>
          <a:bodyPr wrap="square" rtlCol="0">
            <a:spAutoFit/>
          </a:bodyPr>
          <a:lstStyle/>
          <a:p>
            <a:pPr algn="ctr"/>
            <a:r>
              <a:rPr lang="en-US" sz="4000" b="1" dirty="0">
                <a:solidFill>
                  <a:schemeClr val="accent6"/>
                </a:solidFill>
              </a:rPr>
              <a:t>Players Scorecard</a:t>
            </a:r>
            <a:br>
              <a:rPr lang="en-US" b="1" dirty="0"/>
            </a:br>
            <a:br>
              <a:rPr lang="en-US" b="1" dirty="0"/>
            </a:br>
            <a:r>
              <a:rPr lang="en-US" sz="4000" b="1" dirty="0">
                <a:solidFill>
                  <a:schemeClr val="accent6"/>
                </a:solidFill>
              </a:rPr>
              <a:t>Child Protective Services</a:t>
            </a:r>
            <a:endParaRPr lang="en-US" sz="4000" b="1" dirty="0">
              <a:solidFill>
                <a:schemeClr val="accent6"/>
              </a:solidFill>
            </a:endParaRPr>
          </a:p>
        </p:txBody>
      </p:sp>
      <p:pic>
        <p:nvPicPr>
          <p:cNvPr id="6" name="Picture 5"/>
          <p:cNvPicPr>
            <a:picLocks noChangeAspect="1"/>
          </p:cNvPicPr>
          <p:nvPr/>
        </p:nvPicPr>
        <p:blipFill>
          <a:blip r:embed="rId2"/>
          <a:stretch>
            <a:fillRect/>
          </a:stretch>
        </p:blipFill>
        <p:spPr>
          <a:xfrm>
            <a:off x="2381460" y="108613"/>
            <a:ext cx="1837614" cy="248466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86" y="191339"/>
            <a:ext cx="9929037" cy="1036850"/>
          </a:xfrm>
        </p:spPr>
        <p:txBody>
          <a:bodyPr>
            <a:normAutofit/>
          </a:bodyPr>
          <a:lstStyle/>
          <a:p>
            <a:r>
              <a:rPr lang="en-US" sz="4800" b="1" dirty="0"/>
              <a:t>CPS Contracted Psychologist</a:t>
            </a:r>
            <a:endParaRPr lang="en-US" sz="4800" b="1" dirty="0"/>
          </a:p>
        </p:txBody>
      </p:sp>
      <p:sp>
        <p:nvSpPr>
          <p:cNvPr id="3" name="Content Placeholder 2"/>
          <p:cNvSpPr>
            <a:spLocks noGrp="1"/>
          </p:cNvSpPr>
          <p:nvPr>
            <p:ph idx="1"/>
          </p:nvPr>
        </p:nvSpPr>
        <p:spPr>
          <a:xfrm>
            <a:off x="233916" y="1584251"/>
            <a:ext cx="11834038" cy="5146158"/>
          </a:xfrm>
        </p:spPr>
        <p:txBody>
          <a:bodyPr>
            <a:noAutofit/>
          </a:bodyPr>
          <a:lstStyle/>
          <a:p>
            <a:r>
              <a:rPr lang="en-US" sz="3200" dirty="0">
                <a:solidFill>
                  <a:schemeClr val="tx1">
                    <a:lumMod val="50000"/>
                  </a:schemeClr>
                </a:solidFill>
              </a:rPr>
              <a:t>The CPS Psychologist is a contracted person entrusted to complete evaluations, assist with visitations, and should be unbiased and follow their code of ethics and the community standards of care. CPS contracted Psychologists know that if they waiver from the unwritten case plan that they will slowly starve away for lack of cases. This identified and supported contracted psychologist works intimately with </a:t>
            </a:r>
            <a:r>
              <a:rPr lang="en-US" sz="3200" dirty="0" smtClean="0">
                <a:solidFill>
                  <a:schemeClr val="tx1">
                    <a:lumMod val="50000"/>
                  </a:schemeClr>
                </a:solidFill>
              </a:rPr>
              <a:t>the </a:t>
            </a:r>
            <a:r>
              <a:rPr lang="en-US" sz="3200" dirty="0">
                <a:solidFill>
                  <a:schemeClr val="tx1">
                    <a:lumMod val="50000"/>
                  </a:schemeClr>
                </a:solidFill>
              </a:rPr>
              <a:t>CPS Case Manager, the CPS contracted Therapist, and </a:t>
            </a:r>
            <a:r>
              <a:rPr lang="en-US" sz="3200" dirty="0" smtClean="0">
                <a:solidFill>
                  <a:schemeClr val="tx1">
                    <a:lumMod val="50000"/>
                  </a:schemeClr>
                </a:solidFill>
              </a:rPr>
              <a:t>the Attorney General. </a:t>
            </a:r>
            <a:endParaRPr lang="en-US" sz="3200" dirty="0" smtClean="0">
              <a:solidFill>
                <a:schemeClr val="tx1">
                  <a:lumMod val="50000"/>
                </a:schemeClr>
              </a:solidFill>
            </a:endParaRPr>
          </a:p>
          <a:p>
            <a:pPr marL="0" indent="0" algn="ctr">
              <a:buNone/>
            </a:pPr>
            <a:r>
              <a:rPr lang="en-US" sz="2800" b="1" i="1" dirty="0" smtClean="0">
                <a:solidFill>
                  <a:srgbClr val="FF0000"/>
                </a:solidFill>
              </a:rPr>
              <a:t>They </a:t>
            </a:r>
            <a:r>
              <a:rPr lang="en-US" sz="2800" b="1" i="1" dirty="0">
                <a:solidFill>
                  <a:srgbClr val="FF0000"/>
                </a:solidFill>
              </a:rPr>
              <a:t>work for the </a:t>
            </a:r>
            <a:r>
              <a:rPr lang="en-US" sz="2800" b="1" i="1" dirty="0" smtClean="0">
                <a:solidFill>
                  <a:srgbClr val="FF0000"/>
                </a:solidFill>
              </a:rPr>
              <a:t>State</a:t>
            </a:r>
            <a:r>
              <a:rPr lang="en-US" sz="2800" b="1" i="1" dirty="0">
                <a:solidFill>
                  <a:srgbClr val="FF0000"/>
                </a:solidFill>
              </a:rPr>
              <a:t>;</a:t>
            </a:r>
            <a:r>
              <a:rPr lang="en-US" sz="2800" b="1" i="1" dirty="0" smtClean="0">
                <a:solidFill>
                  <a:srgbClr val="FF0000"/>
                </a:solidFill>
              </a:rPr>
              <a:t> </a:t>
            </a:r>
            <a:r>
              <a:rPr lang="en-US" sz="2800" b="1" i="1" dirty="0">
                <a:solidFill>
                  <a:srgbClr val="FF0000"/>
                </a:solidFill>
              </a:rPr>
              <a:t>not for your child and </a:t>
            </a:r>
            <a:r>
              <a:rPr lang="en-US" sz="2800" b="1" i="1" dirty="0" smtClean="0">
                <a:solidFill>
                  <a:srgbClr val="FF0000"/>
                </a:solidFill>
              </a:rPr>
              <a:t>definitely </a:t>
            </a:r>
            <a:r>
              <a:rPr lang="en-US" sz="2800" b="1" i="1" dirty="0">
                <a:solidFill>
                  <a:srgbClr val="FF0000"/>
                </a:solidFill>
              </a:rPr>
              <a:t>not for “you”.</a:t>
            </a:r>
            <a:endParaRPr lang="en-US" sz="2800"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86" y="255134"/>
            <a:ext cx="10248014" cy="1036850"/>
          </a:xfrm>
        </p:spPr>
        <p:txBody>
          <a:bodyPr>
            <a:normAutofit/>
          </a:bodyPr>
          <a:lstStyle/>
          <a:p>
            <a:r>
              <a:rPr lang="en-US" sz="4800" b="1" dirty="0"/>
              <a:t>Out-of-State Psychologist</a:t>
            </a:r>
            <a:endParaRPr lang="en-US" sz="4800" b="1" dirty="0"/>
          </a:p>
        </p:txBody>
      </p:sp>
      <p:sp>
        <p:nvSpPr>
          <p:cNvPr id="4" name="Text Placeholder 3"/>
          <p:cNvSpPr>
            <a:spLocks noGrp="1"/>
          </p:cNvSpPr>
          <p:nvPr>
            <p:ph type="body" sz="half" idx="2"/>
          </p:nvPr>
        </p:nvSpPr>
        <p:spPr>
          <a:xfrm>
            <a:off x="1" y="1509822"/>
            <a:ext cx="2668772" cy="5348178"/>
          </a:xfrm>
        </p:spPr>
        <p:txBody>
          <a:bodyPr>
            <a:normAutofit fontScale="92500"/>
          </a:bodyPr>
          <a:lstStyle/>
          <a:p>
            <a:endParaRPr lang="en-US" sz="900" dirty="0"/>
          </a:p>
          <a:p>
            <a:r>
              <a:rPr lang="en-US" sz="2400" dirty="0" smtClean="0">
                <a:solidFill>
                  <a:schemeClr val="tx1">
                    <a:lumMod val="50000"/>
                  </a:schemeClr>
                </a:solidFill>
              </a:rPr>
              <a:t>The </a:t>
            </a:r>
            <a:r>
              <a:rPr lang="en-US" sz="2400" dirty="0">
                <a:solidFill>
                  <a:schemeClr val="tx1">
                    <a:lumMod val="50000"/>
                  </a:schemeClr>
                </a:solidFill>
              </a:rPr>
              <a:t>Out-of-State Psychologist is a contracted person entrusted to provide a single element of service to a CPS case and child situation. It is unethical to serve in more than one capacity on the same case. </a:t>
            </a:r>
            <a:endParaRPr lang="en-US" sz="2400" dirty="0">
              <a:solidFill>
                <a:schemeClr val="tx1">
                  <a:lumMod val="50000"/>
                </a:schemeClr>
              </a:solidFill>
            </a:endParaRPr>
          </a:p>
          <a:p>
            <a:r>
              <a:rPr lang="en-US" sz="2400" dirty="0">
                <a:solidFill>
                  <a:schemeClr val="tx1">
                    <a:lumMod val="50000"/>
                  </a:schemeClr>
                </a:solidFill>
              </a:rPr>
              <a:t>The Out-of-State Psychologist wears as many as nine hats on CPS cases.</a:t>
            </a:r>
            <a:endParaRPr lang="en-US" sz="2400" dirty="0">
              <a:solidFill>
                <a:schemeClr val="tx1">
                  <a:lumMod val="50000"/>
                </a:schemeClr>
              </a:solidFill>
            </a:endParaRPr>
          </a:p>
          <a:p>
            <a:endParaRPr lang="en-US" dirty="0"/>
          </a:p>
        </p:txBody>
      </p:sp>
      <p:sp>
        <p:nvSpPr>
          <p:cNvPr id="6" name="TextBox 5"/>
          <p:cNvSpPr txBox="1"/>
          <p:nvPr/>
        </p:nvSpPr>
        <p:spPr>
          <a:xfrm>
            <a:off x="2668773" y="1594882"/>
            <a:ext cx="9523227" cy="5016758"/>
          </a:xfrm>
          <a:prstGeom prst="rect">
            <a:avLst/>
          </a:prstGeom>
          <a:noFill/>
        </p:spPr>
        <p:txBody>
          <a:bodyPr wrap="square" rtlCol="0">
            <a:spAutoFit/>
          </a:bodyPr>
          <a:lstStyle/>
          <a:p>
            <a:pPr marL="514350" indent="-514350">
              <a:buAutoNum type="arabicParenR"/>
            </a:pPr>
            <a:r>
              <a:rPr lang="en-US" sz="3200" dirty="0" smtClean="0">
                <a:solidFill>
                  <a:schemeClr val="tx1">
                    <a:lumMod val="50000"/>
                  </a:schemeClr>
                </a:solidFill>
              </a:rPr>
              <a:t>Works </a:t>
            </a:r>
            <a:r>
              <a:rPr lang="en-US" sz="3200" dirty="0">
                <a:solidFill>
                  <a:schemeClr val="tx1">
                    <a:lumMod val="50000"/>
                  </a:schemeClr>
                </a:solidFill>
              </a:rPr>
              <a:t>as a consultant for the </a:t>
            </a:r>
            <a:r>
              <a:rPr lang="en-US" sz="3200" dirty="0" smtClean="0">
                <a:solidFill>
                  <a:schemeClr val="tx1">
                    <a:lumMod val="50000"/>
                  </a:schemeClr>
                </a:solidFill>
              </a:rPr>
              <a:t>State</a:t>
            </a:r>
            <a:endParaRPr lang="en-US" sz="3200" dirty="0" smtClean="0">
              <a:solidFill>
                <a:schemeClr val="tx1">
                  <a:lumMod val="50000"/>
                </a:schemeClr>
              </a:solidFill>
            </a:endParaRPr>
          </a:p>
          <a:p>
            <a:pPr marL="514350" indent="-514350">
              <a:buAutoNum type="arabicParenR"/>
            </a:pPr>
            <a:endParaRPr lang="en-US" sz="3200" dirty="0">
              <a:solidFill>
                <a:schemeClr val="tx1">
                  <a:lumMod val="50000"/>
                </a:schemeClr>
              </a:solidFill>
            </a:endParaRPr>
          </a:p>
          <a:p>
            <a:r>
              <a:rPr lang="en-US" sz="3200" dirty="0" smtClean="0">
                <a:solidFill>
                  <a:schemeClr val="tx1">
                    <a:lumMod val="50000"/>
                  </a:schemeClr>
                </a:solidFill>
              </a:rPr>
              <a:t>2) Works </a:t>
            </a:r>
            <a:r>
              <a:rPr lang="en-US" sz="3200" dirty="0">
                <a:solidFill>
                  <a:schemeClr val="tx1">
                    <a:lumMod val="50000"/>
                  </a:schemeClr>
                </a:solidFill>
              </a:rPr>
              <a:t>as a Consultant for the State </a:t>
            </a:r>
            <a:r>
              <a:rPr lang="en-US" sz="3200" dirty="0" smtClean="0">
                <a:solidFill>
                  <a:schemeClr val="tx1">
                    <a:lumMod val="50000"/>
                  </a:schemeClr>
                </a:solidFill>
              </a:rPr>
              <a:t>Attorney</a:t>
            </a:r>
            <a:endParaRPr lang="en-US" sz="3200" dirty="0" smtClean="0">
              <a:solidFill>
                <a:schemeClr val="tx1">
                  <a:lumMod val="50000"/>
                </a:schemeClr>
              </a:solidFill>
            </a:endParaRPr>
          </a:p>
          <a:p>
            <a:r>
              <a:rPr lang="en-US" sz="3200" dirty="0">
                <a:solidFill>
                  <a:schemeClr val="tx1">
                    <a:lumMod val="50000"/>
                  </a:schemeClr>
                </a:solidFill>
              </a:rPr>
              <a:t> </a:t>
            </a:r>
            <a:r>
              <a:rPr lang="en-US" sz="3200" dirty="0" smtClean="0">
                <a:solidFill>
                  <a:schemeClr val="tx1">
                    <a:lumMod val="50000"/>
                  </a:schemeClr>
                </a:solidFill>
              </a:rPr>
              <a:t>    General’s Office</a:t>
            </a:r>
            <a:endParaRPr lang="en-US" sz="3200" dirty="0" smtClean="0">
              <a:solidFill>
                <a:schemeClr val="tx1">
                  <a:lumMod val="50000"/>
                </a:schemeClr>
              </a:solidFill>
            </a:endParaRPr>
          </a:p>
          <a:p>
            <a:endParaRPr lang="en-US" sz="3200" dirty="0">
              <a:solidFill>
                <a:schemeClr val="tx1">
                  <a:lumMod val="50000"/>
                </a:schemeClr>
              </a:solidFill>
            </a:endParaRPr>
          </a:p>
          <a:p>
            <a:r>
              <a:rPr lang="en-US" sz="3200" dirty="0" smtClean="0">
                <a:solidFill>
                  <a:schemeClr val="tx1">
                    <a:lumMod val="50000"/>
                  </a:schemeClr>
                </a:solidFill>
              </a:rPr>
              <a:t>3) Consults </a:t>
            </a:r>
            <a:r>
              <a:rPr lang="en-US" sz="3200" dirty="0">
                <a:solidFill>
                  <a:schemeClr val="tx1">
                    <a:lumMod val="50000"/>
                  </a:schemeClr>
                </a:solidFill>
              </a:rPr>
              <a:t>with the Physicians and/or </a:t>
            </a:r>
            <a:r>
              <a:rPr lang="en-US" sz="3200" dirty="0" smtClean="0">
                <a:solidFill>
                  <a:schemeClr val="tx1">
                    <a:lumMod val="50000"/>
                  </a:schemeClr>
                </a:solidFill>
              </a:rPr>
              <a:t>Hospitals</a:t>
            </a:r>
            <a:endParaRPr lang="en-US" sz="3200" dirty="0" smtClean="0">
              <a:solidFill>
                <a:schemeClr val="tx1">
                  <a:lumMod val="50000"/>
                </a:schemeClr>
              </a:solidFill>
            </a:endParaRPr>
          </a:p>
          <a:p>
            <a:r>
              <a:rPr lang="en-US" sz="3200" dirty="0" smtClean="0">
                <a:solidFill>
                  <a:schemeClr val="tx1">
                    <a:lumMod val="50000"/>
                  </a:schemeClr>
                </a:solidFill>
              </a:rPr>
              <a:t>     that made the </a:t>
            </a:r>
            <a:r>
              <a:rPr lang="en-US" sz="3200" dirty="0">
                <a:solidFill>
                  <a:schemeClr val="tx1">
                    <a:lumMod val="50000"/>
                  </a:schemeClr>
                </a:solidFill>
              </a:rPr>
              <a:t>CPS report about the </a:t>
            </a:r>
            <a:r>
              <a:rPr lang="en-US" sz="3200" dirty="0" smtClean="0">
                <a:solidFill>
                  <a:schemeClr val="tx1">
                    <a:lumMod val="50000"/>
                  </a:schemeClr>
                </a:solidFill>
              </a:rPr>
              <a:t>Mother</a:t>
            </a:r>
            <a:endParaRPr lang="en-US" sz="3200" dirty="0" smtClean="0">
              <a:solidFill>
                <a:schemeClr val="tx1">
                  <a:lumMod val="50000"/>
                </a:schemeClr>
              </a:solidFill>
            </a:endParaRPr>
          </a:p>
          <a:p>
            <a:endParaRPr lang="en-US" sz="3200" dirty="0">
              <a:solidFill>
                <a:schemeClr val="tx1">
                  <a:lumMod val="50000"/>
                </a:schemeClr>
              </a:solidFill>
            </a:endParaRPr>
          </a:p>
          <a:p>
            <a:r>
              <a:rPr lang="en-US" sz="3200" dirty="0" smtClean="0">
                <a:solidFill>
                  <a:schemeClr val="tx1">
                    <a:lumMod val="50000"/>
                  </a:schemeClr>
                </a:solidFill>
              </a:rPr>
              <a:t>4) Testifies </a:t>
            </a:r>
            <a:r>
              <a:rPr lang="en-US" sz="3200" dirty="0">
                <a:solidFill>
                  <a:schemeClr val="tx1">
                    <a:lumMod val="50000"/>
                  </a:schemeClr>
                </a:solidFill>
              </a:rPr>
              <a:t>as an Expert Witness for the </a:t>
            </a:r>
            <a:r>
              <a:rPr lang="en-US" sz="3200" dirty="0" smtClean="0">
                <a:solidFill>
                  <a:schemeClr val="tx1">
                    <a:lumMod val="50000"/>
                  </a:schemeClr>
                </a:solidFill>
              </a:rPr>
              <a:t>state </a:t>
            </a:r>
            <a:endParaRPr lang="en-US" sz="3200" dirty="0" smtClean="0">
              <a:solidFill>
                <a:schemeClr val="tx1">
                  <a:lumMod val="50000"/>
                </a:schemeClr>
              </a:solidFill>
            </a:endParaRPr>
          </a:p>
          <a:p>
            <a:r>
              <a:rPr lang="en-US" sz="3200" dirty="0" smtClean="0">
                <a:solidFill>
                  <a:schemeClr val="tx1">
                    <a:lumMod val="50000"/>
                  </a:schemeClr>
                </a:solidFill>
              </a:rPr>
              <a:t>     against the Mother</a:t>
            </a:r>
            <a:endParaRPr lang="en-US" sz="32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85" y="255134"/>
            <a:ext cx="11025963" cy="1036850"/>
          </a:xfrm>
        </p:spPr>
        <p:txBody>
          <a:bodyPr>
            <a:normAutofit/>
          </a:bodyPr>
          <a:lstStyle/>
          <a:p>
            <a:r>
              <a:rPr lang="en-US" sz="4800" b="1" dirty="0"/>
              <a:t>Out-of-State </a:t>
            </a:r>
            <a:r>
              <a:rPr lang="en-US" sz="4800" b="1" dirty="0" smtClean="0"/>
              <a:t>Psychologist         </a:t>
            </a:r>
            <a:r>
              <a:rPr lang="en-US" sz="3100" b="1" dirty="0" smtClean="0"/>
              <a:t>(Continued)</a:t>
            </a:r>
            <a:endParaRPr lang="en-US" sz="3100" b="1" dirty="0"/>
          </a:p>
        </p:txBody>
      </p:sp>
      <p:sp>
        <p:nvSpPr>
          <p:cNvPr id="4" name="Text Placeholder 3"/>
          <p:cNvSpPr>
            <a:spLocks noGrp="1"/>
          </p:cNvSpPr>
          <p:nvPr>
            <p:ph type="body" sz="half" idx="2"/>
          </p:nvPr>
        </p:nvSpPr>
        <p:spPr>
          <a:xfrm>
            <a:off x="1041991" y="3072808"/>
            <a:ext cx="1626782" cy="3785191"/>
          </a:xfrm>
        </p:spPr>
        <p:txBody>
          <a:bodyPr>
            <a:normAutofit/>
          </a:bodyPr>
          <a:lstStyle/>
          <a:p>
            <a:endParaRPr lang="en-US" sz="900" dirty="0"/>
          </a:p>
          <a:p>
            <a:endParaRPr lang="en-US" dirty="0"/>
          </a:p>
        </p:txBody>
      </p:sp>
      <p:sp>
        <p:nvSpPr>
          <p:cNvPr id="6" name="TextBox 5"/>
          <p:cNvSpPr txBox="1"/>
          <p:nvPr/>
        </p:nvSpPr>
        <p:spPr>
          <a:xfrm>
            <a:off x="435935" y="1817100"/>
            <a:ext cx="11756065" cy="4955203"/>
          </a:xfrm>
          <a:prstGeom prst="rect">
            <a:avLst/>
          </a:prstGeom>
          <a:noFill/>
        </p:spPr>
        <p:txBody>
          <a:bodyPr wrap="square" rtlCol="0">
            <a:spAutoFit/>
          </a:bodyPr>
          <a:lstStyle/>
          <a:p>
            <a:r>
              <a:rPr lang="en-US" sz="3200" dirty="0" smtClean="0">
                <a:solidFill>
                  <a:schemeClr val="tx1">
                    <a:lumMod val="50000"/>
                  </a:schemeClr>
                </a:solidFill>
              </a:rPr>
              <a:t>5) Completes </a:t>
            </a:r>
            <a:r>
              <a:rPr lang="en-US" sz="3200" dirty="0">
                <a:solidFill>
                  <a:schemeClr val="tx1">
                    <a:lumMod val="50000"/>
                  </a:schemeClr>
                </a:solidFill>
              </a:rPr>
              <a:t>the Psychological Evaluation of </a:t>
            </a:r>
            <a:r>
              <a:rPr lang="en-US" sz="3200" dirty="0" smtClean="0">
                <a:solidFill>
                  <a:schemeClr val="tx1">
                    <a:lumMod val="50000"/>
                  </a:schemeClr>
                </a:solidFill>
              </a:rPr>
              <a:t>the Mother and</a:t>
            </a:r>
            <a:endParaRPr lang="en-US" sz="3200" dirty="0" smtClean="0">
              <a:solidFill>
                <a:schemeClr val="tx1">
                  <a:lumMod val="50000"/>
                </a:schemeClr>
              </a:solidFill>
            </a:endParaRPr>
          </a:p>
          <a:p>
            <a:r>
              <a:rPr lang="en-US" sz="3200" dirty="0">
                <a:solidFill>
                  <a:schemeClr val="tx1">
                    <a:lumMod val="50000"/>
                  </a:schemeClr>
                </a:solidFill>
              </a:rPr>
              <a:t> </a:t>
            </a:r>
            <a:r>
              <a:rPr lang="en-US" sz="3200" dirty="0" smtClean="0">
                <a:solidFill>
                  <a:schemeClr val="tx1">
                    <a:lumMod val="50000"/>
                  </a:schemeClr>
                </a:solidFill>
              </a:rPr>
              <a:t>   Coordinates </a:t>
            </a:r>
            <a:r>
              <a:rPr lang="en-US" sz="3200" dirty="0">
                <a:solidFill>
                  <a:schemeClr val="tx1">
                    <a:lumMod val="50000"/>
                  </a:schemeClr>
                </a:solidFill>
              </a:rPr>
              <a:t>the use of the </a:t>
            </a:r>
            <a:r>
              <a:rPr lang="en-US" sz="3200" dirty="0" smtClean="0">
                <a:solidFill>
                  <a:schemeClr val="tx1">
                    <a:lumMod val="50000"/>
                  </a:schemeClr>
                </a:solidFill>
              </a:rPr>
              <a:t>Mother’s Psychological Evaluation </a:t>
            </a:r>
            <a:endParaRPr lang="en-US" sz="3200" dirty="0" smtClean="0">
              <a:solidFill>
                <a:schemeClr val="tx1">
                  <a:lumMod val="50000"/>
                </a:schemeClr>
              </a:solidFill>
            </a:endParaRPr>
          </a:p>
          <a:p>
            <a:r>
              <a:rPr lang="en-US" sz="3200" dirty="0">
                <a:solidFill>
                  <a:schemeClr val="tx1">
                    <a:lumMod val="50000"/>
                  </a:schemeClr>
                </a:solidFill>
              </a:rPr>
              <a:t> </a:t>
            </a:r>
            <a:r>
              <a:rPr lang="en-US" sz="3200" dirty="0" smtClean="0">
                <a:solidFill>
                  <a:schemeClr val="tx1">
                    <a:lumMod val="50000"/>
                  </a:schemeClr>
                </a:solidFill>
              </a:rPr>
              <a:t>   </a:t>
            </a:r>
            <a:r>
              <a:rPr lang="en-US" sz="3200" dirty="0">
                <a:solidFill>
                  <a:schemeClr val="tx1">
                    <a:lumMod val="50000"/>
                  </a:schemeClr>
                </a:solidFill>
              </a:rPr>
              <a:t>with the </a:t>
            </a:r>
            <a:r>
              <a:rPr lang="en-US" sz="3200" dirty="0" smtClean="0">
                <a:solidFill>
                  <a:schemeClr val="tx1">
                    <a:lumMod val="50000"/>
                  </a:schemeClr>
                </a:solidFill>
              </a:rPr>
              <a:t>CPS contracted Therapist, </a:t>
            </a:r>
            <a:r>
              <a:rPr lang="en-US" sz="3200" dirty="0">
                <a:solidFill>
                  <a:schemeClr val="tx1">
                    <a:lumMod val="50000"/>
                  </a:schemeClr>
                </a:solidFill>
              </a:rPr>
              <a:t>the </a:t>
            </a:r>
            <a:r>
              <a:rPr lang="en-US" sz="3200" dirty="0" smtClean="0">
                <a:solidFill>
                  <a:schemeClr val="tx1">
                    <a:lumMod val="50000"/>
                  </a:schemeClr>
                </a:solidFill>
              </a:rPr>
              <a:t>CPS Case Manager, </a:t>
            </a:r>
            <a:endParaRPr lang="en-US" sz="3200" dirty="0" smtClean="0">
              <a:solidFill>
                <a:schemeClr val="tx1">
                  <a:lumMod val="50000"/>
                </a:schemeClr>
              </a:solidFill>
            </a:endParaRPr>
          </a:p>
          <a:p>
            <a:r>
              <a:rPr lang="en-US" sz="3200" dirty="0">
                <a:solidFill>
                  <a:schemeClr val="tx1">
                    <a:lumMod val="50000"/>
                  </a:schemeClr>
                </a:solidFill>
              </a:rPr>
              <a:t> </a:t>
            </a:r>
            <a:r>
              <a:rPr lang="en-US" sz="3200" dirty="0" smtClean="0">
                <a:solidFill>
                  <a:schemeClr val="tx1">
                    <a:lumMod val="50000"/>
                  </a:schemeClr>
                </a:solidFill>
              </a:rPr>
              <a:t>   and the Attorney General’s office</a:t>
            </a:r>
            <a:r>
              <a:rPr lang="en-US" sz="3200" dirty="0">
                <a:solidFill>
                  <a:schemeClr val="tx1">
                    <a:lumMod val="50000"/>
                  </a:schemeClr>
                </a:solidFill>
              </a:rPr>
              <a:t> </a:t>
            </a:r>
            <a:r>
              <a:rPr lang="en-US" sz="3200" dirty="0" smtClean="0">
                <a:solidFill>
                  <a:schemeClr val="tx1">
                    <a:lumMod val="50000"/>
                  </a:schemeClr>
                </a:solidFill>
              </a:rPr>
              <a:t>to take your child.</a:t>
            </a:r>
            <a:endParaRPr lang="en-US" sz="3200" dirty="0">
              <a:solidFill>
                <a:schemeClr val="tx1">
                  <a:lumMod val="50000"/>
                </a:schemeClr>
              </a:solidFill>
            </a:endParaRPr>
          </a:p>
          <a:p>
            <a:endParaRPr lang="en-US" sz="3200" dirty="0" smtClean="0">
              <a:solidFill>
                <a:schemeClr val="tx1">
                  <a:lumMod val="50000"/>
                </a:schemeClr>
              </a:solidFill>
            </a:endParaRPr>
          </a:p>
          <a:p>
            <a:r>
              <a:rPr lang="en-US" sz="3200" dirty="0" smtClean="0">
                <a:solidFill>
                  <a:schemeClr val="tx1">
                    <a:lumMod val="50000"/>
                  </a:schemeClr>
                </a:solidFill>
              </a:rPr>
              <a:t>6</a:t>
            </a:r>
            <a:r>
              <a:rPr lang="en-US" sz="3200" dirty="0">
                <a:solidFill>
                  <a:schemeClr val="tx1">
                    <a:lumMod val="50000"/>
                  </a:schemeClr>
                </a:solidFill>
              </a:rPr>
              <a:t>) Completes the Psychological Evaluation of </a:t>
            </a:r>
            <a:r>
              <a:rPr lang="en-US" sz="3200" dirty="0" smtClean="0">
                <a:solidFill>
                  <a:schemeClr val="tx1">
                    <a:lumMod val="50000"/>
                  </a:schemeClr>
                </a:solidFill>
              </a:rPr>
              <a:t>the child or</a:t>
            </a:r>
            <a:endParaRPr lang="en-US" sz="3200" dirty="0" smtClean="0">
              <a:solidFill>
                <a:schemeClr val="tx1">
                  <a:lumMod val="50000"/>
                </a:schemeClr>
              </a:solidFill>
            </a:endParaRPr>
          </a:p>
          <a:p>
            <a:r>
              <a:rPr lang="en-US" sz="3200" dirty="0">
                <a:solidFill>
                  <a:schemeClr val="tx1">
                    <a:lumMod val="50000"/>
                  </a:schemeClr>
                </a:solidFill>
              </a:rPr>
              <a:t> </a:t>
            </a:r>
            <a:r>
              <a:rPr lang="en-US" sz="3200" dirty="0" smtClean="0">
                <a:solidFill>
                  <a:schemeClr val="tx1">
                    <a:lumMod val="50000"/>
                  </a:schemeClr>
                </a:solidFill>
              </a:rPr>
              <a:t>    children</a:t>
            </a:r>
            <a:endParaRPr lang="en-US" sz="3200" dirty="0" smtClean="0">
              <a:solidFill>
                <a:schemeClr val="tx1">
                  <a:lumMod val="50000"/>
                </a:schemeClr>
              </a:solidFill>
            </a:endParaRPr>
          </a:p>
          <a:p>
            <a:endParaRPr lang="en-US" sz="3200" dirty="0">
              <a:solidFill>
                <a:schemeClr val="tx1">
                  <a:lumMod val="50000"/>
                </a:schemeClr>
              </a:solidFill>
            </a:endParaRPr>
          </a:p>
          <a:p>
            <a:pPr algn="ctr"/>
            <a:r>
              <a:rPr lang="en-US" sz="2800" b="1" i="1" dirty="0">
                <a:solidFill>
                  <a:srgbClr val="FF0000"/>
                </a:solidFill>
              </a:rPr>
              <a:t>They work for the State; not for your child and certainly not for “you”.</a:t>
            </a:r>
            <a:endParaRPr lang="en-US" sz="2800" b="1" i="1" dirty="0">
              <a:solidFill>
                <a:srgbClr val="FF0000"/>
              </a:solidFill>
            </a:endParaRPr>
          </a:p>
          <a:p>
            <a:endParaRPr lang="en-US" sz="3200" dirty="0" smtClean="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85" y="255134"/>
            <a:ext cx="11025963" cy="1036850"/>
          </a:xfrm>
        </p:spPr>
        <p:txBody>
          <a:bodyPr>
            <a:normAutofit/>
          </a:bodyPr>
          <a:lstStyle/>
          <a:p>
            <a:r>
              <a:rPr lang="en-US" sz="4800" b="1" dirty="0"/>
              <a:t>Out-of-State </a:t>
            </a:r>
            <a:r>
              <a:rPr lang="en-US" sz="4800" b="1" dirty="0" smtClean="0"/>
              <a:t>Psychologist         </a:t>
            </a:r>
            <a:r>
              <a:rPr lang="en-US" sz="3100" b="1" dirty="0" smtClean="0"/>
              <a:t>(Continued)</a:t>
            </a:r>
            <a:endParaRPr lang="en-US" sz="3100" b="1" dirty="0"/>
          </a:p>
        </p:txBody>
      </p:sp>
      <p:sp>
        <p:nvSpPr>
          <p:cNvPr id="4" name="Text Placeholder 3"/>
          <p:cNvSpPr>
            <a:spLocks noGrp="1"/>
          </p:cNvSpPr>
          <p:nvPr>
            <p:ph type="body" sz="half" idx="2"/>
          </p:nvPr>
        </p:nvSpPr>
        <p:spPr>
          <a:xfrm>
            <a:off x="1" y="1509822"/>
            <a:ext cx="308343" cy="5348178"/>
          </a:xfrm>
        </p:spPr>
        <p:txBody>
          <a:bodyPr>
            <a:normAutofit/>
          </a:bodyPr>
          <a:lstStyle/>
          <a:p>
            <a:endParaRPr lang="en-US" sz="900" dirty="0"/>
          </a:p>
          <a:p>
            <a:endParaRPr lang="en-US" dirty="0"/>
          </a:p>
        </p:txBody>
      </p:sp>
      <p:sp>
        <p:nvSpPr>
          <p:cNvPr id="6" name="TextBox 5"/>
          <p:cNvSpPr txBox="1"/>
          <p:nvPr/>
        </p:nvSpPr>
        <p:spPr>
          <a:xfrm>
            <a:off x="85060" y="1605515"/>
            <a:ext cx="12106940" cy="4585871"/>
          </a:xfrm>
          <a:prstGeom prst="rect">
            <a:avLst/>
          </a:prstGeom>
          <a:noFill/>
        </p:spPr>
        <p:txBody>
          <a:bodyPr wrap="square" rtlCol="0">
            <a:spAutoFit/>
          </a:bodyPr>
          <a:lstStyle/>
          <a:p>
            <a:r>
              <a:rPr lang="en-US" sz="3200" dirty="0" smtClean="0">
                <a:solidFill>
                  <a:schemeClr val="tx1">
                    <a:lumMod val="50000"/>
                  </a:schemeClr>
                </a:solidFill>
              </a:rPr>
              <a:t>7) Serves </a:t>
            </a:r>
            <a:r>
              <a:rPr lang="en-US" sz="3200" dirty="0">
                <a:solidFill>
                  <a:schemeClr val="tx1">
                    <a:lumMod val="50000"/>
                  </a:schemeClr>
                </a:solidFill>
              </a:rPr>
              <a:t>as the leader of the Treatment Team</a:t>
            </a:r>
            <a:r>
              <a:rPr lang="en-US" sz="3200" dirty="0" smtClean="0">
                <a:solidFill>
                  <a:schemeClr val="tx1">
                    <a:lumMod val="50000"/>
                  </a:schemeClr>
                </a:solidFill>
              </a:rPr>
              <a:t>:</a:t>
            </a:r>
            <a:endParaRPr lang="en-US" sz="3200" dirty="0" smtClean="0">
              <a:solidFill>
                <a:schemeClr val="tx1">
                  <a:lumMod val="50000"/>
                </a:schemeClr>
              </a:solidFill>
            </a:endParaRPr>
          </a:p>
          <a:p>
            <a:endParaRPr lang="en-US" sz="2000" dirty="0">
              <a:solidFill>
                <a:schemeClr val="tx1">
                  <a:lumMod val="50000"/>
                </a:schemeClr>
              </a:solidFill>
            </a:endParaRPr>
          </a:p>
          <a:p>
            <a:r>
              <a:rPr lang="en-US" sz="3000" dirty="0" smtClean="0">
                <a:solidFill>
                  <a:schemeClr val="tx1">
                    <a:lumMod val="50000"/>
                  </a:schemeClr>
                </a:solidFill>
              </a:rPr>
              <a:t>(a) Directs </a:t>
            </a:r>
            <a:r>
              <a:rPr lang="en-US" sz="3000" dirty="0">
                <a:solidFill>
                  <a:schemeClr val="tx1">
                    <a:lumMod val="50000"/>
                  </a:schemeClr>
                </a:solidFill>
              </a:rPr>
              <a:t>what types of treatment are to be used, </a:t>
            </a:r>
            <a:r>
              <a:rPr lang="en-US" sz="3000" dirty="0" smtClean="0">
                <a:solidFill>
                  <a:schemeClr val="tx1">
                    <a:lumMod val="50000"/>
                  </a:schemeClr>
                </a:solidFill>
              </a:rPr>
              <a:t>(b) Recommends </a:t>
            </a:r>
            <a:r>
              <a:rPr lang="en-US" sz="3000" dirty="0">
                <a:solidFill>
                  <a:schemeClr val="tx1">
                    <a:lumMod val="50000"/>
                  </a:schemeClr>
                </a:solidFill>
              </a:rPr>
              <a:t>specific books that will provide the child or children with an </a:t>
            </a:r>
            <a:r>
              <a:rPr lang="en-US" sz="3000" dirty="0" smtClean="0">
                <a:solidFill>
                  <a:schemeClr val="tx1">
                    <a:lumMod val="50000"/>
                  </a:schemeClr>
                </a:solidFill>
              </a:rPr>
              <a:t>“to create an alternative reality” </a:t>
            </a:r>
            <a:r>
              <a:rPr lang="en-US" sz="3000" dirty="0">
                <a:solidFill>
                  <a:schemeClr val="tx1">
                    <a:lumMod val="50000"/>
                  </a:schemeClr>
                </a:solidFill>
              </a:rPr>
              <a:t>of what may have happened to them, </a:t>
            </a:r>
            <a:r>
              <a:rPr lang="en-US" sz="3000" dirty="0" smtClean="0">
                <a:solidFill>
                  <a:schemeClr val="tx1">
                    <a:lumMod val="50000"/>
                  </a:schemeClr>
                </a:solidFill>
              </a:rPr>
              <a:t>Opines </a:t>
            </a:r>
            <a:r>
              <a:rPr lang="en-US" sz="3000" dirty="0">
                <a:solidFill>
                  <a:schemeClr val="tx1">
                    <a:lumMod val="50000"/>
                  </a:schemeClr>
                </a:solidFill>
              </a:rPr>
              <a:t>about possibilities and not direct </a:t>
            </a:r>
            <a:r>
              <a:rPr lang="en-US" sz="3000" dirty="0" smtClean="0">
                <a:solidFill>
                  <a:schemeClr val="tx1">
                    <a:lumMod val="50000"/>
                  </a:schemeClr>
                </a:solidFill>
              </a:rPr>
              <a:t>evidence, (c)Admits </a:t>
            </a:r>
            <a:r>
              <a:rPr lang="en-US" sz="3000" dirty="0">
                <a:solidFill>
                  <a:schemeClr val="tx1">
                    <a:lumMod val="50000"/>
                  </a:schemeClr>
                </a:solidFill>
              </a:rPr>
              <a:t>not having all the medical records but enough to make a suggested scenario, </a:t>
            </a:r>
            <a:r>
              <a:rPr lang="en-US" sz="3000" dirty="0" smtClean="0">
                <a:solidFill>
                  <a:schemeClr val="tx1">
                    <a:lumMod val="50000"/>
                  </a:schemeClr>
                </a:solidFill>
              </a:rPr>
              <a:t>(d) Advises </a:t>
            </a:r>
            <a:r>
              <a:rPr lang="en-US" sz="3000" dirty="0">
                <a:solidFill>
                  <a:schemeClr val="tx1">
                    <a:lumMod val="50000"/>
                  </a:schemeClr>
                </a:solidFill>
              </a:rPr>
              <a:t>the therapists and CPS Case Managers on what to do to get what they need for court and to support the possibility that something happened to the child in the care of the </a:t>
            </a:r>
            <a:r>
              <a:rPr lang="en-US" sz="3000" dirty="0" smtClean="0">
                <a:solidFill>
                  <a:schemeClr val="tx1">
                    <a:lumMod val="50000"/>
                  </a:schemeClr>
                </a:solidFill>
              </a:rPr>
              <a:t>Mother.</a:t>
            </a:r>
            <a:endParaRPr lang="en-US" sz="30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585" y="255134"/>
            <a:ext cx="11025963" cy="1036850"/>
          </a:xfrm>
        </p:spPr>
        <p:txBody>
          <a:bodyPr>
            <a:normAutofit/>
          </a:bodyPr>
          <a:lstStyle/>
          <a:p>
            <a:r>
              <a:rPr lang="en-US" sz="4800" b="1" dirty="0"/>
              <a:t>Out-of-State </a:t>
            </a:r>
            <a:r>
              <a:rPr lang="en-US" sz="4800" b="1" dirty="0" smtClean="0"/>
              <a:t>Psychologist         </a:t>
            </a:r>
            <a:r>
              <a:rPr lang="en-US" sz="3100" b="1" dirty="0" smtClean="0"/>
              <a:t>(Continued)</a:t>
            </a:r>
            <a:endParaRPr lang="en-US" sz="3100" b="1" dirty="0"/>
          </a:p>
        </p:txBody>
      </p:sp>
      <p:sp>
        <p:nvSpPr>
          <p:cNvPr id="4" name="Text Placeholder 3"/>
          <p:cNvSpPr>
            <a:spLocks noGrp="1"/>
          </p:cNvSpPr>
          <p:nvPr>
            <p:ph type="body" sz="half" idx="2"/>
          </p:nvPr>
        </p:nvSpPr>
        <p:spPr>
          <a:xfrm>
            <a:off x="1" y="1509822"/>
            <a:ext cx="85059" cy="5348178"/>
          </a:xfrm>
        </p:spPr>
        <p:txBody>
          <a:bodyPr>
            <a:normAutofit/>
          </a:bodyPr>
          <a:lstStyle/>
          <a:p>
            <a:endParaRPr lang="en-US" sz="900" dirty="0"/>
          </a:p>
          <a:p>
            <a:endParaRPr lang="en-US" dirty="0"/>
          </a:p>
        </p:txBody>
      </p:sp>
      <p:sp>
        <p:nvSpPr>
          <p:cNvPr id="6" name="TextBox 5"/>
          <p:cNvSpPr txBox="1"/>
          <p:nvPr/>
        </p:nvSpPr>
        <p:spPr>
          <a:xfrm>
            <a:off x="42530" y="1658678"/>
            <a:ext cx="12106940" cy="4924425"/>
          </a:xfrm>
          <a:prstGeom prst="rect">
            <a:avLst/>
          </a:prstGeom>
          <a:noFill/>
        </p:spPr>
        <p:txBody>
          <a:bodyPr wrap="square" rtlCol="0">
            <a:spAutoFit/>
          </a:bodyPr>
          <a:lstStyle/>
          <a:p>
            <a:r>
              <a:rPr lang="en-US" sz="3000" dirty="0" smtClean="0">
                <a:solidFill>
                  <a:schemeClr val="tx1">
                    <a:lumMod val="50000"/>
                  </a:schemeClr>
                </a:solidFill>
              </a:rPr>
              <a:t>8) As </a:t>
            </a:r>
            <a:r>
              <a:rPr lang="en-US" sz="3000" dirty="0">
                <a:solidFill>
                  <a:schemeClr val="tx1">
                    <a:lumMod val="50000"/>
                  </a:schemeClr>
                </a:solidFill>
              </a:rPr>
              <a:t>a Psychologist without a Physician’s License reviews medical records of admittedly insufficient scope and identifies medical procedures and medicines that should have not been provided by the physicians and/or the Hospitals and opines that it is the Mother’s fault. Trains providers in the children’s mental health provider networks on identifying Munchausen Syndrome By Proxy, Factitious Disorder, and other Psychiatric disorders</a:t>
            </a:r>
            <a:endParaRPr lang="en-US" sz="3000" dirty="0">
              <a:solidFill>
                <a:schemeClr val="tx1">
                  <a:lumMod val="50000"/>
                </a:schemeClr>
              </a:solidFill>
            </a:endParaRPr>
          </a:p>
          <a:p>
            <a:r>
              <a:rPr lang="en-US" sz="3000" dirty="0" smtClean="0">
                <a:solidFill>
                  <a:schemeClr val="tx1">
                    <a:lumMod val="50000"/>
                  </a:schemeClr>
                </a:solidFill>
              </a:rPr>
              <a:t>9) Consultant </a:t>
            </a:r>
            <a:r>
              <a:rPr lang="en-US" sz="3000" dirty="0">
                <a:solidFill>
                  <a:schemeClr val="tx1">
                    <a:lumMod val="50000"/>
                  </a:schemeClr>
                </a:solidFill>
              </a:rPr>
              <a:t>to non-profits dealing with child abuse victims</a:t>
            </a:r>
            <a:endParaRPr lang="en-US" sz="3000" dirty="0">
              <a:solidFill>
                <a:schemeClr val="tx1">
                  <a:lumMod val="50000"/>
                </a:schemeClr>
              </a:solidFill>
            </a:endParaRPr>
          </a:p>
          <a:p>
            <a:r>
              <a:rPr lang="en-US" sz="3000" dirty="0" smtClean="0">
                <a:solidFill>
                  <a:schemeClr val="tx1">
                    <a:lumMod val="50000"/>
                  </a:schemeClr>
                </a:solidFill>
              </a:rPr>
              <a:t>10) Consults </a:t>
            </a:r>
            <a:r>
              <a:rPr lang="en-US" sz="3000" dirty="0">
                <a:solidFill>
                  <a:schemeClr val="tx1">
                    <a:lumMod val="50000"/>
                  </a:schemeClr>
                </a:solidFill>
              </a:rPr>
              <a:t>and collaborates with witnesses from court proceedings</a:t>
            </a:r>
            <a:endParaRPr lang="en-US" sz="3000" dirty="0">
              <a:solidFill>
                <a:schemeClr val="tx1">
                  <a:lumMod val="50000"/>
                </a:schemeClr>
              </a:solidFill>
            </a:endParaRPr>
          </a:p>
          <a:p>
            <a:pPr algn="ctr"/>
            <a:endParaRPr lang="en-US" sz="2200" b="1" i="1" dirty="0" smtClean="0">
              <a:solidFill>
                <a:schemeClr val="tx1">
                  <a:lumMod val="50000"/>
                </a:schemeClr>
              </a:solidFill>
            </a:endParaRPr>
          </a:p>
          <a:p>
            <a:pPr algn="ctr"/>
            <a:r>
              <a:rPr lang="en-US" sz="2200" b="1" i="1" dirty="0" smtClean="0">
                <a:solidFill>
                  <a:schemeClr val="tx1">
                    <a:lumMod val="50000"/>
                  </a:schemeClr>
                </a:solidFill>
              </a:rPr>
              <a:t>Note</a:t>
            </a:r>
            <a:r>
              <a:rPr lang="en-US" sz="2200" b="1" i="1" dirty="0">
                <a:solidFill>
                  <a:schemeClr val="tx1">
                    <a:lumMod val="50000"/>
                  </a:schemeClr>
                </a:solidFill>
              </a:rPr>
              <a:t>: All or some of these activities are done simultaneously on the same case of a single </a:t>
            </a:r>
            <a:r>
              <a:rPr lang="en-US" sz="2200" b="1" i="1" dirty="0" smtClean="0">
                <a:solidFill>
                  <a:schemeClr val="tx1">
                    <a:lumMod val="50000"/>
                  </a:schemeClr>
                </a:solidFill>
              </a:rPr>
              <a:t>child. </a:t>
            </a:r>
            <a:endParaRPr lang="en-US" sz="2200" b="1" i="1"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Guardian Ad Litem</a:t>
            </a:r>
            <a:endParaRPr lang="en-US" sz="4800" b="1" dirty="0"/>
          </a:p>
        </p:txBody>
      </p:sp>
      <p:sp>
        <p:nvSpPr>
          <p:cNvPr id="6" name="TextBox 5"/>
          <p:cNvSpPr txBox="1"/>
          <p:nvPr/>
        </p:nvSpPr>
        <p:spPr>
          <a:xfrm>
            <a:off x="116959" y="1637414"/>
            <a:ext cx="11972260" cy="4862870"/>
          </a:xfrm>
          <a:prstGeom prst="rect">
            <a:avLst/>
          </a:prstGeom>
          <a:noFill/>
        </p:spPr>
        <p:txBody>
          <a:bodyPr wrap="square" rtlCol="0">
            <a:spAutoFit/>
          </a:bodyPr>
          <a:lstStyle/>
          <a:p>
            <a:r>
              <a:rPr lang="en-US" sz="3000" dirty="0">
                <a:solidFill>
                  <a:schemeClr val="tx1">
                    <a:lumMod val="50000"/>
                  </a:schemeClr>
                </a:solidFill>
              </a:rPr>
              <a:t>The Guardian Ad Litem is assigned to the cases and works for </a:t>
            </a:r>
            <a:r>
              <a:rPr lang="en-US" sz="3000" dirty="0" smtClean="0">
                <a:solidFill>
                  <a:schemeClr val="tx1">
                    <a:lumMod val="50000"/>
                  </a:schemeClr>
                </a:solidFill>
              </a:rPr>
              <a:t>and </a:t>
            </a:r>
            <a:r>
              <a:rPr lang="en-US" sz="3000" dirty="0">
                <a:solidFill>
                  <a:schemeClr val="tx1">
                    <a:lumMod val="50000"/>
                  </a:schemeClr>
                </a:solidFill>
              </a:rPr>
              <a:t>the courts to be the eyes and ears for the judge on each case. Their duty is to the “best interest of the child”. </a:t>
            </a:r>
            <a:r>
              <a:rPr lang="en-US" sz="3000" dirty="0" smtClean="0">
                <a:solidFill>
                  <a:schemeClr val="tx1">
                    <a:lumMod val="50000"/>
                  </a:schemeClr>
                </a:solidFill>
              </a:rPr>
              <a:t>The </a:t>
            </a:r>
            <a:r>
              <a:rPr lang="en-US" sz="3000" dirty="0">
                <a:solidFill>
                  <a:schemeClr val="tx1">
                    <a:lumMod val="50000"/>
                  </a:schemeClr>
                </a:solidFill>
              </a:rPr>
              <a:t>Guardian Ad Litem is a paid attorney that is paid by tax payer dollars. The Guardian Ad Litem i</a:t>
            </a:r>
            <a:r>
              <a:rPr lang="en-US" sz="3000" dirty="0" smtClean="0">
                <a:solidFill>
                  <a:schemeClr val="tx1">
                    <a:lumMod val="50000"/>
                  </a:schemeClr>
                </a:solidFill>
              </a:rPr>
              <a:t>s an </a:t>
            </a:r>
            <a:r>
              <a:rPr lang="en-US" sz="3000" dirty="0">
                <a:solidFill>
                  <a:schemeClr val="tx1">
                    <a:lumMod val="50000"/>
                  </a:schemeClr>
                </a:solidFill>
              </a:rPr>
              <a:t>arm of the State Attorney General’s Office and works collaboratively to achieve the goals and objectives of that office. Often the only time they ever meet </a:t>
            </a:r>
            <a:r>
              <a:rPr lang="en-US" sz="3000" dirty="0" smtClean="0">
                <a:solidFill>
                  <a:schemeClr val="tx1">
                    <a:lumMod val="50000"/>
                  </a:schemeClr>
                </a:solidFill>
              </a:rPr>
              <a:t>the child </a:t>
            </a:r>
            <a:r>
              <a:rPr lang="en-US" sz="3000" dirty="0">
                <a:solidFill>
                  <a:schemeClr val="tx1">
                    <a:lumMod val="50000"/>
                  </a:schemeClr>
                </a:solidFill>
              </a:rPr>
              <a:t>is in the courtroom. They get the majority of their information from the CPS Case Manager and the State Attorney General’s Office. </a:t>
            </a:r>
            <a:r>
              <a:rPr lang="en-US" sz="3000" dirty="0" smtClean="0">
                <a:solidFill>
                  <a:schemeClr val="tx1">
                    <a:lumMod val="50000"/>
                  </a:schemeClr>
                </a:solidFill>
              </a:rPr>
              <a:t>They work for the state</a:t>
            </a:r>
            <a:r>
              <a:rPr lang="en-US" sz="3000" dirty="0">
                <a:solidFill>
                  <a:schemeClr val="tx1">
                    <a:lumMod val="50000"/>
                  </a:schemeClr>
                </a:solidFill>
              </a:rPr>
              <a:t>. </a:t>
            </a:r>
            <a:endParaRPr lang="en-US" sz="3000" dirty="0" smtClean="0">
              <a:solidFill>
                <a:schemeClr val="tx1">
                  <a:lumMod val="50000"/>
                </a:schemeClr>
              </a:solidFill>
            </a:endParaRPr>
          </a:p>
          <a:p>
            <a:endParaRPr lang="en-US" sz="1200" b="1" i="1" dirty="0" smtClean="0">
              <a:solidFill>
                <a:schemeClr val="tx1">
                  <a:lumMod val="50000"/>
                </a:schemeClr>
              </a:solidFill>
            </a:endParaRPr>
          </a:p>
          <a:p>
            <a:pPr algn="ctr"/>
            <a:r>
              <a:rPr lang="en-US" sz="2800" b="1" i="1" dirty="0" smtClean="0">
                <a:solidFill>
                  <a:srgbClr val="FF0000"/>
                </a:solidFill>
              </a:rPr>
              <a:t>They </a:t>
            </a:r>
            <a:r>
              <a:rPr lang="en-US" sz="2800" b="1" i="1" dirty="0">
                <a:solidFill>
                  <a:srgbClr val="FF0000"/>
                </a:solidFill>
              </a:rPr>
              <a:t>work for the State; not for your child and certainly not for “you”.</a:t>
            </a:r>
            <a:endParaRPr lang="en-US" sz="2800"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Court Appointed Attorney</a:t>
            </a:r>
            <a:endParaRPr lang="en-US" sz="4800" b="1" dirty="0"/>
          </a:p>
        </p:txBody>
      </p:sp>
      <p:sp>
        <p:nvSpPr>
          <p:cNvPr id="6" name="TextBox 5"/>
          <p:cNvSpPr txBox="1"/>
          <p:nvPr/>
        </p:nvSpPr>
        <p:spPr>
          <a:xfrm>
            <a:off x="116959" y="1637414"/>
            <a:ext cx="11972260" cy="3939540"/>
          </a:xfrm>
          <a:prstGeom prst="rect">
            <a:avLst/>
          </a:prstGeom>
          <a:noFill/>
        </p:spPr>
        <p:txBody>
          <a:bodyPr wrap="square" rtlCol="0">
            <a:spAutoFit/>
          </a:bodyPr>
          <a:lstStyle/>
          <a:p>
            <a:r>
              <a:rPr lang="en-US" sz="3000" dirty="0" smtClean="0">
                <a:solidFill>
                  <a:schemeClr val="tx1">
                    <a:lumMod val="50000"/>
                  </a:schemeClr>
                </a:solidFill>
              </a:rPr>
              <a:t>The Court appointed Attorney is employed by the State. If they work to the best of their ability, they will get less and less cases, until they are no longer employed by the state.</a:t>
            </a:r>
            <a:endParaRPr lang="en-US" sz="3000" dirty="0" smtClean="0">
              <a:solidFill>
                <a:schemeClr val="tx1">
                  <a:lumMod val="50000"/>
                </a:schemeClr>
              </a:solidFill>
            </a:endParaRPr>
          </a:p>
          <a:p>
            <a:endParaRPr lang="en-US" sz="3000" dirty="0">
              <a:solidFill>
                <a:schemeClr val="tx1">
                  <a:lumMod val="50000"/>
                </a:schemeClr>
              </a:solidFill>
            </a:endParaRPr>
          </a:p>
          <a:p>
            <a:r>
              <a:rPr lang="en-US" sz="3000" dirty="0" smtClean="0">
                <a:solidFill>
                  <a:schemeClr val="tx1">
                    <a:lumMod val="50000"/>
                  </a:schemeClr>
                </a:solidFill>
              </a:rPr>
              <a:t>They understand their role in the system.</a:t>
            </a:r>
            <a:endParaRPr lang="en-US" sz="3000" dirty="0" smtClean="0">
              <a:solidFill>
                <a:schemeClr val="tx1">
                  <a:lumMod val="50000"/>
                </a:schemeClr>
              </a:solidFill>
            </a:endParaRPr>
          </a:p>
          <a:p>
            <a:endParaRPr lang="en-US" sz="3000" dirty="0">
              <a:solidFill>
                <a:schemeClr val="tx1">
                  <a:lumMod val="50000"/>
                </a:schemeClr>
              </a:solidFill>
            </a:endParaRPr>
          </a:p>
          <a:p>
            <a:endParaRPr lang="en-US" sz="3000" dirty="0" smtClean="0">
              <a:solidFill>
                <a:schemeClr val="tx1">
                  <a:lumMod val="50000"/>
                </a:schemeClr>
              </a:solidFill>
            </a:endParaRPr>
          </a:p>
          <a:p>
            <a:endParaRPr lang="en-US" sz="1200" b="1" i="1" dirty="0" smtClean="0">
              <a:solidFill>
                <a:schemeClr val="tx1">
                  <a:lumMod val="50000"/>
                </a:schemeClr>
              </a:solidFill>
            </a:endParaRPr>
          </a:p>
          <a:p>
            <a:pPr algn="ctr"/>
            <a:r>
              <a:rPr lang="en-US" sz="2800" b="1" i="1" dirty="0" smtClean="0">
                <a:solidFill>
                  <a:srgbClr val="FF0000"/>
                </a:solidFill>
              </a:rPr>
              <a:t>They </a:t>
            </a:r>
            <a:r>
              <a:rPr lang="en-US" sz="2800" b="1" i="1" dirty="0">
                <a:solidFill>
                  <a:srgbClr val="FF0000"/>
                </a:solidFill>
              </a:rPr>
              <a:t>work for the State; not for your child and certainly not for “you”.</a:t>
            </a:r>
            <a:endParaRPr lang="en-US" sz="2800"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Your Child’s Attorney</a:t>
            </a:r>
            <a:endParaRPr lang="en-US" sz="4800" b="1" dirty="0"/>
          </a:p>
        </p:txBody>
      </p:sp>
      <p:sp>
        <p:nvSpPr>
          <p:cNvPr id="6" name="TextBox 5"/>
          <p:cNvSpPr txBox="1"/>
          <p:nvPr/>
        </p:nvSpPr>
        <p:spPr>
          <a:xfrm>
            <a:off x="116959" y="1637414"/>
            <a:ext cx="11972260" cy="4862870"/>
          </a:xfrm>
          <a:prstGeom prst="rect">
            <a:avLst/>
          </a:prstGeom>
          <a:noFill/>
        </p:spPr>
        <p:txBody>
          <a:bodyPr wrap="square" rtlCol="0">
            <a:spAutoFit/>
          </a:bodyPr>
          <a:lstStyle/>
          <a:p>
            <a:r>
              <a:rPr lang="en-US" sz="3000" dirty="0" smtClean="0">
                <a:solidFill>
                  <a:schemeClr val="tx1">
                    <a:lumMod val="50000"/>
                  </a:schemeClr>
                </a:solidFill>
              </a:rPr>
              <a:t>Your Child’s Attorney is employed by the State. If they work to the best of their ability, they will get less and less cases, until they are no longer employed by the state.</a:t>
            </a:r>
            <a:endParaRPr lang="en-US" sz="3000" dirty="0" smtClean="0">
              <a:solidFill>
                <a:schemeClr val="tx1">
                  <a:lumMod val="50000"/>
                </a:schemeClr>
              </a:solidFill>
            </a:endParaRPr>
          </a:p>
          <a:p>
            <a:endParaRPr lang="en-US" sz="3000" dirty="0">
              <a:solidFill>
                <a:schemeClr val="tx1">
                  <a:lumMod val="50000"/>
                </a:schemeClr>
              </a:solidFill>
            </a:endParaRPr>
          </a:p>
          <a:p>
            <a:r>
              <a:rPr lang="en-US" sz="3000" dirty="0" smtClean="0">
                <a:solidFill>
                  <a:schemeClr val="tx1">
                    <a:lumMod val="50000"/>
                  </a:schemeClr>
                </a:solidFill>
              </a:rPr>
              <a:t>Your Child’s Attorney communicates with the Attorney General’s Office, the Guardian ad Litem, and with the Judge</a:t>
            </a:r>
            <a:endParaRPr lang="en-US" sz="3000" dirty="0" smtClean="0">
              <a:solidFill>
                <a:schemeClr val="tx1">
                  <a:lumMod val="50000"/>
                </a:schemeClr>
              </a:solidFill>
            </a:endParaRPr>
          </a:p>
          <a:p>
            <a:endParaRPr lang="en-US" sz="3000" dirty="0">
              <a:solidFill>
                <a:schemeClr val="tx1">
                  <a:lumMod val="50000"/>
                </a:schemeClr>
              </a:solidFill>
            </a:endParaRPr>
          </a:p>
          <a:p>
            <a:r>
              <a:rPr lang="en-US" sz="3000" dirty="0" smtClean="0">
                <a:solidFill>
                  <a:schemeClr val="tx1">
                    <a:lumMod val="50000"/>
                  </a:schemeClr>
                </a:solidFill>
              </a:rPr>
              <a:t>They understand their role in the system.</a:t>
            </a:r>
            <a:endParaRPr lang="en-US" sz="3000" dirty="0" smtClean="0">
              <a:solidFill>
                <a:schemeClr val="tx1">
                  <a:lumMod val="50000"/>
                </a:schemeClr>
              </a:solidFill>
            </a:endParaRPr>
          </a:p>
          <a:p>
            <a:endParaRPr lang="en-US" sz="3000" dirty="0">
              <a:solidFill>
                <a:schemeClr val="tx1">
                  <a:lumMod val="50000"/>
                </a:schemeClr>
              </a:solidFill>
            </a:endParaRPr>
          </a:p>
          <a:p>
            <a:endParaRPr lang="en-US" sz="1200" b="1" i="1" dirty="0" smtClean="0">
              <a:solidFill>
                <a:schemeClr val="tx1">
                  <a:lumMod val="50000"/>
                </a:schemeClr>
              </a:solidFill>
            </a:endParaRPr>
          </a:p>
          <a:p>
            <a:pPr algn="ctr"/>
            <a:r>
              <a:rPr lang="en-US" sz="2800" b="1" i="1" dirty="0" smtClean="0">
                <a:solidFill>
                  <a:srgbClr val="FF0000"/>
                </a:solidFill>
              </a:rPr>
              <a:t>They </a:t>
            </a:r>
            <a:r>
              <a:rPr lang="en-US" sz="2800" b="1" i="1" dirty="0">
                <a:solidFill>
                  <a:srgbClr val="FF0000"/>
                </a:solidFill>
              </a:rPr>
              <a:t>work for the State; not for your child and certainly not for “you”.</a:t>
            </a:r>
            <a:endParaRPr lang="en-US" sz="2800"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Single Point of Contact</a:t>
            </a:r>
            <a:endParaRPr lang="en-US" sz="4800" b="1" dirty="0"/>
          </a:p>
        </p:txBody>
      </p:sp>
      <p:sp>
        <p:nvSpPr>
          <p:cNvPr id="6" name="TextBox 5"/>
          <p:cNvSpPr txBox="1"/>
          <p:nvPr/>
        </p:nvSpPr>
        <p:spPr>
          <a:xfrm>
            <a:off x="556437" y="1733108"/>
            <a:ext cx="11079126" cy="4524315"/>
          </a:xfrm>
          <a:prstGeom prst="rect">
            <a:avLst/>
          </a:prstGeom>
          <a:noFill/>
        </p:spPr>
        <p:txBody>
          <a:bodyPr wrap="square" rtlCol="0">
            <a:spAutoFit/>
          </a:bodyPr>
          <a:lstStyle/>
          <a:p>
            <a:r>
              <a:rPr lang="en-US" sz="3200" dirty="0" smtClean="0">
                <a:solidFill>
                  <a:schemeClr val="tx1">
                    <a:lumMod val="50000"/>
                  </a:schemeClr>
                </a:solidFill>
              </a:rPr>
              <a:t>Some states, like Arizona, have a single point of contact person for the legislature and government officials.</a:t>
            </a:r>
            <a:endParaRPr lang="en-US" sz="3200" dirty="0" smtClean="0">
              <a:solidFill>
                <a:schemeClr val="tx1">
                  <a:lumMod val="50000"/>
                </a:schemeClr>
              </a:solidFill>
            </a:endParaRPr>
          </a:p>
          <a:p>
            <a:endParaRPr lang="en-US" sz="3200" dirty="0">
              <a:solidFill>
                <a:schemeClr val="tx1">
                  <a:lumMod val="50000"/>
                </a:schemeClr>
              </a:solidFill>
            </a:endParaRPr>
          </a:p>
          <a:p>
            <a:r>
              <a:rPr lang="en-US" sz="3200" dirty="0" smtClean="0">
                <a:solidFill>
                  <a:schemeClr val="tx1">
                    <a:lumMod val="50000"/>
                  </a:schemeClr>
                </a:solidFill>
              </a:rPr>
              <a:t>This gives them someone to send Parents and families to so they do </a:t>
            </a:r>
            <a:r>
              <a:rPr lang="en-US" sz="3200" dirty="0">
                <a:solidFill>
                  <a:schemeClr val="tx1">
                    <a:lumMod val="50000"/>
                  </a:schemeClr>
                </a:solidFill>
              </a:rPr>
              <a:t>not get involved in CPS </a:t>
            </a:r>
            <a:r>
              <a:rPr lang="en-US" sz="3200" dirty="0" smtClean="0">
                <a:solidFill>
                  <a:schemeClr val="tx1">
                    <a:lumMod val="50000"/>
                  </a:schemeClr>
                </a:solidFill>
              </a:rPr>
              <a:t>affairs.</a:t>
            </a:r>
            <a:endParaRPr lang="en-US" sz="3200" dirty="0" smtClean="0">
              <a:solidFill>
                <a:schemeClr val="tx1">
                  <a:lumMod val="50000"/>
                </a:schemeClr>
              </a:solidFill>
            </a:endParaRPr>
          </a:p>
          <a:p>
            <a:endParaRPr lang="en-US" sz="3200" dirty="0">
              <a:solidFill>
                <a:schemeClr val="tx1">
                  <a:lumMod val="50000"/>
                </a:schemeClr>
              </a:solidFill>
            </a:endParaRPr>
          </a:p>
          <a:p>
            <a:r>
              <a:rPr lang="en-US" sz="3200" dirty="0" smtClean="0">
                <a:solidFill>
                  <a:schemeClr val="tx1">
                    <a:lumMod val="50000"/>
                  </a:schemeClr>
                </a:solidFill>
              </a:rPr>
              <a:t>This </a:t>
            </a:r>
            <a:r>
              <a:rPr lang="en-US" sz="3200" dirty="0">
                <a:solidFill>
                  <a:schemeClr val="tx1">
                    <a:lumMod val="50000"/>
                  </a:schemeClr>
                </a:solidFill>
              </a:rPr>
              <a:t>individual is the funnel for legislators to bypass their constituent’s needs for help on anything involving CPS in any way. </a:t>
            </a:r>
            <a:endParaRPr lang="en-US" sz="3200" dirty="0" smtClean="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Ombudsman’s Office</a:t>
            </a:r>
            <a:endParaRPr lang="en-US" sz="4800" b="1" dirty="0"/>
          </a:p>
        </p:txBody>
      </p:sp>
      <p:sp>
        <p:nvSpPr>
          <p:cNvPr id="5" name="TextBox 4"/>
          <p:cNvSpPr txBox="1"/>
          <p:nvPr/>
        </p:nvSpPr>
        <p:spPr>
          <a:xfrm>
            <a:off x="276446" y="1573619"/>
            <a:ext cx="11653283" cy="4524315"/>
          </a:xfrm>
          <a:prstGeom prst="rect">
            <a:avLst/>
          </a:prstGeom>
          <a:noFill/>
        </p:spPr>
        <p:txBody>
          <a:bodyPr wrap="square" rtlCol="0">
            <a:spAutoFit/>
          </a:bodyPr>
          <a:lstStyle/>
          <a:p>
            <a:r>
              <a:rPr lang="en-US" sz="3200" dirty="0">
                <a:solidFill>
                  <a:schemeClr val="tx1">
                    <a:lumMod val="50000"/>
                  </a:schemeClr>
                </a:solidFill>
              </a:rPr>
              <a:t>This office is to identify and make recommendations about </a:t>
            </a:r>
            <a:r>
              <a:rPr lang="en-US" sz="3200" dirty="0" smtClean="0">
                <a:solidFill>
                  <a:schemeClr val="tx1">
                    <a:lumMod val="50000"/>
                  </a:schemeClr>
                </a:solidFill>
              </a:rPr>
              <a:t>functional problems </a:t>
            </a:r>
            <a:r>
              <a:rPr lang="en-US" sz="3200" dirty="0">
                <a:solidFill>
                  <a:schemeClr val="tx1">
                    <a:lumMod val="50000"/>
                  </a:schemeClr>
                </a:solidFill>
              </a:rPr>
              <a:t>regarding “</a:t>
            </a:r>
            <a:r>
              <a:rPr lang="en-US" sz="3200" dirty="0" smtClean="0">
                <a:solidFill>
                  <a:schemeClr val="tx1">
                    <a:lumMod val="50000"/>
                  </a:schemeClr>
                </a:solidFill>
              </a:rPr>
              <a:t>system” issues to the Governor and state legislature. They do not take individual cases to help children and families.</a:t>
            </a:r>
            <a:endParaRPr lang="en-US" sz="3200" dirty="0" smtClean="0">
              <a:solidFill>
                <a:schemeClr val="tx1">
                  <a:lumMod val="50000"/>
                </a:schemeClr>
              </a:solidFill>
            </a:endParaRPr>
          </a:p>
          <a:p>
            <a:endParaRPr lang="en-US" sz="3200" dirty="0" smtClean="0">
              <a:solidFill>
                <a:schemeClr val="tx1">
                  <a:lumMod val="50000"/>
                </a:schemeClr>
              </a:solidFill>
            </a:endParaRPr>
          </a:p>
          <a:p>
            <a:r>
              <a:rPr lang="en-US" sz="3200" dirty="0" smtClean="0">
                <a:solidFill>
                  <a:schemeClr val="tx1">
                    <a:lumMod val="50000"/>
                  </a:schemeClr>
                </a:solidFill>
              </a:rPr>
              <a:t>The Ombudsman’s Office “</a:t>
            </a:r>
            <a:r>
              <a:rPr lang="en-US" sz="3200" b="1" dirty="0" smtClean="0">
                <a:solidFill>
                  <a:schemeClr val="tx1">
                    <a:lumMod val="50000"/>
                  </a:schemeClr>
                </a:solidFill>
              </a:rPr>
              <a:t>is</a:t>
            </a:r>
            <a:r>
              <a:rPr lang="en-US" sz="3200" dirty="0" smtClean="0">
                <a:solidFill>
                  <a:schemeClr val="tx1">
                    <a:lumMod val="50000"/>
                  </a:schemeClr>
                </a:solidFill>
              </a:rPr>
              <a:t>” aware of the misuse of Child Protective Services within your state. The quantity of the number of CPS cases and the number of children in state custody affirms their knowledge.</a:t>
            </a:r>
            <a:endParaRPr lang="en-US" sz="32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How &amp; Why the </a:t>
            </a:r>
            <a:r>
              <a:rPr lang="en-US" sz="4800" b="1" dirty="0"/>
              <a:t>G</a:t>
            </a:r>
            <a:r>
              <a:rPr lang="en-US" sz="4800" b="1" dirty="0" smtClean="0"/>
              <a:t>ame is Played</a:t>
            </a:r>
            <a:endParaRPr lang="en-US" sz="4800" b="1" dirty="0"/>
          </a:p>
        </p:txBody>
      </p:sp>
      <p:sp>
        <p:nvSpPr>
          <p:cNvPr id="3" name="Content Placeholder 2"/>
          <p:cNvSpPr>
            <a:spLocks noGrp="1"/>
          </p:cNvSpPr>
          <p:nvPr>
            <p:ph idx="1"/>
          </p:nvPr>
        </p:nvSpPr>
        <p:spPr>
          <a:xfrm>
            <a:off x="561255" y="1520512"/>
            <a:ext cx="10962167" cy="5337488"/>
          </a:xfrm>
        </p:spPr>
        <p:txBody>
          <a:bodyPr/>
          <a:lstStyle/>
          <a:p>
            <a:pPr marL="0" indent="0" algn="ctr">
              <a:lnSpc>
                <a:spcPct val="100000"/>
              </a:lnSpc>
              <a:spcBef>
                <a:spcPts val="0"/>
              </a:spcBef>
              <a:buNone/>
            </a:pPr>
            <a:r>
              <a:rPr lang="en-US" sz="3600" b="1" dirty="0" smtClean="0">
                <a:solidFill>
                  <a:schemeClr val="tx2">
                    <a:lumMod val="95000"/>
                    <a:lumOff val="5000"/>
                  </a:schemeClr>
                </a:solidFill>
              </a:rPr>
              <a:t>How?</a:t>
            </a:r>
            <a:endParaRPr lang="en-US" sz="3600" b="1" dirty="0" smtClean="0">
              <a:solidFill>
                <a:schemeClr val="tx2">
                  <a:lumMod val="95000"/>
                  <a:lumOff val="5000"/>
                </a:schemeClr>
              </a:solidFill>
            </a:endParaRPr>
          </a:p>
          <a:p>
            <a:pPr marL="0" indent="0" algn="ctr">
              <a:lnSpc>
                <a:spcPct val="100000"/>
              </a:lnSpc>
              <a:spcBef>
                <a:spcPts val="0"/>
              </a:spcBef>
              <a:buNone/>
            </a:pPr>
            <a:r>
              <a:rPr lang="en-US" sz="2800" dirty="0" smtClean="0">
                <a:solidFill>
                  <a:schemeClr val="tx2">
                    <a:lumMod val="95000"/>
                    <a:lumOff val="5000"/>
                  </a:schemeClr>
                </a:solidFill>
              </a:rPr>
              <a:t>The game is played in secrecy behind a false narrative of “confidentiality” for the child. In reality, the confidentiality is to protect the “state actors” who carrying out activities to take children for true issues and false issues.</a:t>
            </a:r>
            <a:endParaRPr lang="en-US" sz="2800" dirty="0" smtClean="0">
              <a:solidFill>
                <a:schemeClr val="tx2">
                  <a:lumMod val="95000"/>
                  <a:lumOff val="5000"/>
                </a:schemeClr>
              </a:solidFill>
            </a:endParaRPr>
          </a:p>
          <a:p>
            <a:pPr marL="0" indent="0" algn="ctr">
              <a:lnSpc>
                <a:spcPct val="100000"/>
              </a:lnSpc>
              <a:spcBef>
                <a:spcPts val="0"/>
              </a:spcBef>
              <a:buNone/>
            </a:pPr>
            <a:endParaRPr lang="en-US" sz="2800" b="1" dirty="0" smtClean="0">
              <a:solidFill>
                <a:schemeClr val="tx2">
                  <a:lumMod val="95000"/>
                  <a:lumOff val="5000"/>
                </a:schemeClr>
              </a:solidFill>
            </a:endParaRPr>
          </a:p>
          <a:p>
            <a:pPr marL="0" indent="0" algn="ctr">
              <a:lnSpc>
                <a:spcPct val="100000"/>
              </a:lnSpc>
              <a:spcBef>
                <a:spcPts val="0"/>
              </a:spcBef>
              <a:buNone/>
            </a:pPr>
            <a:r>
              <a:rPr lang="en-US" sz="3600" b="1" dirty="0" smtClean="0">
                <a:solidFill>
                  <a:schemeClr val="tx2">
                    <a:lumMod val="95000"/>
                    <a:lumOff val="5000"/>
                  </a:schemeClr>
                </a:solidFill>
              </a:rPr>
              <a:t>Why?</a:t>
            </a:r>
            <a:endParaRPr lang="en-US" sz="3600" b="1" dirty="0">
              <a:solidFill>
                <a:schemeClr val="tx2">
                  <a:lumMod val="95000"/>
                  <a:lumOff val="5000"/>
                </a:schemeClr>
              </a:solidFill>
            </a:endParaRPr>
          </a:p>
        </p:txBody>
      </p:sp>
      <p:sp>
        <p:nvSpPr>
          <p:cNvPr id="4" name="TextBox 3"/>
          <p:cNvSpPr txBox="1"/>
          <p:nvPr/>
        </p:nvSpPr>
        <p:spPr>
          <a:xfrm>
            <a:off x="3584726" y="4886661"/>
            <a:ext cx="2541181"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Child Abuse &amp; Neglect</a:t>
            </a:r>
            <a:endParaRPr lang="en-US" dirty="0">
              <a:solidFill>
                <a:schemeClr val="tx2">
                  <a:lumMod val="95000"/>
                  <a:lumOff val="5000"/>
                </a:schemeClr>
              </a:solidFill>
            </a:endParaRPr>
          </a:p>
        </p:txBody>
      </p:sp>
      <p:sp>
        <p:nvSpPr>
          <p:cNvPr id="5" name="TextBox 4"/>
          <p:cNvSpPr txBox="1"/>
          <p:nvPr/>
        </p:nvSpPr>
        <p:spPr>
          <a:xfrm>
            <a:off x="6649247" y="4881006"/>
            <a:ext cx="2275368"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Medical Malpractice</a:t>
            </a:r>
            <a:endParaRPr lang="en-US" dirty="0">
              <a:solidFill>
                <a:schemeClr val="tx2">
                  <a:lumMod val="95000"/>
                  <a:lumOff val="5000"/>
                </a:schemeClr>
              </a:solidFill>
            </a:endParaRPr>
          </a:p>
        </p:txBody>
      </p:sp>
      <p:sp>
        <p:nvSpPr>
          <p:cNvPr id="7" name="TextBox 6"/>
          <p:cNvSpPr txBox="1"/>
          <p:nvPr/>
        </p:nvSpPr>
        <p:spPr>
          <a:xfrm>
            <a:off x="1295400" y="4892892"/>
            <a:ext cx="1986734"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Medical Research</a:t>
            </a:r>
            <a:endParaRPr lang="en-US" dirty="0">
              <a:solidFill>
                <a:schemeClr val="tx2">
                  <a:lumMod val="95000"/>
                  <a:lumOff val="5000"/>
                </a:schemeClr>
              </a:solidFill>
            </a:endParaRPr>
          </a:p>
        </p:txBody>
      </p:sp>
      <p:sp>
        <p:nvSpPr>
          <p:cNvPr id="8" name="TextBox 7"/>
          <p:cNvSpPr txBox="1"/>
          <p:nvPr/>
        </p:nvSpPr>
        <p:spPr>
          <a:xfrm>
            <a:off x="748514" y="5637211"/>
            <a:ext cx="2541181"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Pharmaceutical Trials</a:t>
            </a:r>
            <a:endParaRPr lang="en-US" dirty="0">
              <a:solidFill>
                <a:schemeClr val="tx2">
                  <a:lumMod val="95000"/>
                  <a:lumOff val="5000"/>
                </a:schemeClr>
              </a:solidFill>
            </a:endParaRPr>
          </a:p>
        </p:txBody>
      </p:sp>
      <p:sp>
        <p:nvSpPr>
          <p:cNvPr id="9" name="TextBox 8"/>
          <p:cNvSpPr txBox="1"/>
          <p:nvPr/>
        </p:nvSpPr>
        <p:spPr>
          <a:xfrm>
            <a:off x="6549869" y="5641974"/>
            <a:ext cx="2275368"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Physician Error</a:t>
            </a:r>
            <a:endParaRPr lang="en-US" dirty="0">
              <a:solidFill>
                <a:schemeClr val="tx2">
                  <a:lumMod val="95000"/>
                  <a:lumOff val="5000"/>
                </a:schemeClr>
              </a:solidFill>
            </a:endParaRPr>
          </a:p>
        </p:txBody>
      </p:sp>
      <p:sp>
        <p:nvSpPr>
          <p:cNvPr id="10" name="TextBox 9"/>
          <p:cNvSpPr txBox="1"/>
          <p:nvPr/>
        </p:nvSpPr>
        <p:spPr>
          <a:xfrm>
            <a:off x="3782098" y="5613437"/>
            <a:ext cx="2275368"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2">
                    <a:lumMod val="95000"/>
                    <a:lumOff val="5000"/>
                  </a:schemeClr>
                </a:solidFill>
              </a:rPr>
              <a:t>Custody Battles</a:t>
            </a:r>
            <a:endParaRPr lang="en-US" dirty="0">
              <a:solidFill>
                <a:schemeClr val="tx2">
                  <a:lumMod val="95000"/>
                  <a:lumOff val="5000"/>
                </a:schemeClr>
              </a:solidFill>
            </a:endParaRPr>
          </a:p>
        </p:txBody>
      </p:sp>
      <p:sp>
        <p:nvSpPr>
          <p:cNvPr id="6" name="TextBox 5"/>
          <p:cNvSpPr txBox="1"/>
          <p:nvPr/>
        </p:nvSpPr>
        <p:spPr>
          <a:xfrm>
            <a:off x="9317640" y="5641974"/>
            <a:ext cx="2030819"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Adoption Pool</a:t>
            </a:r>
            <a:endParaRPr lang="en-US" dirty="0">
              <a:solidFill>
                <a:schemeClr val="tx1">
                  <a:lumMod val="50000"/>
                </a:schemeClr>
              </a:solidFill>
            </a:endParaRPr>
          </a:p>
        </p:txBody>
      </p:sp>
      <p:sp>
        <p:nvSpPr>
          <p:cNvPr id="11" name="TextBox 10"/>
          <p:cNvSpPr txBox="1"/>
          <p:nvPr/>
        </p:nvSpPr>
        <p:spPr>
          <a:xfrm>
            <a:off x="940094" y="6328326"/>
            <a:ext cx="1830572"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State Economy</a:t>
            </a:r>
            <a:endParaRPr lang="en-US" dirty="0">
              <a:solidFill>
                <a:schemeClr val="tx1">
                  <a:lumMod val="50000"/>
                </a:schemeClr>
              </a:solidFill>
            </a:endParaRPr>
          </a:p>
        </p:txBody>
      </p:sp>
      <p:sp>
        <p:nvSpPr>
          <p:cNvPr id="12" name="TextBox 11"/>
          <p:cNvSpPr txBox="1"/>
          <p:nvPr/>
        </p:nvSpPr>
        <p:spPr>
          <a:xfrm>
            <a:off x="3289695" y="6328326"/>
            <a:ext cx="2105247"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Federal Funding</a:t>
            </a:r>
            <a:endParaRPr lang="en-US" dirty="0">
              <a:solidFill>
                <a:schemeClr val="tx1">
                  <a:lumMod val="50000"/>
                </a:schemeClr>
              </a:solidFill>
            </a:endParaRPr>
          </a:p>
        </p:txBody>
      </p:sp>
      <p:sp>
        <p:nvSpPr>
          <p:cNvPr id="13" name="TextBox 12"/>
          <p:cNvSpPr txBox="1"/>
          <p:nvPr/>
        </p:nvSpPr>
        <p:spPr>
          <a:xfrm>
            <a:off x="5913971" y="6328326"/>
            <a:ext cx="2121973"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Employment</a:t>
            </a:r>
            <a:endParaRPr lang="en-US" dirty="0">
              <a:solidFill>
                <a:schemeClr val="tx1">
                  <a:lumMod val="50000"/>
                </a:schemeClr>
              </a:solidFill>
            </a:endParaRPr>
          </a:p>
        </p:txBody>
      </p:sp>
      <p:sp>
        <p:nvSpPr>
          <p:cNvPr id="14" name="TextBox 13"/>
          <p:cNvSpPr txBox="1"/>
          <p:nvPr/>
        </p:nvSpPr>
        <p:spPr>
          <a:xfrm>
            <a:off x="8546305" y="6328326"/>
            <a:ext cx="2466755" cy="380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Social Engineering</a:t>
            </a:r>
            <a:endParaRPr lang="en-US" dirty="0">
              <a:solidFill>
                <a:schemeClr val="tx1">
                  <a:lumMod val="50000"/>
                </a:schemeClr>
              </a:solidFill>
            </a:endParaRPr>
          </a:p>
        </p:txBody>
      </p:sp>
      <p:sp>
        <p:nvSpPr>
          <p:cNvPr id="15" name="TextBox 14"/>
          <p:cNvSpPr txBox="1"/>
          <p:nvPr/>
        </p:nvSpPr>
        <p:spPr>
          <a:xfrm>
            <a:off x="9447955" y="4875351"/>
            <a:ext cx="1711842"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chemeClr val="tx1">
                    <a:lumMod val="50000"/>
                  </a:schemeClr>
                </a:solidFill>
              </a:rPr>
              <a:t>Medicaid</a:t>
            </a:r>
            <a:endParaRPr lang="en-US"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Law Enforcement</a:t>
            </a:r>
            <a:endParaRPr lang="en-US" sz="4800" b="1" dirty="0"/>
          </a:p>
        </p:txBody>
      </p:sp>
      <p:sp>
        <p:nvSpPr>
          <p:cNvPr id="5" name="TextBox 4"/>
          <p:cNvSpPr txBox="1"/>
          <p:nvPr/>
        </p:nvSpPr>
        <p:spPr>
          <a:xfrm>
            <a:off x="499730" y="1967023"/>
            <a:ext cx="11164186" cy="4524315"/>
          </a:xfrm>
          <a:prstGeom prst="rect">
            <a:avLst/>
          </a:prstGeom>
          <a:noFill/>
        </p:spPr>
        <p:txBody>
          <a:bodyPr wrap="square" rtlCol="0">
            <a:spAutoFit/>
          </a:bodyPr>
          <a:lstStyle/>
          <a:p>
            <a:r>
              <a:rPr lang="en-US" sz="3200" dirty="0"/>
              <a:t>Law Enforcement is entrusted to protect and serve the people within their jurisdiction. This trust is consistently broken by law enforcement in States when it comes to Child Protective Services. Law Enforcement is used to intimidate, harass, create fear, and to investigate parents and families. As many as nine investigations on one parent are performed, exculpatory evidence is set aside, and lying to a police officer is not a crime for CPS Case Managers, Physicians, or Hospitals.</a:t>
            </a:r>
            <a:endParaRPr lang="en-US"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549" y="255134"/>
            <a:ext cx="11770242" cy="1036850"/>
          </a:xfrm>
        </p:spPr>
        <p:txBody>
          <a:bodyPr>
            <a:noAutofit/>
          </a:bodyPr>
          <a:lstStyle/>
          <a:p>
            <a:r>
              <a:rPr lang="en-US" sz="4800" dirty="0"/>
              <a:t>United States Department of Justice </a:t>
            </a:r>
            <a:r>
              <a:rPr lang="en-US" sz="3600" dirty="0"/>
              <a:t>(USDOJ)</a:t>
            </a:r>
            <a:endParaRPr lang="en-US" sz="3600" dirty="0"/>
          </a:p>
        </p:txBody>
      </p:sp>
      <p:sp>
        <p:nvSpPr>
          <p:cNvPr id="5" name="TextBox 4"/>
          <p:cNvSpPr txBox="1"/>
          <p:nvPr/>
        </p:nvSpPr>
        <p:spPr>
          <a:xfrm>
            <a:off x="627321" y="1860698"/>
            <a:ext cx="11004698" cy="4031873"/>
          </a:xfrm>
          <a:prstGeom prst="rect">
            <a:avLst/>
          </a:prstGeom>
          <a:noFill/>
        </p:spPr>
        <p:txBody>
          <a:bodyPr wrap="square" rtlCol="0">
            <a:spAutoFit/>
          </a:bodyPr>
          <a:lstStyle/>
          <a:p>
            <a:r>
              <a:rPr lang="en-US" sz="3200" dirty="0"/>
              <a:t>The United States Department of Justice receives information and evidence of criminal activity, Medicaid fraud, crossing state lines and RICCO. They have thousands of documents identifying who, what, when, and where along with documentation and yet take no action. They are fully aware and fully informed of the actions of  your states Child Protective Services; but refuse to save children as it is </a:t>
            </a:r>
            <a:r>
              <a:rPr lang="en-US" sz="3200" b="1" dirty="0">
                <a:solidFill>
                  <a:srgbClr val="FF0000"/>
                </a:solidFill>
              </a:rPr>
              <a:t>“not their jurisdiction”</a:t>
            </a:r>
            <a:endParaRPr lang="en-US" sz="3200" b="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95" y="255134"/>
            <a:ext cx="10845210" cy="1036850"/>
          </a:xfrm>
        </p:spPr>
        <p:txBody>
          <a:bodyPr>
            <a:normAutofit/>
          </a:bodyPr>
          <a:lstStyle/>
          <a:p>
            <a:r>
              <a:rPr lang="en-US" sz="4800" b="1" dirty="0"/>
              <a:t>Federal Bureau of </a:t>
            </a:r>
            <a:r>
              <a:rPr lang="en-US" sz="4800" b="1" dirty="0" smtClean="0"/>
              <a:t>Investigations </a:t>
            </a:r>
            <a:r>
              <a:rPr lang="en-US" sz="3600" b="1" dirty="0" smtClean="0"/>
              <a:t>(FBI)</a:t>
            </a:r>
            <a:endParaRPr lang="en-US" sz="3600" b="1" dirty="0"/>
          </a:p>
        </p:txBody>
      </p:sp>
      <p:sp>
        <p:nvSpPr>
          <p:cNvPr id="5" name="TextBox 4"/>
          <p:cNvSpPr txBox="1"/>
          <p:nvPr/>
        </p:nvSpPr>
        <p:spPr>
          <a:xfrm>
            <a:off x="520995" y="1703018"/>
            <a:ext cx="11185452" cy="4524315"/>
          </a:xfrm>
          <a:prstGeom prst="rect">
            <a:avLst/>
          </a:prstGeom>
          <a:noFill/>
        </p:spPr>
        <p:txBody>
          <a:bodyPr wrap="square" rtlCol="0">
            <a:spAutoFit/>
          </a:bodyPr>
          <a:lstStyle/>
          <a:p>
            <a:r>
              <a:rPr lang="en-US" sz="3200" dirty="0"/>
              <a:t>The Federal Bureau of Investigations is fully aware and fully informed of the actions of your state’s Child Protective Services. Individual investigators even admit that crimes are taking place. And yet they take no action to move forward with their investigations. They actually know for a fact that children are being abused sexually, physically, and emotionally and yet do not move to take action. They have been provided thousands of pages of documentation and still take no action</a:t>
            </a:r>
            <a:r>
              <a:rPr lang="en-US" sz="3200" dirty="0" smtClean="0"/>
              <a:t>. </a:t>
            </a:r>
            <a:r>
              <a:rPr lang="en-US" sz="3200" b="1" dirty="0" smtClean="0">
                <a:solidFill>
                  <a:srgbClr val="FF0000"/>
                </a:solidFill>
              </a:rPr>
              <a:t>Child Abuse is “not” their jurisdiction</a:t>
            </a:r>
            <a:r>
              <a:rPr lang="en-US" sz="3200" dirty="0" smtClean="0"/>
              <a:t>.</a:t>
            </a:r>
            <a:endParaRPr lang="en-US"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Civil Rights Organizations</a:t>
            </a:r>
            <a:endParaRPr lang="en-US" sz="4800" b="1" dirty="0"/>
          </a:p>
        </p:txBody>
      </p:sp>
      <p:sp>
        <p:nvSpPr>
          <p:cNvPr id="5" name="TextBox 4"/>
          <p:cNvSpPr txBox="1"/>
          <p:nvPr/>
        </p:nvSpPr>
        <p:spPr>
          <a:xfrm>
            <a:off x="414670" y="1881963"/>
            <a:ext cx="11238614" cy="4031873"/>
          </a:xfrm>
          <a:prstGeom prst="rect">
            <a:avLst/>
          </a:prstGeom>
          <a:noFill/>
        </p:spPr>
        <p:txBody>
          <a:bodyPr wrap="square" rtlCol="0">
            <a:spAutoFit/>
          </a:bodyPr>
          <a:lstStyle/>
          <a:p>
            <a:r>
              <a:rPr lang="en-US" sz="3200" dirty="0" smtClean="0">
                <a:solidFill>
                  <a:schemeClr val="tx1">
                    <a:lumMod val="50000"/>
                  </a:schemeClr>
                </a:solidFill>
              </a:rPr>
              <a:t>Civil Rights Organizations are conspicuous by their absence?</a:t>
            </a:r>
            <a:endParaRPr lang="en-US" sz="3200" dirty="0" smtClean="0">
              <a:solidFill>
                <a:schemeClr val="tx1">
                  <a:lumMod val="50000"/>
                </a:schemeClr>
              </a:solidFill>
            </a:endParaRPr>
          </a:p>
          <a:p>
            <a:endParaRPr lang="en-US" sz="3200" dirty="0">
              <a:solidFill>
                <a:schemeClr val="tx1">
                  <a:lumMod val="50000"/>
                </a:schemeClr>
              </a:solidFill>
            </a:endParaRPr>
          </a:p>
          <a:p>
            <a:r>
              <a:rPr lang="en-US" sz="3200" dirty="0" smtClean="0">
                <a:solidFill>
                  <a:schemeClr val="tx1">
                    <a:lumMod val="50000"/>
                  </a:schemeClr>
                </a:solidFill>
              </a:rPr>
              <a:t>The occurrence of minority children taken by state Child Protective Service is dramatically greater than the population would suggest or warrant. And yet, organizations like the NAACP, ACLU, and LULAC are “Missing In Action” (MIA).</a:t>
            </a:r>
            <a:endParaRPr lang="en-US" sz="3200" dirty="0" smtClean="0">
              <a:solidFill>
                <a:schemeClr val="tx1">
                  <a:lumMod val="50000"/>
                </a:schemeClr>
              </a:solidFill>
            </a:endParaRPr>
          </a:p>
          <a:p>
            <a:endParaRPr lang="en-US" sz="3200" dirty="0">
              <a:solidFill>
                <a:schemeClr val="tx1">
                  <a:lumMod val="50000"/>
                </a:schemeClr>
              </a:solidFill>
            </a:endParaRPr>
          </a:p>
          <a:p>
            <a:pPr algn="ctr"/>
            <a:r>
              <a:rPr lang="en-US" sz="3200" b="1" dirty="0" smtClean="0">
                <a:solidFill>
                  <a:srgbClr val="FF0000"/>
                </a:solidFill>
              </a:rPr>
              <a:t>Children are not their priority? </a:t>
            </a:r>
            <a:endParaRPr lang="en-US" sz="3200" b="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Children’s Organizations</a:t>
            </a:r>
            <a:endParaRPr lang="en-US" sz="4800" b="1" dirty="0"/>
          </a:p>
        </p:txBody>
      </p:sp>
      <p:sp>
        <p:nvSpPr>
          <p:cNvPr id="5" name="TextBox 4"/>
          <p:cNvSpPr txBox="1"/>
          <p:nvPr/>
        </p:nvSpPr>
        <p:spPr>
          <a:xfrm>
            <a:off x="170120" y="1616148"/>
            <a:ext cx="11834037" cy="4524315"/>
          </a:xfrm>
          <a:prstGeom prst="rect">
            <a:avLst/>
          </a:prstGeom>
          <a:noFill/>
        </p:spPr>
        <p:txBody>
          <a:bodyPr wrap="square" rtlCol="0">
            <a:spAutoFit/>
          </a:bodyPr>
          <a:lstStyle/>
          <a:p>
            <a:r>
              <a:rPr lang="en-US" sz="3200" dirty="0" smtClean="0"/>
              <a:t>National Children’s Organizations do not address the pain and suffering of children in the Child Protective Services systems in this country. “There is no telethon, no National movement, and no State movement” to address the atrocities suffered by children in State Child Protective Service systems.</a:t>
            </a:r>
            <a:endParaRPr lang="en-US" sz="3200" dirty="0" smtClean="0"/>
          </a:p>
          <a:p>
            <a:endParaRPr lang="en-US" sz="3200" dirty="0"/>
          </a:p>
          <a:p>
            <a:r>
              <a:rPr lang="en-US" sz="3200" dirty="0" smtClean="0"/>
              <a:t>This writer knows of “no” Children’s Organization in the United States that is addressing the atrocities perpetrated on children while in state care or custody</a:t>
            </a:r>
            <a:endParaRPr lang="en-US"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276" y="255134"/>
            <a:ext cx="10657490" cy="1036850"/>
          </a:xfrm>
        </p:spPr>
        <p:txBody>
          <a:bodyPr>
            <a:normAutofit/>
          </a:bodyPr>
          <a:lstStyle/>
          <a:p>
            <a:r>
              <a:rPr lang="en-US" sz="4800" b="1" dirty="0" smtClean="0"/>
              <a:t>No Taxation without Representation?</a:t>
            </a:r>
            <a:endParaRPr lang="en-US" sz="4800" b="1" dirty="0"/>
          </a:p>
        </p:txBody>
      </p:sp>
      <p:sp>
        <p:nvSpPr>
          <p:cNvPr id="4" name="TextBox 3"/>
          <p:cNvSpPr txBox="1"/>
          <p:nvPr/>
        </p:nvSpPr>
        <p:spPr>
          <a:xfrm>
            <a:off x="241738" y="1828800"/>
            <a:ext cx="11719034" cy="415498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600" b="1" dirty="0" smtClean="0">
                <a:solidFill>
                  <a:srgbClr val="FF0000"/>
                </a:solidFill>
              </a:rPr>
              <a:t>Parents and family members have no one to turn to.</a:t>
            </a:r>
            <a:endParaRPr lang="en-US" sz="3600" b="1" dirty="0" smtClean="0">
              <a:solidFill>
                <a:srgbClr val="FF0000"/>
              </a:solidFill>
            </a:endParaRPr>
          </a:p>
          <a:p>
            <a:endParaRPr lang="en-US" dirty="0"/>
          </a:p>
          <a:p>
            <a:r>
              <a:rPr lang="en-US" sz="3200" dirty="0" smtClean="0"/>
              <a:t>Parents and all citizen’s pay taxes and yet Parents face an attack on their children, on their family, and upon themselves without anyone to turn to for help or support.</a:t>
            </a:r>
            <a:endParaRPr lang="en-US" sz="3200" dirty="0" smtClean="0"/>
          </a:p>
          <a:p>
            <a:endParaRPr lang="en-US" dirty="0"/>
          </a:p>
          <a:p>
            <a:r>
              <a:rPr lang="en-US" sz="3200" dirty="0" smtClean="0"/>
              <a:t>The Child Protective Service system in your state, funded with the taxes that you pay, </a:t>
            </a:r>
            <a:r>
              <a:rPr lang="en-US" sz="3200" b="1" dirty="0" smtClean="0">
                <a:solidFill>
                  <a:srgbClr val="FF0000"/>
                </a:solidFill>
              </a:rPr>
              <a:t>“</a:t>
            </a:r>
            <a:r>
              <a:rPr lang="en-US" sz="3200" b="1" u="sng" dirty="0" smtClean="0">
                <a:solidFill>
                  <a:srgbClr val="FF0000"/>
                </a:solidFill>
              </a:rPr>
              <a:t>does not</a:t>
            </a:r>
            <a:r>
              <a:rPr lang="en-US" sz="3200" b="1" dirty="0" smtClean="0">
                <a:solidFill>
                  <a:srgbClr val="FF0000"/>
                </a:solidFill>
              </a:rPr>
              <a:t>” </a:t>
            </a:r>
            <a:r>
              <a:rPr lang="en-US" sz="3200" dirty="0" smtClean="0"/>
              <a:t>provide representation for you or your child.</a:t>
            </a:r>
            <a:endParaRPr lang="en-US"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351" y="255134"/>
            <a:ext cx="11267089" cy="1036850"/>
          </a:xfrm>
        </p:spPr>
        <p:txBody>
          <a:bodyPr>
            <a:noAutofit/>
          </a:bodyPr>
          <a:lstStyle/>
          <a:p>
            <a:r>
              <a:rPr lang="en-US" sz="4800" dirty="0" smtClean="0"/>
              <a:t>The Child Protective Service is ‘Broken’?</a:t>
            </a:r>
            <a:endParaRPr lang="en-US" sz="4800" dirty="0"/>
          </a:p>
        </p:txBody>
      </p:sp>
      <p:sp>
        <p:nvSpPr>
          <p:cNvPr id="5" name="TextBox 4"/>
          <p:cNvSpPr txBox="1"/>
          <p:nvPr/>
        </p:nvSpPr>
        <p:spPr>
          <a:xfrm>
            <a:off x="357351" y="1744718"/>
            <a:ext cx="11529849" cy="4832092"/>
          </a:xfrm>
          <a:prstGeom prst="rect">
            <a:avLst/>
          </a:prstGeom>
          <a:noFill/>
        </p:spPr>
        <p:txBody>
          <a:bodyPr wrap="square" rtlCol="0">
            <a:spAutoFit/>
          </a:bodyPr>
          <a:lstStyle/>
          <a:p>
            <a:r>
              <a:rPr lang="en-US" sz="2800" dirty="0" smtClean="0">
                <a:solidFill>
                  <a:schemeClr val="tx1">
                    <a:lumMod val="50000"/>
                  </a:schemeClr>
                </a:solidFill>
              </a:rPr>
              <a:t>The Child Protective Service system in your State is “not” broken!</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The CPS system in your state is a uniquely premeditated, deliberate, sophisticated, and is unaccountable to any entity or law enforcement agency.</a:t>
            </a:r>
            <a:endParaRPr lang="en-US" sz="2800" dirty="0" smtClean="0">
              <a:solidFill>
                <a:schemeClr val="tx1">
                  <a:lumMod val="50000"/>
                </a:schemeClr>
              </a:solidFill>
            </a:endParaRPr>
          </a:p>
          <a:p>
            <a:endParaRPr lang="en-US" sz="2800" dirty="0" smtClean="0"/>
          </a:p>
          <a:p>
            <a:r>
              <a:rPr lang="en-US" sz="2800" dirty="0">
                <a:solidFill>
                  <a:schemeClr val="tx1">
                    <a:lumMod val="50000"/>
                  </a:schemeClr>
                </a:solidFill>
              </a:rPr>
              <a:t>It is wrong, it is unfair, it is </a:t>
            </a:r>
            <a:r>
              <a:rPr lang="en-US" sz="2800" dirty="0" smtClean="0">
                <a:solidFill>
                  <a:schemeClr val="tx1">
                    <a:lumMod val="50000"/>
                  </a:schemeClr>
                </a:solidFill>
              </a:rPr>
              <a:t>dishonest, and it is corrupt.</a:t>
            </a:r>
            <a:endParaRPr lang="en-US" sz="2800" dirty="0">
              <a:solidFill>
                <a:schemeClr val="tx1">
                  <a:lumMod val="50000"/>
                </a:schemeClr>
              </a:solidFill>
            </a:endParaRPr>
          </a:p>
          <a:p>
            <a:endParaRPr lang="en-US" sz="2800" dirty="0"/>
          </a:p>
          <a:p>
            <a:r>
              <a:rPr lang="en-US" sz="2800" dirty="0" smtClean="0"/>
              <a:t>It is </a:t>
            </a:r>
            <a:r>
              <a:rPr lang="en-US" sz="2800" b="1" dirty="0" smtClean="0">
                <a:solidFill>
                  <a:srgbClr val="FF0000"/>
                </a:solidFill>
              </a:rPr>
              <a:t>“</a:t>
            </a:r>
            <a:r>
              <a:rPr lang="en-US" sz="2800" b="1" u="sng" dirty="0" smtClean="0">
                <a:solidFill>
                  <a:srgbClr val="FF0000"/>
                </a:solidFill>
              </a:rPr>
              <a:t>not broken</a:t>
            </a:r>
            <a:r>
              <a:rPr lang="en-US" sz="2800" b="1" dirty="0" smtClean="0">
                <a:solidFill>
                  <a:srgbClr val="FF0000"/>
                </a:solidFill>
              </a:rPr>
              <a:t>”</a:t>
            </a:r>
            <a:r>
              <a:rPr lang="en-US" sz="2800" dirty="0" smtClean="0"/>
              <a:t>!		</a:t>
            </a:r>
            <a:endParaRPr lang="en-US" sz="2800" dirty="0"/>
          </a:p>
          <a:p>
            <a:endParaRPr lang="en-US" sz="2800" dirty="0" smtClean="0">
              <a:solidFill>
                <a:schemeClr val="tx1">
                  <a:lumMod val="50000"/>
                </a:schemeClr>
              </a:solidFill>
            </a:endParaRPr>
          </a:p>
          <a:p>
            <a:r>
              <a:rPr lang="en-US" sz="2800" dirty="0" smtClean="0">
                <a:solidFill>
                  <a:schemeClr val="tx1">
                    <a:lumMod val="50000"/>
                  </a:schemeClr>
                </a:solidFill>
              </a:rPr>
              <a:t>This is the way it has evolved over the last 50 years.</a:t>
            </a:r>
            <a:endParaRPr lang="en-US" sz="28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351" y="255134"/>
            <a:ext cx="11267089" cy="1036850"/>
          </a:xfrm>
        </p:spPr>
        <p:txBody>
          <a:bodyPr>
            <a:noAutofit/>
          </a:bodyPr>
          <a:lstStyle/>
          <a:p>
            <a:r>
              <a:rPr lang="en-US" sz="4800" dirty="0" smtClean="0"/>
              <a:t>What To Do?</a:t>
            </a:r>
            <a:endParaRPr lang="en-US" sz="4800" dirty="0"/>
          </a:p>
        </p:txBody>
      </p:sp>
      <p:sp>
        <p:nvSpPr>
          <p:cNvPr id="5" name="TextBox 4"/>
          <p:cNvSpPr txBox="1"/>
          <p:nvPr/>
        </p:nvSpPr>
        <p:spPr>
          <a:xfrm>
            <a:off x="357351" y="1744718"/>
            <a:ext cx="11529849" cy="4832092"/>
          </a:xfrm>
          <a:prstGeom prst="rect">
            <a:avLst/>
          </a:prstGeom>
          <a:noFill/>
        </p:spPr>
        <p:txBody>
          <a:bodyPr wrap="square" rtlCol="0">
            <a:spAutoFit/>
          </a:bodyPr>
          <a:lstStyle/>
          <a:p>
            <a:r>
              <a:rPr lang="en-US" sz="2800" dirty="0" smtClean="0">
                <a:solidFill>
                  <a:schemeClr val="tx1">
                    <a:lumMod val="50000"/>
                  </a:schemeClr>
                </a:solidFill>
              </a:rPr>
              <a:t>1</a:t>
            </a:r>
            <a:r>
              <a:rPr lang="en-US" sz="2800" baseline="30000" dirty="0" smtClean="0">
                <a:solidFill>
                  <a:schemeClr val="tx1">
                    <a:lumMod val="50000"/>
                  </a:schemeClr>
                </a:solidFill>
              </a:rPr>
              <a:t>st</a:t>
            </a:r>
            <a:r>
              <a:rPr lang="en-US" sz="2800" dirty="0" smtClean="0">
                <a:solidFill>
                  <a:schemeClr val="tx1">
                    <a:lumMod val="50000"/>
                  </a:schemeClr>
                </a:solidFill>
              </a:rPr>
              <a:t> – Pass this presentation on to parents and families.</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2</a:t>
            </a:r>
            <a:r>
              <a:rPr lang="en-US" sz="2800" baseline="30000" dirty="0" smtClean="0">
                <a:solidFill>
                  <a:schemeClr val="tx1">
                    <a:lumMod val="50000"/>
                  </a:schemeClr>
                </a:solidFill>
              </a:rPr>
              <a:t>nd</a:t>
            </a:r>
            <a:r>
              <a:rPr lang="en-US" sz="2800" dirty="0" smtClean="0">
                <a:solidFill>
                  <a:schemeClr val="tx1">
                    <a:lumMod val="50000"/>
                  </a:schemeClr>
                </a:solidFill>
              </a:rPr>
              <a:t> – Pass this presentation on to Governors</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3</a:t>
            </a:r>
            <a:r>
              <a:rPr lang="en-US" sz="2800" baseline="30000" dirty="0" smtClean="0">
                <a:solidFill>
                  <a:schemeClr val="tx1">
                    <a:lumMod val="50000"/>
                  </a:schemeClr>
                </a:solidFill>
              </a:rPr>
              <a:t>rd</a:t>
            </a:r>
            <a:r>
              <a:rPr lang="en-US" sz="2800" dirty="0" smtClean="0">
                <a:solidFill>
                  <a:schemeClr val="tx1">
                    <a:lumMod val="50000"/>
                  </a:schemeClr>
                </a:solidFill>
              </a:rPr>
              <a:t> – Pass this presentation on to State Legislators</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4</a:t>
            </a:r>
            <a:r>
              <a:rPr lang="en-US" sz="2800" baseline="30000" dirty="0" smtClean="0">
                <a:solidFill>
                  <a:schemeClr val="tx1">
                    <a:lumMod val="50000"/>
                  </a:schemeClr>
                </a:solidFill>
              </a:rPr>
              <a:t>th</a:t>
            </a:r>
            <a:r>
              <a:rPr lang="en-US" sz="2800" dirty="0" smtClean="0">
                <a:solidFill>
                  <a:schemeClr val="tx1">
                    <a:lumMod val="50000"/>
                  </a:schemeClr>
                </a:solidFill>
              </a:rPr>
              <a:t> – Pass this presentation on to your Representatives in Congress</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5</a:t>
            </a:r>
            <a:r>
              <a:rPr lang="en-US" sz="2800" baseline="30000" dirty="0" smtClean="0">
                <a:solidFill>
                  <a:schemeClr val="tx1">
                    <a:lumMod val="50000"/>
                  </a:schemeClr>
                </a:solidFill>
              </a:rPr>
              <a:t>th</a:t>
            </a:r>
            <a:r>
              <a:rPr lang="en-US" sz="2800" dirty="0" smtClean="0">
                <a:solidFill>
                  <a:schemeClr val="tx1">
                    <a:lumMod val="50000"/>
                  </a:schemeClr>
                </a:solidFill>
              </a:rPr>
              <a:t> – Pass this presentation on to the President of the United States</a:t>
            </a:r>
            <a:endParaRPr lang="en-US" sz="2800" dirty="0" smtClean="0">
              <a:solidFill>
                <a:schemeClr val="tx1">
                  <a:lumMod val="50000"/>
                </a:schemeClr>
              </a:solidFill>
            </a:endParaRPr>
          </a:p>
          <a:p>
            <a:endParaRPr lang="en-US" sz="2800" dirty="0">
              <a:solidFill>
                <a:schemeClr val="tx1">
                  <a:lumMod val="50000"/>
                </a:schemeClr>
              </a:solidFill>
            </a:endParaRPr>
          </a:p>
          <a:p>
            <a:r>
              <a:rPr lang="en-US" sz="2800" dirty="0" smtClean="0">
                <a:solidFill>
                  <a:schemeClr val="tx1">
                    <a:lumMod val="50000"/>
                  </a:schemeClr>
                </a:solidFill>
              </a:rPr>
              <a:t>6</a:t>
            </a:r>
            <a:r>
              <a:rPr lang="en-US" sz="2800" baseline="30000" dirty="0" smtClean="0">
                <a:solidFill>
                  <a:schemeClr val="tx1">
                    <a:lumMod val="50000"/>
                  </a:schemeClr>
                </a:solidFill>
              </a:rPr>
              <a:t>th</a:t>
            </a:r>
            <a:r>
              <a:rPr lang="en-US" sz="2800" dirty="0" smtClean="0">
                <a:solidFill>
                  <a:schemeClr val="tx1">
                    <a:lumMod val="50000"/>
                  </a:schemeClr>
                </a:solidFill>
              </a:rPr>
              <a:t> – Pass this presentation on to the media</a:t>
            </a:r>
            <a:endParaRPr lang="en-US" sz="28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Leading Actor</a:t>
            </a:r>
            <a:endParaRPr lang="en-US" sz="4800" b="1" dirty="0"/>
          </a:p>
        </p:txBody>
      </p:sp>
      <p:sp>
        <p:nvSpPr>
          <p:cNvPr id="3" name="Content Placeholder 2"/>
          <p:cNvSpPr>
            <a:spLocks noGrp="1"/>
          </p:cNvSpPr>
          <p:nvPr>
            <p:ph idx="1"/>
          </p:nvPr>
        </p:nvSpPr>
        <p:spPr>
          <a:xfrm>
            <a:off x="450112" y="1552353"/>
            <a:ext cx="11291776" cy="5124894"/>
          </a:xfrm>
        </p:spPr>
        <p:txBody>
          <a:bodyPr/>
          <a:lstStyle/>
          <a:p>
            <a:pPr marL="0" indent="0">
              <a:lnSpc>
                <a:spcPct val="100000"/>
              </a:lnSpc>
              <a:spcBef>
                <a:spcPts val="0"/>
              </a:spcBef>
              <a:buNone/>
            </a:pPr>
            <a:r>
              <a:rPr lang="en-US" dirty="0" smtClean="0">
                <a:solidFill>
                  <a:schemeClr val="tx1">
                    <a:lumMod val="50000"/>
                  </a:schemeClr>
                </a:solidFill>
              </a:rPr>
              <a:t>Who?</a:t>
            </a:r>
            <a:endParaRPr lang="en-US" dirty="0" smtClean="0">
              <a:solidFill>
                <a:schemeClr val="tx1">
                  <a:lumMod val="50000"/>
                </a:schemeClr>
              </a:solidFill>
            </a:endParaRPr>
          </a:p>
          <a:p>
            <a:pPr>
              <a:lnSpc>
                <a:spcPct val="100000"/>
              </a:lnSpc>
              <a:spcBef>
                <a:spcPts val="0"/>
              </a:spcBef>
            </a:pPr>
            <a:r>
              <a:rPr lang="en-US" dirty="0" smtClean="0">
                <a:solidFill>
                  <a:schemeClr val="tx1">
                    <a:lumMod val="50000"/>
                  </a:schemeClr>
                </a:solidFill>
              </a:rPr>
              <a:t>The Leading Actor in your State is the “</a:t>
            </a:r>
            <a:r>
              <a:rPr lang="en-US" b="1" dirty="0" smtClean="0">
                <a:solidFill>
                  <a:schemeClr val="tx1">
                    <a:lumMod val="50000"/>
                  </a:schemeClr>
                </a:solidFill>
              </a:rPr>
              <a:t>Governor</a:t>
            </a:r>
            <a:r>
              <a:rPr lang="en-US" dirty="0" smtClean="0">
                <a:solidFill>
                  <a:schemeClr val="tx1">
                    <a:lumMod val="50000"/>
                  </a:schemeClr>
                </a:solidFill>
              </a:rPr>
              <a:t>”.</a:t>
            </a:r>
            <a:endParaRPr lang="en-US" dirty="0" smtClean="0">
              <a:solidFill>
                <a:schemeClr val="tx1">
                  <a:lumMod val="50000"/>
                </a:schemeClr>
              </a:solidFill>
            </a:endParaRPr>
          </a:p>
          <a:p>
            <a:pPr>
              <a:lnSpc>
                <a:spcPct val="100000"/>
              </a:lnSpc>
              <a:spcBef>
                <a:spcPts val="0"/>
              </a:spcBef>
            </a:pPr>
            <a:r>
              <a:rPr lang="en-US" dirty="0" smtClean="0">
                <a:solidFill>
                  <a:schemeClr val="tx1">
                    <a:lumMod val="50000"/>
                  </a:schemeClr>
                </a:solidFill>
              </a:rPr>
              <a:t>Your State Governor could take immediate action if the person wished to stop this, sometimes corrupt, misuse of the Child Protective Services system within your state.</a:t>
            </a:r>
            <a:endParaRPr lang="en-US" dirty="0" smtClean="0">
              <a:solidFill>
                <a:schemeClr val="tx1">
                  <a:lumMod val="50000"/>
                </a:schemeClr>
              </a:solidFill>
            </a:endParaRPr>
          </a:p>
          <a:p>
            <a:pPr>
              <a:lnSpc>
                <a:spcPct val="100000"/>
              </a:lnSpc>
              <a:spcBef>
                <a:spcPts val="0"/>
              </a:spcBef>
            </a:pPr>
            <a:r>
              <a:rPr lang="en-US" dirty="0" smtClean="0">
                <a:solidFill>
                  <a:schemeClr val="tx1">
                    <a:lumMod val="50000"/>
                  </a:schemeClr>
                </a:solidFill>
              </a:rPr>
              <a:t>The Governor could call for a “Special Session” of the State Legislature and take the “lead” in guiding them to repair a failing system that hurts children and families.</a:t>
            </a:r>
            <a:endParaRPr lang="en-US" dirty="0" smtClean="0">
              <a:solidFill>
                <a:schemeClr val="tx1">
                  <a:lumMod val="50000"/>
                </a:schemeClr>
              </a:solidFill>
            </a:endParaRPr>
          </a:p>
          <a:p>
            <a:pPr>
              <a:lnSpc>
                <a:spcPct val="100000"/>
              </a:lnSpc>
              <a:spcBef>
                <a:spcPts val="0"/>
              </a:spcBef>
            </a:pPr>
            <a:endParaRPr lang="en-US" dirty="0">
              <a:solidFill>
                <a:schemeClr val="tx1">
                  <a:lumMod val="50000"/>
                </a:schemeClr>
              </a:solidFill>
            </a:endParaRPr>
          </a:p>
          <a:p>
            <a:pPr marL="0" indent="0">
              <a:lnSpc>
                <a:spcPct val="100000"/>
              </a:lnSpc>
              <a:spcBef>
                <a:spcPts val="0"/>
              </a:spcBef>
              <a:buNone/>
            </a:pPr>
            <a:r>
              <a:rPr lang="en-US" dirty="0" smtClean="0">
                <a:solidFill>
                  <a:schemeClr val="tx1">
                    <a:lumMod val="50000"/>
                  </a:schemeClr>
                </a:solidFill>
              </a:rPr>
              <a:t>Why would the Governor not take action? </a:t>
            </a:r>
            <a:endParaRPr lang="en-US" dirty="0" smtClean="0">
              <a:solidFill>
                <a:schemeClr val="tx1">
                  <a:lumMod val="50000"/>
                </a:schemeClr>
              </a:solidFill>
            </a:endParaRPr>
          </a:p>
          <a:p>
            <a:pPr>
              <a:lnSpc>
                <a:spcPct val="100000"/>
              </a:lnSpc>
              <a:spcBef>
                <a:spcPts val="0"/>
              </a:spcBef>
            </a:pPr>
            <a:r>
              <a:rPr lang="en-US" dirty="0" smtClean="0">
                <a:solidFill>
                  <a:schemeClr val="tx1">
                    <a:lumMod val="50000"/>
                  </a:schemeClr>
                </a:solidFill>
              </a:rPr>
              <a:t>The Governor will not take action because it would be political suicide. The system is addicted to federal funding and the Governor’s support comes from the very same people that use the system for “wrong” reasons.</a:t>
            </a:r>
            <a:endParaRPr lang="en-US"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Main Supporting Cast</a:t>
            </a:r>
            <a:endParaRPr lang="en-US" sz="4800" b="1" dirty="0"/>
          </a:p>
        </p:txBody>
      </p:sp>
      <p:sp>
        <p:nvSpPr>
          <p:cNvPr id="4" name="Content Placeholder 3"/>
          <p:cNvSpPr>
            <a:spLocks noGrp="1"/>
          </p:cNvSpPr>
          <p:nvPr>
            <p:ph sz="half" idx="2"/>
          </p:nvPr>
        </p:nvSpPr>
        <p:spPr>
          <a:xfrm>
            <a:off x="159489" y="1531087"/>
            <a:ext cx="11950996" cy="5220587"/>
          </a:xfrm>
        </p:spPr>
        <p:txBody>
          <a:bodyPr>
            <a:noAutofit/>
          </a:bodyPr>
          <a:lstStyle/>
          <a:p>
            <a:pPr marL="0" indent="0">
              <a:lnSpc>
                <a:spcPct val="100000"/>
              </a:lnSpc>
              <a:spcBef>
                <a:spcPts val="0"/>
              </a:spcBef>
              <a:buNone/>
            </a:pPr>
            <a:r>
              <a:rPr lang="en-US" sz="3200" b="1" dirty="0" smtClean="0">
                <a:solidFill>
                  <a:schemeClr val="tx1">
                    <a:lumMod val="50000"/>
                  </a:schemeClr>
                </a:solidFill>
              </a:rPr>
              <a:t>Who?</a:t>
            </a:r>
            <a:endParaRPr lang="en-US" sz="3200" b="1" dirty="0" smtClean="0">
              <a:solidFill>
                <a:schemeClr val="tx1">
                  <a:lumMod val="50000"/>
                </a:schemeClr>
              </a:solidFill>
            </a:endParaRPr>
          </a:p>
          <a:p>
            <a:pPr>
              <a:lnSpc>
                <a:spcPct val="100000"/>
              </a:lnSpc>
              <a:spcBef>
                <a:spcPts val="0"/>
              </a:spcBef>
            </a:pPr>
            <a:r>
              <a:rPr lang="en-US" sz="3200" dirty="0" smtClean="0">
                <a:solidFill>
                  <a:schemeClr val="tx1">
                    <a:lumMod val="50000"/>
                  </a:schemeClr>
                </a:solidFill>
              </a:rPr>
              <a:t>Your “State Legislature” is the main Supporting Cast that stands idly behind the Governor and does not represent the best interest of their constituents.</a:t>
            </a:r>
            <a:endParaRPr lang="en-US" sz="3200" dirty="0" smtClean="0">
              <a:solidFill>
                <a:schemeClr val="tx1">
                  <a:lumMod val="50000"/>
                </a:schemeClr>
              </a:solidFill>
            </a:endParaRPr>
          </a:p>
          <a:p>
            <a:pPr marL="0" indent="0">
              <a:lnSpc>
                <a:spcPct val="100000"/>
              </a:lnSpc>
              <a:spcBef>
                <a:spcPts val="0"/>
              </a:spcBef>
              <a:buNone/>
            </a:pPr>
            <a:endParaRPr lang="en-US" sz="1800" dirty="0" smtClean="0">
              <a:solidFill>
                <a:schemeClr val="tx1">
                  <a:lumMod val="50000"/>
                </a:schemeClr>
              </a:solidFill>
            </a:endParaRPr>
          </a:p>
          <a:p>
            <a:pPr marL="0" indent="0">
              <a:lnSpc>
                <a:spcPct val="100000"/>
              </a:lnSpc>
              <a:spcBef>
                <a:spcPts val="0"/>
              </a:spcBef>
              <a:buNone/>
            </a:pPr>
            <a:r>
              <a:rPr lang="en-US" sz="3200" b="1" dirty="0" smtClean="0">
                <a:solidFill>
                  <a:schemeClr val="tx1">
                    <a:lumMod val="50000"/>
                  </a:schemeClr>
                </a:solidFill>
              </a:rPr>
              <a:t>Why?</a:t>
            </a:r>
            <a:endParaRPr lang="en-US" sz="3200" b="1" dirty="0" smtClean="0">
              <a:solidFill>
                <a:schemeClr val="tx1">
                  <a:lumMod val="50000"/>
                </a:schemeClr>
              </a:solidFill>
            </a:endParaRPr>
          </a:p>
          <a:p>
            <a:pPr>
              <a:lnSpc>
                <a:spcPct val="100000"/>
              </a:lnSpc>
              <a:spcBef>
                <a:spcPts val="0"/>
              </a:spcBef>
            </a:pPr>
            <a:r>
              <a:rPr lang="en-US" sz="3200" dirty="0" smtClean="0">
                <a:solidFill>
                  <a:schemeClr val="tx1">
                    <a:lumMod val="50000"/>
                  </a:schemeClr>
                </a:solidFill>
              </a:rPr>
              <a:t>Because “politics” dictates they remain silent or lose their status in the legislature. The Governor can stop the legislation they are wanting heard and both parties have a vested interest in not being exposed for allowing the misuse of the Child Protective Service system in your state for decades.</a:t>
            </a:r>
            <a:endParaRPr lang="en-US" sz="32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State Attorney </a:t>
            </a:r>
            <a:r>
              <a:rPr lang="en-US" sz="4800" b="1" dirty="0"/>
              <a:t>General’s Office</a:t>
            </a:r>
            <a:endParaRPr lang="en-US" sz="4800" b="1" dirty="0"/>
          </a:p>
        </p:txBody>
      </p:sp>
      <p:sp>
        <p:nvSpPr>
          <p:cNvPr id="3" name="Content Placeholder 2"/>
          <p:cNvSpPr>
            <a:spLocks noGrp="1"/>
          </p:cNvSpPr>
          <p:nvPr>
            <p:ph idx="1"/>
          </p:nvPr>
        </p:nvSpPr>
        <p:spPr>
          <a:xfrm>
            <a:off x="754912" y="1807535"/>
            <a:ext cx="10760148" cy="4343400"/>
          </a:xfrm>
        </p:spPr>
        <p:txBody>
          <a:bodyPr>
            <a:normAutofit/>
          </a:bodyPr>
          <a:lstStyle/>
          <a:p>
            <a:r>
              <a:rPr lang="en-US" sz="3200" dirty="0">
                <a:solidFill>
                  <a:schemeClr val="tx1">
                    <a:lumMod val="50000"/>
                  </a:schemeClr>
                </a:solidFill>
              </a:rPr>
              <a:t>The Attorney General is the chief legal officer for your state. Their job is to represent and provide legal advice to departments. (Child Protective </a:t>
            </a:r>
            <a:r>
              <a:rPr lang="en-US" sz="3200" dirty="0" smtClean="0">
                <a:solidFill>
                  <a:schemeClr val="tx1">
                    <a:lumMod val="50000"/>
                  </a:schemeClr>
                </a:solidFill>
              </a:rPr>
              <a:t>Services) </a:t>
            </a:r>
            <a:endParaRPr lang="en-US" sz="3200" dirty="0" smtClean="0">
              <a:solidFill>
                <a:schemeClr val="tx1">
                  <a:lumMod val="50000"/>
                </a:schemeClr>
              </a:solidFill>
            </a:endParaRPr>
          </a:p>
          <a:p>
            <a:pPr marL="0" indent="0">
              <a:buNone/>
            </a:pPr>
            <a:endParaRPr lang="en-US" sz="1600" dirty="0" smtClean="0">
              <a:solidFill>
                <a:schemeClr val="tx1">
                  <a:lumMod val="50000"/>
                </a:schemeClr>
              </a:solidFill>
            </a:endParaRPr>
          </a:p>
          <a:p>
            <a:r>
              <a:rPr lang="en-US" sz="3200" dirty="0" smtClean="0">
                <a:solidFill>
                  <a:schemeClr val="tx1">
                    <a:lumMod val="50000"/>
                  </a:schemeClr>
                </a:solidFill>
              </a:rPr>
              <a:t>It </a:t>
            </a:r>
            <a:r>
              <a:rPr lang="en-US" sz="3200" dirty="0">
                <a:solidFill>
                  <a:schemeClr val="tx1">
                    <a:lumMod val="50000"/>
                  </a:schemeClr>
                </a:solidFill>
              </a:rPr>
              <a:t>is not their job to achieve justice for children, Mothers, Fathers or families. They defend the state systems with a </a:t>
            </a:r>
            <a:r>
              <a:rPr lang="en-US" sz="3200" dirty="0" smtClean="0">
                <a:solidFill>
                  <a:schemeClr val="tx1">
                    <a:lumMod val="50000"/>
                  </a:schemeClr>
                </a:solidFill>
              </a:rPr>
              <a:t>savagery that citizens would be ashamed of </a:t>
            </a:r>
            <a:r>
              <a:rPr lang="en-US" sz="3200" dirty="0">
                <a:solidFill>
                  <a:schemeClr val="tx1">
                    <a:lumMod val="50000"/>
                  </a:schemeClr>
                </a:solidFill>
              </a:rPr>
              <a:t>and are capable </a:t>
            </a:r>
            <a:r>
              <a:rPr lang="en-US" sz="3200" dirty="0" smtClean="0">
                <a:solidFill>
                  <a:schemeClr val="tx1">
                    <a:lumMod val="50000"/>
                  </a:schemeClr>
                </a:solidFill>
              </a:rPr>
              <a:t>of unethical </a:t>
            </a:r>
            <a:r>
              <a:rPr lang="en-US" sz="3200" dirty="0">
                <a:solidFill>
                  <a:schemeClr val="tx1">
                    <a:lumMod val="50000"/>
                  </a:schemeClr>
                </a:solidFill>
              </a:rPr>
              <a:t>actions that border criminal behavior. </a:t>
            </a:r>
            <a:endParaRPr lang="en-US" sz="32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8469" y="0"/>
            <a:ext cx="7550889" cy="880249"/>
          </a:xfrm>
        </p:spPr>
        <p:txBody>
          <a:bodyPr>
            <a:normAutofit/>
          </a:bodyPr>
          <a:lstStyle/>
          <a:p>
            <a:r>
              <a:rPr lang="en-US" sz="4800" b="1" dirty="0">
                <a:solidFill>
                  <a:schemeClr val="tx1">
                    <a:lumMod val="50000"/>
                  </a:schemeClr>
                </a:solidFill>
              </a:rPr>
              <a:t>Child Protective Services</a:t>
            </a:r>
            <a:endParaRPr lang="en-US" sz="4800" b="1" dirty="0">
              <a:solidFill>
                <a:schemeClr val="tx1">
                  <a:lumMod val="50000"/>
                </a:schemeClr>
              </a:solidFill>
            </a:endParaRPr>
          </a:p>
        </p:txBody>
      </p:sp>
      <p:sp>
        <p:nvSpPr>
          <p:cNvPr id="3" name="Subtitle 2"/>
          <p:cNvSpPr>
            <a:spLocks noGrp="1"/>
          </p:cNvSpPr>
          <p:nvPr>
            <p:ph type="subTitle" idx="1"/>
          </p:nvPr>
        </p:nvSpPr>
        <p:spPr>
          <a:xfrm>
            <a:off x="244550" y="880249"/>
            <a:ext cx="11748976" cy="5733202"/>
          </a:xfrm>
        </p:spPr>
        <p:style>
          <a:lnRef idx="2">
            <a:schemeClr val="accent1"/>
          </a:lnRef>
          <a:fillRef idx="1">
            <a:schemeClr val="lt1"/>
          </a:fillRef>
          <a:effectRef idx="0">
            <a:schemeClr val="accent1"/>
          </a:effectRef>
          <a:fontRef idx="minor">
            <a:schemeClr val="dk1"/>
          </a:fontRef>
        </p:style>
        <p:txBody>
          <a:bodyPr>
            <a:noAutofit/>
          </a:bodyPr>
          <a:lstStyle/>
          <a:p>
            <a:pPr marL="342900" indent="-342900">
              <a:lnSpc>
                <a:spcPct val="100000"/>
              </a:lnSpc>
              <a:spcBef>
                <a:spcPts val="0"/>
              </a:spcBef>
              <a:buFont typeface="Arial" panose="020B0604020202020204" pitchFamily="34" charset="0"/>
              <a:buChar char="•"/>
            </a:pPr>
            <a:r>
              <a:rPr lang="en-US" sz="3200" dirty="0">
                <a:solidFill>
                  <a:schemeClr val="tx1">
                    <a:lumMod val="50000"/>
                  </a:schemeClr>
                </a:solidFill>
              </a:rPr>
              <a:t>Child Protective Services is a state agency entrusted to investigate </a:t>
            </a:r>
            <a:r>
              <a:rPr lang="en-US" sz="3200" dirty="0" smtClean="0">
                <a:solidFill>
                  <a:schemeClr val="tx1">
                    <a:lumMod val="50000"/>
                  </a:schemeClr>
                </a:solidFill>
              </a:rPr>
              <a:t>sexual abuse, physical abuse, </a:t>
            </a:r>
            <a:r>
              <a:rPr lang="en-US" sz="3200" dirty="0">
                <a:solidFill>
                  <a:schemeClr val="tx1">
                    <a:lumMod val="50000"/>
                  </a:schemeClr>
                </a:solidFill>
              </a:rPr>
              <a:t>emotional abuse and neglect of children. </a:t>
            </a:r>
            <a:endParaRPr lang="en-US" sz="3200" dirty="0" smtClean="0">
              <a:solidFill>
                <a:schemeClr val="tx1">
                  <a:lumMod val="50000"/>
                </a:schemeClr>
              </a:solidFill>
            </a:endParaRPr>
          </a:p>
          <a:p>
            <a:pPr marL="342900" indent="-342900">
              <a:lnSpc>
                <a:spcPct val="100000"/>
              </a:lnSpc>
              <a:spcBef>
                <a:spcPts val="0"/>
              </a:spcBef>
              <a:buFont typeface="Arial" panose="020B0604020202020204" pitchFamily="34" charset="0"/>
              <a:buChar char="•"/>
            </a:pPr>
            <a:endParaRPr lang="en-US" sz="2000" dirty="0" smtClean="0">
              <a:solidFill>
                <a:schemeClr val="tx1">
                  <a:lumMod val="50000"/>
                </a:schemeClr>
              </a:solidFill>
            </a:endParaRPr>
          </a:p>
          <a:p>
            <a:pPr marL="342900" indent="-342900">
              <a:lnSpc>
                <a:spcPct val="100000"/>
              </a:lnSpc>
              <a:spcBef>
                <a:spcPts val="0"/>
              </a:spcBef>
              <a:buFont typeface="Arial" panose="020B0604020202020204" pitchFamily="34" charset="0"/>
              <a:buChar char="•"/>
            </a:pPr>
            <a:r>
              <a:rPr lang="en-US" sz="3200" dirty="0" smtClean="0">
                <a:solidFill>
                  <a:schemeClr val="tx1">
                    <a:lumMod val="50000"/>
                  </a:schemeClr>
                </a:solidFill>
              </a:rPr>
              <a:t>They </a:t>
            </a:r>
            <a:r>
              <a:rPr lang="en-US" sz="3200" dirty="0">
                <a:solidFill>
                  <a:schemeClr val="tx1">
                    <a:lumMod val="50000"/>
                  </a:schemeClr>
                </a:solidFill>
              </a:rPr>
              <a:t>are supposed to keep children safe</a:t>
            </a:r>
            <a:r>
              <a:rPr lang="en-US" sz="3200" dirty="0" smtClean="0">
                <a:solidFill>
                  <a:schemeClr val="tx1">
                    <a:lumMod val="50000"/>
                  </a:schemeClr>
                </a:solidFill>
              </a:rPr>
              <a:t>.</a:t>
            </a:r>
            <a:endParaRPr lang="en-US" sz="3200" dirty="0" smtClean="0">
              <a:solidFill>
                <a:schemeClr val="tx1">
                  <a:lumMod val="50000"/>
                </a:schemeClr>
              </a:solidFill>
            </a:endParaRPr>
          </a:p>
          <a:p>
            <a:pPr marL="342900" indent="-342900">
              <a:lnSpc>
                <a:spcPct val="100000"/>
              </a:lnSpc>
              <a:spcBef>
                <a:spcPts val="0"/>
              </a:spcBef>
              <a:buFont typeface="Arial" panose="020B0604020202020204" pitchFamily="34" charset="0"/>
              <a:buChar char="•"/>
            </a:pPr>
            <a:endParaRPr lang="en-US" sz="2000" dirty="0" smtClean="0">
              <a:solidFill>
                <a:schemeClr val="tx1">
                  <a:lumMod val="50000"/>
                </a:schemeClr>
              </a:solidFill>
            </a:endParaRPr>
          </a:p>
          <a:p>
            <a:pPr marL="342900" indent="-342900">
              <a:lnSpc>
                <a:spcPct val="100000"/>
              </a:lnSpc>
              <a:spcBef>
                <a:spcPts val="0"/>
              </a:spcBef>
              <a:buFont typeface="Arial" panose="020B0604020202020204" pitchFamily="34" charset="0"/>
              <a:buChar char="•"/>
            </a:pPr>
            <a:r>
              <a:rPr lang="en-US" sz="3200" dirty="0" smtClean="0">
                <a:solidFill>
                  <a:schemeClr val="tx1">
                    <a:lumMod val="50000"/>
                  </a:schemeClr>
                </a:solidFill>
              </a:rPr>
              <a:t> </a:t>
            </a:r>
            <a:r>
              <a:rPr lang="en-US" sz="3200" dirty="0">
                <a:solidFill>
                  <a:schemeClr val="tx1">
                    <a:lumMod val="50000"/>
                  </a:schemeClr>
                </a:solidFill>
              </a:rPr>
              <a:t>Consistently children that should not be taken are taken and children that should be taken are not taken. Literally thousands of cases are not investigated and children die while CPS is involved. </a:t>
            </a:r>
            <a:endParaRPr lang="en-US" sz="3200" dirty="0" smtClean="0">
              <a:solidFill>
                <a:schemeClr val="tx1">
                  <a:lumMod val="50000"/>
                </a:schemeClr>
              </a:solidFill>
            </a:endParaRPr>
          </a:p>
          <a:p>
            <a:pPr>
              <a:lnSpc>
                <a:spcPct val="100000"/>
              </a:lnSpc>
              <a:spcBef>
                <a:spcPts val="0"/>
              </a:spcBef>
            </a:pPr>
            <a:endParaRPr lang="en-US" sz="2000" dirty="0" smtClean="0">
              <a:solidFill>
                <a:schemeClr val="tx1">
                  <a:lumMod val="50000"/>
                </a:schemeClr>
              </a:solidFill>
            </a:endParaRPr>
          </a:p>
          <a:p>
            <a:pPr marL="342900" indent="-342900">
              <a:lnSpc>
                <a:spcPct val="100000"/>
              </a:lnSpc>
              <a:spcBef>
                <a:spcPts val="0"/>
              </a:spcBef>
              <a:buFont typeface="Arial" panose="020B0604020202020204" pitchFamily="34" charset="0"/>
              <a:buChar char="•"/>
            </a:pPr>
            <a:r>
              <a:rPr lang="en-US" sz="3200" dirty="0" smtClean="0">
                <a:solidFill>
                  <a:schemeClr val="tx1">
                    <a:lumMod val="50000"/>
                  </a:schemeClr>
                </a:solidFill>
              </a:rPr>
              <a:t>Children </a:t>
            </a:r>
            <a:r>
              <a:rPr lang="en-US" sz="3200" dirty="0">
                <a:solidFill>
                  <a:schemeClr val="tx1">
                    <a:lumMod val="50000"/>
                  </a:schemeClr>
                </a:solidFill>
              </a:rPr>
              <a:t>are not safe </a:t>
            </a:r>
            <a:r>
              <a:rPr lang="en-US" sz="3200" dirty="0" smtClean="0">
                <a:solidFill>
                  <a:schemeClr val="tx1">
                    <a:lumMod val="50000"/>
                  </a:schemeClr>
                </a:solidFill>
              </a:rPr>
              <a:t>in your State’s </a:t>
            </a:r>
            <a:r>
              <a:rPr lang="en-US" sz="3200" dirty="0">
                <a:solidFill>
                  <a:schemeClr val="tx1">
                    <a:lumMod val="50000"/>
                  </a:schemeClr>
                </a:solidFill>
              </a:rPr>
              <a:t>custody.</a:t>
            </a:r>
            <a:endParaRPr lang="en-US" sz="3200"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264" y="245878"/>
            <a:ext cx="8046720" cy="796113"/>
          </a:xfrm>
        </p:spPr>
        <p:txBody>
          <a:bodyPr>
            <a:normAutofit/>
          </a:bodyPr>
          <a:lstStyle/>
          <a:p>
            <a:r>
              <a:rPr lang="en-US" sz="4800" b="1" dirty="0"/>
              <a:t>CPS Investigator</a:t>
            </a:r>
            <a:endParaRPr lang="en-US" sz="4800" b="1" dirty="0"/>
          </a:p>
        </p:txBody>
      </p:sp>
      <p:sp>
        <p:nvSpPr>
          <p:cNvPr id="3" name="Text Placeholder 2"/>
          <p:cNvSpPr>
            <a:spLocks noGrp="1"/>
          </p:cNvSpPr>
          <p:nvPr>
            <p:ph type="body" idx="1"/>
          </p:nvPr>
        </p:nvSpPr>
        <p:spPr>
          <a:xfrm>
            <a:off x="402263" y="1041991"/>
            <a:ext cx="11357345" cy="5103629"/>
          </a:xfrm>
        </p:spPr>
        <p:style>
          <a:lnRef idx="2">
            <a:schemeClr val="dk1"/>
          </a:lnRef>
          <a:fillRef idx="1">
            <a:schemeClr val="lt1"/>
          </a:fillRef>
          <a:effectRef idx="0">
            <a:schemeClr val="dk1"/>
          </a:effectRef>
          <a:fontRef idx="minor">
            <a:schemeClr val="dk1"/>
          </a:fontRef>
        </p:style>
        <p:txBody>
          <a:bodyPr>
            <a:noAutofit/>
          </a:bodyPr>
          <a:lstStyle/>
          <a:p>
            <a:r>
              <a:rPr lang="en-US" sz="3200" dirty="0">
                <a:solidFill>
                  <a:schemeClr val="tx1">
                    <a:lumMod val="50000"/>
                  </a:schemeClr>
                </a:solidFill>
              </a:rPr>
              <a:t>The CPS Investigator is responsible for the initial contact with the child and gathers evidence of </a:t>
            </a:r>
            <a:r>
              <a:rPr lang="en-US" sz="3200" dirty="0" smtClean="0">
                <a:solidFill>
                  <a:schemeClr val="tx1">
                    <a:lumMod val="50000"/>
                  </a:schemeClr>
                </a:solidFill>
              </a:rPr>
              <a:t>the; </a:t>
            </a:r>
            <a:endParaRPr lang="en-US" sz="3200" dirty="0" smtClean="0">
              <a:solidFill>
                <a:schemeClr val="tx1">
                  <a:lumMod val="50000"/>
                </a:schemeClr>
              </a:solidFill>
            </a:endParaRPr>
          </a:p>
          <a:p>
            <a:endParaRPr lang="en-US" sz="3200" dirty="0"/>
          </a:p>
          <a:p>
            <a:endParaRPr lang="en-US" sz="3200" dirty="0" smtClean="0"/>
          </a:p>
          <a:p>
            <a:r>
              <a:rPr lang="en-US" sz="3200" dirty="0" smtClean="0">
                <a:solidFill>
                  <a:schemeClr val="tx1">
                    <a:lumMod val="50000"/>
                  </a:schemeClr>
                </a:solidFill>
              </a:rPr>
              <a:t>of </a:t>
            </a:r>
            <a:r>
              <a:rPr lang="en-US" sz="3200" dirty="0">
                <a:solidFill>
                  <a:schemeClr val="tx1">
                    <a:lumMod val="50000"/>
                  </a:schemeClr>
                </a:solidFill>
              </a:rPr>
              <a:t>the suspected child abuse and neglect. </a:t>
            </a:r>
            <a:endParaRPr lang="en-US" sz="3200" dirty="0" smtClean="0">
              <a:solidFill>
                <a:schemeClr val="tx1">
                  <a:lumMod val="50000"/>
                </a:schemeClr>
              </a:solidFill>
            </a:endParaRPr>
          </a:p>
          <a:p>
            <a:r>
              <a:rPr lang="en-US" sz="3200" dirty="0" smtClean="0">
                <a:solidFill>
                  <a:schemeClr val="tx1">
                    <a:lumMod val="50000"/>
                  </a:schemeClr>
                </a:solidFill>
              </a:rPr>
              <a:t>They </a:t>
            </a:r>
            <a:r>
              <a:rPr lang="en-US" sz="3200" dirty="0">
                <a:solidFill>
                  <a:schemeClr val="tx1">
                    <a:lumMod val="50000"/>
                  </a:schemeClr>
                </a:solidFill>
              </a:rPr>
              <a:t>are responsible to make the decision to remove the child. Some of these CPS cases drag on for more than six years and are often never decided as the child turns 18 and some are decided at 11:59pm the day before the child’s 18th </a:t>
            </a:r>
            <a:r>
              <a:rPr lang="en-US" sz="3200" dirty="0" smtClean="0">
                <a:solidFill>
                  <a:schemeClr val="tx1">
                    <a:lumMod val="50000"/>
                  </a:schemeClr>
                </a:solidFill>
              </a:rPr>
              <a:t>birthday.</a:t>
            </a:r>
            <a:endParaRPr lang="en-US" sz="3200" dirty="0">
              <a:solidFill>
                <a:schemeClr val="tx1">
                  <a:lumMod val="50000"/>
                </a:schemeClr>
              </a:solidFill>
            </a:endParaRPr>
          </a:p>
        </p:txBody>
      </p:sp>
      <p:graphicFrame>
        <p:nvGraphicFramePr>
          <p:cNvPr id="4" name="Table 3"/>
          <p:cNvGraphicFramePr>
            <a:graphicFrameLocks noGrp="1"/>
          </p:cNvGraphicFramePr>
          <p:nvPr/>
        </p:nvGraphicFramePr>
        <p:xfrm>
          <a:off x="2016935" y="2176327"/>
          <a:ext cx="8128000" cy="747628"/>
        </p:xfrm>
        <a:graphic>
          <a:graphicData uri="http://schemas.openxmlformats.org/drawingml/2006/table">
            <a:tbl>
              <a:tblPr firstRow="1" bandRow="1">
                <a:tableStyleId>{F5AB1C69-6EDB-4FF4-983F-18BD219EF322}</a:tableStyleId>
              </a:tblPr>
              <a:tblGrid>
                <a:gridCol w="2032000"/>
                <a:gridCol w="2032000"/>
                <a:gridCol w="2032000"/>
                <a:gridCol w="2032000"/>
              </a:tblGrid>
              <a:tr h="747628">
                <a:tc>
                  <a:txBody>
                    <a:bodyPr/>
                    <a:lstStyle/>
                    <a:p>
                      <a:pPr algn="ctr"/>
                      <a:r>
                        <a:rPr lang="en-US" sz="3200" dirty="0" smtClean="0">
                          <a:solidFill>
                            <a:schemeClr val="tx1">
                              <a:lumMod val="50000"/>
                            </a:schemeClr>
                          </a:solidFill>
                        </a:rPr>
                        <a:t>Who? </a:t>
                      </a:r>
                      <a:endParaRPr lang="en-US" sz="3200" dirty="0" smtClean="0">
                        <a:solidFill>
                          <a:schemeClr val="tx1">
                            <a:lumMod val="50000"/>
                          </a:schemeClr>
                        </a:solidFill>
                      </a:endParaRPr>
                    </a:p>
                  </a:txBody>
                  <a:tcPr/>
                </a:tc>
                <a:tc>
                  <a:txBody>
                    <a:bodyPr/>
                    <a:lstStyle/>
                    <a:p>
                      <a:pPr algn="ctr"/>
                      <a:r>
                        <a:rPr lang="en-US" sz="3200" dirty="0" smtClean="0">
                          <a:solidFill>
                            <a:schemeClr val="tx1">
                              <a:lumMod val="50000"/>
                            </a:schemeClr>
                          </a:solidFill>
                        </a:rPr>
                        <a:t>What? </a:t>
                      </a:r>
                      <a:endParaRPr lang="en-US" sz="3200" dirty="0" smtClean="0">
                        <a:solidFill>
                          <a:schemeClr val="tx1">
                            <a:lumMod val="50000"/>
                          </a:schemeClr>
                        </a:solidFill>
                      </a:endParaRPr>
                    </a:p>
                  </a:txBody>
                  <a:tcPr/>
                </a:tc>
                <a:tc>
                  <a:txBody>
                    <a:bodyPr/>
                    <a:lstStyle/>
                    <a:p>
                      <a:pPr algn="ctr"/>
                      <a:r>
                        <a:rPr lang="en-US" sz="3200" dirty="0" smtClean="0">
                          <a:solidFill>
                            <a:schemeClr val="tx1">
                              <a:lumMod val="50000"/>
                            </a:schemeClr>
                          </a:solidFill>
                        </a:rPr>
                        <a:t>When? </a:t>
                      </a:r>
                      <a:endParaRPr lang="en-US" sz="3200" dirty="0">
                        <a:solidFill>
                          <a:schemeClr val="tx1">
                            <a:lumMod val="50000"/>
                          </a:schemeClr>
                        </a:solidFill>
                      </a:endParaRPr>
                    </a:p>
                  </a:txBody>
                  <a:tcPr/>
                </a:tc>
                <a:tc>
                  <a:txBody>
                    <a:bodyPr/>
                    <a:lstStyle/>
                    <a:p>
                      <a:pPr algn="ctr"/>
                      <a:r>
                        <a:rPr lang="en-US" sz="3200" dirty="0" smtClean="0">
                          <a:solidFill>
                            <a:schemeClr val="tx1">
                              <a:lumMod val="50000"/>
                            </a:schemeClr>
                          </a:solidFill>
                        </a:rPr>
                        <a:t>Where? </a:t>
                      </a:r>
                      <a:endParaRPr lang="en-US" sz="3200" dirty="0" smtClean="0">
                        <a:solidFill>
                          <a:schemeClr val="tx1">
                            <a:lumMod val="50000"/>
                          </a:schemeClr>
                        </a:solidFill>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374" y="231048"/>
            <a:ext cx="9601200" cy="1036850"/>
          </a:xfrm>
        </p:spPr>
        <p:txBody>
          <a:bodyPr>
            <a:normAutofit/>
          </a:bodyPr>
          <a:lstStyle/>
          <a:p>
            <a:r>
              <a:rPr lang="en-US" sz="4800" b="1" dirty="0" smtClean="0"/>
              <a:t>The “Point” of Contact</a:t>
            </a:r>
            <a:endParaRPr lang="en-US" sz="4800" b="1" dirty="0"/>
          </a:p>
        </p:txBody>
      </p:sp>
      <p:sp>
        <p:nvSpPr>
          <p:cNvPr id="3" name="Text Placeholder 2"/>
          <p:cNvSpPr>
            <a:spLocks noGrp="1"/>
          </p:cNvSpPr>
          <p:nvPr>
            <p:ph type="body" idx="1"/>
          </p:nvPr>
        </p:nvSpPr>
        <p:spPr>
          <a:xfrm>
            <a:off x="541374" y="1403604"/>
            <a:ext cx="4572000" cy="892922"/>
          </a:xfrm>
        </p:spPr>
        <p:txBody>
          <a:bodyPr/>
          <a:lstStyle/>
          <a:p>
            <a:pPr algn="ctr"/>
            <a:r>
              <a:rPr lang="en-US" b="1" dirty="0">
                <a:solidFill>
                  <a:schemeClr val="tx1">
                    <a:lumMod val="50000"/>
                  </a:schemeClr>
                </a:solidFill>
              </a:rPr>
              <a:t>CPS Case Manager</a:t>
            </a:r>
            <a:endParaRPr lang="en-US" b="1" dirty="0">
              <a:solidFill>
                <a:schemeClr val="tx1">
                  <a:lumMod val="50000"/>
                </a:schemeClr>
              </a:solidFill>
            </a:endParaRPr>
          </a:p>
        </p:txBody>
      </p:sp>
      <p:sp>
        <p:nvSpPr>
          <p:cNvPr id="4" name="Content Placeholder 3"/>
          <p:cNvSpPr>
            <a:spLocks noGrp="1"/>
          </p:cNvSpPr>
          <p:nvPr>
            <p:ph sz="half" idx="2"/>
          </p:nvPr>
        </p:nvSpPr>
        <p:spPr>
          <a:xfrm>
            <a:off x="-1" y="2169042"/>
            <a:ext cx="5654750" cy="4688958"/>
          </a:xfrm>
        </p:spPr>
        <p:style>
          <a:lnRef idx="2">
            <a:schemeClr val="dk1"/>
          </a:lnRef>
          <a:fillRef idx="1">
            <a:schemeClr val="lt1"/>
          </a:fillRef>
          <a:effectRef idx="0">
            <a:schemeClr val="dk1"/>
          </a:effectRef>
          <a:fontRef idx="minor">
            <a:schemeClr val="dk1"/>
          </a:fontRef>
        </p:style>
        <p:txBody>
          <a:bodyPr/>
          <a:lstStyle/>
          <a:p>
            <a:r>
              <a:rPr lang="en-US" dirty="0">
                <a:solidFill>
                  <a:schemeClr val="tx1">
                    <a:lumMod val="50000"/>
                  </a:schemeClr>
                </a:solidFill>
              </a:rPr>
              <a:t>The CPS Case Manager is the point person on all activities regarding the child entrusted to them. They document the facts and make life altering decisions </a:t>
            </a:r>
            <a:r>
              <a:rPr lang="en-US" dirty="0" smtClean="0">
                <a:solidFill>
                  <a:schemeClr val="tx1">
                    <a:lumMod val="50000"/>
                  </a:schemeClr>
                </a:solidFill>
              </a:rPr>
              <a:t>for </a:t>
            </a:r>
            <a:r>
              <a:rPr lang="en-US" dirty="0">
                <a:solidFill>
                  <a:schemeClr val="tx1">
                    <a:lumMod val="50000"/>
                  </a:schemeClr>
                </a:solidFill>
              </a:rPr>
              <a:t>children and families. </a:t>
            </a:r>
            <a:r>
              <a:rPr lang="en-US" dirty="0" smtClean="0">
                <a:solidFill>
                  <a:schemeClr val="tx1">
                    <a:lumMod val="50000"/>
                  </a:schemeClr>
                </a:solidFill>
              </a:rPr>
              <a:t>They </a:t>
            </a:r>
            <a:r>
              <a:rPr lang="en-US" dirty="0">
                <a:solidFill>
                  <a:schemeClr val="tx1">
                    <a:lumMod val="50000"/>
                  </a:schemeClr>
                </a:solidFill>
              </a:rPr>
              <a:t>coordinate all activities and they follow the orders of the State Attorney General’s Office and their CPS Supervisor. They usually do not do things contrary to the policy and procedures of the agency without being ordered to do so.</a:t>
            </a:r>
            <a:endParaRPr lang="en-US" dirty="0">
              <a:solidFill>
                <a:schemeClr val="tx1">
                  <a:lumMod val="50000"/>
                </a:schemeClr>
              </a:solidFill>
            </a:endParaRPr>
          </a:p>
        </p:txBody>
      </p:sp>
      <p:sp>
        <p:nvSpPr>
          <p:cNvPr id="5" name="Text Placeholder 4"/>
          <p:cNvSpPr>
            <a:spLocks noGrp="1"/>
          </p:cNvSpPr>
          <p:nvPr>
            <p:ph type="body" sz="quarter" idx="3"/>
          </p:nvPr>
        </p:nvSpPr>
        <p:spPr>
          <a:xfrm>
            <a:off x="6637374" y="1448801"/>
            <a:ext cx="4572000" cy="847725"/>
          </a:xfrm>
        </p:spPr>
        <p:txBody>
          <a:bodyPr/>
          <a:lstStyle/>
          <a:p>
            <a:pPr algn="ctr"/>
            <a:r>
              <a:rPr lang="en-US" b="1" dirty="0">
                <a:solidFill>
                  <a:schemeClr val="tx1">
                    <a:lumMod val="50000"/>
                  </a:schemeClr>
                </a:solidFill>
              </a:rPr>
              <a:t>CPS Supervisor</a:t>
            </a:r>
            <a:endParaRPr lang="en-US" b="1" dirty="0">
              <a:solidFill>
                <a:schemeClr val="tx1">
                  <a:lumMod val="50000"/>
                </a:schemeClr>
              </a:solidFill>
            </a:endParaRPr>
          </a:p>
        </p:txBody>
      </p:sp>
      <p:sp>
        <p:nvSpPr>
          <p:cNvPr id="6" name="Content Placeholder 5"/>
          <p:cNvSpPr>
            <a:spLocks noGrp="1"/>
          </p:cNvSpPr>
          <p:nvPr>
            <p:ph sz="quarter" idx="4"/>
          </p:nvPr>
        </p:nvSpPr>
        <p:spPr>
          <a:xfrm>
            <a:off x="5654749" y="2169042"/>
            <a:ext cx="6537251" cy="4688958"/>
          </a:xfrm>
        </p:spPr>
        <p:style>
          <a:lnRef idx="2">
            <a:schemeClr val="dk1"/>
          </a:lnRef>
          <a:fillRef idx="1">
            <a:schemeClr val="lt1"/>
          </a:fillRef>
          <a:effectRef idx="0">
            <a:schemeClr val="dk1"/>
          </a:effectRef>
          <a:fontRef idx="minor">
            <a:schemeClr val="dk1"/>
          </a:fontRef>
        </p:style>
        <p:txBody>
          <a:bodyPr/>
          <a:lstStyle/>
          <a:p>
            <a:r>
              <a:rPr lang="en-US" dirty="0">
                <a:solidFill>
                  <a:schemeClr val="tx1">
                    <a:lumMod val="50000"/>
                  </a:schemeClr>
                </a:solidFill>
              </a:rPr>
              <a:t>The CPS Supervisor is entrusted to manage CPS Case Managers in their daily activities and caseloads. They are experienced as a CPS Case Manager. They have years of experience and were promoted because of their knowledge and understanding of the appropriate use of the agency’s policies and procedures. They teach and support the CPS Case Managers and </a:t>
            </a:r>
            <a:r>
              <a:rPr lang="en-US" dirty="0" smtClean="0">
                <a:solidFill>
                  <a:schemeClr val="tx1">
                    <a:lumMod val="50000"/>
                  </a:schemeClr>
                </a:solidFill>
              </a:rPr>
              <a:t>review </a:t>
            </a:r>
            <a:r>
              <a:rPr lang="en-US" dirty="0">
                <a:solidFill>
                  <a:schemeClr val="tx1">
                    <a:lumMod val="50000"/>
                  </a:schemeClr>
                </a:solidFill>
              </a:rPr>
              <a:t>the cases </a:t>
            </a:r>
            <a:r>
              <a:rPr lang="en-US" dirty="0" smtClean="0">
                <a:solidFill>
                  <a:schemeClr val="tx1">
                    <a:lumMod val="50000"/>
                  </a:schemeClr>
                </a:solidFill>
              </a:rPr>
              <a:t>frequently </a:t>
            </a:r>
            <a:r>
              <a:rPr lang="en-US" dirty="0">
                <a:solidFill>
                  <a:schemeClr val="tx1">
                    <a:lumMod val="50000"/>
                  </a:schemeClr>
                </a:solidFill>
              </a:rPr>
              <a:t>so both have a strong comprehension of what they are doing in collaborating on the cases. Both work intimately with the AG’s Office.</a:t>
            </a:r>
            <a:endParaRPr lang="en-US" dirty="0">
              <a:solidFill>
                <a:schemeClr val="tx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056" y="223236"/>
            <a:ext cx="9601200" cy="1036850"/>
          </a:xfrm>
        </p:spPr>
        <p:txBody>
          <a:bodyPr>
            <a:normAutofit/>
          </a:bodyPr>
          <a:lstStyle/>
          <a:p>
            <a:r>
              <a:rPr lang="en-US" sz="4800" b="1" dirty="0"/>
              <a:t>CPS  Contracted Therapist</a:t>
            </a:r>
            <a:endParaRPr lang="en-US" sz="4800" b="1" dirty="0"/>
          </a:p>
        </p:txBody>
      </p:sp>
      <p:sp>
        <p:nvSpPr>
          <p:cNvPr id="3" name="TextBox 2"/>
          <p:cNvSpPr txBox="1"/>
          <p:nvPr/>
        </p:nvSpPr>
        <p:spPr>
          <a:xfrm>
            <a:off x="744280" y="1775637"/>
            <a:ext cx="10643189" cy="3908762"/>
          </a:xfrm>
          <a:prstGeom prst="rect">
            <a:avLst/>
          </a:prstGeom>
          <a:noFill/>
        </p:spPr>
        <p:txBody>
          <a:bodyPr wrap="square" rtlCol="0">
            <a:spAutoFit/>
          </a:bodyPr>
          <a:lstStyle/>
          <a:p>
            <a:r>
              <a:rPr lang="en-US" sz="3200" dirty="0">
                <a:solidFill>
                  <a:schemeClr val="tx1">
                    <a:lumMod val="50000"/>
                  </a:schemeClr>
                </a:solidFill>
              </a:rPr>
              <a:t>The CPS Therapist is a contracted person entrusted to provide mental health care for children. They are to be unbiased and follow their code of ethics and the community standards of care. CPS contracted Therapists know that if they waiver from the unwritten case plan that they will slowly starve away for lack of cases. </a:t>
            </a:r>
            <a:endParaRPr lang="en-US" sz="3200" dirty="0" smtClean="0">
              <a:solidFill>
                <a:schemeClr val="tx1">
                  <a:lumMod val="50000"/>
                </a:schemeClr>
              </a:solidFill>
            </a:endParaRPr>
          </a:p>
          <a:p>
            <a:endParaRPr lang="en-US" sz="3200" dirty="0">
              <a:solidFill>
                <a:schemeClr val="tx1">
                  <a:lumMod val="50000"/>
                </a:schemeClr>
              </a:solidFill>
            </a:endParaRPr>
          </a:p>
          <a:p>
            <a:pPr algn="ctr"/>
            <a:r>
              <a:rPr lang="en-US" sz="2400" b="1" i="1" dirty="0" smtClean="0">
                <a:solidFill>
                  <a:srgbClr val="FF0000"/>
                </a:solidFill>
              </a:rPr>
              <a:t>They </a:t>
            </a:r>
            <a:r>
              <a:rPr lang="en-US" sz="2400" b="1" i="1" dirty="0">
                <a:solidFill>
                  <a:srgbClr val="FF0000"/>
                </a:solidFill>
              </a:rPr>
              <a:t>work for the </a:t>
            </a:r>
            <a:r>
              <a:rPr lang="en-US" sz="2400" b="1" i="1" dirty="0" smtClean="0">
                <a:solidFill>
                  <a:srgbClr val="FF0000"/>
                </a:solidFill>
              </a:rPr>
              <a:t>State</a:t>
            </a:r>
            <a:r>
              <a:rPr lang="en-US" sz="2400" b="1" i="1" dirty="0">
                <a:solidFill>
                  <a:srgbClr val="FF0000"/>
                </a:solidFill>
              </a:rPr>
              <a:t>;</a:t>
            </a:r>
            <a:r>
              <a:rPr lang="en-US" sz="2400" b="1" i="1" dirty="0" smtClean="0">
                <a:solidFill>
                  <a:srgbClr val="FF0000"/>
                </a:solidFill>
              </a:rPr>
              <a:t> </a:t>
            </a:r>
            <a:r>
              <a:rPr lang="en-US" sz="2400" b="1" i="1" dirty="0">
                <a:solidFill>
                  <a:srgbClr val="FF0000"/>
                </a:solidFill>
              </a:rPr>
              <a:t>not for your child and certainly not for “you”.</a:t>
            </a:r>
            <a:endParaRPr lang="en-US" sz="2400"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direction presentation (widescreen)</Template>
  <TotalTime>0</TotalTime>
  <Words>13107</Words>
  <Application>WPS Presentation</Application>
  <PresentationFormat>Widescreen</PresentationFormat>
  <Paragraphs>260</Paragraphs>
  <Slides>27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27</vt:i4>
      </vt:variant>
    </vt:vector>
  </HeadingPairs>
  <TitlesOfParts>
    <vt:vector size="34" baseType="lpstr">
      <vt:lpstr>Arial</vt:lpstr>
      <vt:lpstr>SimSun</vt:lpstr>
      <vt:lpstr>Wingdings</vt:lpstr>
      <vt:lpstr>Book Antiqua</vt:lpstr>
      <vt:lpstr>Microsoft YaHei</vt:lpstr>
      <vt:lpstr>Arial Unicode MS</vt:lpstr>
      <vt:lpstr>Sales Direction 16X9</vt:lpstr>
      <vt:lpstr> </vt:lpstr>
      <vt:lpstr>How &amp; Why the Game is Played</vt:lpstr>
      <vt:lpstr>The Leading Actor</vt:lpstr>
      <vt:lpstr>The Main Supporting Cast</vt:lpstr>
      <vt:lpstr>State Attorney General’s Office</vt:lpstr>
      <vt:lpstr>Child Protective Services</vt:lpstr>
      <vt:lpstr>CPS Investigator</vt:lpstr>
      <vt:lpstr>The “Point” of Contact</vt:lpstr>
      <vt:lpstr>CPS  Contracted Therapist</vt:lpstr>
      <vt:lpstr>CPS Contracted Psychologist</vt:lpstr>
      <vt:lpstr>Out-of-State Psychologist</vt:lpstr>
      <vt:lpstr>Out-of-State Psychologist         (Continued)</vt:lpstr>
      <vt:lpstr>Out-of-State Psychologist         (Continued)</vt:lpstr>
      <vt:lpstr>Out-of-State Psychologist         (Continued)</vt:lpstr>
      <vt:lpstr>Guardian Ad Litem</vt:lpstr>
      <vt:lpstr>Court Appointed Attorney</vt:lpstr>
      <vt:lpstr>Your Child’s Attorney</vt:lpstr>
      <vt:lpstr>Single Point of Contact</vt:lpstr>
      <vt:lpstr>Ombudsman’s Office</vt:lpstr>
      <vt:lpstr>Law Enforcement</vt:lpstr>
      <vt:lpstr>United States Department of Justice (USDOJ)</vt:lpstr>
      <vt:lpstr>Federal Bureau of Investigations (FBI)</vt:lpstr>
      <vt:lpstr>Civil Rights Organizations</vt:lpstr>
      <vt:lpstr>Children’s Organizations</vt:lpstr>
      <vt:lpstr>No Taxation without Representation?</vt:lpstr>
      <vt:lpstr>The Child Protective Service is ‘Broken’?</vt:lpstr>
      <vt:lpstr>What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Leanna ms</cp:lastModifiedBy>
  <cp:revision>3</cp:revision>
  <dcterms:created xsi:type="dcterms:W3CDTF">2016-08-29T15:45:00Z</dcterms:created>
  <dcterms:modified xsi:type="dcterms:W3CDTF">2022-12-19T18:54:41Z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TC034313749991</vt:lpwstr>
  </property>
  <property fmtid="{D5CDD505-2E9C-101B-9397-08002B2CF9AE}" pid="3" name="ICV">
    <vt:lpwstr>3DE8CF8528AC4F7EA35C87DEDB62B026</vt:lpwstr>
  </property>
  <property fmtid="{D5CDD505-2E9C-101B-9397-08002B2CF9AE}" pid="4" name="KSOProductBuildVer">
    <vt:lpwstr>1033-11.2.0.11440</vt:lpwstr>
  </property>
</Properties>
</file>