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80" d="100"/>
          <a:sy n="80" d="100"/>
        </p:scale>
        <p:origin x="10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8C79C5D-2A6F-F04D-97DA-BEF2467B64E4}"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DFA1846-DA80-1C48-A609-854EA85C59AD}"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endParaRPr lang="en-US" smtClean="0"/>
          </a:p>
        </p:txBody>
      </p:sp>
      <p:sp>
        <p:nvSpPr>
          <p:cNvPr id="2" name="Date Placeholder 1"/>
          <p:cNvSpPr>
            <a:spLocks noGrp="1"/>
          </p:cNvSpPr>
          <p:nvPr>
            <p:ph type="dt" sz="half" idx="10"/>
          </p:nvPr>
        </p:nvSpPr>
        <p:spPr/>
        <p:txBody>
          <a:bodyPr/>
          <a:lstStyle/>
          <a:p>
            <a:fld id="{FBF54567-0DE4-3F47-BF90-CB84690072F9}"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DFA1846-DA80-1C48-A609-854EA85C59AD}"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0DF5E60-9974-AC48-9591-99C2BB44B7CF}"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ln>
          <a:effectLst/>
        </p:spPr>
        <p:txBody>
          <a:bodyPr wrap="square" numCol="1" anchor="t" anchorCtr="0" compatLnSpc="1">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panose="05020102010507070707"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panose="05020102010507070707"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panose="05020102010507070707"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5pPr>
      <a:lvl6pPr marL="24003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6pPr>
      <a:lvl7pPr marL="27997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7pPr>
      <a:lvl8pPr marL="319976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8pPr>
      <a:lvl9pPr marL="35998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www.aecf.org/resources/2021-kids-count-data-book?msclkid=ff2c76014f091d7241ab1789196bdf43&amp;utm_source=bing&amp;utm_medium=cpc&amp;utm_campaign=Foster%20Care%20-%20Topics&amp;utm_term=what%20is%20foster%20care&amp;utm_content=What%20is%20Foster%20Care" TargetMode="External"/><Relationship Id="rId1" Type="http://schemas.openxmlformats.org/officeDocument/2006/relationships/hyperlink" Target="https://www.statista.com/statistics/255404/number-of-children-in-foster-care-in-the-united-states-by-race-ethnic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2063403"/>
          </a:xfrm>
        </p:spPr>
        <p:txBody>
          <a:bodyPr/>
          <a:lstStyle/>
          <a:p>
            <a:pPr algn="ctr"/>
            <a:r>
              <a:rPr lang="en-US" dirty="0" smtClean="0"/>
              <a:t>Taking, Buying &amp; Selling Children </a:t>
            </a:r>
            <a:br>
              <a:rPr lang="en-US" dirty="0" smtClean="0"/>
            </a:br>
            <a:r>
              <a:rPr lang="en-US" dirty="0" smtClean="0"/>
              <a:t>in America</a:t>
            </a:r>
            <a:endParaRPr lang="en-US" dirty="0"/>
          </a:p>
        </p:txBody>
      </p:sp>
      <p:sp>
        <p:nvSpPr>
          <p:cNvPr id="3" name="Subtitle 2"/>
          <p:cNvSpPr>
            <a:spLocks noGrp="1"/>
          </p:cNvSpPr>
          <p:nvPr>
            <p:ph type="subTitle" idx="1"/>
          </p:nvPr>
        </p:nvSpPr>
        <p:spPr>
          <a:xfrm>
            <a:off x="97536" y="5331214"/>
            <a:ext cx="11887200" cy="710807"/>
          </a:xfrm>
        </p:spPr>
        <p:txBody>
          <a:bodyPr>
            <a:noAutofit/>
          </a:bodyPr>
          <a:lstStyle/>
          <a:p>
            <a:pPr algn="ctr"/>
            <a:r>
              <a:rPr lang="en-US" sz="3600" b="1" dirty="0" smtClean="0"/>
              <a:t>Buying &amp; Selling Children is Big Business in America</a:t>
            </a:r>
            <a:endParaRPr lang="en-US" sz="3600" b="1" dirty="0"/>
          </a:p>
        </p:txBody>
      </p:sp>
      <p:pic>
        <p:nvPicPr>
          <p:cNvPr id="4" name="Picture 3"/>
          <p:cNvPicPr>
            <a:picLocks noChangeAspect="1"/>
          </p:cNvPicPr>
          <p:nvPr/>
        </p:nvPicPr>
        <p:blipFill>
          <a:blip r:embed="rId1"/>
          <a:stretch>
            <a:fillRect/>
          </a:stretch>
        </p:blipFill>
        <p:spPr>
          <a:xfrm>
            <a:off x="9946401" y="1987296"/>
            <a:ext cx="1804972" cy="2714244"/>
          </a:xfrm>
          <a:prstGeom prst="rect">
            <a:avLst/>
          </a:prstGeom>
        </p:spPr>
      </p:pic>
      <p:pic>
        <p:nvPicPr>
          <p:cNvPr id="5" name="Picture 4"/>
          <p:cNvPicPr>
            <a:picLocks noChangeAspect="1"/>
          </p:cNvPicPr>
          <p:nvPr/>
        </p:nvPicPr>
        <p:blipFill>
          <a:blip r:embed="rId2"/>
          <a:stretch>
            <a:fillRect/>
          </a:stretch>
        </p:blipFill>
        <p:spPr>
          <a:xfrm flipH="1">
            <a:off x="418747" y="2353056"/>
            <a:ext cx="1678274" cy="2188318"/>
          </a:xfrm>
          <a:prstGeom prst="rect">
            <a:avLst/>
          </a:prstGeom>
        </p:spPr>
      </p:pic>
      <p:sp>
        <p:nvSpPr>
          <p:cNvPr id="6" name="Oval Callout 5"/>
          <p:cNvSpPr/>
          <p:nvPr/>
        </p:nvSpPr>
        <p:spPr>
          <a:xfrm rot="1012155">
            <a:off x="922878" y="1632404"/>
            <a:ext cx="3400341" cy="1245441"/>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Why did they take our children?</a:t>
            </a:r>
            <a:endParaRPr lang="en-US" dirty="0"/>
          </a:p>
        </p:txBody>
      </p:sp>
      <p:sp>
        <p:nvSpPr>
          <p:cNvPr id="7" name="TextBox 6"/>
          <p:cNvSpPr txBox="1"/>
          <p:nvPr/>
        </p:nvSpPr>
        <p:spPr>
          <a:xfrm rot="20440980">
            <a:off x="2882270" y="3435066"/>
            <a:ext cx="1060704" cy="1015663"/>
          </a:xfrm>
          <a:prstGeom prst="rect">
            <a:avLst/>
          </a:prstGeom>
          <a:noFill/>
        </p:spPr>
        <p:txBody>
          <a:bodyPr wrap="square" rtlCol="0">
            <a:spAutoFit/>
          </a:bodyPr>
          <a:lstStyle/>
          <a:p>
            <a:r>
              <a:rPr lang="en-US" sz="6000" b="1" dirty="0" smtClean="0">
                <a:latin typeface="Cinzel Black" panose="00000A00000000000000" pitchFamily="2" charset="0"/>
              </a:rPr>
              <a:t>$</a:t>
            </a:r>
            <a:endParaRPr lang="en-US" sz="6000" b="1" dirty="0">
              <a:latin typeface="Cinzel Black" panose="00000A00000000000000" pitchFamily="2" charset="0"/>
            </a:endParaRPr>
          </a:p>
        </p:txBody>
      </p:sp>
      <p:sp>
        <p:nvSpPr>
          <p:cNvPr id="8" name="TextBox 7"/>
          <p:cNvSpPr txBox="1"/>
          <p:nvPr/>
        </p:nvSpPr>
        <p:spPr>
          <a:xfrm>
            <a:off x="4569726" y="2924561"/>
            <a:ext cx="987552" cy="1015663"/>
          </a:xfrm>
          <a:prstGeom prst="rect">
            <a:avLst/>
          </a:prstGeom>
          <a:noFill/>
        </p:spPr>
        <p:txBody>
          <a:bodyPr wrap="square" rtlCol="0">
            <a:spAutoFit/>
          </a:bodyPr>
          <a:lstStyle/>
          <a:p>
            <a:r>
              <a:rPr lang="en-US" sz="6000" b="1" dirty="0" smtClean="0">
                <a:latin typeface="Cinzel Black" panose="00000A00000000000000" pitchFamily="2" charset="0"/>
              </a:rPr>
              <a:t>$</a:t>
            </a:r>
            <a:endParaRPr lang="en-US" sz="6000" b="1" dirty="0">
              <a:latin typeface="Cinzel Black" panose="00000A00000000000000" pitchFamily="2" charset="0"/>
            </a:endParaRPr>
          </a:p>
        </p:txBody>
      </p:sp>
      <p:sp>
        <p:nvSpPr>
          <p:cNvPr id="9" name="TextBox 8"/>
          <p:cNvSpPr txBox="1"/>
          <p:nvPr/>
        </p:nvSpPr>
        <p:spPr>
          <a:xfrm rot="682556">
            <a:off x="5892088" y="3673229"/>
            <a:ext cx="1208197" cy="1015663"/>
          </a:xfrm>
          <a:prstGeom prst="rect">
            <a:avLst/>
          </a:prstGeom>
          <a:noFill/>
        </p:spPr>
        <p:txBody>
          <a:bodyPr wrap="square" rtlCol="0">
            <a:spAutoFit/>
          </a:bodyPr>
          <a:lstStyle/>
          <a:p>
            <a:r>
              <a:rPr lang="en-US" sz="6000" dirty="0">
                <a:latin typeface="Cinzel Black" panose="00000A00000000000000" pitchFamily="2" charset="0"/>
              </a:rPr>
              <a:t>$</a:t>
            </a:r>
            <a:endParaRPr lang="en-US" sz="6000" dirty="0">
              <a:latin typeface="Cinzel Black" panose="00000A00000000000000" pitchFamily="2" charset="0"/>
            </a:endParaRPr>
          </a:p>
        </p:txBody>
      </p:sp>
      <p:sp>
        <p:nvSpPr>
          <p:cNvPr id="10" name="TextBox 9"/>
          <p:cNvSpPr txBox="1"/>
          <p:nvPr/>
        </p:nvSpPr>
        <p:spPr>
          <a:xfrm rot="18902950">
            <a:off x="7331215" y="2659144"/>
            <a:ext cx="841248" cy="1015663"/>
          </a:xfrm>
          <a:prstGeom prst="rect">
            <a:avLst/>
          </a:prstGeom>
          <a:noFill/>
        </p:spPr>
        <p:txBody>
          <a:bodyPr wrap="square" rtlCol="0">
            <a:spAutoFit/>
          </a:bodyPr>
          <a:lstStyle/>
          <a:p>
            <a:r>
              <a:rPr lang="en-US" sz="6000" dirty="0" smtClean="0">
                <a:latin typeface="Cinzel Black" panose="00000A00000000000000" pitchFamily="2" charset="0"/>
              </a:rPr>
              <a:t>$</a:t>
            </a:r>
            <a:endParaRPr lang="en-US" sz="6000" dirty="0">
              <a:latin typeface="Cinzel Black" panose="00000A00000000000000" pitchFamily="2" charset="0"/>
            </a:endParaRPr>
          </a:p>
        </p:txBody>
      </p:sp>
      <p:sp>
        <p:nvSpPr>
          <p:cNvPr id="11" name="TextBox 10"/>
          <p:cNvSpPr txBox="1"/>
          <p:nvPr/>
        </p:nvSpPr>
        <p:spPr>
          <a:xfrm>
            <a:off x="8717280" y="3657600"/>
            <a:ext cx="780288" cy="1015663"/>
          </a:xfrm>
          <a:prstGeom prst="rect">
            <a:avLst/>
          </a:prstGeom>
          <a:noFill/>
        </p:spPr>
        <p:txBody>
          <a:bodyPr wrap="square" rtlCol="0">
            <a:spAutoFit/>
          </a:bodyPr>
          <a:lstStyle/>
          <a:p>
            <a:r>
              <a:rPr lang="en-US" sz="6000" dirty="0" smtClean="0">
                <a:latin typeface="Cinzel Black" panose="00000A00000000000000" pitchFamily="2" charset="0"/>
              </a:rPr>
              <a:t>$</a:t>
            </a:r>
            <a:endParaRPr lang="en-US" sz="6000" dirty="0">
              <a:latin typeface="Cinzel Black" panose="00000A00000000000000"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264" y="5281201"/>
            <a:ext cx="11765280" cy="433955"/>
          </a:xfrm>
        </p:spPr>
        <p:txBody>
          <a:bodyPr/>
          <a:lstStyle/>
          <a:p>
            <a:pPr algn="ctr"/>
            <a:r>
              <a:rPr lang="en-US" sz="3200" b="1" dirty="0" smtClean="0"/>
              <a:t>$5 Billion Dollars a Year for a System that Fails &amp; Hurts more Children and Families than it helps?</a:t>
            </a:r>
            <a:endParaRPr lang="en-US" sz="3200" b="1" dirty="0"/>
          </a:p>
        </p:txBody>
      </p:sp>
      <p:pic>
        <p:nvPicPr>
          <p:cNvPr id="4" name="Picture 3"/>
          <p:cNvPicPr>
            <a:picLocks noChangeAspect="1"/>
          </p:cNvPicPr>
          <p:nvPr/>
        </p:nvPicPr>
        <p:blipFill>
          <a:blip r:embed="rId1"/>
          <a:stretch>
            <a:fillRect/>
          </a:stretch>
        </p:blipFill>
        <p:spPr>
          <a:xfrm>
            <a:off x="914401" y="121786"/>
            <a:ext cx="10457018" cy="468458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for Funding</a:t>
            </a:r>
            <a:endParaRPr lang="en-US" dirty="0"/>
          </a:p>
        </p:txBody>
      </p:sp>
      <p:sp>
        <p:nvSpPr>
          <p:cNvPr id="3" name="Rectangle 2"/>
          <p:cNvSpPr/>
          <p:nvPr/>
        </p:nvSpPr>
        <p:spPr>
          <a:xfrm>
            <a:off x="109728" y="2288507"/>
            <a:ext cx="11679936" cy="4154984"/>
          </a:xfrm>
          <a:prstGeom prst="rect">
            <a:avLst/>
          </a:prstGeom>
        </p:spPr>
        <p:txBody>
          <a:bodyPr wrap="square">
            <a:spAutoFit/>
          </a:bodyPr>
          <a:lstStyle/>
          <a:p>
            <a:pPr marL="342900" indent="-342900">
              <a:buFont typeface="+mj-lt"/>
              <a:buAutoNum type="arabicParenR"/>
            </a:pPr>
            <a:r>
              <a:rPr lang="en-US" sz="2400" dirty="0"/>
              <a:t>F</a:t>
            </a:r>
            <a:r>
              <a:rPr lang="en-US" sz="2400" dirty="0" smtClean="0"/>
              <a:t>oster </a:t>
            </a:r>
            <a:r>
              <a:rPr lang="en-US" sz="2400" dirty="0"/>
              <a:t>care maintenance payments for eligible children (matched at the Medicaid rate which varies by State and by year, but currently ranges from 50 to 80</a:t>
            </a:r>
            <a:r>
              <a:rPr lang="en-US" sz="2400" dirty="0" smtClean="0"/>
              <a:t>%)</a:t>
            </a:r>
            <a:endParaRPr lang="en-US" sz="2400" dirty="0" smtClean="0"/>
          </a:p>
          <a:p>
            <a:pPr marL="342900" indent="-342900">
              <a:buFont typeface="+mj-lt"/>
              <a:buAutoNum type="arabicParenR"/>
            </a:pPr>
            <a:r>
              <a:rPr lang="en-US" sz="2400" dirty="0"/>
              <a:t>S</a:t>
            </a:r>
            <a:r>
              <a:rPr lang="en-US" sz="2400" dirty="0" smtClean="0"/>
              <a:t>hort- </a:t>
            </a:r>
            <a:r>
              <a:rPr lang="en-US" sz="2400" dirty="0"/>
              <a:t>and long-term training for State and local agency staff who administer the title IV-E program, including those preparing for employment by the state agency, as well as for foster parents and staff of licensed child care institutions in which title IV-E eligible children reside (75% federal </a:t>
            </a:r>
            <a:r>
              <a:rPr lang="en-US" sz="2400" dirty="0" smtClean="0"/>
              <a:t>match)</a:t>
            </a:r>
            <a:endParaRPr lang="en-US" sz="2400" dirty="0" smtClean="0"/>
          </a:p>
          <a:p>
            <a:pPr marL="342900" indent="-342900">
              <a:buFont typeface="+mj-lt"/>
              <a:buAutoNum type="arabicParenR"/>
            </a:pPr>
            <a:r>
              <a:rPr lang="en-US" sz="2400" dirty="0"/>
              <a:t>A</a:t>
            </a:r>
            <a:r>
              <a:rPr lang="en-US" sz="2400" dirty="0" smtClean="0"/>
              <a:t>dministrative </a:t>
            </a:r>
            <a:r>
              <a:rPr lang="en-US" sz="2400" dirty="0"/>
              <a:t>expenditures necessary for the proper and efficient administration of the program (50% federal </a:t>
            </a:r>
            <a:r>
              <a:rPr lang="en-US" sz="2400" dirty="0" smtClean="0"/>
              <a:t>match)</a:t>
            </a:r>
            <a:endParaRPr lang="en-US" sz="2400" dirty="0" smtClean="0"/>
          </a:p>
          <a:p>
            <a:pPr marL="342900" indent="-342900">
              <a:buFont typeface="+mj-lt"/>
              <a:buAutoNum type="arabicParenR"/>
            </a:pPr>
            <a:r>
              <a:rPr lang="en-US" sz="2400" dirty="0"/>
              <a:t>C</a:t>
            </a:r>
            <a:r>
              <a:rPr lang="en-US" sz="2400" dirty="0" smtClean="0"/>
              <a:t>osts </a:t>
            </a:r>
            <a:r>
              <a:rPr lang="en-US" sz="2400" dirty="0"/>
              <a:t>of required data collection systems (50% federal match)</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24" y="318254"/>
            <a:ext cx="11701660" cy="707886"/>
          </a:xfrm>
          <a:prstGeom prst="rect">
            <a:avLst/>
          </a:prstGeom>
        </p:spPr>
        <p:txBody>
          <a:bodyPr wrap="square">
            <a:spAutoFit/>
          </a:bodyPr>
          <a:lstStyle/>
          <a:p>
            <a:pPr algn="ctr"/>
            <a:r>
              <a:rPr lang="en-US" sz="4000" b="1" u="sng" dirty="0">
                <a:latin typeface="Times New Roman" panose="02020603050405020304" pitchFamily="18" charset="0"/>
                <a:cs typeface="Times New Roman" panose="02020603050405020304" pitchFamily="18" charset="0"/>
              </a:rPr>
              <a:t>Eligibility Requirements for Title IV-E Foster Care</a:t>
            </a:r>
            <a:endParaRPr lang="en-US" sz="40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77952" y="1316736"/>
            <a:ext cx="11411712" cy="49859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Ø"/>
            </a:pPr>
            <a:r>
              <a:rPr lang="en-US" b="1" i="1" dirty="0" smtClean="0"/>
              <a:t>Continuation </a:t>
            </a:r>
            <a:r>
              <a:rPr lang="en-US" b="1" i="1" dirty="0"/>
              <a:t>in the home would be contrary to the child's welfare, or that placement in foster care would be in the best interest of the child. </a:t>
            </a:r>
            <a:endParaRPr lang="en-US" b="1" i="1" dirty="0" smtClean="0"/>
          </a:p>
          <a:p>
            <a:r>
              <a:rPr lang="en-US" b="1" dirty="0" smtClean="0">
                <a:solidFill>
                  <a:srgbClr val="FF0000"/>
                </a:solidFill>
              </a:rPr>
              <a:t>Note: This standard is vague and immeasurable. Decided by a judge with little to no background in child development, family dynamics, cultural background, and language etc.</a:t>
            </a:r>
            <a:endParaRPr lang="en-US" b="1" dirty="0" smtClean="0">
              <a:solidFill>
                <a:srgbClr val="FF0000"/>
              </a:solidFill>
            </a:endParaRPr>
          </a:p>
          <a:p>
            <a:endParaRPr lang="en-US" sz="1200" b="1" dirty="0">
              <a:solidFill>
                <a:schemeClr val="bg1"/>
              </a:solidFill>
            </a:endParaRPr>
          </a:p>
          <a:p>
            <a:pPr marL="285750" indent="-285750">
              <a:buFont typeface="Wingdings" panose="05000000000000000000" pitchFamily="2" charset="2"/>
              <a:buChar char="Ø"/>
            </a:pPr>
            <a:r>
              <a:rPr lang="en-US" b="1" i="1" dirty="0">
                <a:solidFill>
                  <a:schemeClr val="bg1"/>
                </a:solidFill>
              </a:rPr>
              <a:t>Reasonable efforts determination: State agency must obtain a judicial determination within 60 days of a child's removal from the home that it </a:t>
            </a:r>
            <a:r>
              <a:rPr lang="en-US" b="1" i="1" u="sng" dirty="0">
                <a:solidFill>
                  <a:schemeClr val="bg1"/>
                </a:solidFill>
              </a:rPr>
              <a:t>has made reasonable efforts to maintain the family unit </a:t>
            </a:r>
            <a:r>
              <a:rPr lang="en-US" b="1" i="1" dirty="0">
                <a:solidFill>
                  <a:schemeClr val="bg1"/>
                </a:solidFill>
              </a:rPr>
              <a:t>and prevent the unnecessary removal of a child from </a:t>
            </a:r>
            <a:r>
              <a:rPr lang="en-US" b="1" i="1" dirty="0" smtClean="0">
                <a:solidFill>
                  <a:schemeClr val="bg1"/>
                </a:solidFill>
              </a:rPr>
              <a:t>home</a:t>
            </a:r>
            <a:endParaRPr lang="en-US" b="1" i="1" dirty="0" smtClean="0">
              <a:solidFill>
                <a:schemeClr val="bg1"/>
              </a:solidFill>
            </a:endParaRPr>
          </a:p>
          <a:p>
            <a:r>
              <a:rPr lang="en-US" b="1" dirty="0" smtClean="0">
                <a:solidFill>
                  <a:srgbClr val="FF0000"/>
                </a:solidFill>
              </a:rPr>
              <a:t>Note: This standard is vague, lacks measurable outcomes, and the absence of evidence demonstrates the lack of valid attempts to maintain the family unit</a:t>
            </a:r>
            <a:endParaRPr lang="en-US" b="1" dirty="0" smtClean="0">
              <a:solidFill>
                <a:srgbClr val="FF0000"/>
              </a:solidFill>
            </a:endParaRPr>
          </a:p>
          <a:p>
            <a:endParaRPr lang="en-US" b="1" dirty="0">
              <a:solidFill>
                <a:schemeClr val="bg1"/>
              </a:solidFill>
            </a:endParaRPr>
          </a:p>
          <a:p>
            <a:pPr marL="285750" indent="-285750">
              <a:buFont typeface="Wingdings" panose="05000000000000000000" pitchFamily="2" charset="2"/>
              <a:buChar char="Ø"/>
            </a:pPr>
            <a:r>
              <a:rPr lang="en-US" b="1" i="1" dirty="0">
                <a:solidFill>
                  <a:schemeClr val="bg1"/>
                </a:solidFill>
              </a:rPr>
              <a:t>State agency placement and care </a:t>
            </a:r>
            <a:r>
              <a:rPr lang="en-US" b="1" i="1" dirty="0" smtClean="0">
                <a:solidFill>
                  <a:schemeClr val="bg1"/>
                </a:solidFill>
              </a:rPr>
              <a:t>responsibility:</a:t>
            </a:r>
            <a:endParaRPr lang="en-US" b="1" i="1" dirty="0" smtClean="0">
              <a:solidFill>
                <a:schemeClr val="bg1"/>
              </a:solidFill>
            </a:endParaRPr>
          </a:p>
          <a:p>
            <a:r>
              <a:rPr lang="en-US" b="1" dirty="0" smtClean="0">
                <a:solidFill>
                  <a:srgbClr val="FF0000"/>
                </a:solidFill>
              </a:rPr>
              <a:t>Note: The overwhelming evidence demonstrates that children in Foster Care have a high runaway rate, a high abuse rate, and simple disappearance of thousands of children in Foster care</a:t>
            </a:r>
            <a:endParaRPr lang="en-US" b="1" dirty="0" smtClean="0">
              <a:solidFill>
                <a:schemeClr val="bg1"/>
              </a:solidFill>
            </a:endParaRPr>
          </a:p>
          <a:p>
            <a:endParaRPr lang="en-US" b="1" dirty="0">
              <a:solidFill>
                <a:schemeClr val="bg1"/>
              </a:solidFill>
            </a:endParaRPr>
          </a:p>
          <a:p>
            <a:pPr marL="285750" indent="-285750">
              <a:buFont typeface="Wingdings" panose="05000000000000000000" pitchFamily="2" charset="2"/>
              <a:buChar char="Ø"/>
            </a:pPr>
            <a:r>
              <a:rPr lang="en-US" b="1" dirty="0">
                <a:solidFill>
                  <a:schemeClr val="bg1"/>
                </a:solidFill>
              </a:rPr>
              <a:t> </a:t>
            </a:r>
            <a:r>
              <a:rPr lang="en-US" b="1" i="1" dirty="0">
                <a:solidFill>
                  <a:schemeClr val="bg1"/>
                </a:solidFill>
              </a:rPr>
              <a:t>Pre-welfare reform AFDC </a:t>
            </a:r>
            <a:r>
              <a:rPr lang="en-US" b="1" i="1" dirty="0" smtClean="0">
                <a:solidFill>
                  <a:schemeClr val="bg1"/>
                </a:solidFill>
              </a:rPr>
              <a:t>eligibility</a:t>
            </a:r>
            <a:r>
              <a:rPr lang="en-US" b="1" dirty="0" smtClean="0">
                <a:solidFill>
                  <a:schemeClr val="bg1"/>
                </a:solidFill>
              </a:rPr>
              <a:t>: </a:t>
            </a:r>
            <a:endParaRPr lang="en-US" b="1" dirty="0" smtClean="0">
              <a:solidFill>
                <a:schemeClr val="bg1"/>
              </a:solidFill>
            </a:endParaRPr>
          </a:p>
          <a:p>
            <a:r>
              <a:rPr lang="en-US" b="1" dirty="0">
                <a:solidFill>
                  <a:srgbClr val="FF0000"/>
                </a:solidFill>
              </a:rPr>
              <a:t>Note: The State must document that the child was financially needy and deprived of parental support at the time of the child's removal from home</a:t>
            </a:r>
            <a:endParaRPr lang="en-US"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24" y="318254"/>
            <a:ext cx="11701660" cy="707886"/>
          </a:xfrm>
          <a:prstGeom prst="rect">
            <a:avLst/>
          </a:prstGeom>
        </p:spPr>
        <p:txBody>
          <a:bodyPr wrap="square">
            <a:spAutoFit/>
          </a:bodyPr>
          <a:lstStyle/>
          <a:p>
            <a:pPr algn="ctr"/>
            <a:r>
              <a:rPr lang="en-US" sz="4000" b="1" u="sng" dirty="0">
                <a:latin typeface="Times New Roman" panose="02020603050405020304" pitchFamily="18" charset="0"/>
                <a:cs typeface="Times New Roman" panose="02020603050405020304" pitchFamily="18" charset="0"/>
              </a:rPr>
              <a:t>Eligibility Requirements for Title IV-E Foster Care</a:t>
            </a:r>
            <a:endParaRPr lang="en-US" sz="40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77952" y="1316736"/>
            <a:ext cx="11411712" cy="49859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Ø"/>
            </a:pPr>
            <a:r>
              <a:rPr lang="en-US" b="1" i="1" dirty="0"/>
              <a:t>Licensed Foster Family Home or Child Care </a:t>
            </a:r>
            <a:r>
              <a:rPr lang="en-US" b="1" i="1" dirty="0" smtClean="0"/>
              <a:t>Institution</a:t>
            </a:r>
            <a:endParaRPr lang="en-US" b="1" i="1" dirty="0" smtClean="0"/>
          </a:p>
          <a:p>
            <a:r>
              <a:rPr lang="en-US" b="1" dirty="0" smtClean="0">
                <a:solidFill>
                  <a:srgbClr val="FF0000"/>
                </a:solidFill>
              </a:rPr>
              <a:t>Note: Many states have watered down their oversight/licensure standards. Example: Visits 1.5 years in place of yearly</a:t>
            </a:r>
            <a:endParaRPr lang="en-US" b="1" dirty="0" smtClean="0">
              <a:solidFill>
                <a:srgbClr val="FF0000"/>
              </a:solidFill>
            </a:endParaRPr>
          </a:p>
          <a:p>
            <a:endParaRPr lang="en-US" sz="1200" b="1" dirty="0">
              <a:solidFill>
                <a:schemeClr val="bg1"/>
              </a:solidFill>
            </a:endParaRPr>
          </a:p>
          <a:p>
            <a:pPr marL="285750" indent="-285750">
              <a:buFont typeface="Wingdings" panose="05000000000000000000" pitchFamily="2" charset="2"/>
              <a:buChar char="Ø"/>
            </a:pPr>
            <a:r>
              <a:rPr lang="en-US" b="1" i="1" dirty="0">
                <a:solidFill>
                  <a:schemeClr val="bg1"/>
                </a:solidFill>
              </a:rPr>
              <a:t>Criminal background checks or safety </a:t>
            </a:r>
            <a:r>
              <a:rPr lang="en-US" b="1" i="1" dirty="0" smtClean="0">
                <a:solidFill>
                  <a:schemeClr val="bg1"/>
                </a:solidFill>
              </a:rPr>
              <a:t>checks</a:t>
            </a:r>
            <a:endParaRPr lang="en-US" b="1" i="1" dirty="0" smtClean="0">
              <a:solidFill>
                <a:schemeClr val="bg1"/>
              </a:solidFill>
            </a:endParaRPr>
          </a:p>
          <a:p>
            <a:r>
              <a:rPr lang="en-US" b="1" dirty="0" smtClean="0">
                <a:solidFill>
                  <a:srgbClr val="FF0000"/>
                </a:solidFill>
              </a:rPr>
              <a:t>Note: The majority of states do a good job with Background </a:t>
            </a:r>
            <a:r>
              <a:rPr lang="en-US" b="1" dirty="0">
                <a:solidFill>
                  <a:srgbClr val="FF0000"/>
                </a:solidFill>
              </a:rPr>
              <a:t>C</a:t>
            </a:r>
            <a:r>
              <a:rPr lang="en-US" b="1" dirty="0" smtClean="0">
                <a:solidFill>
                  <a:srgbClr val="FF0000"/>
                </a:solidFill>
              </a:rPr>
              <a:t>hecks. The Safety Checks are fewer and less significant due to lack of trained and qualified employees</a:t>
            </a:r>
            <a:endParaRPr lang="en-US" b="1" dirty="0" smtClean="0">
              <a:solidFill>
                <a:srgbClr val="FF0000"/>
              </a:solidFill>
            </a:endParaRPr>
          </a:p>
          <a:p>
            <a:endParaRPr lang="en-US" b="1" dirty="0">
              <a:solidFill>
                <a:schemeClr val="bg1"/>
              </a:solidFill>
            </a:endParaRPr>
          </a:p>
          <a:p>
            <a:pPr marL="285750" indent="-285750">
              <a:buFont typeface="Wingdings" panose="05000000000000000000" pitchFamily="2" charset="2"/>
              <a:buChar char="Ø"/>
            </a:pPr>
            <a:r>
              <a:rPr lang="en-US" b="1" i="1" dirty="0">
                <a:solidFill>
                  <a:schemeClr val="bg1"/>
                </a:solidFill>
              </a:rPr>
              <a:t>State agency placement and care </a:t>
            </a:r>
            <a:r>
              <a:rPr lang="en-US" b="1" i="1" dirty="0" smtClean="0">
                <a:solidFill>
                  <a:schemeClr val="bg1"/>
                </a:solidFill>
              </a:rPr>
              <a:t>responsibility</a:t>
            </a:r>
            <a:endParaRPr lang="en-US" b="1" i="1" dirty="0" smtClean="0">
              <a:solidFill>
                <a:schemeClr val="bg1"/>
              </a:solidFill>
            </a:endParaRPr>
          </a:p>
          <a:p>
            <a:r>
              <a:rPr lang="en-US" b="1" dirty="0" smtClean="0">
                <a:solidFill>
                  <a:srgbClr val="FF0000"/>
                </a:solidFill>
              </a:rPr>
              <a:t>Note: The overwhelming evidence demonstrates that children in Foster Care have a high runaway rate, a high abuse rate, and simple disappearance of thousands of children in Foster care</a:t>
            </a:r>
            <a:endParaRPr lang="en-US" b="1" dirty="0" smtClean="0">
              <a:solidFill>
                <a:schemeClr val="bg1"/>
              </a:solidFill>
            </a:endParaRPr>
          </a:p>
          <a:p>
            <a:endParaRPr lang="en-US" b="1" dirty="0">
              <a:solidFill>
                <a:schemeClr val="bg1"/>
              </a:solidFill>
            </a:endParaRPr>
          </a:p>
          <a:p>
            <a:pPr marL="285750" indent="-285750">
              <a:buFont typeface="Wingdings" panose="05000000000000000000" pitchFamily="2" charset="2"/>
              <a:buChar char="Ø"/>
            </a:pPr>
            <a:r>
              <a:rPr lang="en-US" b="1" i="1" dirty="0">
                <a:solidFill>
                  <a:schemeClr val="bg1"/>
                </a:solidFill>
              </a:rPr>
              <a:t>Special Requirements in the Case of Voluntary </a:t>
            </a:r>
            <a:r>
              <a:rPr lang="en-US" b="1" i="1" dirty="0" smtClean="0">
                <a:solidFill>
                  <a:schemeClr val="bg1"/>
                </a:solidFill>
              </a:rPr>
              <a:t>Placement Determinations </a:t>
            </a:r>
            <a:r>
              <a:rPr lang="en-US" b="1" i="1" dirty="0">
                <a:solidFill>
                  <a:schemeClr val="bg1"/>
                </a:solidFill>
              </a:rPr>
              <a:t>that remaining in the home is contrary to the child's welfare and that reasonable efforts have been made to prevent placement are not required in these cases. </a:t>
            </a:r>
            <a:endParaRPr lang="en-US" b="1" i="1" dirty="0" smtClean="0">
              <a:solidFill>
                <a:schemeClr val="bg1"/>
              </a:solidFill>
            </a:endParaRPr>
          </a:p>
          <a:p>
            <a:r>
              <a:rPr lang="en-US" b="1" dirty="0" smtClean="0">
                <a:solidFill>
                  <a:srgbClr val="FF0000"/>
                </a:solidFill>
              </a:rPr>
              <a:t>Note: If Parents request Voluntary Placement in times of need, they risk losing their children forever.</a:t>
            </a:r>
            <a:endParaRPr lang="en-US" b="1" dirty="0" smtClean="0">
              <a:solidFill>
                <a:srgbClr val="FF0000"/>
              </a:solidFill>
            </a:endParaRPr>
          </a:p>
          <a:p>
            <a:r>
              <a:rPr lang="en-US" b="1" dirty="0" smtClean="0">
                <a:solidFill>
                  <a:srgbClr val="FF0000"/>
                </a:solidFill>
              </a:rPr>
              <a:t>There are little to no incentives to return a child to their family. While there are lots of incentives to take children permanently.</a:t>
            </a:r>
            <a:endParaRPr lang="en-US"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8842" y="288758"/>
            <a:ext cx="5329990" cy="646331"/>
          </a:xfrm>
          <a:prstGeom prst="rect">
            <a:avLst/>
          </a:prstGeom>
          <a:noFill/>
        </p:spPr>
        <p:txBody>
          <a:bodyPr wrap="square" rtlCol="0">
            <a:spAutoFit/>
          </a:bodyPr>
          <a:lstStyle/>
          <a:p>
            <a:pPr algn="ctr"/>
            <a:r>
              <a:rPr lang="en-US" sz="3600" b="1" dirty="0" smtClean="0"/>
              <a:t>“Show Us the Money”</a:t>
            </a:r>
            <a:endParaRPr lang="en-US" sz="3600" b="1" dirty="0"/>
          </a:p>
        </p:txBody>
      </p:sp>
      <p:sp>
        <p:nvSpPr>
          <p:cNvPr id="3" name="TextBox 2"/>
          <p:cNvSpPr txBox="1"/>
          <p:nvPr/>
        </p:nvSpPr>
        <p:spPr>
          <a:xfrm>
            <a:off x="324853" y="1215189"/>
            <a:ext cx="11562347" cy="48551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The United States government funds Child Welfare at $5 Billion Dollars a Year</a:t>
            </a:r>
            <a:endParaRPr lang="en-US" sz="24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950" dirty="0" smtClean="0">
                <a:latin typeface="Times New Roman" panose="02020603050405020304" pitchFamily="18" charset="0"/>
                <a:cs typeface="Times New Roman" panose="02020603050405020304" pitchFamily="18" charset="0"/>
              </a:rPr>
              <a:t>Foster </a:t>
            </a:r>
            <a:r>
              <a:rPr lang="en-US" sz="1950" dirty="0">
                <a:latin typeface="Times New Roman" panose="02020603050405020304" pitchFamily="18" charset="0"/>
                <a:cs typeface="Times New Roman" panose="02020603050405020304" pitchFamily="18" charset="0"/>
              </a:rPr>
              <a:t>care funding represents 65% of federal funds dedicated </a:t>
            </a:r>
            <a:r>
              <a:rPr lang="en-US" sz="1950" dirty="0" smtClean="0">
                <a:latin typeface="Times New Roman" panose="02020603050405020304" pitchFamily="18" charset="0"/>
                <a:cs typeface="Times New Roman" panose="02020603050405020304" pitchFamily="18" charset="0"/>
              </a:rPr>
              <a:t>to </a:t>
            </a:r>
            <a:r>
              <a:rPr lang="en-US" sz="1950" dirty="0">
                <a:latin typeface="Times New Roman" panose="02020603050405020304" pitchFamily="18" charset="0"/>
                <a:cs typeface="Times New Roman" panose="02020603050405020304" pitchFamily="18" charset="0"/>
              </a:rPr>
              <a:t>child welfare </a:t>
            </a:r>
            <a:r>
              <a:rPr lang="en-US" sz="1950" dirty="0" smtClean="0">
                <a:latin typeface="Times New Roman" panose="02020603050405020304" pitchFamily="18" charset="0"/>
                <a:cs typeface="Times New Roman" panose="02020603050405020304" pitchFamily="18" charset="0"/>
              </a:rPr>
              <a:t>purposes              $3.2 Billion</a:t>
            </a:r>
            <a:endParaRPr lang="en-US" sz="1950" dirty="0">
              <a:latin typeface="Times New Roman" panose="02020603050405020304" pitchFamily="18" charset="0"/>
              <a:cs typeface="Times New Roman" panose="02020603050405020304" pitchFamily="18" charset="0"/>
            </a:endParaRPr>
          </a:p>
          <a:p>
            <a:endParaRPr lang="en-US" sz="195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950" dirty="0">
                <a:latin typeface="Times New Roman" panose="02020603050405020304" pitchFamily="18" charset="0"/>
                <a:cs typeface="Times New Roman" panose="02020603050405020304" pitchFamily="18" charset="0"/>
              </a:rPr>
              <a:t> Adoption Assistance makes up another 22</a:t>
            </a:r>
            <a:r>
              <a:rPr lang="en-US" sz="1950" dirty="0" smtClean="0">
                <a:latin typeface="Times New Roman" panose="02020603050405020304" pitchFamily="18" charset="0"/>
                <a:cs typeface="Times New Roman" panose="02020603050405020304" pitchFamily="18" charset="0"/>
              </a:rPr>
              <a:t>%                                                                                    $1.1 Billion</a:t>
            </a:r>
            <a:endParaRPr lang="en-US" sz="1950" dirty="0" smtClean="0">
              <a:latin typeface="Times New Roman" panose="02020603050405020304" pitchFamily="18" charset="0"/>
              <a:cs typeface="Times New Roman" panose="02020603050405020304" pitchFamily="18" charset="0"/>
            </a:endParaRPr>
          </a:p>
          <a:p>
            <a:endParaRPr lang="en-US" sz="195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950" dirty="0">
                <a:latin typeface="Times New Roman" panose="02020603050405020304" pitchFamily="18" charset="0"/>
                <a:cs typeface="Times New Roman" panose="02020603050405020304" pitchFamily="18" charset="0"/>
              </a:rPr>
              <a:t> </a:t>
            </a:r>
            <a:r>
              <a:rPr lang="en-US" sz="1950" dirty="0" smtClean="0">
                <a:latin typeface="Times New Roman" panose="02020603050405020304" pitchFamily="18" charset="0"/>
                <a:cs typeface="Times New Roman" panose="02020603050405020304" pitchFamily="18" charset="0"/>
              </a:rPr>
              <a:t>Prevention/Reunification </a:t>
            </a:r>
            <a:r>
              <a:rPr lang="en-US" sz="1950" dirty="0">
                <a:latin typeface="Times New Roman" panose="02020603050405020304" pitchFamily="18" charset="0"/>
                <a:cs typeface="Times New Roman" panose="02020603050405020304" pitchFamily="18" charset="0"/>
              </a:rPr>
              <a:t>services represent only 11% of federal child welfare program funds</a:t>
            </a:r>
            <a:r>
              <a:rPr lang="en-US" sz="1950" dirty="0" smtClean="0">
                <a:latin typeface="Times New Roman" panose="02020603050405020304" pitchFamily="18" charset="0"/>
                <a:cs typeface="Times New Roman" panose="02020603050405020304" pitchFamily="18" charset="0"/>
              </a:rPr>
              <a:t>.     $ .7 Billion</a:t>
            </a:r>
            <a:endParaRPr lang="en-US" sz="1950" dirty="0" smtClean="0">
              <a:latin typeface="Times New Roman" panose="02020603050405020304" pitchFamily="18" charset="0"/>
              <a:cs typeface="Times New Roman" panose="02020603050405020304" pitchFamily="18" charset="0"/>
            </a:endParaRPr>
          </a:p>
          <a:p>
            <a:endParaRPr lang="en-US" sz="1950" dirty="0" smtClean="0">
              <a:latin typeface="Times New Roman" panose="02020603050405020304" pitchFamily="18" charset="0"/>
              <a:cs typeface="Times New Roman" panose="02020603050405020304" pitchFamily="18" charset="0"/>
            </a:endParaRPr>
          </a:p>
          <a:p>
            <a:pPr algn="ctr"/>
            <a:r>
              <a:rPr lang="en-US" sz="1950" b="1" dirty="0" smtClean="0">
                <a:latin typeface="Times New Roman" panose="02020603050405020304" pitchFamily="18" charset="0"/>
                <a:cs typeface="Times New Roman" panose="02020603050405020304" pitchFamily="18" charset="0"/>
              </a:rPr>
              <a:t>In 2019 there was approximately 422,490 children in Foster Care and increasing every year because of population growth and the many incentives states have for taking and keeping children in the system.</a:t>
            </a:r>
            <a:endParaRPr lang="en-US" sz="1950" b="1" dirty="0" smtClean="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pPr algn="ctr"/>
            <a:r>
              <a:rPr lang="en-US" sz="2800" b="1" dirty="0" smtClean="0">
                <a:solidFill>
                  <a:schemeClr val="bg1"/>
                </a:solidFill>
                <a:latin typeface="Times New Roman" panose="02020603050405020304" pitchFamily="18" charset="0"/>
                <a:cs typeface="Times New Roman" panose="02020603050405020304" pitchFamily="18" charset="0"/>
              </a:rPr>
              <a:t>This equates to $11,835.00 per child per year.</a:t>
            </a:r>
            <a:endParaRPr lang="en-US" sz="2800" dirty="0" smtClean="0">
              <a:solidFill>
                <a:schemeClr val="bg1"/>
              </a:solidFill>
              <a:latin typeface="Times New Roman" panose="02020603050405020304" pitchFamily="18" charset="0"/>
              <a:cs typeface="Times New Roman" panose="02020603050405020304" pitchFamily="18" charset="0"/>
            </a:endParaRPr>
          </a:p>
          <a:p>
            <a:pPr algn="ctr"/>
            <a:r>
              <a:rPr lang="en-US" sz="2800" b="1" dirty="0" smtClean="0">
                <a:solidFill>
                  <a:srgbClr val="FF0000"/>
                </a:solidFill>
                <a:latin typeface="Times New Roman" panose="02020603050405020304" pitchFamily="18" charset="0"/>
                <a:cs typeface="Times New Roman" panose="02020603050405020304" pitchFamily="18" charset="0"/>
              </a:rPr>
              <a:t>It would be more cost effective to focus on early intervention, family preservation, reunification, and “Kinship Care”?</a:t>
            </a:r>
            <a:endParaRPr lang="en-US" sz="28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284" y="264695"/>
            <a:ext cx="11911263"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Ø"/>
            </a:pPr>
            <a:r>
              <a:rPr lang="en-US" sz="1600" b="1" dirty="0">
                <a:solidFill>
                  <a:schemeClr val="bg1"/>
                </a:solidFill>
                <a:hlinkClick r:id="rId1"/>
              </a:rPr>
              <a:t>Federal Foster Care Financing: How and Why the Current Funding Structure Fails to Meet the Needs of the Child Welfare Field | ASPE (hhs.gov)</a:t>
            </a:r>
            <a:endParaRPr lang="en-US" sz="1600" b="1" dirty="0">
              <a:solidFill>
                <a:schemeClr val="bg1"/>
              </a:solidFill>
            </a:endParaRPr>
          </a:p>
          <a:p>
            <a:pPr marL="285750" indent="-285750">
              <a:buFont typeface="Wingdings" panose="05000000000000000000" pitchFamily="2" charset="2"/>
              <a:buChar char="Ø"/>
            </a:pPr>
            <a:endParaRPr lang="en-US" sz="1600" b="1" dirty="0" smtClean="0">
              <a:solidFill>
                <a:schemeClr val="bg1"/>
              </a:solidFill>
              <a:hlinkClick r:id="rId1"/>
            </a:endParaRPr>
          </a:p>
          <a:p>
            <a:pPr marL="285750" indent="-285750">
              <a:buFont typeface="Wingdings" panose="05000000000000000000" pitchFamily="2" charset="2"/>
              <a:buChar char="Ø"/>
            </a:pPr>
            <a:r>
              <a:rPr lang="en-US" sz="1600" b="1" dirty="0" smtClean="0">
                <a:solidFill>
                  <a:schemeClr val="bg1"/>
                </a:solidFill>
                <a:hlinkClick r:id="rId1"/>
              </a:rPr>
              <a:t>How </a:t>
            </a:r>
            <a:r>
              <a:rPr lang="en-US" sz="1600" b="1" dirty="0">
                <a:solidFill>
                  <a:schemeClr val="bg1"/>
                </a:solidFill>
                <a:hlinkClick r:id="rId1"/>
              </a:rPr>
              <a:t>to Become a Foster Parent - HRT </a:t>
            </a:r>
            <a:r>
              <a:rPr lang="en-US" sz="1600" b="1" dirty="0" smtClean="0">
                <a:solidFill>
                  <a:schemeClr val="bg1"/>
                </a:solidFill>
                <a:hlinkClick r:id="rId1"/>
              </a:rPr>
              <a:t>AZ</a:t>
            </a:r>
            <a:endParaRPr lang="en-US" sz="1600" b="1" dirty="0" smtClean="0">
              <a:solidFill>
                <a:schemeClr val="bg1"/>
              </a:solidFill>
            </a:endParaRPr>
          </a:p>
          <a:p>
            <a:pPr marL="285750" indent="-285750">
              <a:buFont typeface="Wingdings" panose="05000000000000000000" pitchFamily="2" charset="2"/>
              <a:buChar char="Ø"/>
            </a:pPr>
            <a:endParaRPr lang="en-US" sz="1600" b="1" dirty="0" smtClean="0">
              <a:solidFill>
                <a:schemeClr val="bg1"/>
              </a:solidFill>
              <a:hlinkClick r:id="rId1"/>
            </a:endParaRPr>
          </a:p>
          <a:p>
            <a:pPr marL="285750" indent="-285750">
              <a:buFont typeface="Wingdings" panose="05000000000000000000" pitchFamily="2" charset="2"/>
              <a:buChar char="Ø"/>
            </a:pPr>
            <a:r>
              <a:rPr lang="en-US" sz="1600" b="1" dirty="0" smtClean="0">
                <a:solidFill>
                  <a:schemeClr val="bg1"/>
                </a:solidFill>
                <a:hlinkClick r:id="rId1"/>
              </a:rPr>
              <a:t>Foster </a:t>
            </a:r>
            <a:r>
              <a:rPr lang="en-US" sz="1600" b="1" dirty="0">
                <a:solidFill>
                  <a:schemeClr val="bg1"/>
                </a:solidFill>
                <a:hlinkClick r:id="rId1"/>
              </a:rPr>
              <a:t>Care Funding and Federal Programs </a:t>
            </a:r>
            <a:r>
              <a:rPr lang="en-US" sz="1600" b="1" dirty="0" smtClean="0">
                <a:solidFill>
                  <a:schemeClr val="bg1"/>
                </a:solidFill>
                <a:hlinkClick r:id="rId1"/>
              </a:rPr>
              <a:t>– FindLaw</a:t>
            </a:r>
            <a:endParaRPr lang="en-US" sz="1600" b="1" dirty="0" smtClean="0">
              <a:solidFill>
                <a:schemeClr val="bg1"/>
              </a:solidFill>
            </a:endParaRPr>
          </a:p>
          <a:p>
            <a:pPr marL="285750" indent="-285750">
              <a:buFont typeface="Wingdings" panose="05000000000000000000" pitchFamily="2" charset="2"/>
              <a:buChar char="Ø"/>
            </a:pPr>
            <a:endParaRPr lang="en-US" sz="1600" b="1" dirty="0" smtClean="0">
              <a:solidFill>
                <a:schemeClr val="bg1"/>
              </a:solidFill>
              <a:hlinkClick r:id="rId1"/>
            </a:endParaRPr>
          </a:p>
          <a:p>
            <a:pPr marL="285750" indent="-285750">
              <a:buFont typeface="Wingdings" panose="05000000000000000000" pitchFamily="2" charset="2"/>
              <a:buChar char="Ø"/>
            </a:pPr>
            <a:r>
              <a:rPr lang="en-US" sz="1600" b="1" dirty="0" smtClean="0">
                <a:solidFill>
                  <a:schemeClr val="bg1"/>
                </a:solidFill>
                <a:hlinkClick r:id="rId1"/>
              </a:rPr>
              <a:t>https</a:t>
            </a:r>
            <a:r>
              <a:rPr lang="en-US" sz="1600" b="1" dirty="0">
                <a:solidFill>
                  <a:schemeClr val="bg1"/>
                </a:solidFill>
                <a:hlinkClick r:id="rId1"/>
              </a:rPr>
              <a:t>://www.statista.com/statistics/255404/number-of-children-in-foster-care-in-the-united-states-by-race-ethnicity</a:t>
            </a:r>
            <a:r>
              <a:rPr lang="en-US" sz="1600" b="1" dirty="0" smtClean="0">
                <a:solidFill>
                  <a:schemeClr val="bg1"/>
                </a:solidFill>
                <a:hlinkClick r:id="rId1"/>
              </a:rPr>
              <a:t>/</a:t>
            </a:r>
            <a:endParaRPr lang="en-US" sz="1600" b="1" dirty="0" smtClean="0">
              <a:solidFill>
                <a:schemeClr val="bg1"/>
              </a:solidFill>
            </a:endParaRPr>
          </a:p>
          <a:p>
            <a:pPr marL="285750" indent="-285750">
              <a:buFont typeface="Wingdings" panose="05000000000000000000" pitchFamily="2" charset="2"/>
              <a:buChar char="Ø"/>
            </a:pPr>
            <a:endParaRPr lang="en-US" sz="1600" b="1" dirty="0" smtClean="0">
              <a:solidFill>
                <a:schemeClr val="bg1"/>
              </a:solidFill>
            </a:endParaRPr>
          </a:p>
          <a:p>
            <a:pPr marL="285750" indent="-285750">
              <a:buFont typeface="Wingdings" panose="05000000000000000000" pitchFamily="2" charset="2"/>
              <a:buChar char="Ø"/>
            </a:pPr>
            <a:r>
              <a:rPr lang="en-US" sz="1600" b="1" dirty="0" smtClean="0">
                <a:solidFill>
                  <a:schemeClr val="bg1"/>
                </a:solidFill>
                <a:hlinkClick r:id="rId2"/>
              </a:rPr>
              <a:t>https</a:t>
            </a:r>
            <a:r>
              <a:rPr lang="en-US" sz="1600" b="1" dirty="0">
                <a:solidFill>
                  <a:schemeClr val="bg1"/>
                </a:solidFill>
                <a:hlinkClick r:id="rId2"/>
              </a:rPr>
              <a:t>://www.aecf.org/resources/2021-kids-count-data-book?msclkid=ff2c76014f091d7241ab1789196bdf43&amp;utm_source=bing&amp;utm_medium=cpc&amp;utm_campaign=Foster</a:t>
            </a:r>
            <a:r>
              <a:rPr lang="en-US" sz="1600" b="1" dirty="0" smtClean="0">
                <a:solidFill>
                  <a:schemeClr val="bg1"/>
                </a:solidFill>
                <a:hlinkClick r:id="rId2"/>
              </a:rPr>
              <a:t>%</a:t>
            </a:r>
            <a:endParaRPr lang="en-US" sz="1600" b="1" dirty="0" smtClean="0">
              <a:solidFill>
                <a:schemeClr val="bg1"/>
              </a:solidFill>
            </a:endParaRPr>
          </a:p>
          <a:p>
            <a:pPr marL="285750" indent="-285750">
              <a:buFont typeface="Wingdings" panose="05000000000000000000" pitchFamily="2" charset="2"/>
              <a:buChar char="Ø"/>
            </a:pPr>
            <a:r>
              <a:rPr lang="en-US" sz="1600" b="1" dirty="0" smtClean="0">
                <a:solidFill>
                  <a:schemeClr val="bg1"/>
                </a:solidFill>
                <a:hlinkClick r:id="rId2"/>
              </a:rPr>
              <a:t>20Care%20-</a:t>
            </a:r>
            <a:r>
              <a:rPr lang="en-US" sz="1600" b="1" dirty="0">
                <a:solidFill>
                  <a:schemeClr val="bg1"/>
                </a:solidFill>
                <a:hlinkClick r:id="rId2"/>
              </a:rPr>
              <a:t>%</a:t>
            </a:r>
            <a:r>
              <a:rPr lang="en-US" sz="1600" b="1" dirty="0" smtClean="0">
                <a:solidFill>
                  <a:schemeClr val="bg1"/>
                </a:solidFill>
                <a:hlinkClick r:id="rId2"/>
              </a:rPr>
              <a:t>20Topics&amp;utm_term=what%20is%20foster%20care&amp;utm_content=What%20is%20Foster%20Care</a:t>
            </a:r>
            <a:endParaRPr lang="en-US" sz="1600" b="1" dirty="0" smtClean="0">
              <a:solidFill>
                <a:schemeClr val="bg1"/>
              </a:solidFill>
            </a:endParaRPr>
          </a:p>
          <a:p>
            <a:endParaRPr lang="en-US" sz="1600" b="1" dirty="0" smtClean="0">
              <a:solidFill>
                <a:schemeClr val="bg1"/>
              </a:solidFill>
            </a:endParaRPr>
          </a:p>
          <a:p>
            <a:pPr marL="285750" indent="-285750">
              <a:buFont typeface="Wingdings" panose="05000000000000000000" pitchFamily="2" charset="2"/>
              <a:buChar char="Ø"/>
            </a:pPr>
            <a:r>
              <a:rPr lang="en-US" sz="1600" dirty="0">
                <a:solidFill>
                  <a:schemeClr val="bg1"/>
                </a:solidFill>
              </a:rPr>
              <a:t>https://aspe.hhs.gov/reports/federal-foster-care-financing-how-why-current-funding-structure-fails-meet-needs-child-welfare-field-0#:~:text=Background%20and%20History%20of%20Title%20IV-E%20Foster%20Care,time%20foster%20care%20was%20entirely%20a%20State%20responsibility</a:t>
            </a:r>
            <a:r>
              <a:rPr lang="en-US" sz="1600" dirty="0" smtClean="0">
                <a:solidFill>
                  <a:schemeClr val="bg1"/>
                </a:solidFill>
              </a:rPr>
              <a:t>.</a:t>
            </a:r>
            <a:endParaRPr lang="en-US" sz="1600" dirty="0" smtClean="0">
              <a:solidFill>
                <a:schemeClr val="bg1"/>
              </a:solidFill>
            </a:endParaRPr>
          </a:p>
          <a:p>
            <a:pPr marL="285750" indent="-285750">
              <a:buFont typeface="Wingdings" panose="05000000000000000000" pitchFamily="2" charset="2"/>
              <a:buChar char="Ø"/>
            </a:pP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90016"/>
            <a:ext cx="11497056" cy="841248"/>
          </a:xfrm>
        </p:spPr>
        <p:txBody>
          <a:bodyPr/>
          <a:lstStyle/>
          <a:p>
            <a:pPr algn="r"/>
            <a:r>
              <a:rPr lang="en-US" dirty="0" smtClean="0"/>
              <a:t>Priorities of Child Welfare – Follow the Money</a:t>
            </a:r>
            <a:endParaRPr lang="en-US" dirty="0"/>
          </a:p>
        </p:txBody>
      </p:sp>
      <p:sp>
        <p:nvSpPr>
          <p:cNvPr id="3" name="TextBox 2"/>
          <p:cNvSpPr txBox="1"/>
          <p:nvPr/>
        </p:nvSpPr>
        <p:spPr>
          <a:xfrm>
            <a:off x="304800" y="2194560"/>
            <a:ext cx="11679936" cy="3108543"/>
          </a:xfrm>
          <a:prstGeom prst="rect">
            <a:avLst/>
          </a:prstGeom>
          <a:noFill/>
        </p:spPr>
        <p:txBody>
          <a:bodyPr wrap="square" rtlCol="0">
            <a:spAutoFit/>
          </a:bodyPr>
          <a:lstStyle/>
          <a:p>
            <a:pPr marL="342900" indent="-342900">
              <a:buFont typeface="Wingdings" panose="05000000000000000000" pitchFamily="2" charset="2"/>
              <a:buChar char="q"/>
            </a:pPr>
            <a:r>
              <a:rPr lang="en-US" sz="2800" b="1" dirty="0" smtClean="0"/>
              <a:t> Foster </a:t>
            </a:r>
            <a:r>
              <a:rPr lang="en-US" sz="2800" b="1" dirty="0"/>
              <a:t>care funding represents 65% of federal funds dedicated </a:t>
            </a:r>
            <a:r>
              <a:rPr lang="en-US" sz="2800" b="1" dirty="0" smtClean="0"/>
              <a:t>  to </a:t>
            </a:r>
            <a:r>
              <a:rPr lang="en-US" sz="2800" b="1" dirty="0"/>
              <a:t>child welfare </a:t>
            </a:r>
            <a:r>
              <a:rPr lang="en-US" sz="2800" b="1" dirty="0" smtClean="0"/>
              <a:t>purposes</a:t>
            </a:r>
            <a:endParaRPr lang="en-US" sz="2800" b="1" dirty="0" smtClean="0"/>
          </a:p>
          <a:p>
            <a:pPr marL="342900" indent="-342900">
              <a:buFont typeface="Wingdings" panose="05000000000000000000" pitchFamily="2" charset="2"/>
              <a:buChar char="q"/>
            </a:pPr>
            <a:endParaRPr lang="en-US" sz="2800" b="1" dirty="0"/>
          </a:p>
          <a:p>
            <a:pPr marL="342900" indent="-342900">
              <a:buFont typeface="Wingdings" panose="05000000000000000000" pitchFamily="2" charset="2"/>
              <a:buChar char="q"/>
            </a:pPr>
            <a:r>
              <a:rPr lang="en-US" sz="2800" b="1" dirty="0" smtClean="0"/>
              <a:t> Adoption Assistance </a:t>
            </a:r>
            <a:r>
              <a:rPr lang="en-US" sz="2800" b="1" dirty="0"/>
              <a:t>makes up another 22</a:t>
            </a:r>
            <a:r>
              <a:rPr lang="en-US" sz="2800" b="1" dirty="0" smtClean="0"/>
              <a:t>%</a:t>
            </a:r>
            <a:endParaRPr lang="en-US" sz="2800" b="1" dirty="0" smtClean="0"/>
          </a:p>
          <a:p>
            <a:pPr marL="342900" indent="-342900">
              <a:buFont typeface="Wingdings" panose="05000000000000000000" pitchFamily="2" charset="2"/>
              <a:buChar char="q"/>
            </a:pPr>
            <a:endParaRPr lang="en-US" sz="2800" b="1" dirty="0"/>
          </a:p>
          <a:p>
            <a:pPr marL="342900" indent="-342900">
              <a:buFont typeface="Wingdings" panose="05000000000000000000" pitchFamily="2" charset="2"/>
              <a:buChar char="q"/>
            </a:pPr>
            <a:r>
              <a:rPr lang="en-US" sz="2800" b="1" dirty="0" smtClean="0"/>
              <a:t> Prevention </a:t>
            </a:r>
            <a:r>
              <a:rPr lang="en-US" sz="2800" b="1" dirty="0"/>
              <a:t>and </a:t>
            </a:r>
            <a:r>
              <a:rPr lang="en-US" sz="2800" b="1" dirty="0" smtClean="0"/>
              <a:t>Reunification </a:t>
            </a:r>
            <a:r>
              <a:rPr lang="en-US" sz="2800" b="1" dirty="0"/>
              <a:t>services represent only 11% of federal child welfare program funds.</a:t>
            </a:r>
            <a:endParaRPr lang="en-US" sz="2800" b="1" dirty="0"/>
          </a:p>
        </p:txBody>
      </p:sp>
      <p:sp>
        <p:nvSpPr>
          <p:cNvPr id="4" name="TextBox 3"/>
          <p:cNvSpPr txBox="1"/>
          <p:nvPr/>
        </p:nvSpPr>
        <p:spPr>
          <a:xfrm>
            <a:off x="304800" y="5510784"/>
            <a:ext cx="11362944" cy="954107"/>
          </a:xfrm>
          <a:prstGeom prst="rect">
            <a:avLst/>
          </a:prstGeom>
          <a:noFill/>
        </p:spPr>
        <p:txBody>
          <a:bodyPr wrap="square" rtlCol="0">
            <a:spAutoFit/>
          </a:bodyPr>
          <a:lstStyle/>
          <a:p>
            <a:pPr algn="ctr"/>
            <a:r>
              <a:rPr lang="en-US" sz="2800" b="1" dirty="0" smtClean="0">
                <a:solidFill>
                  <a:srgbClr val="FFFF00"/>
                </a:solidFill>
              </a:rPr>
              <a:t>Clearly, the Prevention of Child Abuse &amp; the Reunification of Children with their family is “NOT” a priority for Child Welfare. </a:t>
            </a:r>
            <a:endParaRPr lang="en-US" sz="2800" b="1" dirty="0">
              <a:solidFill>
                <a:srgbClr val="FFFF00"/>
              </a:solidFill>
            </a:endParaRPr>
          </a:p>
        </p:txBody>
      </p:sp>
      <p:sp>
        <p:nvSpPr>
          <p:cNvPr id="5" name="TextBox 4"/>
          <p:cNvSpPr txBox="1"/>
          <p:nvPr/>
        </p:nvSpPr>
        <p:spPr>
          <a:xfrm>
            <a:off x="0" y="0"/>
            <a:ext cx="12192000" cy="2846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50" b="1" dirty="0"/>
              <a:t>Federal Foster Care Financing: How and Why the Current Funding Structure Fails to Meet the Needs of the Child Welfare Field | </a:t>
            </a:r>
            <a:r>
              <a:rPr lang="en-US" sz="1250" b="1" dirty="0" smtClean="0"/>
              <a:t>ASPE (hhs.gov</a:t>
            </a:r>
            <a:r>
              <a:rPr lang="en-US" sz="1250" b="1" dirty="0"/>
              <a:t>)</a:t>
            </a:r>
            <a:endParaRPr lang="en-US" sz="125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The current funding structure has not resulted in high quality services. </a:t>
            </a:r>
            <a:endParaRPr lang="en-US" sz="2400" dirty="0"/>
          </a:p>
        </p:txBody>
      </p:sp>
      <p:sp>
        <p:nvSpPr>
          <p:cNvPr id="3" name="Content Placeholder 2"/>
          <p:cNvSpPr>
            <a:spLocks noGrp="1"/>
          </p:cNvSpPr>
          <p:nvPr>
            <p:ph idx="1"/>
          </p:nvPr>
        </p:nvSpPr>
        <p:spPr>
          <a:xfrm>
            <a:off x="324853" y="2316480"/>
            <a:ext cx="11330699" cy="4230624"/>
          </a:xfrm>
        </p:spPr>
        <p:txBody>
          <a:bodyPr>
            <a:normAutofit/>
          </a:bodyPr>
          <a:lstStyle/>
          <a:p>
            <a:r>
              <a:rPr lang="en-US" sz="2800" dirty="0"/>
              <a:t> Strengths and weaknesses of States' child welfare programs are identified through federal monitoring visits called Child and Family Services Reviews. States reviewed have ranged from meeting standards in 1 to 9 of the 14 outcomes and systemic factors examined (the median was 6). Significant weaknesses are evident in programs across the nation, but many of the improvements needed cannot be funded through title IV-E.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705" y="2429867"/>
            <a:ext cx="4382521" cy="2007789"/>
          </a:xfrm>
        </p:spPr>
        <p:txBody>
          <a:bodyPr/>
          <a:lstStyle/>
          <a:p>
            <a:r>
              <a:rPr lang="en-US" sz="2800" dirty="0"/>
              <a:t>States' title IV-E claiming bears little relationship to service quality or outcomes. </a:t>
            </a:r>
            <a:endParaRPr lang="en-US" sz="2800" dirty="0"/>
          </a:p>
        </p:txBody>
      </p:sp>
      <p:sp>
        <p:nvSpPr>
          <p:cNvPr id="3" name="Text Placeholder 2"/>
          <p:cNvSpPr>
            <a:spLocks noGrp="1"/>
          </p:cNvSpPr>
          <p:nvPr>
            <p:ph type="body" sz="quarter" idx="16"/>
          </p:nvPr>
        </p:nvSpPr>
        <p:spPr>
          <a:xfrm>
            <a:off x="6156000" y="794084"/>
            <a:ext cx="5792160" cy="5594684"/>
          </a:xfrm>
        </p:spPr>
        <p:txBody>
          <a:bodyPr>
            <a:normAutofit/>
          </a:bodyPr>
          <a:lstStyle/>
          <a:p>
            <a:r>
              <a:rPr lang="en-US" sz="2800" dirty="0" smtClean="0"/>
              <a:t>There </a:t>
            </a:r>
            <a:r>
              <a:rPr lang="en-US" sz="2800" dirty="0"/>
              <a:t>are States with both high and low levels of federal title IV-E claims at each level of performance on Child and Family Services Reviews. In addition, there is no relationship between the amounts States claim in title IV-E funds and the proportion of children for whom timely permanency is achieved.</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146304"/>
            <a:ext cx="11728704" cy="1271334"/>
          </a:xfrm>
        </p:spPr>
        <p:txBody>
          <a:bodyPr/>
          <a:lstStyle/>
          <a:p>
            <a:pPr algn="ctr"/>
            <a:r>
              <a:rPr lang="en-US" dirty="0"/>
              <a:t>The current funding structure is inflexible, emphasizing foster care. </a:t>
            </a:r>
            <a:endParaRPr lang="en-US" dirty="0"/>
          </a:p>
        </p:txBody>
      </p:sp>
      <p:sp>
        <p:nvSpPr>
          <p:cNvPr id="4" name="TextBox 3"/>
          <p:cNvSpPr txBox="1"/>
          <p:nvPr/>
        </p:nvSpPr>
        <p:spPr>
          <a:xfrm>
            <a:off x="481584" y="2182368"/>
            <a:ext cx="11253216" cy="452431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n-US" sz="3200" b="1" dirty="0">
                <a:solidFill>
                  <a:schemeClr val="bg1"/>
                </a:solidFill>
              </a:rPr>
              <a:t>Title IV-E funds foster care on an unlimited basis without providing for services that would either prevent the child's removal from the home or speed permanency. Foster care funding represents 65% of federal funds dedicated to child welfare purposes, and adoption assistance makes up another 22%. Funding sources that may be used for preventive and reunification services represent only 11% of federal child welfare program funds.</a:t>
            </a:r>
            <a:endParaRPr lang="en-US" sz="32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46304" y="294673"/>
            <a:ext cx="11899392" cy="433955"/>
          </a:xfrm>
        </p:spPr>
        <p:style>
          <a:lnRef idx="2">
            <a:schemeClr val="dk1"/>
          </a:lnRef>
          <a:fillRef idx="1">
            <a:schemeClr val="lt1"/>
          </a:fillRef>
          <a:effectRef idx="0">
            <a:schemeClr val="dk1"/>
          </a:effectRef>
          <a:fontRef idx="minor">
            <a:schemeClr val="dk1"/>
          </a:fontRef>
        </p:style>
        <p:txBody>
          <a:bodyPr/>
          <a:lstStyle/>
          <a:p>
            <a:pPr algn="ctr"/>
            <a:r>
              <a:rPr lang="en-US" sz="2400" dirty="0">
                <a:solidFill>
                  <a:schemeClr val="bg1"/>
                </a:solidFill>
              </a:rPr>
              <a:t>The financing structure has not kept pace with a changing child welfare field. </a:t>
            </a:r>
            <a:endParaRPr lang="en-US" sz="2400" dirty="0">
              <a:solidFill>
                <a:schemeClr val="bg1"/>
              </a:solidFill>
            </a:endParaRPr>
          </a:p>
        </p:txBody>
      </p:sp>
      <p:sp>
        <p:nvSpPr>
          <p:cNvPr id="4" name="TextBox 3"/>
          <p:cNvSpPr txBox="1"/>
          <p:nvPr/>
        </p:nvSpPr>
        <p:spPr>
          <a:xfrm>
            <a:off x="390144" y="1463040"/>
            <a:ext cx="11326368"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dirty="0"/>
              <a:t>The structure of the title IV-E program has continued without major revision since it was created in 1961, despite major changes in child welfare practice. The result is a funding stream seriously mismatched to current program needs. It is driven towards process rather than outcomes and constrains agencies' efforts to achieve improved results for children.</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 y="256032"/>
            <a:ext cx="11679936" cy="4450079"/>
          </a:xfrm>
        </p:spPr>
        <p:txBody>
          <a:bodyPr/>
          <a:lstStyle/>
          <a:p>
            <a:pPr marL="514350" indent="-514350">
              <a:buFont typeface="+mj-lt"/>
              <a:buAutoNum type="arabicParenR"/>
            </a:pPr>
            <a:r>
              <a:rPr lang="en-US" sz="2800" dirty="0"/>
              <a:t>The Child Welfare Program Option, first proposed in HHS's Fiscal Year 2004 budget request and currently included in the President's Fiscal Year 2006 budget request, would allow States a choice between the current title IV-E program and a five-year capped, flexible allocation of funds equivalent to anticipated title IV-E program levels. It would allow innovative State and local child welfare agencies to eliminate eligibility determination and claiming functions and redirect funds toward services and activities that more directly achieve safety, permanency and well-being for children and families.</a:t>
            </a:r>
            <a:endParaRPr lang="en-US" sz="2800" dirty="0"/>
          </a:p>
        </p:txBody>
      </p:sp>
      <p:sp>
        <p:nvSpPr>
          <p:cNvPr id="3" name="Subtitle 2"/>
          <p:cNvSpPr>
            <a:spLocks noGrp="1"/>
          </p:cNvSpPr>
          <p:nvPr>
            <p:ph type="subTitle" idx="1"/>
          </p:nvPr>
        </p:nvSpPr>
        <p:spPr>
          <a:xfrm>
            <a:off x="182880" y="5280847"/>
            <a:ext cx="11826240" cy="434974"/>
          </a:xfrm>
        </p:spPr>
        <p:txBody>
          <a:bodyPr>
            <a:noAutofit/>
          </a:bodyPr>
          <a:lstStyle/>
          <a:p>
            <a:pPr algn="ctr"/>
            <a:r>
              <a:rPr lang="en-US" sz="2500" b="1" dirty="0"/>
              <a:t>The proposed Child Welfare Program Option offers substantial benefits. </a:t>
            </a:r>
            <a:endParaRPr lang="en-US" sz="25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 y="256032"/>
            <a:ext cx="11679936" cy="4450079"/>
          </a:xfrm>
        </p:spPr>
        <p:txBody>
          <a:bodyPr/>
          <a:lstStyle/>
          <a:p>
            <a:r>
              <a:rPr lang="en-US" sz="2600" dirty="0" smtClean="0"/>
              <a:t>2) The </a:t>
            </a:r>
            <a:r>
              <a:rPr lang="en-US" sz="2600" dirty="0"/>
              <a:t>combination of detailed eligibility requirements and complex but narrow definitions of allowable costs within the federal title IV-E foster care program force a focus on procedure rather than outcomes for children and families. The Administration's proposed Child Welfare Program Option is intended to introduce flexibility while maintaining a focus on outcomes, retaining existing child protections, and providing a financial safety net for states in the form of access to the TANF Contingency Fund during unanticipated and unavoidable crises. The result will be a stronger and more responsive child welfare system that achieves better results for vulnerable children and families.</a:t>
            </a:r>
            <a:endParaRPr lang="en-US" sz="2600" dirty="0"/>
          </a:p>
        </p:txBody>
      </p:sp>
      <p:sp>
        <p:nvSpPr>
          <p:cNvPr id="3" name="Subtitle 2"/>
          <p:cNvSpPr>
            <a:spLocks noGrp="1"/>
          </p:cNvSpPr>
          <p:nvPr>
            <p:ph type="subTitle" idx="1"/>
          </p:nvPr>
        </p:nvSpPr>
        <p:spPr>
          <a:xfrm>
            <a:off x="182880" y="5280847"/>
            <a:ext cx="11826240" cy="434974"/>
          </a:xfrm>
        </p:spPr>
        <p:txBody>
          <a:bodyPr>
            <a:noAutofit/>
          </a:bodyPr>
          <a:lstStyle/>
          <a:p>
            <a:pPr algn="ctr"/>
            <a:r>
              <a:rPr lang="en-US" sz="2500" b="1" dirty="0"/>
              <a:t>The proposed Child Welfare Program Option offers substantial benefits. </a:t>
            </a:r>
            <a:endParaRPr lang="en-US" sz="25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88"/>
            <a:ext cx="12192000" cy="1308460"/>
          </a:xfrm>
        </p:spPr>
        <p:txBody>
          <a:bodyPr/>
          <a:lstStyle/>
          <a:p>
            <a:r>
              <a:rPr lang="en-US" sz="2600" dirty="0"/>
              <a:t>The federal government currently spends approximately $5 billion per year to reimburse States for a portion of their annual foster care expenditures. </a:t>
            </a:r>
            <a:r>
              <a:rPr lang="en-US" sz="2600" dirty="0" smtClean="0"/>
              <a:t>(5 Billion dollars divided by 473,000 children = $11,500. per child</a:t>
            </a:r>
            <a:endParaRPr lang="en-US" sz="2600" dirty="0"/>
          </a:p>
        </p:txBody>
      </p:sp>
      <p:sp>
        <p:nvSpPr>
          <p:cNvPr id="3" name="Content Placeholder 2"/>
          <p:cNvSpPr>
            <a:spLocks noGrp="1"/>
          </p:cNvSpPr>
          <p:nvPr>
            <p:ph idx="1"/>
          </p:nvPr>
        </p:nvSpPr>
        <p:spPr>
          <a:xfrm>
            <a:off x="316992" y="2222287"/>
            <a:ext cx="11606784" cy="4458929"/>
          </a:xfrm>
        </p:spPr>
        <p:txBody>
          <a:bodyPr/>
          <a:lstStyle/>
          <a:p>
            <a:r>
              <a:rPr lang="en-US" sz="2200" b="1" dirty="0" smtClean="0"/>
              <a:t>Foster </a:t>
            </a:r>
            <a:r>
              <a:rPr lang="en-US" sz="2200" b="1" dirty="0"/>
              <a:t>care services are intended to provide temporary, safe alternative homes for children who have been abused or neglected until such time as they are able to return to their parents' care safely or can be placed in other permanent homes. Federal foster care funds, authorized under title IV-E of the Social Security Act, are paid to States on an uncapped, entitlement basis, meaning any qualifying expenditure by a State will be partially reimbursed, or matched, without limit. Definitions of which expenses qualify for reimbursement are laid out in regulations and policy interpretations which have developed, layer upon layer, over the course of many years. Each may have made sense individually, but cumulatively they represent a level of complexity and burden that fails to support the program's basic goals of safety, permanency and child well-being</a:t>
            </a:r>
            <a:r>
              <a:rPr lang="en-US" sz="2200" b="1" dirty="0" smtClean="0"/>
              <a:t>.</a:t>
            </a:r>
            <a:endParaRPr lang="en-US" sz="2200" b="1" dirty="0" smtClean="0"/>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0</TotalTime>
  <Words>9745</Words>
  <Application>WPS Presentation</Application>
  <PresentationFormat>Widescreen</PresentationFormat>
  <Paragraphs>125</Paragraphs>
  <Slides>15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SimSun</vt:lpstr>
      <vt:lpstr>Wingdings</vt:lpstr>
      <vt:lpstr>Wingdings 2</vt:lpstr>
      <vt:lpstr>Cinzel Black</vt:lpstr>
      <vt:lpstr>Segoe Print</vt:lpstr>
      <vt:lpstr>Times New Roman</vt:lpstr>
      <vt:lpstr>Century Gothic</vt:lpstr>
      <vt:lpstr>Microsoft YaHei</vt:lpstr>
      <vt:lpstr>Arial Unicode MS</vt:lpstr>
      <vt:lpstr>Calibri</vt:lpstr>
      <vt:lpstr>Quotable</vt:lpstr>
      <vt:lpstr>Taking, Buying &amp; Selling Children  in America</vt:lpstr>
      <vt:lpstr>Priorities of Child Welfare – Follow the Money</vt:lpstr>
      <vt:lpstr>The current funding structure has not resulted in high quality services. </vt:lpstr>
      <vt:lpstr>States' title IV-E claiming bears little relationship to service quality or outcomes. </vt:lpstr>
      <vt:lpstr>The current funding structure is inflexible, emphasizing foster care. </vt:lpstr>
      <vt:lpstr>PowerPoint 演示文稿</vt:lpstr>
      <vt:lpstr>The Child Welfare Program Option, first proposed in HHS's Fiscal Year 2004 budget request and currently included in the President's Fiscal Year 2006 budget request, would allow States a choice between the current title IV-E program and a five-year capped, flexible allocation of funds equivalent to anticipated title IV-E program levels. It would allow innovative State and local child welfare agencies to eliminate eligibility determination and claiming functions and redirect funds toward services and activities that more directly achieve safety, permanency and well-being for children and families.</vt:lpstr>
      <vt:lpstr>2) The combination of detailed eligibility requirements and complex but narrow definitions of allowable costs within the federal title IV-E foster care program force a focus on procedure rather than outcomes for children and families. The Administration's proposed Child Welfare Program Option is intended to introduce flexibility while maintaining a focus on outcomes, retaining existing child protections, and providing a financial safety net for states in the form of access to the TANF Contingency Fund during unanticipated and unavoidable crises. The result will be a stronger and more responsive child welfare system that achieves better results for vulnerable children and families.</vt:lpstr>
      <vt:lpstr>The federal government currently spends approximately $5 billion per year to reimburse States for a portion of their annual foster care expenditures. (5 Billion dollars divided by 473,000 children = $11,500. per child</vt:lpstr>
      <vt:lpstr>PowerPoint 演示文稿</vt:lpstr>
      <vt:lpstr>Categories for Funding</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Buying &amp; Selling Children  in America</dc:title>
  <dc:creator>Steven Isham</dc:creator>
  <cp:lastModifiedBy>Leanna ms</cp:lastModifiedBy>
  <cp:revision>39</cp:revision>
  <dcterms:created xsi:type="dcterms:W3CDTF">2021-11-04T18:18:00Z</dcterms:created>
  <dcterms:modified xsi:type="dcterms:W3CDTF">2022-12-08T17:55:13Z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BB79D8987B9049A3A7DC3C7C581EBA91</vt:lpwstr>
  </property>
  <property fmtid="{D5CDD505-2E9C-101B-9397-08002B2CF9AE}" pid="3" name="KSOProductBuildVer">
    <vt:lpwstr>1033-11.2.0.11417</vt:lpwstr>
  </property>
</Properties>
</file>