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4" r:id="rId3"/>
    <p:sldId id="256" r:id="rId4"/>
    <p:sldId id="257" r:id="rId5"/>
    <p:sldId id="259" r:id="rId6"/>
    <p:sldId id="260" r:id="rId7"/>
    <p:sldId id="261" r:id="rId8"/>
    <p:sldId id="262" r:id="rId9"/>
    <p:sldId id="266" r:id="rId10"/>
    <p:sldId id="267"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5" autoAdjust="0"/>
    <p:restoredTop sz="94660"/>
  </p:normalViewPr>
  <p:slideViewPr>
    <p:cSldViewPr snapToGrid="0">
      <p:cViewPr varScale="1">
        <p:scale>
          <a:sx n="79" d="100"/>
          <a:sy n="79" d="100"/>
        </p:scale>
        <p:origin x="126" y="5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panose="020B0604020202020204"/>
              </a:rPr>
              <a:t>”</a:t>
            </a:r>
            <a:endParaRPr lang="en-US" sz="8000" baseline="0" dirty="0">
              <a:ln w="3175" cmpd="sng">
                <a:noFill/>
              </a:ln>
              <a:solidFill>
                <a:schemeClr val="accent1"/>
              </a:solidFill>
              <a:effectLst/>
              <a:latin typeface="Arial" panose="020B0604020202020204"/>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endParaRPr lang="en-US" smtClean="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B61BEF0D-F0BB-DE4B-95CE-6DB70DBA9567}" type="datetimeFigureOut">
              <a:rPr lang="en-US" dirty="0"/>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B61BEF0D-F0BB-DE4B-95CE-6DB70DBA9567}" type="datetimeFigureOut">
              <a:rPr lang="en-US" dirty="0"/>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panose="05040102010807070707"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panose="05040102010807070707"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panose="05040102010807070707"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panose="05040102010807070707"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image" Target="../media/image2.jpeg"/><Relationship Id="rId3" Type="http://schemas.openxmlformats.org/officeDocument/2006/relationships/tags" Target="../tags/tag2.xml"/><Relationship Id="rId2" Type="http://schemas.openxmlformats.org/officeDocument/2006/relationships/image" Target="../media/image1.png"/><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receivehealing.com/blog/217/abusive-relationships-situations-symptoms-of-stockholm-syndrom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image" Target="../media/image1.png"/><Relationship Id="rId2" Type="http://schemas.openxmlformats.org/officeDocument/2006/relationships/tags" Target="../tags/tag3.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2470785" y="789940"/>
            <a:ext cx="7571740" cy="706755"/>
          </a:xfrm>
          <a:prstGeom prst="rect">
            <a:avLst/>
          </a:prstGeom>
          <a:noFill/>
        </p:spPr>
        <p:txBody>
          <a:bodyPr wrap="square" rtlCol="0">
            <a:spAutoFit/>
          </a:bodyPr>
          <a:p>
            <a:pPr algn="ctr"/>
            <a:r>
              <a:rPr lang="en-US" sz="4000" b="1"/>
              <a:t>SVS STOCKHOLM SYNDROME </a:t>
            </a:r>
            <a:endParaRPr lang="en-US" sz="4000" b="1"/>
          </a:p>
        </p:txBody>
      </p:sp>
      <p:pic>
        <p:nvPicPr>
          <p:cNvPr id="9" name="Picture 8"/>
          <p:cNvPicPr>
            <a:picLocks noChangeAspect="1"/>
          </p:cNvPicPr>
          <p:nvPr>
            <p:custDataLst>
              <p:tags r:id="rId1"/>
            </p:custDataLst>
          </p:nvPr>
        </p:nvPicPr>
        <p:blipFill>
          <a:blip r:embed="rId2"/>
          <a:stretch>
            <a:fillRect/>
          </a:stretch>
        </p:blipFill>
        <p:spPr>
          <a:xfrm>
            <a:off x="2272332" y="2382222"/>
            <a:ext cx="3603048" cy="2274005"/>
          </a:xfrm>
          <a:prstGeom prst="rect">
            <a:avLst/>
          </a:prstGeom>
        </p:spPr>
      </p:pic>
      <p:pic>
        <p:nvPicPr>
          <p:cNvPr id="8" name="Picture 7" descr="CRIME SCENE TAPE FINAL"/>
          <p:cNvPicPr>
            <a:picLocks noChangeAspect="1"/>
          </p:cNvPicPr>
          <p:nvPr>
            <p:custDataLst>
              <p:tags r:id="rId3"/>
            </p:custDataLst>
          </p:nvPr>
        </p:nvPicPr>
        <p:blipFill>
          <a:blip r:embed="rId4"/>
          <a:stretch>
            <a:fillRect/>
          </a:stretch>
        </p:blipFill>
        <p:spPr>
          <a:xfrm>
            <a:off x="7421880" y="1804670"/>
            <a:ext cx="3714750" cy="342900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4944" y="2791967"/>
            <a:ext cx="11350752" cy="3883153"/>
          </a:xfrm>
        </p:spPr>
        <p:txBody>
          <a:bodyPr>
            <a:normAutofit fontScale="90000"/>
          </a:bodyPr>
          <a:lstStyle/>
          <a:p>
            <a:pPr algn="ctr"/>
            <a:br>
              <a:rPr lang="en-US" sz="5200" dirty="0" smtClean="0">
                <a:latin typeface="Courgette" panose="02000603070400060004" pitchFamily="2" charset="0"/>
              </a:rPr>
            </a:br>
            <a:br>
              <a:rPr lang="en-US" sz="5200" dirty="0">
                <a:latin typeface="Courgette" panose="02000603070400060004" pitchFamily="2" charset="0"/>
              </a:rPr>
            </a:br>
            <a:r>
              <a:rPr lang="en-US" sz="5200" dirty="0" smtClean="0">
                <a:latin typeface="Courgette" panose="02000603070400060004" pitchFamily="2" charset="0"/>
              </a:rPr>
              <a:t>These </a:t>
            </a:r>
            <a:r>
              <a:rPr lang="en-US" sz="5200" dirty="0">
                <a:latin typeface="Courgette" panose="02000603070400060004" pitchFamily="2" charset="0"/>
              </a:rPr>
              <a:t>are some of the words that describe what Child Protective Services does to children under the umbrella of their </a:t>
            </a:r>
            <a:r>
              <a:rPr lang="en-US" sz="5200" dirty="0" smtClean="0">
                <a:latin typeface="Courgette" panose="02000603070400060004" pitchFamily="2" charset="0"/>
              </a:rPr>
              <a:t>claim: </a:t>
            </a:r>
            <a:br>
              <a:rPr lang="en-US" sz="5200" dirty="0" smtClean="0">
                <a:latin typeface="Courgette" panose="02000603070400060004" pitchFamily="2" charset="0"/>
              </a:rPr>
            </a:br>
            <a:br>
              <a:rPr lang="en-US" sz="5200" dirty="0" smtClean="0">
                <a:latin typeface="Courgette" panose="02000603070400060004" pitchFamily="2" charset="0"/>
              </a:rPr>
            </a:br>
            <a:r>
              <a:rPr lang="en-US" sz="5200" dirty="0" smtClean="0">
                <a:latin typeface="Courgette" panose="02000603070400060004" pitchFamily="2" charset="0"/>
              </a:rPr>
              <a:t> </a:t>
            </a:r>
            <a:r>
              <a:rPr lang="en-US" sz="5200" dirty="0"/>
              <a:t>“In the best interest of the child”. </a:t>
            </a:r>
            <a:endParaRPr lang="en-US" sz="5200" dirty="0"/>
          </a:p>
        </p:txBody>
      </p:sp>
      <p:sp>
        <p:nvSpPr>
          <p:cNvPr id="4" name="Rectangle 3"/>
          <p:cNvSpPr/>
          <p:nvPr/>
        </p:nvSpPr>
        <p:spPr>
          <a:xfrm>
            <a:off x="231648" y="0"/>
            <a:ext cx="11960352" cy="1785104"/>
          </a:xfrm>
          <a:prstGeom prst="rect">
            <a:avLst/>
          </a:prstGeom>
        </p:spPr>
        <p:txBody>
          <a:bodyPr wrap="square">
            <a:spAutoFit/>
          </a:bodyPr>
          <a:lstStyle/>
          <a:p>
            <a:pPr algn="ctr"/>
            <a:r>
              <a:rPr lang="en-US" sz="4800" dirty="0"/>
              <a:t>Child Protective Services</a:t>
            </a:r>
            <a:endParaRPr lang="en-US" sz="4800" dirty="0"/>
          </a:p>
          <a:p>
            <a:pPr algn="ctr"/>
            <a:endParaRPr lang="en-US" dirty="0"/>
          </a:p>
          <a:p>
            <a:pPr algn="ctr"/>
            <a:r>
              <a:rPr lang="en-US" sz="2200" b="1" dirty="0"/>
              <a:t>Abduction – Kidnapped – Seizure – Hostage – Isolation – Fear – Anxiety </a:t>
            </a:r>
            <a:r>
              <a:rPr lang="en-US" sz="2200" b="1" dirty="0" smtClean="0"/>
              <a:t>– </a:t>
            </a:r>
            <a:endParaRPr lang="en-US" sz="2200" b="1" dirty="0" smtClean="0"/>
          </a:p>
          <a:p>
            <a:pPr algn="ctr"/>
            <a:r>
              <a:rPr lang="en-US" sz="2200" b="1" dirty="0" smtClean="0"/>
              <a:t>Abandon - Abandonment</a:t>
            </a:r>
            <a:endParaRPr lang="en-US" sz="22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58112" y="524256"/>
            <a:ext cx="10326624" cy="6309420"/>
          </a:xfrm>
          <a:prstGeom prst="rect">
            <a:avLst/>
          </a:prstGeom>
        </p:spPr>
        <p:txBody>
          <a:bodyPr wrap="square">
            <a:spAutoFit/>
          </a:bodyPr>
          <a:lstStyle/>
          <a:p>
            <a:pPr algn="ctr"/>
            <a:r>
              <a:rPr lang="en-US" sz="3600" dirty="0" smtClean="0">
                <a:latin typeface="Courgette" panose="02000603070400060004" pitchFamily="2" charset="0"/>
              </a:rPr>
              <a:t>“A </a:t>
            </a:r>
            <a:r>
              <a:rPr lang="en-US" sz="3600" dirty="0">
                <a:latin typeface="Courgette" panose="02000603070400060004" pitchFamily="2" charset="0"/>
              </a:rPr>
              <a:t>rose by any other name </a:t>
            </a:r>
            <a:endParaRPr lang="en-US" sz="3600" dirty="0" smtClean="0">
              <a:latin typeface="Courgette" panose="02000603070400060004" pitchFamily="2" charset="0"/>
            </a:endParaRPr>
          </a:p>
          <a:p>
            <a:pPr algn="ctr"/>
            <a:r>
              <a:rPr lang="en-US" sz="3600" dirty="0" smtClean="0">
                <a:latin typeface="Courgette" panose="02000603070400060004" pitchFamily="2" charset="0"/>
              </a:rPr>
              <a:t>would </a:t>
            </a:r>
            <a:r>
              <a:rPr lang="en-US" sz="3600" dirty="0">
                <a:latin typeface="Courgette" panose="02000603070400060004" pitchFamily="2" charset="0"/>
              </a:rPr>
              <a:t>smell as sweet”. </a:t>
            </a:r>
            <a:endParaRPr lang="en-US" sz="3600" dirty="0" smtClean="0">
              <a:latin typeface="Courgette" panose="02000603070400060004" pitchFamily="2" charset="0"/>
            </a:endParaRPr>
          </a:p>
          <a:p>
            <a:endParaRPr lang="en-US" sz="2400" dirty="0" smtClean="0">
              <a:latin typeface="Courgette" panose="02000603070400060004" pitchFamily="2" charset="0"/>
            </a:endParaRPr>
          </a:p>
          <a:p>
            <a:pPr algn="ctr"/>
            <a:r>
              <a:rPr lang="en-US" sz="4400" dirty="0" smtClean="0"/>
              <a:t>These </a:t>
            </a:r>
            <a:r>
              <a:rPr lang="en-US" sz="4400" dirty="0"/>
              <a:t>eight words </a:t>
            </a:r>
            <a:r>
              <a:rPr lang="en-US" sz="4400" dirty="0" smtClean="0"/>
              <a:t>above define </a:t>
            </a:r>
            <a:r>
              <a:rPr lang="en-US" sz="4400" dirty="0"/>
              <a:t>and describe the reality of </a:t>
            </a:r>
            <a:r>
              <a:rPr lang="en-US" sz="4400" dirty="0" smtClean="0"/>
              <a:t>what </a:t>
            </a:r>
            <a:r>
              <a:rPr lang="en-US" sz="4400" dirty="0"/>
              <a:t>children and </a:t>
            </a:r>
            <a:r>
              <a:rPr lang="en-US" sz="4400" dirty="0" smtClean="0"/>
              <a:t>families </a:t>
            </a:r>
            <a:r>
              <a:rPr lang="en-US" sz="4400" dirty="0"/>
              <a:t>experience in the “</a:t>
            </a:r>
            <a:r>
              <a:rPr lang="en-US" sz="4400" dirty="0" smtClean="0"/>
              <a:t>Purgatory” that we call </a:t>
            </a:r>
            <a:endParaRPr lang="en-US" sz="4400" dirty="0" smtClean="0"/>
          </a:p>
          <a:p>
            <a:pPr algn="ctr"/>
            <a:r>
              <a:rPr lang="en-US" sz="4400" u="sng" dirty="0" smtClean="0"/>
              <a:t>Child Protective Services </a:t>
            </a:r>
            <a:endParaRPr lang="en-US" sz="4400" u="sng" dirty="0" smtClean="0"/>
          </a:p>
          <a:p>
            <a:pPr algn="ctr"/>
            <a:r>
              <a:rPr lang="en-US" sz="3200" b="1" dirty="0"/>
              <a:t>&amp;</a:t>
            </a:r>
            <a:endParaRPr lang="en-US" sz="3200" b="1" dirty="0" smtClean="0"/>
          </a:p>
          <a:p>
            <a:pPr algn="ctr"/>
            <a:r>
              <a:rPr lang="en-US" sz="4400" u="sng" dirty="0" smtClean="0"/>
              <a:t>State Custody</a:t>
            </a:r>
            <a:endParaRPr lang="en-US" sz="4400"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536" y="624110"/>
            <a:ext cx="10399776" cy="1280890"/>
          </a:xfrm>
        </p:spPr>
        <p:txBody>
          <a:bodyPr/>
          <a:lstStyle/>
          <a:p>
            <a:r>
              <a:rPr lang="en-US" dirty="0"/>
              <a:t>These Words with the Definitions match what our children </a:t>
            </a:r>
            <a:r>
              <a:rPr lang="en-US" dirty="0" smtClean="0"/>
              <a:t>experience CPS &amp; State Custody</a:t>
            </a:r>
            <a:endParaRPr lang="en-US" dirty="0"/>
          </a:p>
        </p:txBody>
      </p:sp>
      <p:sp>
        <p:nvSpPr>
          <p:cNvPr id="4" name="Content Placeholder 3"/>
          <p:cNvSpPr>
            <a:spLocks noGrp="1"/>
          </p:cNvSpPr>
          <p:nvPr>
            <p:ph sz="half" idx="2"/>
          </p:nvPr>
        </p:nvSpPr>
        <p:spPr>
          <a:xfrm>
            <a:off x="391952" y="1911096"/>
            <a:ext cx="4948146" cy="1453896"/>
          </a:xfrm>
        </p:spPr>
        <p:style>
          <a:lnRef idx="2">
            <a:schemeClr val="accent1">
              <a:shade val="50000"/>
            </a:schemeClr>
          </a:lnRef>
          <a:fillRef idx="1">
            <a:schemeClr val="accent1"/>
          </a:fillRef>
          <a:effectRef idx="0">
            <a:schemeClr val="accent1"/>
          </a:effectRef>
          <a:fontRef idx="minor">
            <a:schemeClr val="lt1"/>
          </a:fontRef>
        </p:style>
        <p:txBody>
          <a:bodyPr/>
          <a:lstStyle/>
          <a:p>
            <a:pPr marL="0" indent="0" algn="ctr">
              <a:buNone/>
            </a:pPr>
            <a:r>
              <a:rPr lang="en-US" sz="2000" b="1" u="sng" dirty="0" smtClean="0"/>
              <a:t>Abduct    </a:t>
            </a:r>
            <a:r>
              <a:rPr lang="en-US" sz="2000" b="1" u="sng" dirty="0" err="1" smtClean="0"/>
              <a:t>ab·duct</a:t>
            </a:r>
            <a:r>
              <a:rPr lang="en-US" sz="2000" b="1" u="sng" dirty="0" smtClean="0"/>
              <a:t>  </a:t>
            </a:r>
            <a:r>
              <a:rPr lang="en-US" sz="2000" b="1" u="sng" dirty="0"/>
              <a:t>(</a:t>
            </a:r>
            <a:r>
              <a:rPr lang="en-US" sz="2000" b="1" u="sng" dirty="0" err="1"/>
              <a:t>ăb-dŭkt</a:t>
            </a:r>
            <a:r>
              <a:rPr lang="en-US" sz="2000" b="1" u="sng" dirty="0"/>
              <a:t>′)</a:t>
            </a:r>
            <a:endParaRPr lang="en-US" sz="2000" b="1" u="sng" dirty="0"/>
          </a:p>
          <a:p>
            <a:pPr marL="0" indent="0">
              <a:buNone/>
            </a:pPr>
            <a:r>
              <a:rPr lang="en-US" sz="2000" b="1" i="1" dirty="0" smtClean="0"/>
              <a:t>To </a:t>
            </a:r>
            <a:r>
              <a:rPr lang="en-US" sz="2000" b="1" i="1" dirty="0"/>
              <a:t>carry off by force; kidnap</a:t>
            </a:r>
            <a:endParaRPr lang="en-US" sz="2000" b="1" i="1" dirty="0"/>
          </a:p>
          <a:p>
            <a:endParaRPr lang="en-US" dirty="0"/>
          </a:p>
        </p:txBody>
      </p:sp>
      <p:sp>
        <p:nvSpPr>
          <p:cNvPr id="6" name="Content Placeholder 5"/>
          <p:cNvSpPr>
            <a:spLocks noGrp="1"/>
          </p:cNvSpPr>
          <p:nvPr>
            <p:ph sz="quarter" idx="4"/>
          </p:nvPr>
        </p:nvSpPr>
        <p:spPr>
          <a:xfrm>
            <a:off x="5522977" y="1911096"/>
            <a:ext cx="6300550" cy="1453896"/>
          </a:xfrm>
        </p:spPr>
        <p:style>
          <a:lnRef idx="2">
            <a:schemeClr val="accent1">
              <a:shade val="50000"/>
            </a:schemeClr>
          </a:lnRef>
          <a:fillRef idx="1">
            <a:schemeClr val="accent1"/>
          </a:fillRef>
          <a:effectRef idx="0">
            <a:schemeClr val="accent1"/>
          </a:effectRef>
          <a:fontRef idx="minor">
            <a:schemeClr val="lt1"/>
          </a:fontRef>
        </p:style>
        <p:txBody>
          <a:bodyPr/>
          <a:lstStyle/>
          <a:p>
            <a:pPr marL="0" indent="0" algn="ctr">
              <a:buNone/>
            </a:pPr>
            <a:r>
              <a:rPr lang="en-US" sz="2000" b="1" u="sng" dirty="0" smtClean="0"/>
              <a:t>Abduction </a:t>
            </a:r>
            <a:r>
              <a:rPr lang="en-US" sz="2000" b="1" u="sng" dirty="0"/>
              <a:t>[ab-</a:t>
            </a:r>
            <a:r>
              <a:rPr lang="en-US" sz="2000" b="1" u="sng" dirty="0" err="1"/>
              <a:t>duk´shun</a:t>
            </a:r>
            <a:r>
              <a:rPr lang="en-US" sz="2000" b="1" u="sng" dirty="0" smtClean="0"/>
              <a:t>]</a:t>
            </a:r>
            <a:endParaRPr lang="en-US" sz="2000" b="1" u="sng" dirty="0" smtClean="0"/>
          </a:p>
          <a:p>
            <a:pPr marL="0" indent="0">
              <a:buNone/>
            </a:pPr>
            <a:r>
              <a:rPr lang="en-US" sz="2000" b="1" i="1" dirty="0"/>
              <a:t>The act of abducting; the state of </a:t>
            </a:r>
            <a:r>
              <a:rPr lang="en-US" sz="2000" b="1" i="1" dirty="0" smtClean="0"/>
              <a:t>being abducted</a:t>
            </a:r>
            <a:endParaRPr lang="en-US" sz="2000" b="1" i="1" dirty="0"/>
          </a:p>
        </p:txBody>
      </p:sp>
      <p:sp>
        <p:nvSpPr>
          <p:cNvPr id="7" name="TextBox 6"/>
          <p:cNvSpPr txBox="1"/>
          <p:nvPr/>
        </p:nvSpPr>
        <p:spPr>
          <a:xfrm>
            <a:off x="391952" y="3523929"/>
            <a:ext cx="4948146" cy="286232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u="sng" dirty="0"/>
              <a:t>Seizure </a:t>
            </a:r>
            <a:r>
              <a:rPr lang="en-US" sz="2000" b="1" u="sng" dirty="0" err="1"/>
              <a:t>sei·zure</a:t>
            </a:r>
            <a:r>
              <a:rPr lang="en-US" sz="2000" b="1" u="sng" dirty="0"/>
              <a:t> | \ ˈ</a:t>
            </a:r>
            <a:r>
              <a:rPr lang="en-US" sz="2000" b="1" u="sng" dirty="0" err="1" smtClean="0"/>
              <a:t>sē-zhər</a:t>
            </a:r>
            <a:endParaRPr lang="en-US" sz="2000" b="1" u="sng" dirty="0" smtClean="0"/>
          </a:p>
          <a:p>
            <a:pPr algn="ctr"/>
            <a:endParaRPr lang="en-US" sz="2000" b="1" u="sng" dirty="0"/>
          </a:p>
          <a:p>
            <a:r>
              <a:rPr lang="en-US" sz="2000" b="1" i="1" dirty="0" smtClean="0"/>
              <a:t>1a</a:t>
            </a:r>
            <a:r>
              <a:rPr lang="en-US" sz="2000" b="1" i="1" dirty="0"/>
              <a:t>: the act, action, or process of seizing: the state of being seized</a:t>
            </a:r>
            <a:endParaRPr lang="en-US" sz="2000" b="1" i="1" dirty="0"/>
          </a:p>
          <a:p>
            <a:r>
              <a:rPr lang="en-US" sz="2000" b="1" i="1" dirty="0"/>
              <a:t>b: the taking possession of person or property by legal process</a:t>
            </a:r>
            <a:endParaRPr lang="en-US" sz="2000" b="1" i="1" dirty="0"/>
          </a:p>
          <a:p>
            <a:pPr algn="ctr"/>
            <a:endParaRPr lang="en-US" sz="2000" b="1" u="sng" dirty="0" smtClean="0"/>
          </a:p>
          <a:p>
            <a:pPr algn="ctr"/>
            <a:endParaRPr lang="en-US" sz="2000" b="1" u="sng" dirty="0" smtClean="0"/>
          </a:p>
          <a:p>
            <a:pPr algn="ctr"/>
            <a:endParaRPr lang="en-US" sz="2000" b="1" u="sng" dirty="0"/>
          </a:p>
        </p:txBody>
      </p:sp>
      <p:sp>
        <p:nvSpPr>
          <p:cNvPr id="8" name="TextBox 7"/>
          <p:cNvSpPr txBox="1"/>
          <p:nvPr/>
        </p:nvSpPr>
        <p:spPr>
          <a:xfrm>
            <a:off x="5522977" y="3523929"/>
            <a:ext cx="6300550" cy="283154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u="sng" dirty="0" smtClean="0"/>
              <a:t>Hostage </a:t>
            </a:r>
            <a:r>
              <a:rPr lang="en-US" sz="2000" b="1" u="sng" dirty="0" err="1"/>
              <a:t>hos·tage</a:t>
            </a:r>
            <a:r>
              <a:rPr lang="en-US" sz="2000" b="1" u="sng" dirty="0"/>
              <a:t> | \ ˈ</a:t>
            </a:r>
            <a:r>
              <a:rPr lang="en-US" sz="2000" b="1" u="sng" dirty="0" err="1" smtClean="0"/>
              <a:t>hä-sti</a:t>
            </a:r>
            <a:endParaRPr lang="en-US" sz="2000" b="1" u="sng" dirty="0" smtClean="0"/>
          </a:p>
          <a:p>
            <a:endParaRPr lang="en-US" sz="2000" b="1" i="1" dirty="0"/>
          </a:p>
          <a:p>
            <a:r>
              <a:rPr lang="en-US" sz="2000" b="1" i="1" dirty="0"/>
              <a:t>1a: a person held by one party in a conflict as a pledge pending the fulfillment of an agreement</a:t>
            </a:r>
            <a:endParaRPr lang="en-US" sz="2000" b="1" i="1" dirty="0"/>
          </a:p>
          <a:p>
            <a:r>
              <a:rPr lang="en-US" sz="2000" b="1" i="1" dirty="0"/>
              <a:t>b: a person taken by force to secure the taker's demands</a:t>
            </a:r>
            <a:endParaRPr lang="en-US" sz="2000" b="1" i="1" dirty="0"/>
          </a:p>
          <a:p>
            <a:r>
              <a:rPr lang="en-US" sz="2000" b="1" i="1" dirty="0"/>
              <a:t>2: one that is involuntarily controlled by an outside influence</a:t>
            </a:r>
            <a:endParaRPr lang="en-US" sz="2000" b="1" i="1" dirty="0"/>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21536" y="114653"/>
            <a:ext cx="10399776" cy="1280890"/>
          </a:xfrm>
        </p:spPr>
        <p:txBody>
          <a:bodyPr/>
          <a:lstStyle/>
          <a:p>
            <a:r>
              <a:rPr lang="en-US" dirty="0"/>
              <a:t>These Words with the Definitions match what our children </a:t>
            </a:r>
            <a:r>
              <a:rPr lang="en-US" dirty="0" smtClean="0"/>
              <a:t>experience CPS &amp; State Custody</a:t>
            </a:r>
            <a:endParaRPr lang="en-US" dirty="0"/>
          </a:p>
        </p:txBody>
      </p:sp>
      <p:sp>
        <p:nvSpPr>
          <p:cNvPr id="4" name="Content Placeholder 3"/>
          <p:cNvSpPr>
            <a:spLocks noGrp="1"/>
          </p:cNvSpPr>
          <p:nvPr>
            <p:ph sz="half" idx="2"/>
          </p:nvPr>
        </p:nvSpPr>
        <p:spPr>
          <a:xfrm>
            <a:off x="6213631" y="4832856"/>
            <a:ext cx="5807680" cy="1786569"/>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0" indent="0" algn="ctr">
              <a:buNone/>
            </a:pPr>
            <a:r>
              <a:rPr lang="en-US" sz="2000" b="1" u="sng" dirty="0" smtClean="0"/>
              <a:t>Anxiety </a:t>
            </a:r>
            <a:r>
              <a:rPr lang="en-US" sz="2000" b="1" u="sng" dirty="0" err="1" smtClean="0"/>
              <a:t>anx·i·ety</a:t>
            </a:r>
            <a:r>
              <a:rPr lang="en-US" sz="2000" b="1" u="sng" dirty="0" smtClean="0"/>
              <a:t> </a:t>
            </a:r>
            <a:r>
              <a:rPr lang="en-US" sz="2000" b="1" u="sng" dirty="0"/>
              <a:t>| \ </a:t>
            </a:r>
            <a:r>
              <a:rPr lang="en-US" sz="2000" b="1" u="sng" dirty="0" err="1"/>
              <a:t>aŋ</a:t>
            </a:r>
            <a:r>
              <a:rPr lang="en-US" sz="2000" b="1" u="sng" dirty="0"/>
              <a:t>-ˈ</a:t>
            </a:r>
            <a:r>
              <a:rPr lang="en-US" sz="2000" b="1" u="sng" dirty="0" err="1"/>
              <a:t>zī</a:t>
            </a:r>
            <a:r>
              <a:rPr lang="en-US" sz="2000" b="1" u="sng" dirty="0"/>
              <a:t>-ə-</a:t>
            </a:r>
            <a:r>
              <a:rPr lang="en-US" sz="2000" b="1" u="sng" dirty="0" err="1"/>
              <a:t>tē</a:t>
            </a:r>
            <a:r>
              <a:rPr lang="en-US" sz="2000" dirty="0"/>
              <a:t>	</a:t>
            </a:r>
            <a:endParaRPr lang="en-US" sz="2000" dirty="0" smtClean="0"/>
          </a:p>
          <a:p>
            <a:pPr marL="0" indent="0" algn="ctr">
              <a:buNone/>
            </a:pPr>
            <a:endParaRPr lang="en-US" sz="1000" dirty="0" smtClean="0"/>
          </a:p>
          <a:p>
            <a:pPr marL="0" indent="0">
              <a:buNone/>
            </a:pPr>
            <a:r>
              <a:rPr lang="en-US" sz="2000" b="1" i="1" dirty="0"/>
              <a:t>:fear or nervousness about what might </a:t>
            </a:r>
            <a:r>
              <a:rPr lang="en-US" sz="2000" b="1" i="1" dirty="0" smtClean="0"/>
              <a:t>happen feelings </a:t>
            </a:r>
            <a:r>
              <a:rPr lang="en-US" sz="2000" b="1" i="1" dirty="0"/>
              <a:t>of anger and </a:t>
            </a:r>
            <a:r>
              <a:rPr lang="en-US" sz="2000" b="1" i="1" dirty="0" smtClean="0"/>
              <a:t>anxiety</a:t>
            </a:r>
            <a:endParaRPr lang="en-US" sz="2000" b="1" i="1" dirty="0"/>
          </a:p>
        </p:txBody>
      </p:sp>
      <p:sp>
        <p:nvSpPr>
          <p:cNvPr id="6" name="Content Placeholder 5"/>
          <p:cNvSpPr>
            <a:spLocks noGrp="1"/>
          </p:cNvSpPr>
          <p:nvPr>
            <p:ph sz="quarter" idx="4"/>
          </p:nvPr>
        </p:nvSpPr>
        <p:spPr>
          <a:xfrm>
            <a:off x="6286784" y="1394019"/>
            <a:ext cx="5734527" cy="3310128"/>
          </a:xfrm>
        </p:spPr>
        <p:style>
          <a:lnRef idx="2">
            <a:schemeClr val="accent1">
              <a:shade val="50000"/>
            </a:schemeClr>
          </a:lnRef>
          <a:fillRef idx="1">
            <a:schemeClr val="accent1"/>
          </a:fillRef>
          <a:effectRef idx="0">
            <a:schemeClr val="accent1"/>
          </a:effectRef>
          <a:fontRef idx="minor">
            <a:schemeClr val="lt1"/>
          </a:fontRef>
        </p:style>
        <p:txBody>
          <a:bodyPr>
            <a:normAutofit fontScale="77500" lnSpcReduction="20000"/>
          </a:bodyPr>
          <a:lstStyle/>
          <a:p>
            <a:pPr marL="0" indent="0" algn="ctr">
              <a:buNone/>
            </a:pPr>
            <a:r>
              <a:rPr lang="en-US" sz="2400" b="1" i="1" u="sng" dirty="0"/>
              <a:t>Fear \ ˈfir  </a:t>
            </a:r>
            <a:r>
              <a:rPr lang="en-US" sz="2400" b="1" i="1" u="sng" dirty="0" smtClean="0"/>
              <a:t>\</a:t>
            </a:r>
            <a:endParaRPr lang="en-US" sz="2400" b="1" i="1" u="sng" dirty="0" smtClean="0"/>
          </a:p>
          <a:p>
            <a:pPr marL="0" indent="0" algn="ctr">
              <a:buNone/>
            </a:pPr>
            <a:endParaRPr lang="en-US" sz="1300" b="1" i="1" u="sng" dirty="0"/>
          </a:p>
          <a:p>
            <a:pPr marL="0" indent="0">
              <a:buNone/>
            </a:pPr>
            <a:r>
              <a:rPr lang="en-US" sz="2400" b="1" i="1" dirty="0"/>
              <a:t>1a: an unpleasant often strong emotion caused by anticipation or awareness of danger</a:t>
            </a:r>
            <a:endParaRPr lang="en-US" sz="2400" b="1" i="1" dirty="0"/>
          </a:p>
          <a:p>
            <a:pPr marL="0" indent="0">
              <a:buNone/>
            </a:pPr>
            <a:r>
              <a:rPr lang="en-US" sz="2400" b="1" i="1" dirty="0"/>
              <a:t>1b (1): an instance of this emotion</a:t>
            </a:r>
            <a:endParaRPr lang="en-US" sz="2400" b="1" i="1" dirty="0"/>
          </a:p>
          <a:p>
            <a:pPr marL="0" indent="0">
              <a:buNone/>
            </a:pPr>
            <a:r>
              <a:rPr lang="en-US" sz="2400" b="1" i="1" dirty="0"/>
              <a:t>(2): a state marked by this emotion</a:t>
            </a:r>
            <a:endParaRPr lang="en-US" sz="2400" b="1" i="1" dirty="0"/>
          </a:p>
          <a:p>
            <a:pPr marL="0" indent="0">
              <a:buNone/>
            </a:pPr>
            <a:r>
              <a:rPr lang="en-US" sz="2400" b="1" i="1" dirty="0"/>
              <a:t>2: anxious concern</a:t>
            </a:r>
            <a:endParaRPr lang="en-US" sz="2400" b="1" i="1" dirty="0"/>
          </a:p>
          <a:p>
            <a:pPr marL="0" indent="0">
              <a:buNone/>
            </a:pPr>
            <a:r>
              <a:rPr lang="en-US" sz="2400" b="1" i="1" dirty="0"/>
              <a:t>3: profound reverence and awe especially toward God</a:t>
            </a:r>
            <a:endParaRPr lang="en-US" sz="2400" b="1" i="1" dirty="0"/>
          </a:p>
          <a:p>
            <a:pPr marL="0" indent="0">
              <a:buNone/>
            </a:pPr>
            <a:r>
              <a:rPr lang="en-US" sz="2400" b="1" i="1" dirty="0"/>
              <a:t>4: reason for alarm</a:t>
            </a:r>
            <a:endParaRPr lang="en-US" sz="2400" b="1" i="1" dirty="0"/>
          </a:p>
          <a:p>
            <a:pPr marL="0" indent="0" algn="ctr">
              <a:buNone/>
            </a:pPr>
            <a:endParaRPr lang="en-US" sz="2000" b="1" i="1" dirty="0"/>
          </a:p>
        </p:txBody>
      </p:sp>
      <p:sp>
        <p:nvSpPr>
          <p:cNvPr id="8" name="TextBox 7"/>
          <p:cNvSpPr txBox="1"/>
          <p:nvPr/>
        </p:nvSpPr>
        <p:spPr>
          <a:xfrm>
            <a:off x="337088" y="4094192"/>
            <a:ext cx="5734527" cy="14773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u="sng" dirty="0"/>
              <a:t>Abandonment </a:t>
            </a:r>
            <a:r>
              <a:rPr lang="en-US" sz="2000" b="1" u="sng" dirty="0" err="1" smtClean="0"/>
              <a:t>aban</a:t>
            </a:r>
            <a:r>
              <a:rPr lang="en-US" sz="2000" b="1" u="sng" dirty="0"/>
              <a:t>·​don·​</a:t>
            </a:r>
            <a:r>
              <a:rPr lang="en-US" sz="2000" b="1" u="sng" dirty="0" err="1"/>
              <a:t>ment</a:t>
            </a:r>
            <a:r>
              <a:rPr lang="en-US" sz="2000" b="1" u="sng" dirty="0"/>
              <a:t> | </a:t>
            </a:r>
            <a:endParaRPr lang="en-US" sz="2000" b="1" u="sng" dirty="0" smtClean="0"/>
          </a:p>
          <a:p>
            <a:pPr algn="ctr"/>
            <a:r>
              <a:rPr lang="en-US" sz="2000" b="1" u="sng" dirty="0" smtClean="0"/>
              <a:t>\ </a:t>
            </a:r>
            <a:r>
              <a:rPr lang="en-US" sz="2000" b="1" u="sng" dirty="0"/>
              <a:t>ə-ˈ</a:t>
            </a:r>
            <a:r>
              <a:rPr lang="en-US" sz="2000" b="1" u="sng" dirty="0" smtClean="0"/>
              <a:t>ban-</a:t>
            </a:r>
            <a:r>
              <a:rPr lang="en-US" sz="2000" b="1" u="sng" dirty="0" err="1" smtClean="0"/>
              <a:t>dən</a:t>
            </a:r>
            <a:r>
              <a:rPr lang="en-US" sz="2000" b="1" u="sng" dirty="0" smtClean="0"/>
              <a:t>-</a:t>
            </a:r>
            <a:r>
              <a:rPr lang="en-US" sz="2000" b="1" u="sng" dirty="0" err="1" smtClean="0"/>
              <a:t>mənt</a:t>
            </a:r>
            <a:endParaRPr lang="en-US" sz="2000" b="1" u="sng" dirty="0" smtClean="0"/>
          </a:p>
          <a:p>
            <a:endParaRPr lang="en-US" sz="1000" b="1" dirty="0" smtClean="0"/>
          </a:p>
          <a:p>
            <a:r>
              <a:rPr lang="en-US" sz="2000" b="1" i="1" dirty="0"/>
              <a:t>The act of abandoning something or someone</a:t>
            </a:r>
            <a:endParaRPr lang="en-US" sz="2000" b="1" i="1" dirty="0"/>
          </a:p>
        </p:txBody>
      </p:sp>
      <p:sp>
        <p:nvSpPr>
          <p:cNvPr id="3" name="TextBox 2"/>
          <p:cNvSpPr txBox="1"/>
          <p:nvPr/>
        </p:nvSpPr>
        <p:spPr>
          <a:xfrm>
            <a:off x="263935" y="1394019"/>
            <a:ext cx="5807680" cy="25545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u="sng" dirty="0" smtClean="0"/>
              <a:t>Abandon </a:t>
            </a:r>
            <a:r>
              <a:rPr lang="en-US" sz="2000" b="1" u="sng" dirty="0" err="1"/>
              <a:t>a·ban·don</a:t>
            </a:r>
            <a:r>
              <a:rPr lang="en-US" sz="2000" b="1" u="sng" dirty="0"/>
              <a:t> /</a:t>
            </a:r>
            <a:r>
              <a:rPr lang="en-US" sz="2000" b="1" u="sng" dirty="0" err="1"/>
              <a:t>əˈbandən</a:t>
            </a:r>
            <a:r>
              <a:rPr lang="en-US" sz="2000" b="1" u="sng" dirty="0" smtClean="0"/>
              <a:t>/</a:t>
            </a:r>
            <a:endParaRPr lang="en-US" sz="2000" b="1" u="sng" dirty="0" smtClean="0"/>
          </a:p>
          <a:p>
            <a:endParaRPr lang="en-US" sz="2000" b="1" u="sng" dirty="0"/>
          </a:p>
          <a:p>
            <a:r>
              <a:rPr lang="en-US" sz="2000" b="1" dirty="0" smtClean="0"/>
              <a:t>1. cease </a:t>
            </a:r>
            <a:r>
              <a:rPr lang="en-US" sz="2000" b="1" dirty="0"/>
              <a:t>to support or look after (someone); desert:</a:t>
            </a:r>
            <a:endParaRPr lang="en-US" sz="2000" b="1" dirty="0"/>
          </a:p>
          <a:p>
            <a:r>
              <a:rPr lang="en-US" sz="2000" b="1" dirty="0" smtClean="0"/>
              <a:t>2. give </a:t>
            </a:r>
            <a:r>
              <a:rPr lang="en-US" sz="2000" b="1" dirty="0"/>
              <a:t>up completely (a course of action, a practice, or a way of thinking):</a:t>
            </a:r>
            <a:endParaRPr lang="en-US" sz="2000" b="1" dirty="0"/>
          </a:p>
          <a:p>
            <a:r>
              <a:rPr lang="en-US" sz="2000" b="1" dirty="0"/>
              <a:t>"he had clearly abandoned all pretense of trying to succeed</a:t>
            </a:r>
            <a:r>
              <a:rPr lang="en-US" sz="2000" b="1" dirty="0" smtClean="0"/>
              <a:t>"</a:t>
            </a:r>
            <a:endParaRPr lang="en-US" sz="2000" b="1" dirty="0"/>
          </a:p>
        </p:txBody>
      </p:sp>
      <p:sp>
        <p:nvSpPr>
          <p:cNvPr id="5" name="TextBox 4"/>
          <p:cNvSpPr txBox="1"/>
          <p:nvPr/>
        </p:nvSpPr>
        <p:spPr>
          <a:xfrm>
            <a:off x="337088" y="5693664"/>
            <a:ext cx="5734527" cy="10156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en-US" sz="2000" b="1" u="sng" dirty="0"/>
              <a:t>Isolate </a:t>
            </a:r>
            <a:r>
              <a:rPr lang="en-US" sz="2000" b="1" u="sng" dirty="0" err="1"/>
              <a:t>iso·late</a:t>
            </a:r>
            <a:r>
              <a:rPr lang="en-US" sz="2000" b="1" u="sng" dirty="0"/>
              <a:t> | \ ˈī-</a:t>
            </a:r>
            <a:r>
              <a:rPr lang="en-US" sz="2000" b="1" u="sng" dirty="0" err="1"/>
              <a:t>sə</a:t>
            </a:r>
            <a:r>
              <a:rPr lang="en-US" sz="2000" b="1" u="sng" dirty="0"/>
              <a:t>-ˌ</a:t>
            </a:r>
            <a:r>
              <a:rPr lang="en-US" sz="2000" b="1" u="sng" dirty="0" err="1"/>
              <a:t>lāt</a:t>
            </a:r>
            <a:endParaRPr lang="en-US" sz="2000" b="1" u="sng" dirty="0"/>
          </a:p>
          <a:p>
            <a:endParaRPr lang="en-US" sz="2000" b="1" i="1" dirty="0"/>
          </a:p>
          <a:p>
            <a:r>
              <a:rPr lang="en-US" sz="2000" b="1" i="1" dirty="0"/>
              <a:t>To set apart from others</a:t>
            </a:r>
            <a:endParaRPr lang="en-US" sz="2000" b="1" i="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8112" y="416846"/>
            <a:ext cx="10314432" cy="1619218"/>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en-US" b="1" dirty="0"/>
              <a:t>By the definitions above we expose the traumas associated with any interaction between Child Protective Services and children with their families</a:t>
            </a:r>
            <a:r>
              <a:rPr lang="en-US" dirty="0"/>
              <a:t>.</a:t>
            </a:r>
            <a:endParaRPr lang="en-US" dirty="0"/>
          </a:p>
        </p:txBody>
      </p:sp>
      <p:sp>
        <p:nvSpPr>
          <p:cNvPr id="3" name="Rectangle 2"/>
          <p:cNvSpPr/>
          <p:nvPr/>
        </p:nvSpPr>
        <p:spPr>
          <a:xfrm>
            <a:off x="2170176" y="2551837"/>
            <a:ext cx="9802368" cy="4031873"/>
          </a:xfrm>
          <a:prstGeom prst="rect">
            <a:avLst/>
          </a:prstGeom>
        </p:spPr>
        <p:txBody>
          <a:bodyPr wrap="square">
            <a:spAutoFit/>
          </a:bodyPr>
          <a:lstStyle/>
          <a:p>
            <a:r>
              <a:rPr lang="en-US" sz="3200" dirty="0"/>
              <a:t>What do these experiences do to the children?</a:t>
            </a:r>
            <a:endParaRPr lang="en-US" sz="3200" dirty="0"/>
          </a:p>
          <a:p>
            <a:pPr marL="457200" indent="-457200">
              <a:buFont typeface="Wingdings" panose="05000000000000000000" pitchFamily="2" charset="2"/>
              <a:buChar char="ü"/>
            </a:pPr>
            <a:r>
              <a:rPr lang="en-US" sz="3200" dirty="0" smtClean="0"/>
              <a:t>Parental Alienation</a:t>
            </a:r>
            <a:endParaRPr lang="en-US" sz="3200" dirty="0"/>
          </a:p>
          <a:p>
            <a:pPr marL="457200" indent="-457200">
              <a:buFont typeface="Wingdings" panose="05000000000000000000" pitchFamily="2" charset="2"/>
              <a:buChar char="ü"/>
            </a:pPr>
            <a:r>
              <a:rPr lang="en-US" sz="3200" dirty="0" smtClean="0"/>
              <a:t>Abandonment </a:t>
            </a:r>
            <a:r>
              <a:rPr lang="en-US" sz="3200" dirty="0"/>
              <a:t>Issues</a:t>
            </a:r>
            <a:endParaRPr lang="en-US" sz="3200" dirty="0"/>
          </a:p>
          <a:p>
            <a:pPr marL="457200" indent="-457200">
              <a:buFont typeface="Wingdings" panose="05000000000000000000" pitchFamily="2" charset="2"/>
              <a:buChar char="ü"/>
            </a:pPr>
            <a:r>
              <a:rPr lang="en-US" sz="3200" dirty="0" smtClean="0"/>
              <a:t>Post-Traumatic </a:t>
            </a:r>
            <a:r>
              <a:rPr lang="en-US" sz="3200" dirty="0"/>
              <a:t>Stress</a:t>
            </a:r>
            <a:endParaRPr lang="en-US" sz="3200" dirty="0"/>
          </a:p>
          <a:p>
            <a:pPr marL="457200" indent="-457200">
              <a:buFont typeface="Wingdings" panose="05000000000000000000" pitchFamily="2" charset="2"/>
              <a:buChar char="ü"/>
            </a:pPr>
            <a:r>
              <a:rPr lang="en-US" sz="3200" dirty="0" smtClean="0"/>
              <a:t>Trust </a:t>
            </a:r>
            <a:r>
              <a:rPr lang="en-US" sz="3200" dirty="0"/>
              <a:t>Issues</a:t>
            </a:r>
            <a:endParaRPr lang="en-US" sz="3200" dirty="0"/>
          </a:p>
          <a:p>
            <a:pPr marL="457200" indent="-457200">
              <a:buFont typeface="Wingdings" panose="05000000000000000000" pitchFamily="2" charset="2"/>
              <a:buChar char="ü"/>
            </a:pPr>
            <a:r>
              <a:rPr lang="en-US" sz="3200" dirty="0" smtClean="0"/>
              <a:t>Stockholm syndrome</a:t>
            </a:r>
            <a:endParaRPr lang="en-US" sz="3200" dirty="0" smtClean="0"/>
          </a:p>
          <a:p>
            <a:pPr marL="457200" indent="-457200">
              <a:buFont typeface="Wingdings" panose="05000000000000000000" pitchFamily="2" charset="2"/>
              <a:buChar char="ü"/>
            </a:pPr>
            <a:endParaRPr lang="en-US" sz="3200" dirty="0"/>
          </a:p>
          <a:p>
            <a:pPr algn="ctr"/>
            <a:r>
              <a:rPr lang="en-US" sz="3200" dirty="0" smtClean="0"/>
              <a:t> Just </a:t>
            </a:r>
            <a:r>
              <a:rPr lang="en-US" sz="3200" dirty="0"/>
              <a:t>to share a </a:t>
            </a:r>
            <a:r>
              <a:rPr lang="en-US" sz="3200" dirty="0" smtClean="0"/>
              <a:t>few</a:t>
            </a: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92224" y="243840"/>
            <a:ext cx="10290048" cy="1246495"/>
          </a:xfrm>
          <a:prstGeom prst="rect">
            <a:avLst/>
          </a:prstGeom>
          <a:noFill/>
        </p:spPr>
        <p:txBody>
          <a:bodyPr wrap="square" rtlCol="0">
            <a:spAutoFit/>
          </a:bodyPr>
          <a:lstStyle/>
          <a:p>
            <a:r>
              <a:rPr lang="en-US" sz="2500" b="1" dirty="0" smtClean="0">
                <a:solidFill>
                  <a:srgbClr val="FF0000"/>
                </a:solidFill>
              </a:rPr>
              <a:t>The Stockholm syndrome types can help the public comprehend and envision the situations that happen to children taken by Child Protective Services and live in State Custody:</a:t>
            </a:r>
            <a:endParaRPr lang="en-US" sz="2500" b="1" dirty="0">
              <a:solidFill>
                <a:srgbClr val="FF0000"/>
              </a:solidFill>
            </a:endParaRPr>
          </a:p>
        </p:txBody>
      </p:sp>
      <p:sp>
        <p:nvSpPr>
          <p:cNvPr id="3" name="TextBox 2"/>
          <p:cNvSpPr txBox="1"/>
          <p:nvPr/>
        </p:nvSpPr>
        <p:spPr>
          <a:xfrm>
            <a:off x="231648" y="1682496"/>
            <a:ext cx="11850624" cy="4308872"/>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sz="2800" dirty="0"/>
              <a:t>Besides a hostage situation, the following </a:t>
            </a:r>
            <a:r>
              <a:rPr lang="en-US" sz="2800" b="1" u="sng" dirty="0"/>
              <a:t>4 Types </a:t>
            </a:r>
            <a:r>
              <a:rPr lang="en-US" sz="2800" dirty="0"/>
              <a:t>of Situations also occur in severely controlling, abusive relationships, creating the Stockholm syndrome responses:</a:t>
            </a:r>
            <a:endParaRPr lang="en-US" sz="2800" dirty="0"/>
          </a:p>
          <a:p>
            <a:endParaRPr lang="en-US" sz="1400" dirty="0"/>
          </a:p>
          <a:p>
            <a:pPr marL="457200" indent="-457200">
              <a:buFont typeface="+mj-lt"/>
              <a:buAutoNum type="arabicParenR"/>
            </a:pPr>
            <a:r>
              <a:rPr lang="en-US" sz="2400" dirty="0" smtClean="0"/>
              <a:t>The </a:t>
            </a:r>
            <a:r>
              <a:rPr lang="en-US" sz="2400" dirty="0"/>
              <a:t>presence of a perceived threat to one’s physical or psychological </a:t>
            </a:r>
            <a:endParaRPr lang="en-US" sz="2400" dirty="0" smtClean="0"/>
          </a:p>
          <a:p>
            <a:r>
              <a:rPr lang="en-US" sz="2400" dirty="0" smtClean="0"/>
              <a:t>	survival </a:t>
            </a:r>
            <a:r>
              <a:rPr lang="en-US" sz="2400" dirty="0"/>
              <a:t>and the belief that the abuser would carry out the </a:t>
            </a:r>
            <a:r>
              <a:rPr lang="en-US" sz="2400" dirty="0" smtClean="0"/>
              <a:t>threat</a:t>
            </a:r>
            <a:endParaRPr lang="en-US" sz="2400" dirty="0" smtClean="0"/>
          </a:p>
          <a:p>
            <a:endParaRPr lang="en-US" sz="1600" dirty="0" smtClean="0"/>
          </a:p>
          <a:p>
            <a:pPr marL="457200" indent="-457200">
              <a:buAutoNum type="arabicParenR" startAt="2"/>
            </a:pPr>
            <a:r>
              <a:rPr lang="en-US" sz="2400" dirty="0" smtClean="0"/>
              <a:t>The </a:t>
            </a:r>
            <a:r>
              <a:rPr lang="en-US" sz="2400" dirty="0"/>
              <a:t>presence of a perceived small kindness from the abuser to the </a:t>
            </a:r>
            <a:r>
              <a:rPr lang="en-US" sz="2400" dirty="0" smtClean="0"/>
              <a:t>victim</a:t>
            </a:r>
            <a:endParaRPr lang="en-US" sz="2400" dirty="0" smtClean="0"/>
          </a:p>
          <a:p>
            <a:pPr marL="457200" indent="-457200">
              <a:buAutoNum type="arabicParenR" startAt="2"/>
            </a:pPr>
            <a:endParaRPr lang="en-US" sz="1600" dirty="0" smtClean="0"/>
          </a:p>
          <a:p>
            <a:pPr marL="457200" indent="-457200">
              <a:buAutoNum type="arabicParenR" startAt="3"/>
            </a:pPr>
            <a:r>
              <a:rPr lang="en-US" sz="2400" dirty="0" smtClean="0"/>
              <a:t>Isolation </a:t>
            </a:r>
            <a:r>
              <a:rPr lang="en-US" sz="2400" dirty="0"/>
              <a:t>from perspectives other than those of the </a:t>
            </a:r>
            <a:r>
              <a:rPr lang="en-US" sz="2400" dirty="0" smtClean="0"/>
              <a:t>abuser</a:t>
            </a:r>
            <a:endParaRPr lang="en-US" sz="2400" dirty="0" smtClean="0"/>
          </a:p>
          <a:p>
            <a:pPr marL="457200" indent="-457200">
              <a:buAutoNum type="arabicParenR" startAt="3"/>
            </a:pPr>
            <a:endParaRPr lang="en-US" sz="1600" dirty="0" smtClean="0"/>
          </a:p>
          <a:p>
            <a:pPr marL="457200" indent="-457200">
              <a:buAutoNum type="arabicParenR" startAt="3"/>
            </a:pPr>
            <a:r>
              <a:rPr lang="en-US" sz="2400" dirty="0" smtClean="0"/>
              <a:t>The </a:t>
            </a:r>
            <a:r>
              <a:rPr lang="en-US" sz="2400" dirty="0"/>
              <a:t>perceived inability to escape the situation</a:t>
            </a:r>
            <a:endParaRPr lang="en-US" sz="2400" dirty="0"/>
          </a:p>
        </p:txBody>
      </p:sp>
      <p:sp>
        <p:nvSpPr>
          <p:cNvPr id="4" name="TextBox 3"/>
          <p:cNvSpPr txBox="1"/>
          <p:nvPr/>
        </p:nvSpPr>
        <p:spPr>
          <a:xfrm>
            <a:off x="231648" y="6291072"/>
            <a:ext cx="1171651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dirty="0">
                <a:hlinkClick r:id="rId1"/>
              </a:rPr>
              <a:t>http://receivehealing.com/blog/217/abusive-relationships-situations-symptoms-of-stockholm-syndrome</a:t>
            </a:r>
            <a:r>
              <a:rPr lang="en-US" dirty="0" smtClean="0">
                <a:hlinkClick r:id="rId1"/>
              </a:rPr>
              <a:t>/</a:t>
            </a:r>
            <a:r>
              <a:rPr lang="en-US" dirty="0" smtClean="0"/>
              <a:t> </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1439545" y="459105"/>
            <a:ext cx="10359390" cy="5939155"/>
          </a:xfrm>
          <a:prstGeom prst="rect">
            <a:avLst/>
          </a:prstGeom>
          <a:noFill/>
        </p:spPr>
        <p:txBody>
          <a:bodyPr wrap="square" rtlCol="0" anchor="t">
            <a:spAutoFit/>
          </a:bodyPr>
          <a:p>
            <a:r>
              <a:rPr lang="en-US" sz="2000" smtClean="0">
                <a:sym typeface="+mn-ea"/>
              </a:rPr>
              <a:t>Experience </a:t>
            </a:r>
            <a:r>
              <a:rPr lang="en-US" sz="2000" dirty="0">
                <a:sym typeface="+mn-ea"/>
              </a:rPr>
              <a:t>with Child Protective Services that children and families meet the criteria for all </a:t>
            </a:r>
            <a:r>
              <a:rPr lang="en-US" sz="2000" b="1" dirty="0">
                <a:sym typeface="+mn-ea"/>
              </a:rPr>
              <a:t>4 Types </a:t>
            </a:r>
            <a:r>
              <a:rPr lang="en-US" sz="2000" dirty="0">
                <a:sym typeface="+mn-ea"/>
              </a:rPr>
              <a:t>of Situations listed above at the same time.</a:t>
            </a:r>
            <a:endParaRPr lang="en-US" sz="2000" dirty="0"/>
          </a:p>
          <a:p>
            <a:endParaRPr lang="en-US" sz="2000" dirty="0"/>
          </a:p>
          <a:p>
            <a:pPr marL="457200" indent="-457200">
              <a:buFont typeface="+mj-lt"/>
              <a:buAutoNum type="arabicParenR"/>
            </a:pPr>
            <a:r>
              <a:rPr lang="en-US" sz="2000" dirty="0">
                <a:sym typeface="+mn-ea"/>
              </a:rPr>
              <a:t>Children and Parents are threatened and they sincerely believe that Child Protective Services will and do carry out those threats as they please.</a:t>
            </a:r>
            <a:endParaRPr lang="en-US" sz="2000" dirty="0"/>
          </a:p>
          <a:p>
            <a:pPr marL="457200" indent="-457200">
              <a:buFont typeface="+mj-lt"/>
              <a:buAutoNum type="arabicParenR"/>
            </a:pPr>
            <a:endParaRPr lang="en-US" sz="2000" dirty="0"/>
          </a:p>
          <a:p>
            <a:pPr marL="457200" indent="-457200">
              <a:buFont typeface="+mj-lt"/>
              <a:buAutoNum type="arabicParenR"/>
            </a:pPr>
            <a:r>
              <a:rPr lang="en-US" sz="2000" dirty="0">
                <a:sym typeface="+mn-ea"/>
              </a:rPr>
              <a:t>Any kindness, no matter how small, by Child Protective Services, coerces the child and the Parent to believe the abuse of them and their children by Child Protective Services will stop and they will get their children back.</a:t>
            </a:r>
            <a:endParaRPr lang="en-US" sz="2000" dirty="0"/>
          </a:p>
          <a:p>
            <a:pPr marL="457200" indent="-457200">
              <a:buFont typeface="+mj-lt"/>
              <a:buAutoNum type="arabicParenR"/>
            </a:pPr>
            <a:endParaRPr lang="en-US" sz="2000" dirty="0"/>
          </a:p>
          <a:p>
            <a:pPr marL="457200" indent="-457200">
              <a:buFont typeface="+mj-lt"/>
              <a:buAutoNum type="arabicParenR"/>
            </a:pPr>
            <a:r>
              <a:rPr lang="en-US" sz="2000" dirty="0">
                <a:sym typeface="+mn-ea"/>
              </a:rPr>
              <a:t>Child Protective Services divides and isolates children from Parent; Parents from children; children from siblings; children from other family members, children from their previous school, and children from their religious faith and beliefs.</a:t>
            </a:r>
            <a:endParaRPr lang="en-US" sz="2000" dirty="0"/>
          </a:p>
          <a:p>
            <a:pPr marL="457200" indent="-457200">
              <a:buFont typeface="+mj-lt"/>
              <a:buAutoNum type="arabicParenR"/>
            </a:pPr>
            <a:endParaRPr lang="en-US" sz="2000" dirty="0"/>
          </a:p>
          <a:p>
            <a:pPr marL="457200" indent="-457200">
              <a:buFont typeface="+mj-lt"/>
              <a:buAutoNum type="arabicParenR"/>
            </a:pPr>
            <a:r>
              <a:rPr lang="en-US" sz="2000" dirty="0">
                <a:sym typeface="+mn-ea"/>
              </a:rPr>
              <a:t>Parents and children perceive that they have an inability to escape from the situation and from Child Protective Services. Regardless of obeying and doing every single task successfully the Child Protective Service employees demand more from Child and </a:t>
            </a:r>
            <a:r>
              <a:rPr lang="en-US" sz="2000" dirty="0" smtClean="0">
                <a:sym typeface="+mn-ea"/>
              </a:rPr>
              <a:t>Parent.</a:t>
            </a:r>
            <a:endParaRPr lang="en-US" sz="2000" dirty="0" smtClean="0">
              <a:sym typeface="+mn-e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8" name="Picture 7" descr="CRIME SCENE TAPE FINAL"/>
          <p:cNvPicPr>
            <a:picLocks noChangeAspect="1"/>
          </p:cNvPicPr>
          <p:nvPr/>
        </p:nvPicPr>
        <p:blipFill>
          <a:blip r:embed="rId1"/>
          <a:stretch>
            <a:fillRect/>
          </a:stretch>
        </p:blipFill>
        <p:spPr>
          <a:xfrm>
            <a:off x="7342505" y="334010"/>
            <a:ext cx="3714750" cy="3429000"/>
          </a:xfrm>
          <a:prstGeom prst="rect">
            <a:avLst/>
          </a:prstGeom>
        </p:spPr>
      </p:pic>
      <p:pic>
        <p:nvPicPr>
          <p:cNvPr id="9" name="Picture 8"/>
          <p:cNvPicPr>
            <a:picLocks noChangeAspect="1"/>
          </p:cNvPicPr>
          <p:nvPr>
            <p:custDataLst>
              <p:tags r:id="rId2"/>
            </p:custDataLst>
          </p:nvPr>
        </p:nvPicPr>
        <p:blipFill>
          <a:blip r:embed="rId3"/>
          <a:stretch>
            <a:fillRect/>
          </a:stretch>
        </p:blipFill>
        <p:spPr>
          <a:xfrm>
            <a:off x="1920542" y="799802"/>
            <a:ext cx="3603048" cy="2274005"/>
          </a:xfrm>
          <a:prstGeom prst="rect">
            <a:avLst/>
          </a:prstGeom>
        </p:spPr>
      </p:pic>
      <p:sp>
        <p:nvSpPr>
          <p:cNvPr id="10" name="Text Box 9"/>
          <p:cNvSpPr txBox="1"/>
          <p:nvPr/>
        </p:nvSpPr>
        <p:spPr>
          <a:xfrm>
            <a:off x="1228090" y="4237990"/>
            <a:ext cx="10113645" cy="1753235"/>
          </a:xfrm>
          <a:prstGeom prst="rect">
            <a:avLst/>
          </a:prstGeom>
          <a:noFill/>
        </p:spPr>
        <p:txBody>
          <a:bodyPr wrap="square" rtlCol="0" anchor="t">
            <a:spAutoFit/>
          </a:bodyPr>
          <a:p>
            <a:r>
              <a:rPr lang="en-US" dirty="0">
                <a:sym typeface="+mn-ea"/>
              </a:rPr>
              <a:t> </a:t>
            </a:r>
            <a:r>
              <a:rPr lang="en-US" b="1" dirty="0">
                <a:sym typeface="+mn-ea"/>
              </a:rPr>
              <a:t>We meet in “Zoom” the second Thursday’s</a:t>
            </a:r>
            <a:r>
              <a:rPr lang="en-US" b="1" dirty="0" smtClean="0">
                <a:sym typeface="+mn-ea"/>
              </a:rPr>
              <a:t> </a:t>
            </a:r>
            <a:r>
              <a:rPr lang="en-US" b="1" dirty="0">
                <a:sym typeface="+mn-ea"/>
              </a:rPr>
              <a:t>of every </a:t>
            </a:r>
            <a:r>
              <a:rPr lang="en-US" b="1" dirty="0" smtClean="0">
                <a:sym typeface="+mn-ea"/>
              </a:rPr>
              <a:t>month @</a:t>
            </a:r>
            <a:r>
              <a:rPr lang="en-US" b="1" smtClean="0">
                <a:sym typeface="+mn-ea"/>
              </a:rPr>
              <a:t>6:00PM MST</a:t>
            </a:r>
            <a:endParaRPr lang="en-US" b="1" smtClean="0"/>
          </a:p>
          <a:p>
            <a:endParaRPr lang="en-US" b="1" dirty="0"/>
          </a:p>
          <a:p>
            <a:r>
              <a:rPr lang="en-US" b="1" dirty="0">
                <a:sym typeface="+mn-ea"/>
              </a:rPr>
              <a:t>                      Visit our website</a:t>
            </a:r>
            <a:r>
              <a:rPr lang="en-US" b="1" dirty="0">
                <a:solidFill>
                  <a:srgbClr val="FF0000"/>
                </a:solidFill>
                <a:sym typeface="+mn-ea"/>
              </a:rPr>
              <a:t> </a:t>
            </a:r>
            <a:r>
              <a:rPr lang="en-US" b="1" dirty="0" smtClean="0">
                <a:solidFill>
                  <a:srgbClr val="FF0000"/>
                </a:solidFill>
                <a:sym typeface="+mn-ea"/>
              </a:rPr>
              <a:t>www.svsloud.org</a:t>
            </a:r>
            <a:r>
              <a:rPr lang="en-US" b="1" dirty="0" smtClean="0">
                <a:sym typeface="+mn-ea"/>
              </a:rPr>
              <a:t> </a:t>
            </a:r>
            <a:r>
              <a:rPr lang="en-US" b="1" dirty="0">
                <a:sym typeface="+mn-ea"/>
              </a:rPr>
              <a:t>For the link to join the </a:t>
            </a:r>
            <a:r>
              <a:rPr lang="en-US" b="1" dirty="0" smtClean="0">
                <a:sym typeface="+mn-ea"/>
              </a:rPr>
              <a:t>conversation</a:t>
            </a:r>
            <a:endParaRPr lang="en-US" b="1" dirty="0" smtClean="0"/>
          </a:p>
          <a:p>
            <a:pPr algn="ctr"/>
            <a:endParaRPr lang="en-US" b="1" dirty="0"/>
          </a:p>
          <a:p>
            <a:pPr algn="ctr"/>
            <a:r>
              <a:rPr lang="en-US" b="1" dirty="0">
                <a:sym typeface="+mn-ea"/>
              </a:rPr>
              <a:t>“The Truth will always expose hidden crimes that the law protects”</a:t>
            </a:r>
            <a:endParaRPr lang="en-US" b="1" dirty="0"/>
          </a:p>
          <a:p>
            <a:pPr algn="ctr"/>
            <a:r>
              <a:rPr lang="en-US" b="1" dirty="0">
                <a:sym typeface="+mn-ea"/>
              </a:rPr>
              <a:t>Silent Voices Speak</a:t>
            </a:r>
            <a:endParaRPr lang="en-US" b="1" dirty="0">
              <a:sym typeface="+mn-ea"/>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0</TotalTime>
  <Words>4272</Words>
  <Application>WPS Presentation</Application>
  <PresentationFormat>Widescreen</PresentationFormat>
  <Paragraphs>115</Paragraphs>
  <Slides>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9</vt:i4>
      </vt:variant>
    </vt:vector>
  </HeadingPairs>
  <TitlesOfParts>
    <vt:vector size="21" baseType="lpstr">
      <vt:lpstr>Arial</vt:lpstr>
      <vt:lpstr>SimSun</vt:lpstr>
      <vt:lpstr>Wingdings</vt:lpstr>
      <vt:lpstr>Wingdings 3</vt:lpstr>
      <vt:lpstr>Arial</vt:lpstr>
      <vt:lpstr>Courgette</vt:lpstr>
      <vt:lpstr>Segoe Print</vt:lpstr>
      <vt:lpstr>Century Gothic</vt:lpstr>
      <vt:lpstr>Microsoft YaHei</vt:lpstr>
      <vt:lpstr>Arial Unicode MS</vt:lpstr>
      <vt:lpstr>Calibri</vt:lpstr>
      <vt:lpstr>Wisp</vt:lpstr>
      <vt:lpstr>PowerPoint 演示文稿</vt:lpstr>
      <vt:lpstr>  These are some of the words that describe what Child Protective Services does to children under the umbrella of their claim:    “In the best interest of the child”. </vt:lpstr>
      <vt:lpstr>PowerPoint 演示文稿</vt:lpstr>
      <vt:lpstr>These Words with the Definitions match what our children experience CPS &amp; State Custody</vt:lpstr>
      <vt:lpstr>These Words with the Definitions match what our children experience CPS &amp; State Custody</vt:lpstr>
      <vt:lpstr>By the definitions above we expose the traumas associated with any interaction between Child Protective Services and children with their families.</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These are some of the words that describe what Child Protective Services does to children under the umbrella of their claim “In the best interest of the child”.</dc:title>
  <dc:creator>Steven Isham</dc:creator>
  <cp:lastModifiedBy>Leanna ms</cp:lastModifiedBy>
  <cp:revision>26</cp:revision>
  <dcterms:created xsi:type="dcterms:W3CDTF">2021-10-10T22:13:00Z</dcterms:created>
  <dcterms:modified xsi:type="dcterms:W3CDTF">2024-07-25T18:21:49Z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7AE90F5A81794C70A55132E3503F7EB6_13</vt:lpwstr>
  </property>
  <property fmtid="{D5CDD505-2E9C-101B-9397-08002B2CF9AE}" pid="3" name="KSOProductBuildVer">
    <vt:lpwstr>1033-12.2.0.17153</vt:lpwstr>
  </property>
</Properties>
</file>