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266" r:id="rId3"/>
    <p:sldId id="274" r:id="rId5"/>
    <p:sldId id="275" r:id="rId6"/>
    <p:sldId id="286" r:id="rId7"/>
    <p:sldId id="287" r:id="rId8"/>
    <p:sldId id="288" r:id="rId9"/>
    <p:sldId id="276" r:id="rId10"/>
    <p:sldId id="277" r:id="rId11"/>
    <p:sldId id="282" r:id="rId12"/>
    <p:sldId id="284" r:id="rId13"/>
    <p:sldId id="290" r:id="rId14"/>
    <p:sldId id="278" r:id="rId15"/>
    <p:sldId id="280" r:id="rId16"/>
    <p:sldId id="281" r:id="rId17"/>
    <p:sldId id="289"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DCAF9ED-07DC-4A11-8D7F-57B35C25682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6146" autoAdjust="0"/>
  </p:normalViewPr>
  <p:slideViewPr>
    <p:cSldViewPr>
      <p:cViewPr varScale="1">
        <p:scale>
          <a:sx n="95" d="100"/>
          <a:sy n="95" d="100"/>
        </p:scale>
        <p:origin x="96" y="288"/>
      </p:cViewPr>
      <p:guideLst/>
    </p:cSldViewPr>
  </p:slideViewPr>
  <p:notesTextViewPr>
    <p:cViewPr>
      <p:scale>
        <a:sx n="1" d="1"/>
        <a:sy n="1" d="1"/>
      </p:scale>
      <p:origin x="0" y="0"/>
    </p:cViewPr>
  </p:notesText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1F7F0-D4C1-4AED-9298-3196B199C1A5}"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5639AE-68CA-4D30-A1A0-938E9270D06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01BF-1343-4B3D-9CB9-ED2AC4733D1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85F71-770B-4752-8E12-005825E685F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anose="020B0604020202020204" pitchFamily="34" charset="0"/>
                <a:cs typeface="Arial" panose="020B0604020202020204" pitchFamily="34" charset="0"/>
              </a:rPr>
              <a:t>Replace these sample pictures with cute ones of your own. It’s easy to do: Select the sample picture and delete it. Now click the Insert Pictures icon inside the frame,</a:t>
            </a:r>
            <a:r>
              <a:rPr lang="en-US" sz="1200" i="1" baseline="0" dirty="0">
                <a:latin typeface="Arial" panose="020B0604020202020204" pitchFamily="34" charset="0"/>
                <a:cs typeface="Arial" panose="020B0604020202020204" pitchFamily="34" charset="0"/>
              </a:rPr>
              <a:t> and locate the picture you want display.</a:t>
            </a:r>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1185F71-770B-4752-8E12-005825E685F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AC4B3D8-5ADB-4A32-BF23-A92F8A52B9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AC4B3D8-5ADB-4A32-BF23-A92F8A52B9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Picture">
    <p:spTree>
      <p:nvGrpSpPr>
        <p:cNvPr id="1" name=""/>
        <p:cNvGrpSpPr/>
        <p:nvPr/>
      </p:nvGrpSpPr>
      <p:grpSpPr>
        <a:xfrm>
          <a:off x="0" y="0"/>
          <a:ext cx="0" cy="0"/>
          <a:chOff x="0" y="0"/>
          <a:chExt cx="0" cy="0"/>
        </a:xfrm>
      </p:grpSpPr>
      <p:sp>
        <p:nvSpPr>
          <p:cNvPr id="4" name="Rectangle 3"/>
          <p:cNvSpPr/>
          <p:nvPr userDrawn="1"/>
        </p:nvSpPr>
        <p:spPr>
          <a:xfrm>
            <a:off x="2931568" y="5029200"/>
            <a:ext cx="6328863" cy="1641963"/>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1"/>
          <p:cNvSpPr>
            <a:spLocks noGrp="1"/>
          </p:cNvSpPr>
          <p:nvPr>
            <p:ph type="pic" sz="quarter" idx="18"/>
          </p:nvPr>
        </p:nvSpPr>
        <p:spPr>
          <a:xfrm>
            <a:off x="465066" y="1"/>
            <a:ext cx="11269734" cy="5410200"/>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619500" y="5029200"/>
            <a:ext cx="4953000" cy="1066800"/>
          </a:xfrm>
        </p:spPr>
        <p:txBody>
          <a:bodyPr anchor="b"/>
          <a:lstStyle>
            <a:lvl1pPr algn="ctr">
              <a:lnSpc>
                <a:spcPct val="80000"/>
              </a:lnSpc>
              <a:defRPr sz="6000">
                <a:solidFill>
                  <a:schemeClr val="accent1"/>
                </a:solidFill>
              </a:defRPr>
            </a:lvl1pPr>
          </a:lstStyle>
          <a:p>
            <a:r>
              <a:rPr lang="en-US" dirty="0"/>
              <a:t>Album Title</a:t>
            </a:r>
            <a:endParaRPr lang="en-US" dirty="0"/>
          </a:p>
        </p:txBody>
      </p:sp>
      <p:sp>
        <p:nvSpPr>
          <p:cNvPr id="3" name="Subtitle 2"/>
          <p:cNvSpPr>
            <a:spLocks noGrp="1"/>
          </p:cNvSpPr>
          <p:nvPr>
            <p:ph type="subTitle" idx="1" hasCustomPrompt="1"/>
          </p:nvPr>
        </p:nvSpPr>
        <p:spPr>
          <a:xfrm>
            <a:off x="3619500" y="6208622"/>
            <a:ext cx="4953000" cy="462542"/>
          </a:xfrm>
        </p:spPr>
        <p:txBody>
          <a:bodyPr/>
          <a:lstStyle>
            <a:lvl1pPr marL="0" indent="0" algn="ctr">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rPr>
              <a:t>Subtitle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199" y="1524000"/>
            <a:ext cx="3724275" cy="1828800"/>
          </a:xfrm>
        </p:spPr>
        <p:txBody>
          <a:bodyPr anchor="b">
            <a:normAutofit/>
          </a:bodyPr>
          <a:lstStyle>
            <a:lvl1pPr>
              <a:defRPr sz="3400"/>
            </a:lvl1pPr>
          </a:lstStyle>
          <a:p>
            <a:r>
              <a:rPr lang="en-US" smtClean="0"/>
              <a:t>Click to edit Master title style</a:t>
            </a:r>
            <a:endParaRPr lang="en-US"/>
          </a:p>
        </p:txBody>
      </p:sp>
      <p:sp>
        <p:nvSpPr>
          <p:cNvPr id="4" name="Text Placeholder 3"/>
          <p:cNvSpPr>
            <a:spLocks noGrp="1"/>
          </p:cNvSpPr>
          <p:nvPr>
            <p:ph type="body" sz="half" idx="2"/>
          </p:nvPr>
        </p:nvSpPr>
        <p:spPr>
          <a:xfrm>
            <a:off x="1219199" y="3429000"/>
            <a:ext cx="3724275" cy="18288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p:cNvSpPr/>
          <p:nvPr userDrawn="1"/>
        </p:nvSpPr>
        <p:spPr>
          <a:xfrm>
            <a:off x="5029201" y="1828800"/>
            <a:ext cx="5562600" cy="23622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47635" y="2133600"/>
            <a:ext cx="3724275" cy="1219200"/>
          </a:xfrm>
        </p:spPr>
        <p:txBody>
          <a:bodyPr anchor="b">
            <a:normAutofit/>
          </a:bodyPr>
          <a:lstStyle>
            <a:lvl1pPr>
              <a:defRPr sz="340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47635" y="3429000"/>
            <a:ext cx="3724275" cy="6096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
        <p:nvSpPr>
          <p:cNvPr id="11" name="Picture Placeholder 21"/>
          <p:cNvSpPr>
            <a:spLocks noGrp="1"/>
          </p:cNvSpPr>
          <p:nvPr>
            <p:ph type="pic" sz="quarter" idx="18"/>
          </p:nvPr>
        </p:nvSpPr>
        <p:spPr>
          <a:xfrm>
            <a:off x="-5024" y="0"/>
            <a:ext cx="5872424" cy="6858000"/>
          </a:xfrm>
        </p:spPr>
        <p:txBody>
          <a:bodyPr/>
          <a:lstStyle/>
          <a:p>
            <a:r>
              <a:rPr lang="en-US" smtClean="0"/>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Rectangle 7"/>
          <p:cNvSpPr/>
          <p:nvPr userDrawn="1"/>
        </p:nvSpPr>
        <p:spPr>
          <a:xfrm>
            <a:off x="6303390" y="914400"/>
            <a:ext cx="4267201" cy="12954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07426" y="914400"/>
            <a:ext cx="3724275" cy="685800"/>
          </a:xfrm>
        </p:spPr>
        <p:txBody>
          <a:bodyPr anchor="b">
            <a:normAutofit/>
          </a:bodyPr>
          <a:lstStyle>
            <a:lvl1pPr>
              <a:defRPr sz="200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507426" y="1600200"/>
            <a:ext cx="3724275" cy="6096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
        <p:nvSpPr>
          <p:cNvPr id="9" name="Rectangle 8"/>
          <p:cNvSpPr/>
          <p:nvPr userDrawn="1"/>
        </p:nvSpPr>
        <p:spPr>
          <a:xfrm>
            <a:off x="1621409" y="4745906"/>
            <a:ext cx="4267201" cy="12954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half" idx="13"/>
          </p:nvPr>
        </p:nvSpPr>
        <p:spPr>
          <a:xfrm>
            <a:off x="1825445" y="5431706"/>
            <a:ext cx="3724275" cy="6096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20" name="Text Placeholder 19"/>
          <p:cNvSpPr>
            <a:spLocks noGrp="1"/>
          </p:cNvSpPr>
          <p:nvPr>
            <p:ph type="body" sz="quarter" idx="14" hasCustomPrompt="1"/>
          </p:nvPr>
        </p:nvSpPr>
        <p:spPr>
          <a:xfrm>
            <a:off x="1825625" y="4746625"/>
            <a:ext cx="3724275" cy="685800"/>
          </a:xfrm>
        </p:spPr>
        <p:txBody>
          <a:bodyPr anchor="b"/>
          <a:lstStyle>
            <a:lvl1pPr marL="45720" indent="0">
              <a:buNone/>
              <a:defRPr>
                <a:solidFill>
                  <a:schemeClr val="accent1"/>
                </a:solidFill>
              </a:defRPr>
            </a:lvl1pPr>
          </a:lstStyle>
          <a:p>
            <a:pPr lvl="0"/>
            <a:r>
              <a:rPr lang="en-US" dirty="0"/>
              <a:t>Click to edit Master title style</a:t>
            </a:r>
            <a:endParaRPr lang="en-US" dirty="0"/>
          </a:p>
        </p:txBody>
      </p:sp>
      <p:sp>
        <p:nvSpPr>
          <p:cNvPr id="21" name="Picture Placeholder 21"/>
          <p:cNvSpPr>
            <a:spLocks noGrp="1"/>
          </p:cNvSpPr>
          <p:nvPr>
            <p:ph type="pic" sz="quarter" idx="18"/>
          </p:nvPr>
        </p:nvSpPr>
        <p:spPr>
          <a:xfrm>
            <a:off x="228600" y="263379"/>
            <a:ext cx="6049390" cy="4015081"/>
          </a:xfrm>
        </p:spPr>
        <p:txBody>
          <a:bodyPr/>
          <a:lstStyle/>
          <a:p>
            <a:r>
              <a:rPr lang="en-US" smtClean="0"/>
              <a:t>Click icon to add picture</a:t>
            </a:r>
            <a:endParaRPr lang="en-US"/>
          </a:p>
        </p:txBody>
      </p:sp>
      <p:sp>
        <p:nvSpPr>
          <p:cNvPr id="22" name="Picture Placeholder 21"/>
          <p:cNvSpPr>
            <a:spLocks noGrp="1"/>
          </p:cNvSpPr>
          <p:nvPr>
            <p:ph type="pic" sz="quarter" idx="19"/>
          </p:nvPr>
        </p:nvSpPr>
        <p:spPr>
          <a:xfrm>
            <a:off x="5888610" y="2579540"/>
            <a:ext cx="6049390" cy="4015081"/>
          </a:xfrm>
        </p:spPr>
        <p:txBody>
          <a:bodyPr/>
          <a:lstStyle/>
          <a:p>
            <a:r>
              <a:rPr lang="en-US" smtClean="0"/>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26" name="Rectangle 25"/>
          <p:cNvSpPr/>
          <p:nvPr userDrawn="1"/>
        </p:nvSpPr>
        <p:spPr>
          <a:xfrm>
            <a:off x="457200" y="1919329"/>
            <a:ext cx="11734801" cy="12954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p:cNvSpPr>
            <a:spLocks noGrp="1"/>
          </p:cNvSpPr>
          <p:nvPr>
            <p:ph type="body" sz="half" idx="13"/>
          </p:nvPr>
        </p:nvSpPr>
        <p:spPr>
          <a:xfrm>
            <a:off x="9132135" y="2739157"/>
            <a:ext cx="2373885" cy="47557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28" name="Text Placeholder 19"/>
          <p:cNvSpPr>
            <a:spLocks noGrp="1"/>
          </p:cNvSpPr>
          <p:nvPr>
            <p:ph type="body" sz="quarter" idx="19" hasCustomPrompt="1"/>
          </p:nvPr>
        </p:nvSpPr>
        <p:spPr>
          <a:xfrm>
            <a:off x="9132315" y="1920048"/>
            <a:ext cx="2373885" cy="685800"/>
          </a:xfrm>
        </p:spPr>
        <p:txBody>
          <a:bodyPr anchor="b"/>
          <a:lstStyle>
            <a:lvl1pPr marL="45720" indent="0">
              <a:buNone/>
              <a:defRPr>
                <a:solidFill>
                  <a:schemeClr val="accent1"/>
                </a:solidFill>
              </a:defRPr>
            </a:lvl1pPr>
          </a:lstStyle>
          <a:p>
            <a:pPr lvl="0"/>
            <a:r>
              <a:rPr lang="en-US" dirty="0"/>
              <a:t>Click to edit Master title style</a:t>
            </a:r>
            <a:endParaRPr lang="en-US" dirty="0"/>
          </a:p>
        </p:txBody>
      </p:sp>
      <p:sp>
        <p:nvSpPr>
          <p:cNvPr id="29" name="Rectangle 28"/>
          <p:cNvSpPr/>
          <p:nvPr userDrawn="1"/>
        </p:nvSpPr>
        <p:spPr>
          <a:xfrm>
            <a:off x="457200" y="5048293"/>
            <a:ext cx="11734801" cy="12954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a:spLocks noGrp="1"/>
          </p:cNvSpPr>
          <p:nvPr>
            <p:ph type="body" sz="half" idx="20"/>
          </p:nvPr>
        </p:nvSpPr>
        <p:spPr>
          <a:xfrm>
            <a:off x="9132135" y="5868121"/>
            <a:ext cx="2373885" cy="47557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31" name="Text Placeholder 19"/>
          <p:cNvSpPr>
            <a:spLocks noGrp="1"/>
          </p:cNvSpPr>
          <p:nvPr>
            <p:ph type="body" sz="quarter" idx="21" hasCustomPrompt="1"/>
          </p:nvPr>
        </p:nvSpPr>
        <p:spPr>
          <a:xfrm>
            <a:off x="9132315" y="5049012"/>
            <a:ext cx="2373885" cy="685800"/>
          </a:xfrm>
        </p:spPr>
        <p:txBody>
          <a:bodyPr anchor="b"/>
          <a:lstStyle>
            <a:lvl1pPr marL="45720" indent="0">
              <a:buNone/>
              <a:defRPr>
                <a:solidFill>
                  <a:schemeClr val="accent1"/>
                </a:solidFill>
              </a:defRPr>
            </a:lvl1pPr>
          </a:lstStyle>
          <a:p>
            <a:pPr lvl="0"/>
            <a:r>
              <a:rPr lang="en-US" dirty="0"/>
              <a:t>Click to edit Master title style</a:t>
            </a:r>
            <a:endParaRPr lang="en-US" dirty="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
        <p:nvSpPr>
          <p:cNvPr id="22" name="Picture Placeholder 21"/>
          <p:cNvSpPr>
            <a:spLocks noGrp="1"/>
          </p:cNvSpPr>
          <p:nvPr>
            <p:ph type="pic" sz="quarter" idx="15"/>
          </p:nvPr>
        </p:nvSpPr>
        <p:spPr>
          <a:xfrm>
            <a:off x="685800" y="519045"/>
            <a:ext cx="1914525" cy="2859122"/>
          </a:xfrm>
        </p:spPr>
        <p:txBody>
          <a:bodyPr/>
          <a:lstStyle/>
          <a:p>
            <a:r>
              <a:rPr lang="en-US" smtClean="0"/>
              <a:t>Click icon to add picture</a:t>
            </a:r>
            <a:endParaRPr lang="en-US"/>
          </a:p>
        </p:txBody>
      </p:sp>
      <p:sp>
        <p:nvSpPr>
          <p:cNvPr id="23" name="Picture Placeholder 21"/>
          <p:cNvSpPr>
            <a:spLocks noGrp="1"/>
          </p:cNvSpPr>
          <p:nvPr>
            <p:ph type="pic" sz="quarter" idx="16"/>
          </p:nvPr>
        </p:nvSpPr>
        <p:spPr>
          <a:xfrm>
            <a:off x="685800" y="3730629"/>
            <a:ext cx="1914525" cy="2859084"/>
          </a:xfrm>
        </p:spPr>
        <p:txBody>
          <a:bodyPr/>
          <a:lstStyle/>
          <a:p>
            <a:r>
              <a:rPr lang="en-US" smtClean="0"/>
              <a:t>Click icon to add picture</a:t>
            </a:r>
            <a:endParaRPr lang="en-US" dirty="0"/>
          </a:p>
        </p:txBody>
      </p:sp>
      <p:sp>
        <p:nvSpPr>
          <p:cNvPr id="24" name="Picture Placeholder 21"/>
          <p:cNvSpPr>
            <a:spLocks noGrp="1"/>
          </p:cNvSpPr>
          <p:nvPr>
            <p:ph type="pic" sz="quarter" idx="17"/>
          </p:nvPr>
        </p:nvSpPr>
        <p:spPr>
          <a:xfrm>
            <a:off x="4607711" y="3730629"/>
            <a:ext cx="4307688" cy="2859084"/>
          </a:xfrm>
        </p:spPr>
        <p:txBody>
          <a:bodyPr/>
          <a:lstStyle/>
          <a:p>
            <a:r>
              <a:rPr lang="en-US" smtClean="0"/>
              <a:t>Click icon to add picture</a:t>
            </a:r>
            <a:endParaRPr lang="en-US" dirty="0"/>
          </a:p>
        </p:txBody>
      </p:sp>
      <p:sp>
        <p:nvSpPr>
          <p:cNvPr id="25" name="Picture Placeholder 21"/>
          <p:cNvSpPr>
            <a:spLocks noGrp="1"/>
          </p:cNvSpPr>
          <p:nvPr>
            <p:ph type="pic" sz="quarter" idx="18"/>
          </p:nvPr>
        </p:nvSpPr>
        <p:spPr>
          <a:xfrm>
            <a:off x="4607711" y="569916"/>
            <a:ext cx="4307688" cy="2859084"/>
          </a:xfrm>
        </p:spPr>
        <p:txBody>
          <a:bodyPr/>
          <a:lstStyle/>
          <a:p>
            <a:r>
              <a:rPr lang="en-US" smtClean="0"/>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
        <p:nvSpPr>
          <p:cNvPr id="8" name="Rectangle 7"/>
          <p:cNvSpPr/>
          <p:nvPr userDrawn="1"/>
        </p:nvSpPr>
        <p:spPr>
          <a:xfrm>
            <a:off x="304800" y="3625678"/>
            <a:ext cx="7002778" cy="1632122"/>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sz="half" idx="15"/>
          </p:nvPr>
        </p:nvSpPr>
        <p:spPr>
          <a:xfrm>
            <a:off x="609601" y="4521371"/>
            <a:ext cx="5791200" cy="571917"/>
          </a:xfrm>
        </p:spPr>
        <p:txBody>
          <a:bodyPr/>
          <a:lstStyle>
            <a:lvl1pPr marL="45720" indent="0">
              <a:buNone/>
              <a:defRPr/>
            </a:lvl1pPr>
          </a:lstStyle>
          <a:p>
            <a:pPr lvl="0"/>
            <a:r>
              <a:rPr lang="en-US" smtClean="0">
                <a:solidFill>
                  <a:schemeClr val="bg1"/>
                </a:solidFill>
              </a:rPr>
              <a:t>Click to edit Master text styles</a:t>
            </a:r>
            <a:endParaRPr lang="en-US" smtClean="0">
              <a:solidFill>
                <a:schemeClr val="bg1"/>
              </a:solidFill>
            </a:endParaRPr>
          </a:p>
        </p:txBody>
      </p:sp>
      <p:sp>
        <p:nvSpPr>
          <p:cNvPr id="4" name="Text Placeholder 3"/>
          <p:cNvSpPr>
            <a:spLocks noGrp="1"/>
          </p:cNvSpPr>
          <p:nvPr>
            <p:ph type="body" sz="quarter" idx="16" hasCustomPrompt="1"/>
          </p:nvPr>
        </p:nvSpPr>
        <p:spPr>
          <a:xfrm>
            <a:off x="609600" y="3733800"/>
            <a:ext cx="5791200" cy="679450"/>
          </a:xfrm>
        </p:spPr>
        <p:txBody>
          <a:bodyPr anchor="b">
            <a:normAutofit/>
          </a:bodyPr>
          <a:lstStyle>
            <a:lvl1pPr marL="45720" indent="0">
              <a:buNone/>
              <a:defRPr sz="2800"/>
            </a:lvl1pPr>
          </a:lstStyle>
          <a:p>
            <a:r>
              <a:rPr lang="en-US" dirty="0">
                <a:solidFill>
                  <a:schemeClr val="accent1">
                    <a:lumMod val="40000"/>
                    <a:lumOff val="60000"/>
                  </a:schemeClr>
                </a:solidFill>
              </a:rPr>
              <a:t>3 Pictures with Caption Layout</a:t>
            </a:r>
            <a:endParaRPr lang="en-US" dirty="0">
              <a:solidFill>
                <a:schemeClr val="accent1">
                  <a:lumMod val="40000"/>
                  <a:lumOff val="60000"/>
                </a:schemeClr>
              </a:solidFill>
            </a:endParaRPr>
          </a:p>
        </p:txBody>
      </p:sp>
      <p:sp>
        <p:nvSpPr>
          <p:cNvPr id="12" name="Picture Placeholder 21"/>
          <p:cNvSpPr>
            <a:spLocks noGrp="1"/>
          </p:cNvSpPr>
          <p:nvPr>
            <p:ph type="pic" sz="quarter" idx="18"/>
          </p:nvPr>
        </p:nvSpPr>
        <p:spPr>
          <a:xfrm>
            <a:off x="0" y="1"/>
            <a:ext cx="6277990" cy="3429000"/>
          </a:xfrm>
        </p:spPr>
        <p:txBody>
          <a:bodyPr/>
          <a:lstStyle/>
          <a:p>
            <a:r>
              <a:rPr lang="en-US" smtClean="0"/>
              <a:t>Click icon to add picture</a:t>
            </a:r>
            <a:endParaRPr lang="en-US"/>
          </a:p>
        </p:txBody>
      </p:sp>
      <p:sp>
        <p:nvSpPr>
          <p:cNvPr id="13" name="Picture Placeholder 21"/>
          <p:cNvSpPr>
            <a:spLocks noGrp="1"/>
          </p:cNvSpPr>
          <p:nvPr>
            <p:ph type="pic" sz="quarter" idx="19"/>
          </p:nvPr>
        </p:nvSpPr>
        <p:spPr>
          <a:xfrm>
            <a:off x="6617007" y="549865"/>
            <a:ext cx="5249871" cy="2498135"/>
          </a:xfrm>
        </p:spPr>
        <p:txBody>
          <a:bodyPr/>
          <a:lstStyle/>
          <a:p>
            <a:r>
              <a:rPr lang="en-US" smtClean="0"/>
              <a:t>Click icon to add picture</a:t>
            </a:r>
            <a:endParaRPr lang="en-US"/>
          </a:p>
        </p:txBody>
      </p:sp>
      <p:sp>
        <p:nvSpPr>
          <p:cNvPr id="14" name="Picture Placeholder 21"/>
          <p:cNvSpPr>
            <a:spLocks noGrp="1"/>
          </p:cNvSpPr>
          <p:nvPr>
            <p:ph type="pic" sz="quarter" idx="20"/>
          </p:nvPr>
        </p:nvSpPr>
        <p:spPr>
          <a:xfrm>
            <a:off x="6637329" y="3816177"/>
            <a:ext cx="5249871" cy="2498135"/>
          </a:xfrm>
        </p:spPr>
        <p:txBody>
          <a:bodyPr/>
          <a:lstStyle/>
          <a:p>
            <a:r>
              <a:rPr lang="en-US" smtClean="0"/>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14411"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
        <p:nvSpPr>
          <p:cNvPr id="11" name="Text Placeholder 3"/>
          <p:cNvSpPr>
            <a:spLocks noGrp="1"/>
          </p:cNvSpPr>
          <p:nvPr>
            <p:ph type="body" sz="half" idx="14"/>
          </p:nvPr>
        </p:nvSpPr>
        <p:spPr>
          <a:xfrm>
            <a:off x="6679692"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95400" y="3962400"/>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
        <p:nvSpPr>
          <p:cNvPr id="11" name="Text Placeholder 3"/>
          <p:cNvSpPr>
            <a:spLocks noGrp="1"/>
          </p:cNvSpPr>
          <p:nvPr>
            <p:ph type="body" sz="half" idx="14"/>
          </p:nvPr>
        </p:nvSpPr>
        <p:spPr>
          <a:xfrm>
            <a:off x="8211412" y="1125494"/>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AC4B3D8-5ADB-4A32-BF23-A92F8A52B9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6DFF08F-DC6B-4601-B491-B0F83F6DD2D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0AC4B3D8-5ADB-4A32-BF23-A92F8A52B9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C4B3D8-5ADB-4A32-BF23-A92F8A52B9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4B3D8-5ADB-4A32-BF23-A92F8A52B9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4B3D8-5ADB-4A32-BF23-A92F8A52B91A}" type="datetimeFigureOut">
              <a:rPr lang="en-US" smtClean="0"/>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E26C7-C0F2-47B8-A1D5-ED66318EE92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AC4B3D8-5ADB-4A32-BF23-A92F8A52B91A}" type="datetimeFigureOut">
              <a:rPr lang="en-US" smtClean="0"/>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AEE26C7-C0F2-47B8-A1D5-ED66318EE92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rectangle&#10;"/>
          <p:cNvSpPr/>
          <p:nvPr/>
        </p:nvSpPr>
        <p:spPr>
          <a:xfrm>
            <a:off x="2931568" y="5216037"/>
            <a:ext cx="6328863" cy="1641963"/>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31568" y="5153025"/>
            <a:ext cx="6212432" cy="1066801"/>
          </a:xfrm>
        </p:spPr>
        <p:txBody>
          <a:bodyPr>
            <a:normAutofit/>
          </a:bodyPr>
          <a:lstStyle/>
          <a:p>
            <a:r>
              <a:rPr lang="en-US" b="1" dirty="0" smtClean="0">
                <a:solidFill>
                  <a:schemeClr val="bg1"/>
                </a:solidFill>
              </a:rPr>
              <a:t>Systemic Racism</a:t>
            </a:r>
            <a:endParaRPr lang="en-US" b="1" dirty="0">
              <a:solidFill>
                <a:schemeClr val="bg1"/>
              </a:solidFill>
            </a:endParaRPr>
          </a:p>
        </p:txBody>
      </p:sp>
      <p:sp>
        <p:nvSpPr>
          <p:cNvPr id="3" name="Subtitle 2"/>
          <p:cNvSpPr>
            <a:spLocks noGrp="1"/>
          </p:cNvSpPr>
          <p:nvPr>
            <p:ph type="subTitle" idx="1"/>
          </p:nvPr>
        </p:nvSpPr>
        <p:spPr>
          <a:xfrm>
            <a:off x="645568" y="6137763"/>
            <a:ext cx="10936832" cy="533400"/>
          </a:xfrm>
        </p:spPr>
        <p:style>
          <a:lnRef idx="1">
            <a:schemeClr val="accent4"/>
          </a:lnRef>
          <a:fillRef idx="2">
            <a:schemeClr val="accent4"/>
          </a:fillRef>
          <a:effectRef idx="1">
            <a:schemeClr val="accent4"/>
          </a:effectRef>
          <a:fontRef idx="minor">
            <a:schemeClr val="dk1"/>
          </a:fontRef>
        </p:style>
        <p:txBody>
          <a:bodyPr>
            <a:normAutofit/>
          </a:bodyPr>
          <a:lstStyle/>
          <a:p>
            <a:r>
              <a:rPr lang="en-US" b="1" i="1" dirty="0">
                <a:solidFill>
                  <a:schemeClr val="tx1"/>
                </a:solidFill>
              </a:rPr>
              <a:t>“Our lives begin to end the day we become silent about things that matter.”</a:t>
            </a:r>
            <a:endParaRPr lang="en-US" b="1" i="1" dirty="0">
              <a:solidFill>
                <a:schemeClr val="tx1"/>
              </a:solidFill>
            </a:endParaRPr>
          </a:p>
        </p:txBody>
      </p:sp>
      <p:sp>
        <p:nvSpPr>
          <p:cNvPr id="4" name="TextBox 3"/>
          <p:cNvSpPr txBox="1"/>
          <p:nvPr/>
        </p:nvSpPr>
        <p:spPr>
          <a:xfrm>
            <a:off x="1970076" y="169309"/>
            <a:ext cx="8135415"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smtClean="0">
                <a:solidFill>
                  <a:schemeClr val="tx1"/>
                </a:solidFill>
              </a:rPr>
              <a:t>Welcome to Arizona</a:t>
            </a:r>
            <a:endParaRPr lang="en-US" sz="4000" dirty="0">
              <a:solidFill>
                <a:schemeClr val="tx1"/>
              </a:solidFill>
            </a:endParaRPr>
          </a:p>
        </p:txBody>
      </p:sp>
      <p:pic>
        <p:nvPicPr>
          <p:cNvPr id="5" name="Picture 4"/>
          <p:cNvPicPr>
            <a:picLocks noChangeAspect="1"/>
          </p:cNvPicPr>
          <p:nvPr/>
        </p:nvPicPr>
        <p:blipFill>
          <a:blip r:embed="rId1"/>
          <a:stretch>
            <a:fillRect/>
          </a:stretch>
        </p:blipFill>
        <p:spPr>
          <a:xfrm>
            <a:off x="4572000" y="940207"/>
            <a:ext cx="3318431" cy="3936593"/>
          </a:xfrm>
          <a:prstGeom prst="rect">
            <a:avLst/>
          </a:prstGeom>
        </p:spPr>
      </p:pic>
      <p:sp>
        <p:nvSpPr>
          <p:cNvPr id="6" name="TextBox 5"/>
          <p:cNvSpPr txBox="1"/>
          <p:nvPr/>
        </p:nvSpPr>
        <p:spPr>
          <a:xfrm rot="20274575">
            <a:off x="2438400" y="3275661"/>
            <a:ext cx="1371600" cy="923330"/>
          </a:xfrm>
          <a:prstGeom prst="rect">
            <a:avLst/>
          </a:prstGeom>
          <a:noFill/>
        </p:spPr>
        <p:txBody>
          <a:bodyPr wrap="square" rtlCol="0">
            <a:spAutoFit/>
          </a:bodyPr>
          <a:lstStyle/>
          <a:p>
            <a:pPr algn="ctr"/>
            <a:r>
              <a:rPr lang="en-US" b="1" dirty="0" smtClean="0">
                <a:solidFill>
                  <a:srgbClr val="FF0000"/>
                </a:solidFill>
              </a:rPr>
              <a:t>Racism</a:t>
            </a:r>
            <a:endParaRPr lang="en-US" b="1" dirty="0" smtClean="0">
              <a:solidFill>
                <a:srgbClr val="FF0000"/>
              </a:solidFill>
            </a:endParaRPr>
          </a:p>
          <a:p>
            <a:pPr algn="ctr"/>
            <a:r>
              <a:rPr lang="en-US" b="1" dirty="0" smtClean="0">
                <a:solidFill>
                  <a:srgbClr val="FF0000"/>
                </a:solidFill>
              </a:rPr>
              <a:t>Maricopa County</a:t>
            </a:r>
            <a:endParaRPr lang="en-US" b="1" dirty="0">
              <a:solidFill>
                <a:srgbClr val="FF0000"/>
              </a:solidFill>
            </a:endParaRPr>
          </a:p>
        </p:txBody>
      </p:sp>
      <p:cxnSp>
        <p:nvCxnSpPr>
          <p:cNvPr id="8" name="Straight Arrow Connector 7"/>
          <p:cNvCxnSpPr/>
          <p:nvPr/>
        </p:nvCxnSpPr>
        <p:spPr>
          <a:xfrm flipV="1">
            <a:off x="3657600" y="3581400"/>
            <a:ext cx="2057400" cy="15592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sz="3600" b="1" dirty="0" smtClean="0">
                <a:solidFill>
                  <a:schemeClr val="bg1"/>
                </a:solidFill>
              </a:rPr>
              <a:t>Maricopa County, Arizona </a:t>
            </a:r>
            <a:r>
              <a:rPr lang="en-US" sz="3600" b="1" dirty="0" smtClean="0">
                <a:solidFill>
                  <a:schemeClr val="bg1"/>
                </a:solidFill>
                <a:sym typeface="Wingdings" panose="05000000000000000000" pitchFamily="2" charset="2"/>
              </a:rPr>
              <a:t> Racism Worst in the United States</a:t>
            </a:r>
            <a:endParaRPr lang="en-US" sz="3600" b="1" dirty="0">
              <a:solidFill>
                <a:schemeClr val="bg1"/>
              </a:solidFill>
            </a:endParaRPr>
          </a:p>
        </p:txBody>
      </p:sp>
      <p:sp>
        <p:nvSpPr>
          <p:cNvPr id="3" name="TextBox 2"/>
          <p:cNvSpPr txBox="1"/>
          <p:nvPr/>
        </p:nvSpPr>
        <p:spPr>
          <a:xfrm>
            <a:off x="-13699" y="762000"/>
            <a:ext cx="12192000" cy="7325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endParaRPr lang="en-US" sz="800" i="1" dirty="0" smtClean="0">
              <a:solidFill>
                <a:schemeClr val="tx1"/>
              </a:solidFill>
            </a:endParaRPr>
          </a:p>
          <a:p>
            <a:pPr marL="285750" indent="-285750">
              <a:buFont typeface="Wingdings" panose="05000000000000000000" pitchFamily="2" charset="2"/>
              <a:buChar char="Ø"/>
            </a:pPr>
            <a:r>
              <a:rPr lang="en-US" sz="2800" i="1" dirty="0" smtClean="0">
                <a:solidFill>
                  <a:schemeClr val="tx1"/>
                </a:solidFill>
              </a:rPr>
              <a:t>"</a:t>
            </a:r>
            <a:r>
              <a:rPr lang="en-US" sz="2800" i="1" dirty="0">
                <a:solidFill>
                  <a:schemeClr val="tx1"/>
                </a:solidFill>
              </a:rPr>
              <a:t>In a state where we are data-driven, this data does not seem to drive action," </a:t>
            </a:r>
            <a:r>
              <a:rPr lang="en-US" sz="2800" dirty="0">
                <a:solidFill>
                  <a:schemeClr val="tx1"/>
                </a:solidFill>
              </a:rPr>
              <a:t>said Stewart, who proceeded to point out that any action is usually spurred by community leaders</a:t>
            </a:r>
            <a:r>
              <a:rPr lang="en-US" sz="2800" dirty="0" smtClean="0">
                <a:solidFill>
                  <a:schemeClr val="tx1"/>
                </a:solidFill>
              </a:rPr>
              <a:t>.</a:t>
            </a:r>
            <a:endParaRPr lang="en-US" sz="2800" dirty="0" smtClean="0">
              <a:solidFill>
                <a:schemeClr val="tx1"/>
              </a:solidFill>
            </a:endParaRPr>
          </a:p>
          <a:p>
            <a:endParaRPr lang="en-US" sz="900" dirty="0">
              <a:solidFill>
                <a:schemeClr val="tx1"/>
              </a:solidFill>
            </a:endParaRPr>
          </a:p>
          <a:p>
            <a:pPr marL="285750" indent="-285750">
              <a:buFont typeface="Wingdings" panose="05000000000000000000" pitchFamily="2" charset="2"/>
              <a:buChar char="Ø"/>
            </a:pPr>
            <a:r>
              <a:rPr lang="en-US" sz="2800" dirty="0">
                <a:solidFill>
                  <a:schemeClr val="tx1"/>
                </a:solidFill>
              </a:rPr>
              <a:t>In a recent National Academy of Sciences study, looking at CPS data from the 20 most populous U.S counties from 2014-2018, researchers found Maricopa County led the country in foster care placement and termination of parental rights</a:t>
            </a:r>
            <a:r>
              <a:rPr lang="en-US" sz="2800" dirty="0" smtClean="0">
                <a:solidFill>
                  <a:schemeClr val="tx1"/>
                </a:solidFill>
              </a:rPr>
              <a:t>.</a:t>
            </a:r>
            <a:endParaRPr lang="en-US" sz="2800" dirty="0" smtClean="0">
              <a:solidFill>
                <a:schemeClr val="tx1"/>
              </a:solidFill>
            </a:endParaRPr>
          </a:p>
          <a:p>
            <a:endParaRPr lang="en-US" sz="900" dirty="0">
              <a:solidFill>
                <a:schemeClr val="tx1"/>
              </a:solidFill>
            </a:endParaRPr>
          </a:p>
          <a:p>
            <a:pPr marL="285750" indent="-285750">
              <a:buFont typeface="Wingdings" panose="05000000000000000000" pitchFamily="2" charset="2"/>
              <a:buChar char="Ø"/>
            </a:pPr>
            <a:r>
              <a:rPr lang="en-US" sz="2800" dirty="0">
                <a:solidFill>
                  <a:schemeClr val="tx1"/>
                </a:solidFill>
              </a:rPr>
              <a:t>The higher-education authors said it was "comparatively extreme," the rate at which Maricopa County Black children were removed from their parents during that time period</a:t>
            </a:r>
            <a:r>
              <a:rPr lang="en-US" sz="2800" dirty="0" smtClean="0">
                <a:solidFill>
                  <a:schemeClr val="tx1"/>
                </a:solidFill>
              </a:rPr>
              <a:t>.</a:t>
            </a:r>
            <a:endParaRPr lang="en-US" sz="2800" dirty="0" smtClean="0">
              <a:solidFill>
                <a:schemeClr val="tx1"/>
              </a:solidFill>
            </a:endParaRPr>
          </a:p>
          <a:p>
            <a:endParaRPr lang="en-US" sz="800" dirty="0" smtClean="0">
              <a:solidFill>
                <a:schemeClr val="tx1"/>
              </a:solidFill>
            </a:endParaRPr>
          </a:p>
          <a:p>
            <a:r>
              <a:rPr lang="en-US" sz="2400" b="1" dirty="0" smtClean="0">
                <a:solidFill>
                  <a:schemeClr val="tx1"/>
                </a:solidFill>
              </a:rPr>
              <a:t>NOTE:</a:t>
            </a:r>
            <a:r>
              <a:rPr lang="en-US" sz="2400" dirty="0" smtClean="0">
                <a:solidFill>
                  <a:schemeClr val="tx1"/>
                </a:solidFill>
              </a:rPr>
              <a:t> When a business is failing or when their  “Brand” has a negative public image they </a:t>
            </a:r>
            <a:endParaRPr lang="en-US" sz="2400" dirty="0" smtClean="0">
              <a:solidFill>
                <a:schemeClr val="tx1"/>
              </a:solidFill>
            </a:endParaRPr>
          </a:p>
          <a:p>
            <a:r>
              <a:rPr lang="en-US" sz="2400" dirty="0" smtClean="0">
                <a:solidFill>
                  <a:schemeClr val="tx1"/>
                </a:solidFill>
              </a:rPr>
              <a:t>“Re-Brand” the business. Arizona is a perfect example. </a:t>
            </a:r>
            <a:r>
              <a:rPr lang="en-US" sz="2400" u="sng" dirty="0" smtClean="0">
                <a:solidFill>
                  <a:schemeClr val="tx1"/>
                </a:solidFill>
              </a:rPr>
              <a:t>Arizona Child Protective Services </a:t>
            </a:r>
            <a:r>
              <a:rPr lang="en-US" sz="2400" dirty="0" smtClean="0">
                <a:solidFill>
                  <a:schemeClr val="tx1"/>
                </a:solidFill>
              </a:rPr>
              <a:t>(CPS)  was “rebranded into </a:t>
            </a:r>
            <a:r>
              <a:rPr lang="en-US" sz="2400" u="sng" dirty="0" smtClean="0">
                <a:solidFill>
                  <a:schemeClr val="tx1"/>
                </a:solidFill>
              </a:rPr>
              <a:t>Arizona Department of Child Safety</a:t>
            </a:r>
            <a:r>
              <a:rPr lang="en-US" sz="2400" dirty="0" smtClean="0">
                <a:solidFill>
                  <a:schemeClr val="tx1"/>
                </a:solidFill>
              </a:rPr>
              <a:t> (ADCS)</a:t>
            </a:r>
            <a:endParaRPr lang="en-US" sz="2400" u="sng" dirty="0">
              <a:solidFill>
                <a:schemeClr val="tx1"/>
              </a:solidFill>
            </a:endParaRPr>
          </a:p>
          <a:p>
            <a:endParaRPr lang="en-US" sz="800" dirty="0" smtClean="0">
              <a:solidFill>
                <a:schemeClr val="tx1"/>
              </a:solidFill>
            </a:endParaRPr>
          </a:p>
          <a:p>
            <a:pPr algn="ctr"/>
            <a:r>
              <a:rPr lang="en-US" sz="4800" b="1" dirty="0" smtClean="0">
                <a:solidFill>
                  <a:schemeClr val="tx1"/>
                </a:solidFill>
              </a:rPr>
              <a:t>DCS = CPS</a:t>
            </a:r>
            <a:endParaRPr lang="en-US" sz="4800" b="1" dirty="0" smtClean="0">
              <a:solidFill>
                <a:schemeClr val="tx1"/>
              </a:solidFill>
            </a:endParaRPr>
          </a:p>
          <a:p>
            <a:endParaRPr lang="en-US" sz="28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style>
          <a:lnRef idx="0">
            <a:schemeClr val="accent2"/>
          </a:lnRef>
          <a:fillRef idx="3">
            <a:schemeClr val="accent2"/>
          </a:fillRef>
          <a:effectRef idx="3">
            <a:schemeClr val="accent2"/>
          </a:effectRef>
          <a:fontRef idx="minor">
            <a:schemeClr val="lt1"/>
          </a:fontRef>
        </p:style>
        <p:txBody>
          <a:bodyPr/>
          <a:lstStyle/>
          <a:p>
            <a:pPr algn="ctr"/>
            <a:r>
              <a:rPr lang="en-US" b="1" dirty="0" smtClean="0">
                <a:solidFill>
                  <a:schemeClr val="bg1"/>
                </a:solidFill>
              </a:rPr>
              <a:t>Arizona Department of Child Safety (Deaths)</a:t>
            </a:r>
            <a:endParaRPr lang="en-US" b="1" dirty="0">
              <a:solidFill>
                <a:schemeClr val="bg1"/>
              </a:solidFill>
            </a:endParaRPr>
          </a:p>
        </p:txBody>
      </p:sp>
      <p:sp>
        <p:nvSpPr>
          <p:cNvPr id="3" name="Text Placeholder 2"/>
          <p:cNvSpPr>
            <a:spLocks noGrp="1"/>
          </p:cNvSpPr>
          <p:nvPr>
            <p:ph type="body" sz="half" idx="2"/>
          </p:nvPr>
        </p:nvSpPr>
        <p:spPr>
          <a:xfrm>
            <a:off x="0" y="685800"/>
            <a:ext cx="12192000" cy="61722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ctr"/>
            <a:r>
              <a:rPr lang="en-US" sz="2800" b="1" dirty="0">
                <a:solidFill>
                  <a:schemeClr val="tx1"/>
                </a:solidFill>
              </a:rPr>
              <a:t>Child Deaths in Arizona</a:t>
            </a:r>
            <a:endParaRPr lang="en-US" sz="2800" b="1" dirty="0">
              <a:solidFill>
                <a:schemeClr val="tx1"/>
              </a:solidFill>
            </a:endParaRPr>
          </a:p>
          <a:p>
            <a:pPr algn="ctr"/>
            <a:r>
              <a:rPr lang="en-US" sz="2800" i="1" dirty="0">
                <a:solidFill>
                  <a:schemeClr val="tx1"/>
                </a:solidFill>
              </a:rPr>
              <a:t>"</a:t>
            </a:r>
            <a:r>
              <a:rPr lang="en-US" sz="3500" i="1" dirty="0">
                <a:solidFill>
                  <a:schemeClr val="tx1"/>
                </a:solidFill>
              </a:rPr>
              <a:t>In 2020, 838 children under 18 years of age died in Arizona. </a:t>
            </a:r>
            <a:r>
              <a:rPr lang="en-US" sz="3500" i="1" dirty="0" smtClean="0">
                <a:solidFill>
                  <a:schemeClr val="tx1"/>
                </a:solidFill>
              </a:rPr>
              <a:t>This </a:t>
            </a:r>
            <a:r>
              <a:rPr lang="en-US" sz="3500" i="1" dirty="0">
                <a:solidFill>
                  <a:schemeClr val="tx1"/>
                </a:solidFill>
              </a:rPr>
              <a:t>is an increase from 2019 when 777children died." </a:t>
            </a:r>
            <a:r>
              <a:rPr lang="en-US" sz="3500" dirty="0">
                <a:solidFill>
                  <a:schemeClr val="tx1"/>
                </a:solidFill>
              </a:rPr>
              <a:t>1</a:t>
            </a:r>
            <a:endParaRPr lang="en-US" sz="3500" dirty="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157 </a:t>
            </a:r>
            <a:r>
              <a:rPr lang="en-US" sz="2800" dirty="0">
                <a:solidFill>
                  <a:schemeClr val="tx1"/>
                </a:solidFill>
              </a:rPr>
              <a:t>child deaths involved </a:t>
            </a:r>
            <a:r>
              <a:rPr lang="en-US" sz="2800" dirty="0" smtClean="0">
                <a:solidFill>
                  <a:schemeClr val="tx1"/>
                </a:solidFill>
              </a:rPr>
              <a:t>drugs/alcohol</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207 </a:t>
            </a:r>
            <a:r>
              <a:rPr lang="en-US" sz="2800" dirty="0">
                <a:solidFill>
                  <a:schemeClr val="tx1"/>
                </a:solidFill>
              </a:rPr>
              <a:t>children died as a result of </a:t>
            </a:r>
            <a:r>
              <a:rPr lang="en-US" sz="2800" dirty="0" smtClean="0">
                <a:solidFill>
                  <a:schemeClr val="tx1"/>
                </a:solidFill>
              </a:rPr>
              <a:t>prematurity</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95 </a:t>
            </a:r>
            <a:r>
              <a:rPr lang="en-US" sz="2800" dirty="0">
                <a:solidFill>
                  <a:schemeClr val="tx1"/>
                </a:solidFill>
              </a:rPr>
              <a:t>children died as a result of </a:t>
            </a:r>
            <a:r>
              <a:rPr lang="en-US" sz="2800" dirty="0" smtClean="0">
                <a:solidFill>
                  <a:schemeClr val="tx1"/>
                </a:solidFill>
              </a:rPr>
              <a:t>abuse/neglect </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93 </a:t>
            </a:r>
            <a:r>
              <a:rPr lang="en-US" sz="2800" dirty="0">
                <a:solidFill>
                  <a:schemeClr val="tx1"/>
                </a:solidFill>
              </a:rPr>
              <a:t>children died while in motor vehicle </a:t>
            </a:r>
            <a:r>
              <a:rPr lang="en-US" sz="2800" dirty="0" smtClean="0">
                <a:solidFill>
                  <a:schemeClr val="tx1"/>
                </a:solidFill>
              </a:rPr>
              <a:t>crash</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53 </a:t>
            </a:r>
            <a:r>
              <a:rPr lang="en-US" sz="2800" dirty="0">
                <a:solidFill>
                  <a:schemeClr val="tx1"/>
                </a:solidFill>
              </a:rPr>
              <a:t>babies died in unsafe sleep </a:t>
            </a:r>
            <a:r>
              <a:rPr lang="en-US" sz="2800" dirty="0" smtClean="0">
                <a:solidFill>
                  <a:schemeClr val="tx1"/>
                </a:solidFill>
              </a:rPr>
              <a:t>environments</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53 </a:t>
            </a:r>
            <a:r>
              <a:rPr lang="en-US" sz="2800" dirty="0">
                <a:solidFill>
                  <a:schemeClr val="tx1"/>
                </a:solidFill>
              </a:rPr>
              <a:t>children were victims of </a:t>
            </a:r>
            <a:r>
              <a:rPr lang="en-US" sz="2800" dirty="0" smtClean="0">
                <a:solidFill>
                  <a:schemeClr val="tx1"/>
                </a:solidFill>
              </a:rPr>
              <a:t>homicide</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49 </a:t>
            </a:r>
            <a:r>
              <a:rPr lang="en-US" sz="2800" dirty="0">
                <a:solidFill>
                  <a:schemeClr val="tx1"/>
                </a:solidFill>
              </a:rPr>
              <a:t>children took their own </a:t>
            </a:r>
            <a:r>
              <a:rPr lang="en-US" sz="2800" dirty="0" smtClean="0">
                <a:solidFill>
                  <a:schemeClr val="tx1"/>
                </a:solidFill>
              </a:rPr>
              <a:t>lives</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22 </a:t>
            </a:r>
            <a:r>
              <a:rPr lang="en-US" sz="2800" dirty="0">
                <a:solidFill>
                  <a:schemeClr val="tx1"/>
                </a:solidFill>
              </a:rPr>
              <a:t>children died by </a:t>
            </a:r>
            <a:r>
              <a:rPr lang="en-US" sz="2800" dirty="0" smtClean="0">
                <a:solidFill>
                  <a:schemeClr val="tx1"/>
                </a:solidFill>
              </a:rPr>
              <a:t>drowning</a:t>
            </a:r>
            <a:endParaRPr lang="en-US" sz="2800" dirty="0" smtClean="0">
              <a:solidFill>
                <a:schemeClr val="tx1"/>
              </a:solidFill>
            </a:endParaRPr>
          </a:p>
          <a:p>
            <a:pPr marL="457200" indent="-457200">
              <a:buClrTx/>
              <a:buFont typeface="Wingdings" panose="05000000000000000000" pitchFamily="2" charset="2"/>
              <a:buChar char="ü"/>
            </a:pPr>
            <a:r>
              <a:rPr lang="en-US" sz="2800" dirty="0" smtClean="0">
                <a:solidFill>
                  <a:schemeClr val="tx1"/>
                </a:solidFill>
              </a:rPr>
              <a:t>51 </a:t>
            </a:r>
            <a:r>
              <a:rPr lang="en-US" sz="2800" dirty="0">
                <a:solidFill>
                  <a:schemeClr val="tx1"/>
                </a:solidFill>
              </a:rPr>
              <a:t>children died by firearms</a:t>
            </a:r>
            <a:endParaRPr lang="en-US" sz="2800" dirty="0">
              <a:solidFill>
                <a:schemeClr val="tx1"/>
              </a:solidFill>
            </a:endParaRPr>
          </a:p>
          <a:p>
            <a:r>
              <a:rPr lang="en-US" sz="2200" dirty="0">
                <a:solidFill>
                  <a:schemeClr val="tx1"/>
                </a:solidFill>
              </a:rPr>
              <a:t>1 "Arizona Child Fatality Review Program, Twenty-Eight Annual Report, November 2021</a:t>
            </a:r>
            <a:r>
              <a:rPr lang="en-US" sz="2200" dirty="0" smtClean="0">
                <a:solidFill>
                  <a:schemeClr val="tx1"/>
                </a:solidFill>
              </a:rPr>
              <a:t>"</a:t>
            </a:r>
            <a:endParaRPr lang="en-US" sz="2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000" dirty="0"/>
              <a:t>The official Code of Ethics for the National Association of Social Workers </a:t>
            </a:r>
            <a:endParaRPr lang="en-US" sz="3000" dirty="0"/>
          </a:p>
        </p:txBody>
      </p:sp>
      <p:sp>
        <p:nvSpPr>
          <p:cNvPr id="3" name="Rectangle 2"/>
          <p:cNvSpPr/>
          <p:nvPr/>
        </p:nvSpPr>
        <p:spPr>
          <a:xfrm>
            <a:off x="0" y="1066800"/>
            <a:ext cx="12192000" cy="584775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200" dirty="0"/>
              <a:t>The evidence suggests that social workers </a:t>
            </a:r>
            <a:r>
              <a:rPr lang="en-US" sz="2200" dirty="0" smtClean="0"/>
              <a:t>“</a:t>
            </a:r>
            <a:r>
              <a:rPr lang="en-US" sz="2200" b="1" dirty="0" smtClean="0"/>
              <a:t>do”</a:t>
            </a:r>
            <a:r>
              <a:rPr lang="en-US" sz="2200" dirty="0" smtClean="0"/>
              <a:t> </a:t>
            </a:r>
            <a:r>
              <a:rPr lang="en-US" sz="2200" dirty="0"/>
              <a:t>discriminate based on skin color. What’s more, private agencies that do not employ social workers no less enable skin color discrimination by referring to adoptees’ skin color.</a:t>
            </a:r>
            <a:endParaRPr lang="en-US" sz="2200" dirty="0"/>
          </a:p>
          <a:p>
            <a:endParaRPr lang="en-US" sz="2200" dirty="0" smtClean="0"/>
          </a:p>
          <a:p>
            <a:r>
              <a:rPr lang="en-US" sz="2200" dirty="0" smtClean="0"/>
              <a:t>Adopting </a:t>
            </a:r>
            <a:r>
              <a:rPr lang="en-US" sz="2200" dirty="0"/>
              <a:t>parents may ask for a child who looks similar to them or who has lighter skin. Currently, even when skin color is not an official record, social workers are inclined to share such information casually in response to parents’ questions</a:t>
            </a:r>
            <a:r>
              <a:rPr lang="en-US" sz="2200" dirty="0" smtClean="0"/>
              <a:t>.</a:t>
            </a:r>
            <a:endParaRPr lang="en-US" sz="2200" dirty="0" smtClean="0"/>
          </a:p>
          <a:p>
            <a:endParaRPr lang="en-US" sz="2200" dirty="0"/>
          </a:p>
          <a:p>
            <a:r>
              <a:rPr lang="en-US" sz="2200" dirty="0"/>
              <a:t>When social workers accommodate a preference regarding skin color – by evaluating a child’s skin color or by responding to parents’ questions about a potential adoptee – they are breaching their code of ethics. The official </a:t>
            </a:r>
            <a:r>
              <a:rPr lang="en-US" sz="2200" b="1" dirty="0"/>
              <a:t>Code of Ethics for the National Association of Social Workers </a:t>
            </a:r>
            <a:r>
              <a:rPr lang="en-US" sz="2200" dirty="0"/>
              <a:t>clearly states that social workers “should not practice, condone, facilitate, or collaborate with any form of discrimination” on the basis of race, ethnicity or color, along with other factors.</a:t>
            </a:r>
            <a:endParaRPr lang="en-US" sz="2200" dirty="0"/>
          </a:p>
          <a:p>
            <a:r>
              <a:rPr lang="en-US" sz="2200" dirty="0"/>
              <a:t>Assessing children by skin color allows for a ranked ordering, where dark-skinned children may be singled out as less valued. While it is not always a matter of formal record, children assessed as dark-skinned clearly have a different experience than white children in the adoption process</a:t>
            </a:r>
            <a:r>
              <a:rPr lang="en-US" sz="2200" dirty="0" smtClean="0"/>
              <a:t>.</a:t>
            </a:r>
            <a:endParaRPr lang="en-US" sz="2200" dirty="0" smtClean="0"/>
          </a:p>
          <a:p>
            <a:endParaRPr 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858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400" b="1" dirty="0" smtClean="0"/>
              <a:t>Solutions</a:t>
            </a:r>
            <a:endParaRPr lang="en-US" sz="4400" b="1" dirty="0"/>
          </a:p>
        </p:txBody>
      </p:sp>
      <p:sp>
        <p:nvSpPr>
          <p:cNvPr id="3" name="TextBox 2"/>
          <p:cNvSpPr txBox="1"/>
          <p:nvPr/>
        </p:nvSpPr>
        <p:spPr>
          <a:xfrm>
            <a:off x="0" y="838200"/>
            <a:ext cx="12192000" cy="55707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sz="2400" b="1" dirty="0" smtClean="0">
                <a:solidFill>
                  <a:schemeClr val="tx1"/>
                </a:solidFill>
              </a:rPr>
              <a:t>Social Workers</a:t>
            </a:r>
            <a:endParaRPr lang="en-US" sz="2400" b="1" dirty="0" smtClean="0">
              <a:solidFill>
                <a:schemeClr val="tx1"/>
              </a:solidFill>
            </a:endParaRPr>
          </a:p>
          <a:p>
            <a:pPr marL="1200150" lvl="2" indent="-285750">
              <a:buFont typeface="Wingdings" panose="05000000000000000000" pitchFamily="2" charset="2"/>
              <a:buChar char="ü"/>
            </a:pPr>
            <a:r>
              <a:rPr lang="en-US" sz="2200" dirty="0" smtClean="0">
                <a:solidFill>
                  <a:schemeClr val="tx1"/>
                </a:solidFill>
              </a:rPr>
              <a:t>Lower Case Loads</a:t>
            </a:r>
            <a:endParaRPr lang="en-US" sz="2200" dirty="0" smtClean="0">
              <a:solidFill>
                <a:schemeClr val="tx1"/>
              </a:solidFill>
            </a:endParaRPr>
          </a:p>
          <a:p>
            <a:pPr marL="1200150" lvl="2" indent="-285750">
              <a:buFont typeface="Wingdings" panose="05000000000000000000" pitchFamily="2" charset="2"/>
              <a:buChar char="ü"/>
            </a:pPr>
            <a:r>
              <a:rPr lang="en-US" sz="2200" dirty="0" smtClean="0">
                <a:solidFill>
                  <a:schemeClr val="tx1"/>
                </a:solidFill>
              </a:rPr>
              <a:t>Require </a:t>
            </a:r>
            <a:r>
              <a:rPr lang="en-US" sz="2200" dirty="0">
                <a:solidFill>
                  <a:schemeClr val="tx1"/>
                </a:solidFill>
              </a:rPr>
              <a:t>M</a:t>
            </a:r>
            <a:r>
              <a:rPr lang="en-US" sz="2200" dirty="0" smtClean="0">
                <a:solidFill>
                  <a:schemeClr val="tx1"/>
                </a:solidFill>
              </a:rPr>
              <a:t>ore Experience</a:t>
            </a:r>
            <a:endParaRPr lang="en-US" sz="2200" dirty="0" smtClean="0">
              <a:solidFill>
                <a:schemeClr val="tx1"/>
              </a:solidFill>
            </a:endParaRPr>
          </a:p>
          <a:p>
            <a:pPr marL="1200150" lvl="2" indent="-285750">
              <a:buFont typeface="Wingdings" panose="05000000000000000000" pitchFamily="2" charset="2"/>
              <a:buChar char="ü"/>
            </a:pPr>
            <a:r>
              <a:rPr lang="en-US" sz="2200" dirty="0" smtClean="0">
                <a:solidFill>
                  <a:schemeClr val="tx1"/>
                </a:solidFill>
              </a:rPr>
              <a:t>Supervision Training and Experience (Peter Principle)</a:t>
            </a:r>
            <a:endParaRPr lang="en-US" sz="2200" dirty="0" smtClean="0">
              <a:solidFill>
                <a:schemeClr val="tx1"/>
              </a:solidFill>
            </a:endParaRPr>
          </a:p>
          <a:p>
            <a:pPr marL="1200150" lvl="2" indent="-285750">
              <a:buFont typeface="Wingdings" panose="05000000000000000000" pitchFamily="2" charset="2"/>
              <a:buChar char="ü"/>
            </a:pPr>
            <a:r>
              <a:rPr lang="en-US" sz="2200" dirty="0" smtClean="0">
                <a:solidFill>
                  <a:schemeClr val="tx1"/>
                </a:solidFill>
              </a:rPr>
              <a:t>Increase of Social Workers of Color</a:t>
            </a:r>
            <a:endParaRPr lang="en-US" sz="2200" dirty="0" smtClean="0">
              <a:solidFill>
                <a:schemeClr val="tx1"/>
              </a:solidFill>
            </a:endParaRPr>
          </a:p>
          <a:p>
            <a:pPr marL="1200150" lvl="2" indent="-285750">
              <a:buFont typeface="Wingdings" panose="05000000000000000000" pitchFamily="2" charset="2"/>
              <a:buChar char="ü"/>
            </a:pPr>
            <a:r>
              <a:rPr lang="en-US" sz="2200" dirty="0" smtClean="0">
                <a:solidFill>
                  <a:schemeClr val="tx1"/>
                </a:solidFill>
              </a:rPr>
              <a:t>Accountability for </a:t>
            </a:r>
            <a:r>
              <a:rPr lang="en-US" sz="2200" dirty="0">
                <a:solidFill>
                  <a:schemeClr val="tx1"/>
                </a:solidFill>
              </a:rPr>
              <a:t>the Code of Ethics </a:t>
            </a:r>
            <a:r>
              <a:rPr lang="en-US" sz="2200" dirty="0" smtClean="0">
                <a:solidFill>
                  <a:schemeClr val="tx1"/>
                </a:solidFill>
              </a:rPr>
              <a:t>of </a:t>
            </a:r>
            <a:r>
              <a:rPr lang="en-US" sz="2200" dirty="0">
                <a:solidFill>
                  <a:schemeClr val="tx1"/>
                </a:solidFill>
              </a:rPr>
              <a:t>the National Association of Social Workers </a:t>
            </a:r>
            <a:endParaRPr lang="en-US" sz="2200" dirty="0" smtClean="0">
              <a:solidFill>
                <a:schemeClr val="tx1"/>
              </a:solidFill>
            </a:endParaRPr>
          </a:p>
          <a:p>
            <a:pPr lvl="2"/>
            <a:endParaRPr lang="en-US" sz="1000" dirty="0">
              <a:solidFill>
                <a:schemeClr val="tx1"/>
              </a:solidFill>
            </a:endParaRPr>
          </a:p>
          <a:p>
            <a:pPr marL="342900" indent="-342900">
              <a:buFont typeface="Wingdings" panose="05000000000000000000" pitchFamily="2" charset="2"/>
              <a:buChar char="Ø"/>
            </a:pPr>
            <a:r>
              <a:rPr lang="en-US" sz="2400" b="1" dirty="0" smtClean="0">
                <a:solidFill>
                  <a:schemeClr val="tx1"/>
                </a:solidFill>
              </a:rPr>
              <a:t>Guardian Ad Litems</a:t>
            </a:r>
            <a:endParaRPr lang="en-US" sz="2400" b="1" dirty="0" smtClean="0">
              <a:solidFill>
                <a:schemeClr val="tx1"/>
              </a:solidFill>
            </a:endParaRPr>
          </a:p>
          <a:p>
            <a:pPr marL="1257300" lvl="2" indent="-342900">
              <a:buFont typeface="Wingdings" panose="05000000000000000000" pitchFamily="2" charset="2"/>
              <a:buChar char="ü"/>
            </a:pPr>
            <a:r>
              <a:rPr lang="en-US" sz="2200" dirty="0" smtClean="0">
                <a:solidFill>
                  <a:schemeClr val="tx1"/>
                </a:solidFill>
              </a:rPr>
              <a:t>Mandatory Face to Face interaction with the child in a variety of settings</a:t>
            </a:r>
            <a:endParaRPr lang="en-US" sz="2200" dirty="0" smtClean="0">
              <a:solidFill>
                <a:schemeClr val="tx1"/>
              </a:solidFill>
            </a:endParaRPr>
          </a:p>
          <a:p>
            <a:pPr marL="1257300" lvl="2" indent="-342900">
              <a:buFont typeface="Wingdings" panose="05000000000000000000" pitchFamily="2" charset="2"/>
              <a:buChar char="ü"/>
            </a:pPr>
            <a:r>
              <a:rPr lang="en-US" sz="2200" dirty="0" smtClean="0">
                <a:solidFill>
                  <a:schemeClr val="tx1"/>
                </a:solidFill>
              </a:rPr>
              <a:t>Accountability for </a:t>
            </a:r>
            <a:r>
              <a:rPr lang="en-US" sz="2200" dirty="0">
                <a:solidFill>
                  <a:schemeClr val="tx1"/>
                </a:solidFill>
              </a:rPr>
              <a:t>the Guardian ad Litem Code of </a:t>
            </a:r>
            <a:r>
              <a:rPr lang="en-US" sz="2200" dirty="0" smtClean="0">
                <a:solidFill>
                  <a:schemeClr val="tx1"/>
                </a:solidFill>
              </a:rPr>
              <a:t>Conduct</a:t>
            </a:r>
            <a:endParaRPr lang="en-US" sz="2200" dirty="0" smtClean="0">
              <a:solidFill>
                <a:schemeClr val="tx1"/>
              </a:solidFill>
            </a:endParaRPr>
          </a:p>
          <a:p>
            <a:pPr marL="1257300" lvl="2" indent="-342900">
              <a:buFont typeface="Wingdings" panose="05000000000000000000" pitchFamily="2" charset="2"/>
              <a:buChar char="ü"/>
            </a:pPr>
            <a:r>
              <a:rPr lang="en-US" sz="2200" dirty="0" smtClean="0">
                <a:solidFill>
                  <a:schemeClr val="tx1"/>
                </a:solidFill>
              </a:rPr>
              <a:t>Increase of Guardian Ad Litems of color</a:t>
            </a:r>
            <a:endParaRPr lang="en-US" sz="2200" dirty="0" smtClean="0">
              <a:solidFill>
                <a:schemeClr val="tx1"/>
              </a:solidFill>
            </a:endParaRPr>
          </a:p>
          <a:p>
            <a:pPr lvl="2"/>
            <a:endParaRPr lang="en-US" sz="1000" dirty="0" smtClean="0">
              <a:solidFill>
                <a:schemeClr val="tx1"/>
              </a:solidFill>
            </a:endParaRPr>
          </a:p>
          <a:p>
            <a:pPr marL="342900" indent="-342900">
              <a:buFont typeface="Wingdings" panose="05000000000000000000" pitchFamily="2" charset="2"/>
              <a:buChar char="Ø"/>
            </a:pPr>
            <a:r>
              <a:rPr lang="en-US" sz="2400" b="1" dirty="0" smtClean="0">
                <a:solidFill>
                  <a:schemeClr val="tx1"/>
                </a:solidFill>
              </a:rPr>
              <a:t>Attorneys</a:t>
            </a:r>
            <a:r>
              <a:rPr lang="en-US" sz="2400" dirty="0" smtClean="0">
                <a:solidFill>
                  <a:schemeClr val="tx1"/>
                </a:solidFill>
              </a:rPr>
              <a:t> </a:t>
            </a:r>
            <a:endParaRPr lang="en-US" sz="2400" dirty="0" smtClean="0">
              <a:solidFill>
                <a:schemeClr val="tx1"/>
              </a:solidFill>
            </a:endParaRPr>
          </a:p>
          <a:p>
            <a:pPr marL="1257300" lvl="2" indent="-342900">
              <a:buFont typeface="Wingdings" panose="05000000000000000000" pitchFamily="2" charset="2"/>
              <a:buChar char="ü"/>
            </a:pPr>
            <a:r>
              <a:rPr lang="en-US" sz="2400" dirty="0" smtClean="0">
                <a:solidFill>
                  <a:schemeClr val="tx1"/>
                </a:solidFill>
              </a:rPr>
              <a:t> Expose all “Conflicts of Interest” to all parties</a:t>
            </a:r>
            <a:endParaRPr lang="en-US" sz="2400" dirty="0" smtClean="0">
              <a:solidFill>
                <a:schemeClr val="tx1"/>
              </a:solidFill>
            </a:endParaRPr>
          </a:p>
          <a:p>
            <a:pPr marL="1257300" lvl="2" indent="-342900">
              <a:buFont typeface="Wingdings" panose="05000000000000000000" pitchFamily="2" charset="2"/>
              <a:buChar char="ü"/>
            </a:pPr>
            <a:r>
              <a:rPr lang="en-US" sz="2400" dirty="0" smtClean="0">
                <a:solidFill>
                  <a:schemeClr val="tx1"/>
                </a:solidFill>
              </a:rPr>
              <a:t>Accountability for the Code of Ethics for Attorneys</a:t>
            </a:r>
            <a:endParaRPr lang="en-US" sz="2400" dirty="0" smtClean="0">
              <a:solidFill>
                <a:schemeClr val="tx1"/>
              </a:solidFill>
            </a:endParaRPr>
          </a:p>
          <a:p>
            <a:pPr lvl="2"/>
            <a:endParaRPr lang="en-US" sz="1000" dirty="0" smtClean="0">
              <a:solidFill>
                <a:schemeClr val="tx1"/>
              </a:solidFill>
            </a:endParaRPr>
          </a:p>
          <a:p>
            <a:pPr lvl="2"/>
            <a:endParaRPr lang="en-US" sz="1000" dirty="0" smtClean="0">
              <a:solidFill>
                <a:schemeClr val="tx1"/>
              </a:solidFill>
            </a:endParaRPr>
          </a:p>
          <a:p>
            <a:pPr lvl="2"/>
            <a:r>
              <a:rPr lang="en-US" sz="2000" dirty="0" smtClean="0">
                <a:solidFill>
                  <a:schemeClr val="tx1"/>
                </a:solidFill>
              </a:rPr>
              <a:t>(The “</a:t>
            </a:r>
            <a:r>
              <a:rPr lang="en-US" sz="2000" dirty="0">
                <a:solidFill>
                  <a:schemeClr val="tx1"/>
                </a:solidFill>
              </a:rPr>
              <a:t>Peter Principle” - In a Hierarchy Every Employee Tends to Rise to </a:t>
            </a:r>
            <a:r>
              <a:rPr lang="en-US" sz="2000" dirty="0" smtClean="0">
                <a:solidFill>
                  <a:schemeClr val="tx1"/>
                </a:solidFill>
              </a:rPr>
              <a:t>their </a:t>
            </a:r>
            <a:r>
              <a:rPr lang="en-US" sz="2000" dirty="0">
                <a:solidFill>
                  <a:schemeClr val="tx1"/>
                </a:solidFill>
              </a:rPr>
              <a:t>Level of Incompetence</a:t>
            </a:r>
            <a:r>
              <a:rPr lang="en-US" sz="2000" dirty="0" smtClean="0">
                <a:solidFill>
                  <a:schemeClr val="tx1"/>
                </a:solidFill>
              </a:rPr>
              <a:t>.)</a:t>
            </a:r>
            <a:endParaRPr lang="en-US" sz="2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858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400" b="1" dirty="0" smtClean="0"/>
              <a:t>Solutions</a:t>
            </a:r>
            <a:endParaRPr lang="en-US" sz="4400" b="1" dirty="0"/>
          </a:p>
        </p:txBody>
      </p:sp>
      <p:sp>
        <p:nvSpPr>
          <p:cNvPr id="3" name="TextBox 2"/>
          <p:cNvSpPr txBox="1"/>
          <p:nvPr/>
        </p:nvSpPr>
        <p:spPr>
          <a:xfrm>
            <a:off x="0" y="838200"/>
            <a:ext cx="12192000" cy="59400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sz="2400" b="1" dirty="0" smtClean="0"/>
              <a:t>Judges</a:t>
            </a:r>
            <a:endParaRPr lang="en-US" sz="2400" b="1" dirty="0"/>
          </a:p>
          <a:p>
            <a:pPr lvl="2"/>
            <a:r>
              <a:rPr lang="en-US" sz="2200" dirty="0" smtClean="0"/>
              <a:t>Accountability for the Code </a:t>
            </a:r>
            <a:r>
              <a:rPr lang="en-US" sz="2200" dirty="0"/>
              <a:t>of Conduct for United States </a:t>
            </a:r>
            <a:r>
              <a:rPr lang="en-US" sz="2200" dirty="0" smtClean="0"/>
              <a:t>Judges</a:t>
            </a:r>
            <a:endParaRPr lang="en-US" sz="2200" dirty="0" smtClean="0"/>
          </a:p>
          <a:p>
            <a:pPr marL="1257300" lvl="2" indent="-342900">
              <a:buFont typeface="Wingdings" panose="05000000000000000000" pitchFamily="2" charset="2"/>
              <a:buChar char="ü"/>
            </a:pPr>
            <a:r>
              <a:rPr lang="en-US" sz="2200" dirty="0" smtClean="0"/>
              <a:t>Not only expose conflicts of Interest; take action to expose even the appearance of bias</a:t>
            </a:r>
            <a:endParaRPr lang="en-US" sz="2200" dirty="0" smtClean="0"/>
          </a:p>
          <a:p>
            <a:pPr marL="1257300" lvl="2" indent="-342900">
              <a:buFont typeface="Wingdings" panose="05000000000000000000" pitchFamily="2" charset="2"/>
              <a:buChar char="ü"/>
            </a:pPr>
            <a:r>
              <a:rPr lang="en-US" sz="2200" dirty="0" smtClean="0"/>
              <a:t>Stop Judicial activism: exercise </a:t>
            </a:r>
            <a:r>
              <a:rPr lang="en-US" sz="2200" dirty="0"/>
              <a:t>the power of judicial review to set aside government </a:t>
            </a:r>
            <a:r>
              <a:rPr lang="en-US" sz="2200" dirty="0" smtClean="0"/>
              <a:t>acts</a:t>
            </a:r>
            <a:endParaRPr lang="en-US" sz="2200" dirty="0" smtClean="0"/>
          </a:p>
          <a:p>
            <a:pPr lvl="2"/>
            <a:endParaRPr lang="en-US" sz="2200" dirty="0" smtClean="0"/>
          </a:p>
          <a:p>
            <a:pPr marL="342900" indent="-342900">
              <a:buFont typeface="Wingdings" panose="05000000000000000000" pitchFamily="2" charset="2"/>
              <a:buChar char="Ø"/>
            </a:pPr>
            <a:r>
              <a:rPr lang="en-US" sz="2400" b="1" dirty="0" smtClean="0"/>
              <a:t>Law Enforcement</a:t>
            </a:r>
            <a:endParaRPr lang="en-US" sz="2400" b="1" dirty="0" smtClean="0"/>
          </a:p>
          <a:p>
            <a:pPr marL="1257300" lvl="2" indent="-342900">
              <a:buFont typeface="Wingdings" panose="05000000000000000000" pitchFamily="2" charset="2"/>
              <a:buChar char="ü"/>
            </a:pPr>
            <a:r>
              <a:rPr lang="en-US" sz="2200" dirty="0" smtClean="0"/>
              <a:t>Law enforcement must take action to investigate all cases when a child is removed from their home; Child Abuse is a “CRIME” The perpetrator is almost never arrested? If there is reason to remove a child then there is a reason to investigate and make an arrest.</a:t>
            </a:r>
            <a:endParaRPr lang="en-US" sz="2200" dirty="0"/>
          </a:p>
          <a:p>
            <a:pPr marL="342900" indent="-342900">
              <a:buFont typeface="Wingdings" panose="05000000000000000000" pitchFamily="2" charset="2"/>
              <a:buChar char="Ø"/>
            </a:pPr>
            <a:endParaRPr lang="en-US" sz="2200" dirty="0" smtClean="0"/>
          </a:p>
          <a:p>
            <a:pPr marL="342900" indent="-342900">
              <a:buFont typeface="Wingdings" panose="05000000000000000000" pitchFamily="2" charset="2"/>
              <a:buChar char="Ø"/>
            </a:pPr>
            <a:r>
              <a:rPr lang="en-US" sz="2400" b="1" dirty="0" smtClean="0"/>
              <a:t>Family</a:t>
            </a:r>
            <a:endParaRPr lang="en-US" sz="2400" b="1" dirty="0"/>
          </a:p>
          <a:p>
            <a:pPr marL="1257300" lvl="2" indent="-342900">
              <a:buFont typeface="Wingdings" panose="05000000000000000000" pitchFamily="2" charset="2"/>
              <a:buChar char="ü"/>
            </a:pPr>
            <a:r>
              <a:rPr lang="en-US" sz="2200" dirty="0" smtClean="0"/>
              <a:t>Throughout history the family has been the foundation of life. Not only for humans, but for all species of life. (Momma Bear)</a:t>
            </a:r>
            <a:endParaRPr lang="en-US" sz="2200" dirty="0" smtClean="0"/>
          </a:p>
          <a:p>
            <a:pPr marL="1257300" lvl="2" indent="-342900">
              <a:buFont typeface="Wingdings" panose="05000000000000000000" pitchFamily="2" charset="2"/>
              <a:buChar char="ü"/>
            </a:pPr>
            <a:r>
              <a:rPr lang="en-US" sz="2200" dirty="0" smtClean="0"/>
              <a:t>Any </a:t>
            </a:r>
            <a:r>
              <a:rPr lang="en-US" sz="2200" dirty="0"/>
              <a:t>attack or </a:t>
            </a:r>
            <a:r>
              <a:rPr lang="en-US" sz="2200" dirty="0" smtClean="0"/>
              <a:t>denigration </a:t>
            </a:r>
            <a:r>
              <a:rPr lang="en-US" sz="2200" dirty="0"/>
              <a:t>of </a:t>
            </a:r>
            <a:r>
              <a:rPr lang="en-US" sz="2200" dirty="0" smtClean="0"/>
              <a:t>the family hurts everyone involved</a:t>
            </a:r>
            <a:endParaRPr lang="en-US" sz="2200" dirty="0" smtClean="0"/>
          </a:p>
          <a:p>
            <a:pPr marL="1257300" lvl="2" indent="-342900">
              <a:buFont typeface="Wingdings" panose="05000000000000000000" pitchFamily="2" charset="2"/>
              <a:buChar char="ü"/>
            </a:pPr>
            <a:endParaRPr lang="en-US" sz="2200" dirty="0" smtClean="0"/>
          </a:p>
          <a:p>
            <a:pPr marL="1257300" lvl="2" indent="-342900">
              <a:buFont typeface="Wingdings" panose="05000000000000000000" pitchFamily="2" charset="2"/>
              <a:buChar char="ü"/>
            </a:pPr>
            <a:endParaRPr lang="en-US" sz="2200" dirty="0"/>
          </a:p>
          <a:p>
            <a:pPr marL="1257300" lvl="2" indent="-342900">
              <a:buFont typeface="Wingdings" panose="05000000000000000000" pitchFamily="2" charset="2"/>
              <a:buChar char="ü"/>
            </a:pPr>
            <a:endParaRPr lang="en-US" sz="2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327660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4800" b="1" dirty="0" smtClean="0"/>
              <a:t>Who Cares?</a:t>
            </a:r>
            <a:endParaRPr lang="en-US" sz="4800" b="1" dirty="0"/>
          </a:p>
        </p:txBody>
      </p:sp>
      <p:graphicFrame>
        <p:nvGraphicFramePr>
          <p:cNvPr id="3" name="Table 2"/>
          <p:cNvGraphicFramePr>
            <a:graphicFrameLocks noGrp="1"/>
          </p:cNvGraphicFramePr>
          <p:nvPr/>
        </p:nvGraphicFramePr>
        <p:xfrm>
          <a:off x="324492" y="1295400"/>
          <a:ext cx="11410308" cy="4389120"/>
        </p:xfrm>
        <a:graphic>
          <a:graphicData uri="http://schemas.openxmlformats.org/drawingml/2006/table">
            <a:tbl>
              <a:tblPr firstRow="1" bandRow="1">
                <a:tableStyleId>{7DF18680-E054-41AD-8BC1-D1AEF772440D}</a:tableStyleId>
              </a:tblPr>
              <a:tblGrid>
                <a:gridCol w="9429108"/>
                <a:gridCol w="1066800"/>
                <a:gridCol w="914400"/>
              </a:tblGrid>
              <a:tr h="370840">
                <a:tc>
                  <a:txBody>
                    <a:bodyPr/>
                    <a:lstStyle/>
                    <a:p>
                      <a:pPr algn="ctr"/>
                      <a:r>
                        <a:rPr lang="en-US" sz="3200" dirty="0" smtClean="0">
                          <a:solidFill>
                            <a:schemeClr val="tx1"/>
                          </a:solidFill>
                        </a:rPr>
                        <a:t>Entity</a:t>
                      </a:r>
                      <a:endParaRPr lang="en-US" sz="3200" dirty="0">
                        <a:solidFill>
                          <a:schemeClr val="tx1"/>
                        </a:solidFill>
                      </a:endParaRPr>
                    </a:p>
                  </a:txBody>
                  <a:tcPr/>
                </a:tc>
                <a:tc>
                  <a:txBody>
                    <a:bodyPr/>
                    <a:lstStyle/>
                    <a:p>
                      <a:pPr algn="ctr"/>
                      <a:r>
                        <a:rPr lang="en-US" sz="2400" dirty="0" smtClean="0">
                          <a:solidFill>
                            <a:schemeClr val="tx1"/>
                          </a:solidFill>
                        </a:rPr>
                        <a:t>YES</a:t>
                      </a:r>
                      <a:endParaRPr lang="en-US" sz="2400" dirty="0">
                        <a:solidFill>
                          <a:schemeClr val="tx1"/>
                        </a:solidFill>
                      </a:endParaRPr>
                    </a:p>
                  </a:txBody>
                  <a:tcPr/>
                </a:tc>
                <a:tc>
                  <a:txBody>
                    <a:bodyPr/>
                    <a:lstStyle/>
                    <a:p>
                      <a:pPr algn="ctr"/>
                      <a:r>
                        <a:rPr lang="en-US" sz="2400" dirty="0" smtClean="0">
                          <a:solidFill>
                            <a:schemeClr val="tx1"/>
                          </a:solidFill>
                        </a:rPr>
                        <a:t>NO</a:t>
                      </a:r>
                      <a:endParaRPr lang="en-US" sz="2400" dirty="0">
                        <a:solidFill>
                          <a:schemeClr val="tx1"/>
                        </a:solidFill>
                      </a:endParaRPr>
                    </a:p>
                  </a:txBody>
                  <a:tcPr/>
                </a:tc>
              </a:tr>
              <a:tr h="487680">
                <a:tc>
                  <a:txBody>
                    <a:bodyPr/>
                    <a:lstStyle/>
                    <a:p>
                      <a:pPr algn="l"/>
                      <a:r>
                        <a:rPr lang="en-US" sz="2700" dirty="0" smtClean="0">
                          <a:solidFill>
                            <a:schemeClr val="tx1"/>
                          </a:solidFill>
                        </a:rPr>
                        <a:t>American Civil Liberties Union </a:t>
                      </a:r>
                      <a:r>
                        <a:rPr lang="en-US" sz="2000" b="1" dirty="0" smtClean="0">
                          <a:solidFill>
                            <a:schemeClr val="tx1"/>
                          </a:solidFill>
                        </a:rPr>
                        <a:t>(ACLU)</a:t>
                      </a:r>
                      <a:endParaRPr lang="en-US" sz="2000" b="1" dirty="0">
                        <a:solidFill>
                          <a:schemeClr val="tx1"/>
                        </a:solidFill>
                      </a:endParaRPr>
                    </a:p>
                  </a:txBody>
                  <a:tcPr/>
                </a:tc>
                <a:tc>
                  <a:txBody>
                    <a:bodyPr/>
                    <a:lstStyle/>
                    <a:p>
                      <a:pPr algn="ctr"/>
                      <a:endParaRPr lang="en-US" sz="2800" dirty="0"/>
                    </a:p>
                  </a:txBody>
                  <a:tcPr/>
                </a:tc>
                <a:tc>
                  <a:txBody>
                    <a:bodyPr/>
                    <a:lstStyle/>
                    <a:p>
                      <a:pPr marL="571500" indent="-571500" algn="ctr">
                        <a:buFont typeface="Wingdings" panose="05000000000000000000" pitchFamily="2" charset="2"/>
                        <a:buChar char="ü"/>
                      </a:pPr>
                      <a:r>
                        <a:rPr lang="en-US" sz="4400" dirty="0" smtClean="0"/>
                        <a:t> </a:t>
                      </a:r>
                      <a:endParaRPr lang="en-US" sz="4400" dirty="0"/>
                    </a:p>
                  </a:txBody>
                  <a:tcPr/>
                </a:tc>
              </a:tr>
              <a:tr h="640080">
                <a:tc>
                  <a:txBody>
                    <a:bodyPr/>
                    <a:lstStyle/>
                    <a:p>
                      <a:pPr algn="l"/>
                      <a:r>
                        <a:rPr lang="en-US" sz="2700" dirty="0" smtClean="0"/>
                        <a:t>National Association for Advancement of Colored People </a:t>
                      </a:r>
                      <a:r>
                        <a:rPr lang="en-US" sz="2000" b="1" dirty="0" smtClean="0"/>
                        <a:t>(NAACP)</a:t>
                      </a:r>
                      <a:endParaRPr lang="en-US" sz="2000" b="1" dirty="0"/>
                    </a:p>
                  </a:txBody>
                  <a:tcPr/>
                </a:tc>
                <a:tc>
                  <a:txBody>
                    <a:bodyPr/>
                    <a:lstStyle/>
                    <a:p>
                      <a:pPr algn="ctr"/>
                      <a:endParaRPr lang="en-US" sz="2800" dirty="0"/>
                    </a:p>
                  </a:txBody>
                  <a:tcPr/>
                </a:tc>
                <a:tc>
                  <a:txBody>
                    <a:bodyPr/>
                    <a:lstStyle/>
                    <a:p>
                      <a:pPr marL="571500" indent="-571500" algn="ctr">
                        <a:buFont typeface="Wingdings" panose="05000000000000000000" pitchFamily="2" charset="2"/>
                        <a:buChar char="ü"/>
                      </a:pPr>
                      <a:r>
                        <a:rPr lang="en-US" sz="4400" baseline="0" dirty="0" smtClean="0"/>
                        <a:t> </a:t>
                      </a:r>
                      <a:endParaRPr lang="en-US" sz="4400" dirty="0" smtClean="0"/>
                    </a:p>
                  </a:txBody>
                  <a:tcPr/>
                </a:tc>
              </a:tr>
              <a:tr h="370840">
                <a:tc>
                  <a:txBody>
                    <a:bodyPr/>
                    <a:lstStyle/>
                    <a:p>
                      <a:pPr algn="l"/>
                      <a:r>
                        <a:rPr lang="en-US" sz="2800" dirty="0" smtClean="0"/>
                        <a:t>The League of United Latin American Citizens </a:t>
                      </a:r>
                      <a:r>
                        <a:rPr lang="en-US" sz="2000" b="1" dirty="0" smtClean="0">
                          <a:solidFill>
                            <a:schemeClr val="tx1"/>
                          </a:solidFill>
                        </a:rPr>
                        <a:t>(LULAC)</a:t>
                      </a:r>
                      <a:endParaRPr lang="en-US" sz="2000" b="1" dirty="0">
                        <a:solidFill>
                          <a:schemeClr val="tx1"/>
                        </a:solidFill>
                      </a:endParaRPr>
                    </a:p>
                  </a:txBody>
                  <a:tcPr/>
                </a:tc>
                <a:tc>
                  <a:txBody>
                    <a:bodyPr/>
                    <a:lstStyle/>
                    <a:p>
                      <a:pPr algn="ctr"/>
                      <a:endParaRPr lang="en-US" sz="2800" dirty="0"/>
                    </a:p>
                  </a:txBody>
                  <a:tcPr/>
                </a:tc>
                <a:tc>
                  <a:txBody>
                    <a:bodyPr/>
                    <a:lstStyle/>
                    <a:p>
                      <a:pPr marL="571500" indent="-571500" algn="ctr">
                        <a:buFont typeface="Wingdings" panose="05000000000000000000" pitchFamily="2" charset="2"/>
                        <a:buChar char="ü"/>
                      </a:pPr>
                      <a:r>
                        <a:rPr lang="en-US" sz="4400" dirty="0" smtClean="0"/>
                        <a:t> </a:t>
                      </a:r>
                      <a:endParaRPr lang="en-US" sz="4400" dirty="0"/>
                    </a:p>
                  </a:txBody>
                  <a:tcPr/>
                </a:tc>
              </a:tr>
              <a:tr h="370840">
                <a:tc>
                  <a:txBody>
                    <a:bodyPr/>
                    <a:lstStyle/>
                    <a:p>
                      <a:pPr algn="l"/>
                      <a:r>
                        <a:rPr lang="en-US" sz="2800" dirty="0" smtClean="0"/>
                        <a:t>Black Lives Matter </a:t>
                      </a:r>
                      <a:r>
                        <a:rPr lang="en-US" sz="2000" b="1" dirty="0" smtClean="0"/>
                        <a:t>(BLM)</a:t>
                      </a:r>
                      <a:endParaRPr lang="en-US" sz="2000" b="1" dirty="0"/>
                    </a:p>
                  </a:txBody>
                  <a:tcPr/>
                </a:tc>
                <a:tc>
                  <a:txBody>
                    <a:bodyPr/>
                    <a:lstStyle/>
                    <a:p>
                      <a:pPr algn="ctr"/>
                      <a:endParaRPr lang="en-US" sz="2800" dirty="0"/>
                    </a:p>
                  </a:txBody>
                  <a:tcPr/>
                </a:tc>
                <a:tc>
                  <a:txBody>
                    <a:bodyPr/>
                    <a:lstStyle/>
                    <a:p>
                      <a:pPr marL="571500" indent="-571500" algn="ctr">
                        <a:buFont typeface="Wingdings" panose="05000000000000000000" pitchFamily="2" charset="2"/>
                        <a:buChar char="ü"/>
                      </a:pPr>
                      <a:r>
                        <a:rPr lang="en-US" sz="4400" dirty="0" smtClean="0"/>
                        <a:t> </a:t>
                      </a:r>
                      <a:endParaRPr lang="en-US" sz="4400" dirty="0" smtClean="0"/>
                    </a:p>
                  </a:txBody>
                  <a:tcPr/>
                </a:tc>
              </a:tr>
              <a:tr h="370840">
                <a:tc>
                  <a:txBody>
                    <a:bodyPr/>
                    <a:lstStyle/>
                    <a:p>
                      <a:pPr algn="l"/>
                      <a:r>
                        <a:rPr lang="en-US" sz="2800" b="0" dirty="0" smtClean="0">
                          <a:latin typeface="+mj-lt"/>
                        </a:rPr>
                        <a:t>The Center for Constitutional Rights </a:t>
                      </a:r>
                      <a:r>
                        <a:rPr lang="en-US" sz="2000" b="1" dirty="0" smtClean="0">
                          <a:latin typeface="+mj-lt"/>
                        </a:rPr>
                        <a:t>(CCR)</a:t>
                      </a:r>
                      <a:endParaRPr lang="en-US" sz="2000" b="1" dirty="0">
                        <a:latin typeface="+mj-lt"/>
                      </a:endParaRPr>
                    </a:p>
                  </a:txBody>
                  <a:tcPr/>
                </a:tc>
                <a:tc>
                  <a:txBody>
                    <a:bodyPr/>
                    <a:lstStyle/>
                    <a:p>
                      <a:pPr algn="ctr"/>
                      <a:endParaRPr lang="en-US" sz="2800" dirty="0"/>
                    </a:p>
                  </a:txBody>
                  <a:tcPr/>
                </a:tc>
                <a:tc>
                  <a:txBody>
                    <a:bodyPr/>
                    <a:lstStyle/>
                    <a:p>
                      <a:pPr marL="571500" indent="-571500" algn="ctr">
                        <a:buFont typeface="Wingdings" panose="05000000000000000000" pitchFamily="2" charset="2"/>
                        <a:buChar char="ü"/>
                      </a:pPr>
                      <a:r>
                        <a:rPr lang="en-US" sz="4400" dirty="0" smtClean="0"/>
                        <a:t> </a:t>
                      </a:r>
                      <a:endParaRPr lang="en-US" sz="4400" dirty="0" smtClean="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66700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4000" b="1" u="sng" dirty="0" smtClean="0"/>
              <a:t>Conclusion</a:t>
            </a:r>
            <a:br>
              <a:rPr lang="en-US" dirty="0" smtClean="0"/>
            </a:br>
            <a:r>
              <a:rPr lang="en-US" dirty="0" smtClean="0"/>
              <a:t>Statistically, </a:t>
            </a:r>
            <a:r>
              <a:rPr lang="en-US" dirty="0"/>
              <a:t>r</a:t>
            </a:r>
            <a:r>
              <a:rPr lang="en-US" dirty="0" smtClean="0"/>
              <a:t>acism is part of Arizona and the Nation when it comes to Child Protective Services, Education, Juvenile Justice, and all child and family Systems</a:t>
            </a:r>
            <a:endParaRPr lang="en-US" dirty="0"/>
          </a:p>
        </p:txBody>
      </p:sp>
      <p:pic>
        <p:nvPicPr>
          <p:cNvPr id="3" name="Picture 2"/>
          <p:cNvPicPr>
            <a:picLocks noChangeAspect="1"/>
          </p:cNvPicPr>
          <p:nvPr/>
        </p:nvPicPr>
        <p:blipFill>
          <a:blip r:embed="rId1"/>
          <a:stretch>
            <a:fillRect/>
          </a:stretch>
        </p:blipFill>
        <p:spPr>
          <a:xfrm>
            <a:off x="2286000" y="2690973"/>
            <a:ext cx="8458200" cy="41670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style>
          <a:lnRef idx="1">
            <a:schemeClr val="accent3"/>
          </a:lnRef>
          <a:fillRef idx="2">
            <a:schemeClr val="accent3"/>
          </a:fillRef>
          <a:effectRef idx="1">
            <a:schemeClr val="accent3"/>
          </a:effectRef>
          <a:fontRef idx="minor">
            <a:schemeClr val="dk1"/>
          </a:fontRef>
        </p:style>
        <p:txBody>
          <a:bodyPr>
            <a:normAutofit/>
          </a:bodyPr>
          <a:lstStyle/>
          <a:p>
            <a:pPr algn="ctr"/>
            <a:endParaRPr lang="en-US" sz="2700" b="1" i="1" dirty="0" smtClean="0">
              <a:solidFill>
                <a:schemeClr val="tx1"/>
              </a:solidFill>
            </a:endParaRPr>
          </a:p>
          <a:p>
            <a:pPr algn="ctr"/>
            <a:r>
              <a:rPr lang="en-US" sz="2700" b="1" i="1" dirty="0" smtClean="0">
                <a:solidFill>
                  <a:schemeClr val="tx1"/>
                </a:solidFill>
              </a:rPr>
              <a:t>“</a:t>
            </a:r>
            <a:r>
              <a:rPr lang="en-US" sz="2700" b="1" i="1" dirty="0">
                <a:solidFill>
                  <a:schemeClr val="tx1"/>
                </a:solidFill>
              </a:rPr>
              <a:t>Our lives begin to end the day we become </a:t>
            </a:r>
            <a:r>
              <a:rPr lang="en-US" sz="2700" b="1" i="1" dirty="0" smtClean="0">
                <a:solidFill>
                  <a:schemeClr val="tx1"/>
                </a:solidFill>
              </a:rPr>
              <a:t>silent </a:t>
            </a:r>
            <a:r>
              <a:rPr lang="en-US" sz="2700" b="1" i="1" dirty="0">
                <a:solidFill>
                  <a:schemeClr val="tx1"/>
                </a:solidFill>
              </a:rPr>
              <a:t>about things that matter</a:t>
            </a:r>
            <a:r>
              <a:rPr lang="en-US" sz="2700" b="1" i="1" dirty="0" smtClean="0">
                <a:solidFill>
                  <a:schemeClr val="tx1"/>
                </a:solidFill>
              </a:rPr>
              <a:t>.”</a:t>
            </a:r>
            <a:endParaRPr lang="en-US" sz="2700" b="1" i="1" dirty="0" smtClean="0">
              <a:solidFill>
                <a:schemeClr val="tx1"/>
              </a:solidFill>
            </a:endParaRPr>
          </a:p>
          <a:p>
            <a:pPr algn="r"/>
            <a:r>
              <a:rPr lang="en-US" dirty="0" smtClean="0">
                <a:solidFill>
                  <a:schemeClr val="tx1"/>
                </a:solidFill>
              </a:rPr>
              <a:t>Rev. Martin Luther King</a:t>
            </a:r>
            <a:endParaRPr lang="en-US" dirty="0" smtClean="0">
              <a:solidFill>
                <a:schemeClr val="tx1"/>
              </a:solidFill>
            </a:endParaRPr>
          </a:p>
          <a:p>
            <a:endParaRPr lang="en-US" sz="1300" dirty="0" smtClean="0">
              <a:solidFill>
                <a:schemeClr val="tx1"/>
              </a:solidFill>
            </a:endParaRPr>
          </a:p>
          <a:p>
            <a:r>
              <a:rPr lang="en-US" sz="3000" dirty="0" smtClean="0">
                <a:solidFill>
                  <a:schemeClr val="tx1"/>
                </a:solidFill>
              </a:rPr>
              <a:t>It is long past the time to take action to address the obscene discrimination of children of all  colors in the nation’s children systems</a:t>
            </a:r>
            <a:r>
              <a:rPr lang="en-US" dirty="0" smtClean="0">
                <a:solidFill>
                  <a:schemeClr val="tx1"/>
                </a:solidFill>
              </a:rPr>
              <a:t>.</a:t>
            </a:r>
            <a:endParaRPr lang="en-US" dirty="0" smtClean="0">
              <a:solidFill>
                <a:schemeClr val="tx1"/>
              </a:solidFill>
            </a:endParaRPr>
          </a:p>
          <a:p>
            <a:endParaRPr lang="en-US" sz="1300" dirty="0">
              <a:solidFill>
                <a:schemeClr val="tx1"/>
              </a:solidFill>
            </a:endParaRPr>
          </a:p>
          <a:p>
            <a:r>
              <a:rPr lang="en-US" sz="3000" dirty="0" smtClean="0">
                <a:solidFill>
                  <a:schemeClr val="tx1"/>
                </a:solidFill>
              </a:rPr>
              <a:t>The statistic’s regarding racism in systems designed to interact with children and families have been pounded away for decades, and yet they “never” seem to do anything to make measurable positive changes? Systems like:</a:t>
            </a:r>
            <a:endParaRPr lang="en-US" sz="3000" dirty="0" smtClean="0">
              <a:solidFill>
                <a:schemeClr val="tx1"/>
              </a:solidFill>
            </a:endParaRPr>
          </a:p>
          <a:p>
            <a:pPr algn="ctr"/>
            <a:r>
              <a:rPr lang="en-US" sz="2700" b="1" dirty="0" smtClean="0">
                <a:solidFill>
                  <a:schemeClr val="tx1"/>
                </a:solidFill>
              </a:rPr>
              <a:t>Education?           Mental Health?            Physical Health?           Juvenile Justice?</a:t>
            </a:r>
            <a:endParaRPr lang="en-US" sz="2700" b="1" dirty="0" smtClean="0">
              <a:solidFill>
                <a:schemeClr val="tx1"/>
              </a:solidFill>
            </a:endParaRPr>
          </a:p>
          <a:p>
            <a:pPr algn="ctr"/>
            <a:r>
              <a:rPr lang="en-US" sz="2700" b="1" dirty="0" smtClean="0">
                <a:solidFill>
                  <a:schemeClr val="tx1"/>
                </a:solidFill>
              </a:rPr>
              <a:t> </a:t>
            </a:r>
            <a:endParaRPr lang="en-US" sz="2700" b="1" dirty="0" smtClean="0">
              <a:solidFill>
                <a:schemeClr val="tx1"/>
              </a:solidFill>
            </a:endParaRPr>
          </a:p>
          <a:p>
            <a:pPr algn="ctr"/>
            <a:r>
              <a:rPr lang="en-US" sz="2700" b="1" dirty="0" smtClean="0">
                <a:solidFill>
                  <a:schemeClr val="tx1"/>
                </a:solidFill>
              </a:rPr>
              <a:t>Prevention?          Disabilities?           Opportunities?          Child Safety?</a:t>
            </a:r>
            <a:endParaRPr lang="en-US" dirty="0" smtClean="0">
              <a:solidFill>
                <a:schemeClr val="tx1"/>
              </a:solidFill>
            </a:endParaRPr>
          </a:p>
          <a:p>
            <a:endParaRPr lang="en-US"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19812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800" b="1" i="1" dirty="0" smtClean="0">
                <a:solidFill>
                  <a:schemeClr val="tx1"/>
                </a:solidFill>
              </a:rPr>
              <a:t>If not now when?</a:t>
            </a:r>
            <a:endParaRPr lang="en-US" sz="2800" b="1" i="1" dirty="0" smtClean="0">
              <a:solidFill>
                <a:schemeClr val="tx1"/>
              </a:solidFill>
            </a:endParaRPr>
          </a:p>
          <a:p>
            <a:pPr algn="ctr"/>
            <a:r>
              <a:rPr lang="en-US" dirty="0" smtClean="0">
                <a:solidFill>
                  <a:schemeClr val="tx1"/>
                </a:solidFill>
              </a:rPr>
              <a:t>When will government decide to prioritize children and families?</a:t>
            </a: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The “outcomes” for children taken by government are indecent</a:t>
            </a:r>
            <a:endParaRPr lang="en-US" dirty="0" smtClean="0">
              <a:solidFill>
                <a:schemeClr val="tx1"/>
              </a:solidFill>
            </a:endParaRPr>
          </a:p>
        </p:txBody>
      </p:sp>
      <p:pic>
        <p:nvPicPr>
          <p:cNvPr id="5" name="Picture 4"/>
          <p:cNvPicPr>
            <a:picLocks noChangeAspect="1"/>
          </p:cNvPicPr>
          <p:nvPr/>
        </p:nvPicPr>
        <p:blipFill>
          <a:blip r:embed="rId1"/>
          <a:stretch>
            <a:fillRect/>
          </a:stretch>
        </p:blipFill>
        <p:spPr>
          <a:xfrm>
            <a:off x="228599" y="2057400"/>
            <a:ext cx="8072795" cy="4419600"/>
          </a:xfrm>
          <a:prstGeom prst="rect">
            <a:avLst/>
          </a:prstGeom>
        </p:spPr>
      </p:pic>
      <p:pic>
        <p:nvPicPr>
          <p:cNvPr id="4" name="Picture 3"/>
          <p:cNvPicPr>
            <a:picLocks noChangeAspect="1"/>
          </p:cNvPicPr>
          <p:nvPr/>
        </p:nvPicPr>
        <p:blipFill>
          <a:blip r:embed="rId2"/>
          <a:stretch>
            <a:fillRect/>
          </a:stretch>
        </p:blipFill>
        <p:spPr>
          <a:xfrm>
            <a:off x="8301394" y="2838450"/>
            <a:ext cx="3810000"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11506200" cy="61391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base"/>
            <a:r>
              <a:rPr lang="en-US" b="1" u="sng" dirty="0">
                <a:solidFill>
                  <a:schemeClr val="tx1"/>
                </a:solidFill>
                <a:latin typeface="Arial" panose="020B0604020202020204" pitchFamily="34" charset="0"/>
              </a:rPr>
              <a:t>Child Welfare </a:t>
            </a:r>
            <a:r>
              <a:rPr lang="en-US" b="1" u="sng" dirty="0" smtClean="0">
                <a:solidFill>
                  <a:schemeClr val="tx1"/>
                </a:solidFill>
                <a:latin typeface="Arial" panose="020B0604020202020204" pitchFamily="34" charset="0"/>
              </a:rPr>
              <a:t>Statistics</a:t>
            </a:r>
            <a:r>
              <a:rPr lang="en-US" u="sng" dirty="0" smtClean="0">
                <a:solidFill>
                  <a:schemeClr val="tx1"/>
                </a:solidFill>
                <a:latin typeface="Arial" panose="020B0604020202020204" pitchFamily="34" charset="0"/>
              </a:rPr>
              <a:t> - </a:t>
            </a:r>
            <a:r>
              <a:rPr lang="en-US" b="1" u="sng" dirty="0" smtClean="0">
                <a:solidFill>
                  <a:schemeClr val="tx1"/>
                </a:solidFill>
                <a:latin typeface="inherit"/>
              </a:rPr>
              <a:t>Child </a:t>
            </a:r>
            <a:r>
              <a:rPr lang="en-US" b="1" u="sng" dirty="0">
                <a:solidFill>
                  <a:schemeClr val="tx1"/>
                </a:solidFill>
                <a:latin typeface="inherit"/>
              </a:rPr>
              <a:t>Abuse in Arizona (6 month </a:t>
            </a:r>
            <a:r>
              <a:rPr lang="en-US" b="1" u="sng" dirty="0" smtClean="0">
                <a:solidFill>
                  <a:schemeClr val="tx1"/>
                </a:solidFill>
                <a:latin typeface="inherit"/>
              </a:rPr>
              <a:t>period)</a:t>
            </a:r>
            <a:r>
              <a:rPr lang="en-US" b="1" u="sng" baseline="30000" dirty="0" smtClean="0">
                <a:solidFill>
                  <a:schemeClr val="tx1"/>
                </a:solidFill>
                <a:latin typeface="inherit"/>
              </a:rPr>
              <a:t>1</a:t>
            </a:r>
            <a:endParaRPr lang="en-US" b="1" u="sng" baseline="30000" dirty="0" smtClean="0">
              <a:solidFill>
                <a:schemeClr val="tx1"/>
              </a:solidFill>
              <a:latin typeface="inherit"/>
            </a:endParaRPr>
          </a:p>
          <a:p>
            <a:pPr algn="ctr" fontAlgn="base"/>
            <a:endParaRPr lang="en-US" u="sng" dirty="0">
              <a:solidFill>
                <a:schemeClr val="tx1"/>
              </a:solidFill>
              <a:latin typeface="Arial" panose="020B0604020202020204" pitchFamily="34" charset="0"/>
            </a:endParaRPr>
          </a:p>
          <a:p>
            <a:pPr marL="285750" indent="-285750" fontAlgn="base">
              <a:buFont typeface="Wingdings" panose="05000000000000000000" pitchFamily="2" charset="2"/>
              <a:buChar char="ü"/>
            </a:pPr>
            <a:r>
              <a:rPr lang="en-US" b="1" dirty="0">
                <a:solidFill>
                  <a:srgbClr val="14303D"/>
                </a:solidFill>
                <a:latin typeface="Arial" panose="020B0604020202020204" pitchFamily="34" charset="0"/>
              </a:rPr>
              <a:t>Child Abuse Hotline received 23,686 calls that met the statutory criteria for a DCS </a:t>
            </a:r>
            <a:r>
              <a:rPr lang="en-US" b="1" dirty="0" smtClean="0">
                <a:solidFill>
                  <a:srgbClr val="14303D"/>
                </a:solidFill>
                <a:latin typeface="Arial" panose="020B0604020202020204" pitchFamily="34" charset="0"/>
              </a:rPr>
              <a:t>report.</a:t>
            </a:r>
            <a:endParaRPr lang="en-US" b="1" dirty="0" smtClean="0">
              <a:solidFill>
                <a:srgbClr val="14303D"/>
              </a:solidFill>
              <a:latin typeface="Arial" panose="020B0604020202020204" pitchFamily="34" charset="0"/>
            </a:endParaRPr>
          </a:p>
          <a:p>
            <a:pPr marL="285750" indent="-285750" fontAlgn="base">
              <a:buFont typeface="Wingdings" panose="05000000000000000000" pitchFamily="2" charset="2"/>
              <a:buChar char="ü"/>
            </a:pPr>
            <a:endParaRPr lang="en-US" b="1" dirty="0" smtClean="0">
              <a:solidFill>
                <a:srgbClr val="14303D"/>
              </a:solidFill>
              <a:latin typeface="Arial" panose="020B0604020202020204" pitchFamily="34" charset="0"/>
            </a:endParaRPr>
          </a:p>
          <a:p>
            <a:pPr marL="285750" indent="-285750" fontAlgn="base">
              <a:buFont typeface="Wingdings" panose="05000000000000000000" pitchFamily="2" charset="2"/>
              <a:buChar char="ü"/>
            </a:pPr>
            <a:r>
              <a:rPr lang="en-US" b="1" dirty="0" smtClean="0">
                <a:solidFill>
                  <a:srgbClr val="14303D"/>
                </a:solidFill>
                <a:latin typeface="Arial" panose="020B0604020202020204" pitchFamily="34" charset="0"/>
              </a:rPr>
              <a:t>Number </a:t>
            </a:r>
            <a:r>
              <a:rPr lang="en-US" b="1" dirty="0">
                <a:solidFill>
                  <a:srgbClr val="14303D"/>
                </a:solidFill>
                <a:latin typeface="Arial" panose="020B0604020202020204" pitchFamily="34" charset="0"/>
              </a:rPr>
              <a:t>of children in out-of-home care decreased from 14,767 to 14,022</a:t>
            </a:r>
            <a:r>
              <a:rPr lang="en-US" b="1" dirty="0" smtClean="0">
                <a:solidFill>
                  <a:srgbClr val="14303D"/>
                </a:solidFill>
                <a:latin typeface="Arial" panose="020B0604020202020204" pitchFamily="34" charset="0"/>
              </a:rPr>
              <a:t>.</a:t>
            </a:r>
            <a:endParaRPr lang="en-US" b="1" dirty="0" smtClean="0">
              <a:solidFill>
                <a:srgbClr val="14303D"/>
              </a:solidFill>
              <a:latin typeface="Arial" panose="020B0604020202020204" pitchFamily="34" charset="0"/>
            </a:endParaRPr>
          </a:p>
          <a:p>
            <a:pPr marL="285750" indent="-285750" fontAlgn="base">
              <a:buFont typeface="Wingdings" panose="05000000000000000000" pitchFamily="2" charset="2"/>
              <a:buChar char="ü"/>
            </a:pPr>
            <a:endParaRPr lang="en-US" b="1" dirty="0">
              <a:solidFill>
                <a:srgbClr val="14303D"/>
              </a:solidFill>
              <a:latin typeface="Arial" panose="020B0604020202020204" pitchFamily="34" charset="0"/>
            </a:endParaRPr>
          </a:p>
          <a:p>
            <a:pPr marL="285750" indent="-285750" fontAlgn="base">
              <a:buFont typeface="Wingdings" panose="05000000000000000000" pitchFamily="2" charset="2"/>
              <a:buChar char="ü"/>
            </a:pPr>
            <a:r>
              <a:rPr lang="en-US" b="1" dirty="0" smtClean="0">
                <a:solidFill>
                  <a:srgbClr val="14303D"/>
                </a:solidFill>
                <a:latin typeface="Arial" panose="020B0604020202020204" pitchFamily="34" charset="0"/>
              </a:rPr>
              <a:t>Majority </a:t>
            </a:r>
            <a:r>
              <a:rPr lang="en-US" b="1" dirty="0">
                <a:solidFill>
                  <a:srgbClr val="14303D"/>
                </a:solidFill>
                <a:latin typeface="Arial" panose="020B0604020202020204" pitchFamily="34" charset="0"/>
              </a:rPr>
              <a:t>of children in out-of-home care are from ages 1 to 5 years (5,791 or 41</a:t>
            </a:r>
            <a:r>
              <a:rPr lang="en-US" b="1" dirty="0" smtClean="0">
                <a:solidFill>
                  <a:srgbClr val="14303D"/>
                </a:solidFill>
                <a:latin typeface="Arial" panose="020B0604020202020204" pitchFamily="34" charset="0"/>
              </a:rPr>
              <a:t>%)</a:t>
            </a:r>
            <a:endParaRPr lang="en-US" b="1" dirty="0" smtClean="0">
              <a:solidFill>
                <a:srgbClr val="14303D"/>
              </a:solidFill>
              <a:latin typeface="Arial" panose="020B0604020202020204" pitchFamily="34" charset="0"/>
            </a:endParaRPr>
          </a:p>
          <a:p>
            <a:pPr marL="285750" indent="-285750" fontAlgn="base">
              <a:buFont typeface="Wingdings" panose="05000000000000000000" pitchFamily="2" charset="2"/>
              <a:buChar char="ü"/>
            </a:pPr>
            <a:endParaRPr lang="en-US" b="1" dirty="0">
              <a:solidFill>
                <a:srgbClr val="14303D"/>
              </a:solidFill>
              <a:latin typeface="Arial" panose="020B0604020202020204" pitchFamily="34" charset="0"/>
            </a:endParaRPr>
          </a:p>
          <a:p>
            <a:pPr marL="285750" indent="-285750" fontAlgn="base">
              <a:buFont typeface="Wingdings" panose="05000000000000000000" pitchFamily="2" charset="2"/>
              <a:buChar char="ü"/>
            </a:pPr>
            <a:r>
              <a:rPr lang="en-US" b="1" dirty="0">
                <a:solidFill>
                  <a:srgbClr val="14303D"/>
                </a:solidFill>
                <a:latin typeface="Arial" panose="020B0604020202020204" pitchFamily="34" charset="0"/>
              </a:rPr>
              <a:t>Ethnicity majority of children in out-of-home care are Caucasian (29.0%) &amp; Hispanic (29.1</a:t>
            </a:r>
            <a:r>
              <a:rPr lang="en-US" b="1" dirty="0" smtClean="0">
                <a:solidFill>
                  <a:srgbClr val="14303D"/>
                </a:solidFill>
                <a:latin typeface="Arial" panose="020B0604020202020204" pitchFamily="34" charset="0"/>
              </a:rPr>
              <a:t>%)</a:t>
            </a:r>
            <a:endParaRPr lang="en-US" b="1" dirty="0" smtClean="0">
              <a:solidFill>
                <a:srgbClr val="14303D"/>
              </a:solidFill>
              <a:latin typeface="Arial" panose="020B0604020202020204" pitchFamily="34" charset="0"/>
            </a:endParaRPr>
          </a:p>
          <a:p>
            <a:pPr marL="285750" indent="-285750" fontAlgn="base">
              <a:buFont typeface="Wingdings" panose="05000000000000000000" pitchFamily="2" charset="2"/>
              <a:buChar char="ü"/>
            </a:pPr>
            <a:endParaRPr lang="en-US" b="1" dirty="0">
              <a:solidFill>
                <a:srgbClr val="14303D"/>
              </a:solidFill>
              <a:latin typeface="Arial" panose="020B0604020202020204" pitchFamily="34" charset="0"/>
            </a:endParaRPr>
          </a:p>
          <a:p>
            <a:pPr marL="285750" indent="-285750" fontAlgn="base">
              <a:buFont typeface="Wingdings" panose="05000000000000000000" pitchFamily="2" charset="2"/>
              <a:buChar char="ü"/>
            </a:pPr>
            <a:r>
              <a:rPr lang="en-US" b="1" dirty="0">
                <a:solidFill>
                  <a:srgbClr val="14303D"/>
                </a:solidFill>
                <a:latin typeface="Arial" panose="020B0604020202020204" pitchFamily="34" charset="0"/>
              </a:rPr>
              <a:t>African American children represent 5.0% of population yet 15.4% are in out-of-home care</a:t>
            </a:r>
            <a:r>
              <a:rPr lang="en-US" b="1" dirty="0" smtClean="0">
                <a:solidFill>
                  <a:srgbClr val="14303D"/>
                </a:solidFill>
                <a:latin typeface="Arial" panose="020B0604020202020204" pitchFamily="34" charset="0"/>
              </a:rPr>
              <a:t>.</a:t>
            </a:r>
            <a:endParaRPr lang="en-US" b="1" dirty="0" smtClean="0">
              <a:solidFill>
                <a:srgbClr val="14303D"/>
              </a:solidFill>
              <a:latin typeface="Arial" panose="020B0604020202020204" pitchFamily="34" charset="0"/>
            </a:endParaRPr>
          </a:p>
          <a:p>
            <a:pPr fontAlgn="base"/>
            <a:endParaRPr lang="en-US" b="1" dirty="0">
              <a:solidFill>
                <a:srgbClr val="14303D"/>
              </a:solidFill>
              <a:latin typeface="Arial" panose="020B0604020202020204" pitchFamily="34" charset="0"/>
            </a:endParaRPr>
          </a:p>
          <a:p>
            <a:pPr marL="285750" indent="-285750" fontAlgn="base">
              <a:buFont typeface="Wingdings" panose="05000000000000000000" pitchFamily="2" charset="2"/>
              <a:buChar char="ü"/>
            </a:pPr>
            <a:r>
              <a:rPr lang="en-US" b="1" dirty="0">
                <a:solidFill>
                  <a:srgbClr val="14303D"/>
                </a:solidFill>
                <a:latin typeface="Arial" panose="020B0604020202020204" pitchFamily="34" charset="0"/>
              </a:rPr>
              <a:t>Children with an adoption case plan spend on average 30.1 months in out-of-home care</a:t>
            </a:r>
            <a:r>
              <a:rPr lang="en-US" b="1" dirty="0" smtClean="0">
                <a:solidFill>
                  <a:srgbClr val="14303D"/>
                </a:solidFill>
                <a:latin typeface="Arial" panose="020B0604020202020204" pitchFamily="34" charset="0"/>
              </a:rPr>
              <a:t>.</a:t>
            </a:r>
            <a:endParaRPr lang="en-US" b="1" dirty="0" smtClean="0">
              <a:solidFill>
                <a:srgbClr val="14303D"/>
              </a:solidFill>
              <a:latin typeface="Arial" panose="020B0604020202020204" pitchFamily="34" charset="0"/>
            </a:endParaRPr>
          </a:p>
          <a:p>
            <a:pPr fontAlgn="base"/>
            <a:endParaRPr lang="en-US" b="1" dirty="0">
              <a:solidFill>
                <a:srgbClr val="14303D"/>
              </a:solidFill>
              <a:latin typeface="Arial" panose="020B0604020202020204" pitchFamily="34" charset="0"/>
            </a:endParaRPr>
          </a:p>
          <a:p>
            <a:pPr marL="285750" indent="-285750" fontAlgn="base">
              <a:buFont typeface="Wingdings" panose="05000000000000000000" pitchFamily="2" charset="2"/>
              <a:buChar char="ü"/>
            </a:pPr>
            <a:r>
              <a:rPr lang="en-US" b="1" dirty="0">
                <a:solidFill>
                  <a:srgbClr val="14303D"/>
                </a:solidFill>
                <a:latin typeface="Arial" panose="020B0604020202020204" pitchFamily="34" charset="0"/>
              </a:rPr>
              <a:t>34.8% of children leaving foster care spent over 12 month in </a:t>
            </a:r>
            <a:r>
              <a:rPr lang="en-US" b="1" dirty="0" smtClean="0">
                <a:solidFill>
                  <a:srgbClr val="14303D"/>
                </a:solidFill>
                <a:latin typeface="Arial" panose="020B0604020202020204" pitchFamily="34" charset="0"/>
              </a:rPr>
              <a:t>care</a:t>
            </a:r>
            <a:endParaRPr lang="en-US" b="1" dirty="0" smtClean="0">
              <a:solidFill>
                <a:srgbClr val="14303D"/>
              </a:solidFill>
              <a:latin typeface="Arial" panose="020B0604020202020204" pitchFamily="34" charset="0"/>
            </a:endParaRPr>
          </a:p>
          <a:p>
            <a:pPr fontAlgn="base"/>
            <a:endParaRPr lang="en-US" b="1" dirty="0">
              <a:solidFill>
                <a:srgbClr val="14303D"/>
              </a:solidFill>
              <a:latin typeface="Arial" panose="020B0604020202020204" pitchFamily="34" charset="0"/>
            </a:endParaRPr>
          </a:p>
          <a:p>
            <a:pPr marL="285750" indent="-285750" fontAlgn="base">
              <a:buFont typeface="Wingdings" panose="05000000000000000000" pitchFamily="2" charset="2"/>
              <a:buChar char="ü"/>
            </a:pPr>
            <a:r>
              <a:rPr lang="en-US" b="1" dirty="0">
                <a:solidFill>
                  <a:srgbClr val="14303D"/>
                </a:solidFill>
                <a:latin typeface="Arial" panose="020B0604020202020204" pitchFamily="34" charset="0"/>
              </a:rPr>
              <a:t>Average number of placements was 2.6.</a:t>
            </a:r>
            <a:r>
              <a:rPr lang="en-US" dirty="0">
                <a:solidFill>
                  <a:srgbClr val="14303D"/>
                </a:solidFill>
                <a:latin typeface="Arial" panose="020B0604020202020204" pitchFamily="34" charset="0"/>
              </a:rPr>
              <a:t>  </a:t>
            </a:r>
            <a:endParaRPr lang="en-US" dirty="0" smtClean="0">
              <a:solidFill>
                <a:srgbClr val="14303D"/>
              </a:solidFill>
              <a:latin typeface="Arial" panose="020B0604020202020204" pitchFamily="34" charset="0"/>
            </a:endParaRPr>
          </a:p>
          <a:p>
            <a:pPr marL="285750" indent="-285750" fontAlgn="base">
              <a:buFont typeface="Wingdings" panose="05000000000000000000" pitchFamily="2" charset="2"/>
              <a:buChar char="ü"/>
            </a:pPr>
            <a:endParaRPr lang="en-US" dirty="0">
              <a:solidFill>
                <a:srgbClr val="14303D"/>
              </a:solidFill>
              <a:latin typeface="Arial" panose="020B0604020202020204" pitchFamily="34" charset="0"/>
            </a:endParaRPr>
          </a:p>
          <a:p>
            <a:pPr fontAlgn="base"/>
            <a:r>
              <a:rPr lang="en-US" dirty="0" smtClean="0">
                <a:solidFill>
                  <a:srgbClr val="14303D"/>
                </a:solidFill>
                <a:latin typeface="Arial" panose="020B0604020202020204" pitchFamily="34" charset="0"/>
              </a:rPr>
              <a:t>https://www.azcourts.gov/casa/Child-Welfare/Child-Welfare-Stats</a:t>
            </a:r>
            <a:endParaRPr lang="en-US" dirty="0" smtClean="0">
              <a:solidFill>
                <a:srgbClr val="14303D"/>
              </a:solidFill>
              <a:latin typeface="Arial" panose="020B0604020202020204" pitchFamily="34" charset="0"/>
            </a:endParaRPr>
          </a:p>
          <a:p>
            <a:pPr fontAlgn="base"/>
            <a:endParaRPr lang="en-US" dirty="0">
              <a:solidFill>
                <a:srgbClr val="14303D"/>
              </a:solidFill>
              <a:latin typeface="Arial" panose="020B0604020202020204" pitchFamily="34" charset="0"/>
            </a:endParaRPr>
          </a:p>
          <a:p>
            <a:pPr fontAlgn="base"/>
            <a:r>
              <a:rPr lang="en-US" sz="1100" b="1" i="1" baseline="30000" dirty="0">
                <a:solidFill>
                  <a:srgbClr val="14303D"/>
                </a:solidFill>
                <a:latin typeface="inherit"/>
              </a:rPr>
              <a:t>1</a:t>
            </a:r>
            <a:r>
              <a:rPr lang="en-US" sz="1100" b="1" i="1" dirty="0">
                <a:solidFill>
                  <a:srgbClr val="14303D"/>
                </a:solidFill>
                <a:latin typeface="inherit"/>
              </a:rPr>
              <a:t>Arizona Department of Child Safety, </a:t>
            </a:r>
            <a:endParaRPr lang="en-US" sz="1100" b="1" i="1" dirty="0" smtClean="0">
              <a:solidFill>
                <a:srgbClr val="14303D"/>
              </a:solidFill>
              <a:latin typeface="inherit"/>
            </a:endParaRPr>
          </a:p>
          <a:p>
            <a:pPr fontAlgn="base"/>
            <a:r>
              <a:rPr lang="en-US" sz="1100" b="1" i="1" dirty="0" smtClean="0">
                <a:solidFill>
                  <a:srgbClr val="14303D"/>
                </a:solidFill>
                <a:latin typeface="inherit"/>
              </a:rPr>
              <a:t>"</a:t>
            </a:r>
            <a:r>
              <a:rPr lang="en-US" sz="1100" b="1" i="1" dirty="0">
                <a:solidFill>
                  <a:srgbClr val="14303D"/>
                </a:solidFill>
                <a:latin typeface="inherit"/>
              </a:rPr>
              <a:t>Child Welfare Reporting Requirements Semi-Annual Report for the Period of July 1, 2021 through December 31, 2021"; 2020 Kids Count Data Center</a:t>
            </a:r>
            <a:r>
              <a:rPr lang="en-US" sz="1100" b="1" i="1" dirty="0" smtClean="0">
                <a:solidFill>
                  <a:srgbClr val="14303D"/>
                </a:solidFill>
                <a:latin typeface="inherit"/>
              </a:rPr>
              <a:t>.</a:t>
            </a:r>
            <a:endParaRPr lang="en-US" sz="1100" b="1" i="1" dirty="0" smtClean="0">
              <a:solidFill>
                <a:srgbClr val="14303D"/>
              </a:solidFill>
              <a:latin typeface="inherit"/>
            </a:endParaRPr>
          </a:p>
          <a:p>
            <a:pPr fontAlgn="base"/>
            <a:endParaRPr lang="en-US" sz="1100" b="1" i="1" dirty="0">
              <a:solidFill>
                <a:srgbClr val="14303D"/>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032000" y="1828731"/>
            <a:ext cx="8128002" cy="1696470"/>
          </a:xfrm>
          <a:prstGeom prst="rect">
            <a:avLst/>
          </a:prstGeom>
        </p:spPr>
      </p:pic>
      <p:sp>
        <p:nvSpPr>
          <p:cNvPr id="6" name="Rectangle 5"/>
          <p:cNvSpPr/>
          <p:nvPr/>
        </p:nvSpPr>
        <p:spPr>
          <a:xfrm>
            <a:off x="1889760" y="334675"/>
            <a:ext cx="7924800" cy="738664"/>
          </a:xfrm>
          <a:prstGeom prst="rect">
            <a:avLst/>
          </a:prstGeom>
        </p:spPr>
        <p:txBody>
          <a:bodyPr wrap="square">
            <a:spAutoFit/>
          </a:bodyPr>
          <a:lstStyle/>
          <a:p>
            <a:pPr algn="ctr"/>
            <a:r>
              <a:rPr lang="en-US" sz="2400" b="1" dirty="0"/>
              <a:t>Comparative Ratio by Ethnicity in Arizona</a:t>
            </a:r>
            <a:endParaRPr lang="en-US" sz="2400" b="1" dirty="0"/>
          </a:p>
          <a:p>
            <a:pPr algn="ctr"/>
            <a:r>
              <a:rPr lang="en-US" i="1" dirty="0"/>
              <a:t>(Child Population1, Children in Care2, CASA Volunteers3)</a:t>
            </a:r>
            <a:endParaRPr lang="en-US" i="1" dirty="0"/>
          </a:p>
        </p:txBody>
      </p:sp>
      <p:graphicFrame>
        <p:nvGraphicFramePr>
          <p:cNvPr id="7" name="Table 6"/>
          <p:cNvGraphicFramePr>
            <a:graphicFrameLocks noGrp="1"/>
          </p:cNvGraphicFramePr>
          <p:nvPr/>
        </p:nvGraphicFramePr>
        <p:xfrm>
          <a:off x="2032000" y="1188651"/>
          <a:ext cx="8128002" cy="640080"/>
        </p:xfrm>
        <a:graphic>
          <a:graphicData uri="http://schemas.openxmlformats.org/drawingml/2006/table">
            <a:tbl>
              <a:tblPr firstRow="1" bandRow="1">
                <a:tableStyleId>{7E9639D4-E3E2-4D34-9284-5A2195B3D0D7}</a:tableStyleId>
              </a:tblPr>
              <a:tblGrid>
                <a:gridCol w="1354667"/>
                <a:gridCol w="1354667"/>
                <a:gridCol w="1354667"/>
                <a:gridCol w="1354667"/>
                <a:gridCol w="1354667"/>
                <a:gridCol w="1354667"/>
              </a:tblGrid>
              <a:tr h="370840">
                <a:tc>
                  <a:txBody>
                    <a:bodyPr/>
                    <a:lstStyle/>
                    <a:p>
                      <a:pPr algn="ctr"/>
                      <a:r>
                        <a:rPr lang="en-US" dirty="0" smtClean="0"/>
                        <a:t>Caucasian</a:t>
                      </a:r>
                      <a:endParaRPr lang="en-US" dirty="0"/>
                    </a:p>
                  </a:txBody>
                  <a:tcPr/>
                </a:tc>
                <a:tc>
                  <a:txBody>
                    <a:bodyPr/>
                    <a:lstStyle/>
                    <a:p>
                      <a:pPr algn="ctr"/>
                      <a:r>
                        <a:rPr lang="en-US" dirty="0" smtClean="0"/>
                        <a:t>Hispanic</a:t>
                      </a:r>
                      <a:endParaRPr lang="en-US" dirty="0"/>
                    </a:p>
                  </a:txBody>
                  <a:tcPr/>
                </a:tc>
                <a:tc>
                  <a:txBody>
                    <a:bodyPr/>
                    <a:lstStyle/>
                    <a:p>
                      <a:pPr algn="ctr"/>
                      <a:r>
                        <a:rPr lang="en-US" dirty="0" smtClean="0"/>
                        <a:t>Native American</a:t>
                      </a:r>
                      <a:endParaRPr lang="en-US" dirty="0"/>
                    </a:p>
                  </a:txBody>
                  <a:tcPr/>
                </a:tc>
                <a:tc>
                  <a:txBody>
                    <a:bodyPr/>
                    <a:lstStyle/>
                    <a:p>
                      <a:pPr algn="ctr"/>
                      <a:r>
                        <a:rPr lang="en-US" dirty="0" smtClean="0"/>
                        <a:t>African</a:t>
                      </a:r>
                      <a:endParaRPr lang="en-US" dirty="0" smtClean="0"/>
                    </a:p>
                    <a:p>
                      <a:pPr algn="ctr"/>
                      <a:r>
                        <a:rPr lang="en-US" dirty="0" smtClean="0"/>
                        <a:t>American</a:t>
                      </a:r>
                      <a:endParaRPr lang="en-US" dirty="0"/>
                    </a:p>
                  </a:txBody>
                  <a:tcPr/>
                </a:tc>
                <a:tc>
                  <a:txBody>
                    <a:bodyPr/>
                    <a:lstStyle/>
                    <a:p>
                      <a:pPr algn="ctr"/>
                      <a:r>
                        <a:rPr lang="en-US" dirty="0" smtClean="0"/>
                        <a:t>Asian</a:t>
                      </a:r>
                      <a:endParaRPr lang="en-US" dirty="0"/>
                    </a:p>
                  </a:txBody>
                  <a:tcPr/>
                </a:tc>
                <a:tc>
                  <a:txBody>
                    <a:bodyPr/>
                    <a:lstStyle/>
                    <a:p>
                      <a:pPr algn="ctr"/>
                      <a:r>
                        <a:rPr lang="en-US" dirty="0" smtClean="0"/>
                        <a:t>Other</a:t>
                      </a:r>
                      <a:endParaRPr lang="en-US" dirty="0"/>
                    </a:p>
                  </a:txBody>
                  <a:tcPr/>
                </a:tc>
              </a:tr>
            </a:tbl>
          </a:graphicData>
        </a:graphic>
      </p:graphicFrame>
      <p:graphicFrame>
        <p:nvGraphicFramePr>
          <p:cNvPr id="8" name="Table 7"/>
          <p:cNvGraphicFramePr>
            <a:graphicFrameLocks noGrp="1"/>
          </p:cNvGraphicFramePr>
          <p:nvPr/>
        </p:nvGraphicFramePr>
        <p:xfrm>
          <a:off x="2034569" y="3525201"/>
          <a:ext cx="8128002" cy="2144079"/>
        </p:xfrm>
        <a:graphic>
          <a:graphicData uri="http://schemas.openxmlformats.org/drawingml/2006/table">
            <a:tbl>
              <a:tblPr firstRow="1" bandRow="1">
                <a:tableStyleId>{793D81CF-94F2-401A-BA57-92F5A7B2D0C5}</a:tableStyleId>
              </a:tblPr>
              <a:tblGrid>
                <a:gridCol w="1354667"/>
                <a:gridCol w="1354667"/>
                <a:gridCol w="1354667"/>
                <a:gridCol w="1354667"/>
                <a:gridCol w="1354667"/>
                <a:gridCol w="1354667"/>
              </a:tblGrid>
              <a:tr h="1199199">
                <a:tc>
                  <a:txBody>
                    <a:bodyPr/>
                    <a:lstStyle/>
                    <a:p>
                      <a:pPr algn="ctr"/>
                      <a:r>
                        <a:rPr lang="en-US" dirty="0" smtClean="0"/>
                        <a:t> 38.3%</a:t>
                      </a:r>
                      <a:endParaRPr lang="en-US" dirty="0" smtClean="0"/>
                    </a:p>
                    <a:p>
                      <a:pPr algn="ctr"/>
                      <a:r>
                        <a:rPr lang="en-US" dirty="0" smtClean="0"/>
                        <a:t>29.0%</a:t>
                      </a:r>
                      <a:endParaRPr lang="en-US" dirty="0" smtClean="0"/>
                    </a:p>
                    <a:p>
                      <a:pPr algn="ctr"/>
                      <a:r>
                        <a:rPr lang="en-US" dirty="0" smtClean="0"/>
                        <a:t>83.1%</a:t>
                      </a:r>
                      <a:endParaRPr lang="en-US" dirty="0" smtClean="0"/>
                    </a:p>
                  </a:txBody>
                  <a:tcPr/>
                </a:tc>
                <a:tc>
                  <a:txBody>
                    <a:bodyPr/>
                    <a:lstStyle/>
                    <a:p>
                      <a:pPr algn="ctr" fontAlgn="t"/>
                      <a:r>
                        <a:rPr lang="en-US" dirty="0">
                          <a:effectLst/>
                        </a:rPr>
                        <a:t> 44.5</a:t>
                      </a:r>
                      <a:r>
                        <a:rPr lang="en-US" dirty="0" smtClean="0">
                          <a:effectLst/>
                        </a:rPr>
                        <a:t>%</a:t>
                      </a:r>
                      <a:endParaRPr lang="en-US" dirty="0" smtClean="0">
                        <a:effectLst/>
                      </a:endParaRPr>
                    </a:p>
                    <a:p>
                      <a:pPr algn="ctr" fontAlgn="t"/>
                      <a:r>
                        <a:rPr lang="en-US" dirty="0" smtClean="0">
                          <a:effectLst/>
                        </a:rPr>
                        <a:t>29.1%</a:t>
                      </a:r>
                      <a:endParaRPr lang="en-US" dirty="0" smtClean="0">
                        <a:effectLst/>
                      </a:endParaRPr>
                    </a:p>
                    <a:p>
                      <a:pPr algn="ctr" fontAlgn="t"/>
                      <a:r>
                        <a:rPr lang="en-US" dirty="0" smtClean="0">
                          <a:effectLst/>
                        </a:rPr>
                        <a:t>29.1%</a:t>
                      </a:r>
                      <a:endParaRPr lang="en-US" dirty="0" smtClean="0">
                        <a:effectLst/>
                      </a:endParaRPr>
                    </a:p>
                  </a:txBody>
                  <a:tcPr/>
                </a:tc>
                <a:tc>
                  <a:txBody>
                    <a:bodyPr/>
                    <a:lstStyle/>
                    <a:p>
                      <a:pPr algn="ctr" fontAlgn="t"/>
                      <a:r>
                        <a:rPr lang="en-US" dirty="0" smtClean="0">
                          <a:effectLst/>
                        </a:rPr>
                        <a:t>5.4%</a:t>
                      </a:r>
                      <a:endParaRPr lang="en-US" dirty="0" smtClean="0">
                        <a:effectLst/>
                      </a:endParaRPr>
                    </a:p>
                    <a:p>
                      <a:pPr algn="ctr" fontAlgn="t"/>
                      <a:r>
                        <a:rPr lang="en-US" dirty="0" smtClean="0">
                          <a:effectLst/>
                        </a:rPr>
                        <a:t>8.0%</a:t>
                      </a:r>
                      <a:endParaRPr lang="en-US" dirty="0" smtClean="0">
                        <a:effectLst/>
                      </a:endParaRPr>
                    </a:p>
                    <a:p>
                      <a:pPr algn="ctr" fontAlgn="t"/>
                      <a:r>
                        <a:rPr lang="en-US" dirty="0" smtClean="0">
                          <a:effectLst/>
                        </a:rPr>
                        <a:t>0.4%</a:t>
                      </a:r>
                      <a:endParaRPr lang="en-US" dirty="0" smtClean="0">
                        <a:effectLst/>
                      </a:endParaRPr>
                    </a:p>
                  </a:txBody>
                  <a:tcPr/>
                </a:tc>
                <a:tc>
                  <a:txBody>
                    <a:bodyPr/>
                    <a:lstStyle/>
                    <a:p>
                      <a:pPr algn="ctr" fontAlgn="t"/>
                      <a:r>
                        <a:rPr lang="en-US" dirty="0" smtClean="0">
                          <a:effectLst/>
                        </a:rPr>
                        <a:t>5.2%</a:t>
                      </a:r>
                      <a:endParaRPr lang="en-US" dirty="0" smtClean="0">
                        <a:effectLst/>
                      </a:endParaRPr>
                    </a:p>
                    <a:p>
                      <a:pPr algn="ctr" fontAlgn="t"/>
                      <a:r>
                        <a:rPr lang="en-US" dirty="0" smtClean="0">
                          <a:effectLst/>
                        </a:rPr>
                        <a:t>15.4%</a:t>
                      </a:r>
                      <a:endParaRPr lang="en-US" dirty="0" smtClean="0">
                        <a:effectLst/>
                      </a:endParaRPr>
                    </a:p>
                    <a:p>
                      <a:pPr algn="ctr" fontAlgn="t"/>
                      <a:r>
                        <a:rPr lang="en-US" dirty="0" smtClean="0">
                          <a:effectLst/>
                        </a:rPr>
                        <a:t>4.9%</a:t>
                      </a:r>
                      <a:endParaRPr lang="en-US" dirty="0" smtClean="0">
                        <a:effectLst/>
                      </a:endParaRPr>
                    </a:p>
                  </a:txBody>
                  <a:tcPr/>
                </a:tc>
                <a:tc>
                  <a:txBody>
                    <a:bodyPr/>
                    <a:lstStyle/>
                    <a:p>
                      <a:pPr algn="ctr"/>
                      <a:r>
                        <a:rPr lang="en-US" dirty="0" smtClean="0"/>
                        <a:t> 3.1%</a:t>
                      </a:r>
                      <a:endParaRPr lang="en-US" dirty="0" smtClean="0"/>
                    </a:p>
                    <a:p>
                      <a:pPr algn="ctr"/>
                      <a:r>
                        <a:rPr lang="en-US" dirty="0" smtClean="0"/>
                        <a:t>0.9%</a:t>
                      </a:r>
                      <a:endParaRPr lang="en-US" dirty="0" smtClean="0"/>
                    </a:p>
                    <a:p>
                      <a:pPr algn="ctr"/>
                      <a:r>
                        <a:rPr lang="en-US" dirty="0" smtClean="0"/>
                        <a:t>2.7%</a:t>
                      </a:r>
                      <a:endParaRPr lang="en-US" dirty="0"/>
                    </a:p>
                  </a:txBody>
                  <a:tcPr/>
                </a:tc>
                <a:tc>
                  <a:txBody>
                    <a:bodyPr/>
                    <a:lstStyle/>
                    <a:p>
                      <a:pPr algn="ctr"/>
                      <a:r>
                        <a:rPr lang="en-US" dirty="0" smtClean="0"/>
                        <a:t>3.8%</a:t>
                      </a:r>
                      <a:endParaRPr lang="en-US" dirty="0" smtClean="0"/>
                    </a:p>
                    <a:p>
                      <a:pPr algn="ctr"/>
                      <a:r>
                        <a:rPr lang="en-US" dirty="0" smtClean="0"/>
                        <a:t>17.6%</a:t>
                      </a:r>
                      <a:endParaRPr lang="en-US" dirty="0" smtClean="0"/>
                    </a:p>
                    <a:p>
                      <a:pPr algn="ctr"/>
                      <a:r>
                        <a:rPr lang="en-US" dirty="0" smtClean="0"/>
                        <a:t>0.0%</a:t>
                      </a:r>
                      <a:endParaRPr lang="en-US" dirty="0" smtClean="0"/>
                    </a:p>
                  </a:txBody>
                  <a:tcPr/>
                </a:tc>
              </a:tr>
              <a:tr h="370840">
                <a:tc gridSpan="6">
                  <a:txBody>
                    <a:bodyPr/>
                    <a:lstStyle/>
                    <a:p>
                      <a:r>
                        <a:rPr lang="en-US" sz="1400" baseline="30000" dirty="0" smtClean="0">
                          <a:effectLst/>
                        </a:rPr>
                        <a:t>1 </a:t>
                      </a:r>
                      <a:r>
                        <a:rPr lang="en-US" sz="1400" dirty="0" smtClean="0">
                          <a:effectLst/>
                        </a:rPr>
                        <a:t>2020 U.S. Census</a:t>
                      </a:r>
                      <a:br>
                        <a:rPr lang="en-US" sz="1400" dirty="0" smtClean="0"/>
                      </a:br>
                      <a:r>
                        <a:rPr lang="en-US" sz="1400" baseline="30000" dirty="0" smtClean="0">
                          <a:effectLst/>
                        </a:rPr>
                        <a:t>2</a:t>
                      </a:r>
                      <a:r>
                        <a:rPr lang="en-US" sz="1400" dirty="0" smtClean="0">
                          <a:effectLst/>
                        </a:rPr>
                        <a:t> Arizona Department of Child Safety Security, "Child Welfare Reporting Requirements Semi-Annual Report for the Period of July 1, 2021 through December 31, 2021"</a:t>
                      </a:r>
                      <a:br>
                        <a:rPr lang="en-US" sz="1400" dirty="0" smtClean="0"/>
                      </a:br>
                      <a:r>
                        <a:rPr lang="en-US" sz="1400" baseline="30000" dirty="0" smtClean="0">
                          <a:effectLst/>
                        </a:rPr>
                        <a:t>3</a:t>
                      </a:r>
                      <a:r>
                        <a:rPr lang="en-US" sz="1400" dirty="0" smtClean="0">
                          <a:effectLst/>
                        </a:rPr>
                        <a:t> 2022 DCATS Statistical Report, CASA of Arizona</a:t>
                      </a:r>
                      <a:endParaRPr lang="en-US" sz="1400" dirty="0"/>
                    </a:p>
                  </a:txBody>
                  <a:tcPr/>
                </a:tc>
                <a:tc hMerge="1">
                  <a:tcPr/>
                </a:tc>
                <a:tc hMerge="1">
                  <a:tcPr/>
                </a:tc>
                <a:tc hMerge="1">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306445" y="1143000"/>
            <a:ext cx="10033545" cy="4267200"/>
          </a:xfrm>
          <a:prstGeom prst="rect">
            <a:avLst/>
          </a:prstGeom>
        </p:spPr>
      </p:pic>
      <p:sp>
        <p:nvSpPr>
          <p:cNvPr id="2" name="Title 1"/>
          <p:cNvSpPr>
            <a:spLocks noGrp="1"/>
          </p:cNvSpPr>
          <p:nvPr>
            <p:ph type="title"/>
          </p:nvPr>
        </p:nvSpPr>
        <p:spPr>
          <a:xfrm>
            <a:off x="1303020" y="381000"/>
            <a:ext cx="9966960" cy="609600"/>
          </a:xfrm>
        </p:spPr>
        <p:style>
          <a:lnRef idx="1">
            <a:schemeClr val="accent3"/>
          </a:lnRef>
          <a:fillRef idx="2">
            <a:schemeClr val="accent3"/>
          </a:fillRef>
          <a:effectRef idx="1">
            <a:schemeClr val="accent3"/>
          </a:effectRef>
          <a:fontRef idx="minor">
            <a:schemeClr val="dk1"/>
          </a:fontRef>
        </p:style>
        <p:txBody>
          <a:bodyPr/>
          <a:lstStyle/>
          <a:p>
            <a:r>
              <a:rPr lang="en-US" sz="3600" b="1" dirty="0">
                <a:solidFill>
                  <a:schemeClr val="tx1"/>
                </a:solidFill>
              </a:rPr>
              <a:t>Reason for Children in Care in Arizona</a:t>
            </a:r>
            <a:endParaRPr lang="en-US" sz="3600" b="1" dirty="0">
              <a:solidFill>
                <a:schemeClr val="tx1"/>
              </a:solidFill>
            </a:endParaRPr>
          </a:p>
        </p:txBody>
      </p:sp>
      <p:sp>
        <p:nvSpPr>
          <p:cNvPr id="5" name="TextBox 4"/>
          <p:cNvSpPr txBox="1"/>
          <p:nvPr/>
        </p:nvSpPr>
        <p:spPr>
          <a:xfrm>
            <a:off x="381000" y="5562600"/>
            <a:ext cx="113538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t>1,871</a:t>
            </a:r>
            <a:r>
              <a:rPr lang="en-US" sz="2400" dirty="0" smtClean="0"/>
              <a:t> children ripped from their family based on vague and unmeasurable definition?</a:t>
            </a:r>
            <a:endParaRPr lang="en-US" sz="2400" dirty="0" smtClean="0"/>
          </a:p>
          <a:p>
            <a:pPr algn="ctr"/>
            <a:r>
              <a:rPr lang="en-US" sz="2400" b="1" dirty="0" smtClean="0"/>
              <a:t>NEGLECT </a:t>
            </a:r>
            <a:r>
              <a:rPr lang="en-US" sz="2400" dirty="0" smtClean="0"/>
              <a:t>?????????? </a:t>
            </a:r>
            <a:endParaRPr lang="en-US" sz="2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029200" cy="685800"/>
          </a:xfrm>
        </p:spPr>
        <p:style>
          <a:lnRef idx="2">
            <a:schemeClr val="dk1"/>
          </a:lnRef>
          <a:fillRef idx="1">
            <a:schemeClr val="lt1"/>
          </a:fillRef>
          <a:effectRef idx="0">
            <a:schemeClr val="dk1"/>
          </a:effectRef>
          <a:fontRef idx="minor">
            <a:schemeClr val="dk1"/>
          </a:fontRef>
        </p:style>
        <p:txBody>
          <a:bodyPr>
            <a:normAutofit/>
          </a:bodyPr>
          <a:lstStyle/>
          <a:p>
            <a:pPr algn="ctr"/>
            <a:r>
              <a:rPr lang="en-US" sz="3600" b="1" i="1" dirty="0" smtClean="0">
                <a:solidFill>
                  <a:schemeClr val="tx1"/>
                </a:solidFill>
              </a:rPr>
              <a:t>Preconceived</a:t>
            </a:r>
            <a:r>
              <a:rPr lang="en-US" sz="3600" dirty="0" smtClean="0">
                <a:solidFill>
                  <a:schemeClr val="tx1"/>
                </a:solidFill>
              </a:rPr>
              <a:t> </a:t>
            </a:r>
            <a:endParaRPr lang="en-US" sz="3600" dirty="0">
              <a:solidFill>
                <a:schemeClr val="tx1"/>
              </a:solidFill>
            </a:endParaRPr>
          </a:p>
        </p:txBody>
      </p:sp>
      <p:sp>
        <p:nvSpPr>
          <p:cNvPr id="3" name="Content Placeholder 2"/>
          <p:cNvSpPr>
            <a:spLocks noGrp="1"/>
          </p:cNvSpPr>
          <p:nvPr>
            <p:ph idx="1"/>
          </p:nvPr>
        </p:nvSpPr>
        <p:spPr>
          <a:xfrm>
            <a:off x="228600" y="1131013"/>
            <a:ext cx="6248400" cy="5334000"/>
          </a:xfrm>
        </p:spPr>
        <p:style>
          <a:lnRef idx="2">
            <a:schemeClr val="dk1"/>
          </a:lnRef>
          <a:fillRef idx="1">
            <a:schemeClr val="lt1"/>
          </a:fillRef>
          <a:effectRef idx="0">
            <a:schemeClr val="dk1"/>
          </a:effectRef>
          <a:fontRef idx="minor">
            <a:schemeClr val="dk1"/>
          </a:fontRef>
        </p:style>
        <p:txBody>
          <a:bodyPr>
            <a:noAutofit/>
          </a:bodyPr>
          <a:lstStyle/>
          <a:p>
            <a:pPr>
              <a:lnSpc>
                <a:spcPct val="100000"/>
              </a:lnSpc>
              <a:spcBef>
                <a:spcPts val="0"/>
              </a:spcBef>
            </a:pPr>
            <a:r>
              <a:rPr lang="en-US" sz="2800" dirty="0" smtClean="0"/>
              <a:t>Religion does not matter</a:t>
            </a:r>
            <a:endParaRPr lang="en-US" sz="2800" dirty="0" smtClean="0"/>
          </a:p>
          <a:p>
            <a:pPr marL="45720" indent="0">
              <a:lnSpc>
                <a:spcPct val="100000"/>
              </a:lnSpc>
              <a:spcBef>
                <a:spcPts val="0"/>
              </a:spcBef>
              <a:buNone/>
            </a:pPr>
            <a:endParaRPr lang="en-US" sz="1200" dirty="0" smtClean="0"/>
          </a:p>
          <a:p>
            <a:pPr>
              <a:lnSpc>
                <a:spcPct val="100000"/>
              </a:lnSpc>
              <a:spcBef>
                <a:spcPts val="0"/>
              </a:spcBef>
            </a:pPr>
            <a:r>
              <a:rPr lang="en-US" sz="2800" dirty="0" smtClean="0"/>
              <a:t>Race does not matter</a:t>
            </a:r>
            <a:endParaRPr lang="en-US" sz="2800" dirty="0" smtClean="0"/>
          </a:p>
          <a:p>
            <a:pPr marL="45720" indent="0">
              <a:lnSpc>
                <a:spcPct val="100000"/>
              </a:lnSpc>
              <a:spcBef>
                <a:spcPts val="0"/>
              </a:spcBef>
              <a:buNone/>
            </a:pPr>
            <a:endParaRPr lang="en-US" sz="1200" dirty="0" smtClean="0"/>
          </a:p>
          <a:p>
            <a:pPr>
              <a:lnSpc>
                <a:spcPct val="100000"/>
              </a:lnSpc>
              <a:spcBef>
                <a:spcPts val="0"/>
              </a:spcBef>
            </a:pPr>
            <a:r>
              <a:rPr lang="en-US" sz="2800" dirty="0" smtClean="0"/>
              <a:t>Gender does not matter</a:t>
            </a:r>
            <a:endParaRPr lang="en-US" sz="2800" dirty="0" smtClean="0"/>
          </a:p>
          <a:p>
            <a:pPr marL="45720" indent="0">
              <a:lnSpc>
                <a:spcPct val="100000"/>
              </a:lnSpc>
              <a:spcBef>
                <a:spcPts val="0"/>
              </a:spcBef>
              <a:buNone/>
            </a:pPr>
            <a:endParaRPr lang="en-US" sz="1200" dirty="0" smtClean="0"/>
          </a:p>
          <a:p>
            <a:pPr>
              <a:lnSpc>
                <a:spcPct val="100000"/>
              </a:lnSpc>
              <a:spcBef>
                <a:spcPts val="0"/>
              </a:spcBef>
            </a:pPr>
            <a:r>
              <a:rPr lang="en-US" sz="2800" dirty="0" smtClean="0"/>
              <a:t>Family does not matter</a:t>
            </a:r>
            <a:endParaRPr lang="en-US" sz="2800" dirty="0" smtClean="0"/>
          </a:p>
          <a:p>
            <a:pPr>
              <a:lnSpc>
                <a:spcPct val="100000"/>
              </a:lnSpc>
              <a:spcBef>
                <a:spcPts val="0"/>
              </a:spcBef>
            </a:pPr>
            <a:endParaRPr lang="en-US" sz="1200" dirty="0"/>
          </a:p>
          <a:p>
            <a:pPr>
              <a:lnSpc>
                <a:spcPct val="100000"/>
              </a:lnSpc>
              <a:spcBef>
                <a:spcPts val="0"/>
              </a:spcBef>
            </a:pPr>
            <a:r>
              <a:rPr lang="en-US" sz="2800" dirty="0" smtClean="0"/>
              <a:t>Culture does not matter</a:t>
            </a:r>
            <a:endParaRPr lang="en-US" sz="2800" dirty="0" smtClean="0"/>
          </a:p>
          <a:p>
            <a:pPr marL="45720" indent="0">
              <a:lnSpc>
                <a:spcPct val="100000"/>
              </a:lnSpc>
              <a:spcBef>
                <a:spcPts val="0"/>
              </a:spcBef>
              <a:buNone/>
            </a:pPr>
            <a:endParaRPr lang="en-US" sz="1200" dirty="0" smtClean="0"/>
          </a:p>
          <a:p>
            <a:pPr>
              <a:lnSpc>
                <a:spcPct val="100000"/>
              </a:lnSpc>
              <a:spcBef>
                <a:spcPts val="0"/>
              </a:spcBef>
            </a:pPr>
            <a:r>
              <a:rPr lang="en-US" sz="2800" dirty="0" smtClean="0"/>
              <a:t>History does not matter</a:t>
            </a:r>
            <a:endParaRPr lang="en-US" sz="2800" dirty="0" smtClean="0"/>
          </a:p>
          <a:p>
            <a:pPr marL="45720" indent="0">
              <a:lnSpc>
                <a:spcPct val="100000"/>
              </a:lnSpc>
              <a:spcBef>
                <a:spcPts val="0"/>
              </a:spcBef>
              <a:buNone/>
            </a:pPr>
            <a:endParaRPr lang="en-US" sz="1200" dirty="0" smtClean="0"/>
          </a:p>
          <a:p>
            <a:pPr>
              <a:lnSpc>
                <a:spcPct val="100000"/>
              </a:lnSpc>
              <a:spcBef>
                <a:spcPts val="0"/>
              </a:spcBef>
            </a:pPr>
            <a:r>
              <a:rPr lang="en-US" sz="2800" dirty="0" smtClean="0"/>
              <a:t>Sexuality does not matter</a:t>
            </a:r>
            <a:endParaRPr lang="en-US" sz="2800" dirty="0" smtClean="0"/>
          </a:p>
          <a:p>
            <a:pPr marL="45720" indent="0">
              <a:lnSpc>
                <a:spcPct val="100000"/>
              </a:lnSpc>
              <a:spcBef>
                <a:spcPts val="0"/>
              </a:spcBef>
              <a:buNone/>
            </a:pPr>
            <a:endParaRPr lang="en-US" sz="1200" dirty="0" smtClean="0"/>
          </a:p>
          <a:p>
            <a:pPr>
              <a:lnSpc>
                <a:spcPct val="100000"/>
              </a:lnSpc>
              <a:spcBef>
                <a:spcPts val="0"/>
              </a:spcBef>
            </a:pPr>
            <a:r>
              <a:rPr lang="en-US" sz="2800" dirty="0" smtClean="0"/>
              <a:t>Education does not matter</a:t>
            </a:r>
            <a:endParaRPr lang="en-US" sz="2800" dirty="0" smtClean="0"/>
          </a:p>
          <a:p>
            <a:pPr marL="45720" indent="0">
              <a:lnSpc>
                <a:spcPct val="100000"/>
              </a:lnSpc>
              <a:spcBef>
                <a:spcPts val="0"/>
              </a:spcBef>
              <a:buNone/>
            </a:pPr>
            <a:endParaRPr lang="en-US" sz="1200" dirty="0" smtClean="0"/>
          </a:p>
          <a:p>
            <a:pPr>
              <a:lnSpc>
                <a:spcPct val="100000"/>
              </a:lnSpc>
              <a:spcBef>
                <a:spcPts val="0"/>
              </a:spcBef>
            </a:pPr>
            <a:r>
              <a:rPr lang="en-US" sz="2800" dirty="0" smtClean="0"/>
              <a:t>Measurable outcomes do not matter</a:t>
            </a:r>
            <a:endParaRPr lang="en-US" sz="2800" dirty="0"/>
          </a:p>
        </p:txBody>
      </p:sp>
      <p:sp>
        <p:nvSpPr>
          <p:cNvPr id="4" name="TextBox 3"/>
          <p:cNvSpPr txBox="1"/>
          <p:nvPr/>
        </p:nvSpPr>
        <p:spPr>
          <a:xfrm>
            <a:off x="6705600" y="1165260"/>
            <a:ext cx="5029200"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Everything that grounds a child in their world is less important and does not matter</a:t>
            </a:r>
            <a:endParaRPr lang="en-US" sz="2800" dirty="0" smtClean="0"/>
          </a:p>
          <a:p>
            <a:endParaRPr lang="en-US" sz="2800" dirty="0" smtClean="0"/>
          </a:p>
          <a:p>
            <a:pPr algn="ctr"/>
            <a:r>
              <a:rPr lang="en-US" sz="2800" dirty="0" smtClean="0"/>
              <a:t>The objective is reimagining and redefining a world where family characteristics are irrelevant</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178" cy="7620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b="1" dirty="0" smtClean="0"/>
              <a:t>What Does </a:t>
            </a:r>
            <a:r>
              <a:rPr lang="en-US" b="1" dirty="0"/>
              <a:t>M</a:t>
            </a:r>
            <a:r>
              <a:rPr lang="en-US" b="1" dirty="0" smtClean="0"/>
              <a:t>atter </a:t>
            </a:r>
            <a:r>
              <a:rPr lang="en-US" b="1" dirty="0"/>
              <a:t>T</a:t>
            </a:r>
            <a:r>
              <a:rPr lang="en-US" b="1" dirty="0" smtClean="0"/>
              <a:t>hen?</a:t>
            </a:r>
            <a:endParaRPr lang="en-US" b="1" dirty="0"/>
          </a:p>
        </p:txBody>
      </p:sp>
      <p:sp>
        <p:nvSpPr>
          <p:cNvPr id="3" name="TextBox 2"/>
          <p:cNvSpPr txBox="1"/>
          <p:nvPr/>
        </p:nvSpPr>
        <p:spPr>
          <a:xfrm>
            <a:off x="-30822" y="762000"/>
            <a:ext cx="12192000"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2800" dirty="0" smtClean="0">
              <a:solidFill>
                <a:schemeClr val="tx1"/>
              </a:solidFill>
            </a:endParaRPr>
          </a:p>
          <a:p>
            <a:r>
              <a:rPr lang="en-US" sz="2800" b="1" dirty="0" smtClean="0">
                <a:solidFill>
                  <a:schemeClr val="tx1"/>
                </a:solidFill>
              </a:rPr>
              <a:t>Research </a:t>
            </a:r>
            <a:r>
              <a:rPr lang="en-US" sz="2800" b="1" dirty="0">
                <a:solidFill>
                  <a:schemeClr val="tx1"/>
                </a:solidFill>
              </a:rPr>
              <a:t>suggests that the skin color issue continues to be a problem across the U.S. A study similar to that of the ACLU’s was conducted in 2010 in the state of Michigan. This study looked at 1,183 adoptive Michigan families who adopted children from 2007 to 2009, through both public and private adoption agencies. According to the findings, 42 percent of adoptive parents’ most recently adopted children were “very fair or somewhat fair” in skin color, while 31 percent were “somewhat dark or very dark</a:t>
            </a:r>
            <a:r>
              <a:rPr lang="en-US" sz="2800" b="1" dirty="0" smtClean="0">
                <a:solidFill>
                  <a:schemeClr val="tx1"/>
                </a:solidFill>
              </a:rPr>
              <a:t>.”</a:t>
            </a:r>
            <a:endParaRPr lang="en-US" sz="2800" b="1" dirty="0" smtClean="0">
              <a:solidFill>
                <a:schemeClr val="tx1"/>
              </a:solidFill>
            </a:endParaRPr>
          </a:p>
          <a:p>
            <a:endParaRPr lang="en-US" sz="2800" b="1" dirty="0">
              <a:solidFill>
                <a:schemeClr val="tx1"/>
              </a:solidFill>
            </a:endParaRPr>
          </a:p>
          <a:p>
            <a:r>
              <a:rPr lang="en-US" sz="2800" b="1" dirty="0">
                <a:solidFill>
                  <a:schemeClr val="tx1"/>
                </a:solidFill>
              </a:rPr>
              <a:t>Finally, research shows that it costs more to adopt a white child in the U.S. than it does to adopt a black child. According to the NPR investigation, it costs about US$35,000 to adopt a white child, absent legal fees. Meanwhile, a black child cost </a:t>
            </a:r>
            <a:r>
              <a:rPr lang="en-US" sz="2800" b="1" dirty="0" smtClean="0">
                <a:solidFill>
                  <a:schemeClr val="tx1"/>
                </a:solidFill>
              </a:rPr>
              <a:t>is $18,000.</a:t>
            </a:r>
            <a:endParaRPr lang="en-US" sz="2800" b="1" dirty="0" smtClean="0">
              <a:solidFill>
                <a:schemeClr val="tx1"/>
              </a:solidFill>
            </a:endParaRPr>
          </a:p>
          <a:p>
            <a:r>
              <a:rPr lang="en-US" sz="2800" dirty="0"/>
              <a:t>https://theconversation.com/the-us-adoption-system-discriminates-against-darker-skinned-children-110976</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sz="3600" b="1" dirty="0" smtClean="0">
                <a:solidFill>
                  <a:schemeClr val="bg1"/>
                </a:solidFill>
              </a:rPr>
              <a:t>Maricopa County, Arizona </a:t>
            </a:r>
            <a:r>
              <a:rPr lang="en-US" sz="3600" b="1" dirty="0" smtClean="0">
                <a:solidFill>
                  <a:schemeClr val="bg1"/>
                </a:solidFill>
                <a:sym typeface="Wingdings" panose="05000000000000000000" pitchFamily="2" charset="2"/>
              </a:rPr>
              <a:t> Racism Worst in the United States</a:t>
            </a:r>
            <a:endParaRPr lang="en-US" sz="3600" b="1" dirty="0">
              <a:solidFill>
                <a:schemeClr val="bg1"/>
              </a:solidFill>
            </a:endParaRPr>
          </a:p>
        </p:txBody>
      </p:sp>
      <p:sp>
        <p:nvSpPr>
          <p:cNvPr id="3" name="TextBox 2"/>
          <p:cNvSpPr txBox="1"/>
          <p:nvPr/>
        </p:nvSpPr>
        <p:spPr>
          <a:xfrm>
            <a:off x="11130" y="762000"/>
            <a:ext cx="12192000" cy="62170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n-US" sz="800" dirty="0">
              <a:solidFill>
                <a:schemeClr val="tx1"/>
              </a:solidFill>
            </a:endParaRPr>
          </a:p>
          <a:p>
            <a:pPr algn="ctr"/>
            <a:r>
              <a:rPr lang="en-US" sz="2800" dirty="0" smtClean="0">
                <a:solidFill>
                  <a:schemeClr val="tx1"/>
                </a:solidFill>
              </a:rPr>
              <a:t>Posted </a:t>
            </a:r>
            <a:r>
              <a:rPr lang="en-US" sz="2800" dirty="0">
                <a:solidFill>
                  <a:schemeClr val="tx1"/>
                </a:solidFill>
              </a:rPr>
              <a:t>at 10:30 PM, Feb 25, 2022 and last updated 10:30 PM, Feb 25, 2022</a:t>
            </a:r>
            <a:endParaRPr lang="en-US" sz="2800" dirty="0">
              <a:solidFill>
                <a:schemeClr val="tx1"/>
              </a:solidFill>
            </a:endParaRPr>
          </a:p>
          <a:p>
            <a:endParaRPr lang="en-US" sz="800" dirty="0" smtClean="0">
              <a:solidFill>
                <a:schemeClr val="tx1"/>
              </a:solidFill>
            </a:endParaRPr>
          </a:p>
          <a:p>
            <a:r>
              <a:rPr lang="en-US" b="1" dirty="0" smtClean="0">
                <a:solidFill>
                  <a:schemeClr val="tx1"/>
                </a:solidFill>
              </a:rPr>
              <a:t>PHOENIX</a:t>
            </a:r>
            <a:r>
              <a:rPr lang="en-US" dirty="0" smtClean="0">
                <a:solidFill>
                  <a:schemeClr val="tx1"/>
                </a:solidFill>
              </a:rPr>
              <a:t> </a:t>
            </a:r>
            <a:r>
              <a:rPr lang="en-US" dirty="0">
                <a:solidFill>
                  <a:schemeClr val="tx1"/>
                </a:solidFill>
              </a:rPr>
              <a:t>— Racial disparities have been documented for years at the Arizona Department of Child Services (DCS</a:t>
            </a:r>
            <a:r>
              <a:rPr lang="en-US" dirty="0" smtClean="0">
                <a:solidFill>
                  <a:schemeClr val="tx1"/>
                </a:solidFill>
              </a:rPr>
              <a:t>). </a:t>
            </a:r>
            <a:endParaRPr lang="en-US" dirty="0" smtClean="0">
              <a:solidFill>
                <a:schemeClr val="tx1"/>
              </a:solidFill>
            </a:endParaRPr>
          </a:p>
          <a:p>
            <a:endParaRPr lang="en-US" dirty="0">
              <a:solidFill>
                <a:schemeClr val="tx1"/>
              </a:solidFill>
            </a:endParaRPr>
          </a:p>
          <a:p>
            <a:r>
              <a:rPr lang="en-US" sz="2400" dirty="0" smtClean="0">
                <a:solidFill>
                  <a:schemeClr val="tx1"/>
                </a:solidFill>
              </a:rPr>
              <a:t>The </a:t>
            </a:r>
            <a:r>
              <a:rPr lang="en-US" sz="2400" dirty="0">
                <a:solidFill>
                  <a:schemeClr val="tx1"/>
                </a:solidFill>
              </a:rPr>
              <a:t>most recent data shows that roughly one out of every 34 Black children in our state ends up in foster care at some point</a:t>
            </a:r>
            <a:r>
              <a:rPr lang="en-US" sz="2400" dirty="0" smtClean="0">
                <a:solidFill>
                  <a:schemeClr val="tx1"/>
                </a:solidFill>
              </a:rPr>
              <a:t>.</a:t>
            </a:r>
            <a:endParaRPr lang="en-US" sz="2400" dirty="0" smtClean="0">
              <a:solidFill>
                <a:schemeClr val="tx1"/>
              </a:solidFill>
            </a:endParaRPr>
          </a:p>
          <a:p>
            <a:endParaRPr lang="en-US" sz="1200" dirty="0">
              <a:solidFill>
                <a:schemeClr val="tx1"/>
              </a:solidFill>
            </a:endParaRPr>
          </a:p>
          <a:p>
            <a:r>
              <a:rPr lang="en-US" sz="2800" b="1" i="1" dirty="0">
                <a:solidFill>
                  <a:schemeClr val="tx1"/>
                </a:solidFill>
              </a:rPr>
              <a:t>"We estimate 63% of Black children, between birth and 18, will be investigated [by DCS] in Maricopa [County]. For white children, we estimate 33%...So, nearly double the risk," </a:t>
            </a:r>
            <a:r>
              <a:rPr lang="en-US" sz="2800" dirty="0">
                <a:solidFill>
                  <a:schemeClr val="tx1"/>
                </a:solidFill>
              </a:rPr>
              <a:t>said Dr. Frank Edwards, a professor at </a:t>
            </a:r>
            <a:r>
              <a:rPr lang="en-US" sz="2400" dirty="0">
                <a:solidFill>
                  <a:schemeClr val="tx1"/>
                </a:solidFill>
              </a:rPr>
              <a:t>Rutgers University who co-authored a national review of CPS data around disparities</a:t>
            </a:r>
            <a:r>
              <a:rPr lang="en-US" sz="2400" dirty="0" smtClean="0">
                <a:solidFill>
                  <a:schemeClr val="tx1"/>
                </a:solidFill>
              </a:rPr>
              <a:t>.</a:t>
            </a:r>
            <a:endParaRPr lang="en-US" sz="2400" dirty="0" smtClean="0">
              <a:solidFill>
                <a:schemeClr val="tx1"/>
              </a:solidFill>
            </a:endParaRPr>
          </a:p>
          <a:p>
            <a:endParaRPr lang="en-US" sz="2400" dirty="0" smtClean="0">
              <a:solidFill>
                <a:schemeClr val="tx1"/>
              </a:solidFill>
            </a:endParaRPr>
          </a:p>
          <a:p>
            <a:pPr marL="285750" indent="-285750">
              <a:buFont typeface="Wingdings" panose="05000000000000000000" pitchFamily="2" charset="2"/>
              <a:buChar char="Ø"/>
            </a:pPr>
            <a:r>
              <a:rPr lang="en-US" dirty="0">
                <a:solidFill>
                  <a:schemeClr val="tx1"/>
                </a:solidFill>
              </a:rPr>
              <a:t>https://www.abc15.com/news/region-phoenix-metro</a:t>
            </a:r>
            <a:r>
              <a:rPr lang="en-US" dirty="0" smtClean="0">
                <a:solidFill>
                  <a:schemeClr val="tx1"/>
                </a:solidFill>
              </a:rPr>
              <a:t>/</a:t>
            </a:r>
            <a:endParaRPr lang="en-US" dirty="0" smtClean="0">
              <a:solidFill>
                <a:schemeClr val="tx1"/>
              </a:solidFill>
            </a:endParaRPr>
          </a:p>
          <a:p>
            <a:pPr marL="285750" indent="-285750">
              <a:buFont typeface="Wingdings" panose="05000000000000000000" pitchFamily="2" charset="2"/>
              <a:buChar char="Ø"/>
            </a:pPr>
            <a:r>
              <a:rPr lang="en-US" dirty="0" smtClean="0">
                <a:solidFill>
                  <a:schemeClr val="tx1"/>
                </a:solidFill>
              </a:rPr>
              <a:t>central-phoenix/study-finds-extreme-racial-disparities-in-dcs-cases-phoenix-family-says-they-were-stereotyped</a:t>
            </a:r>
            <a:r>
              <a:rPr lang="en-US" dirty="0">
                <a:solidFill>
                  <a:schemeClr val="tx1"/>
                </a:solidFill>
              </a:rPr>
              <a:t>#:~:</a:t>
            </a:r>
            <a:r>
              <a:rPr lang="en-US" dirty="0" smtClean="0">
                <a:solidFill>
                  <a:schemeClr val="tx1"/>
                </a:solidFill>
              </a:rPr>
              <a:t>text=African%20American%20kids%20are%20four-and-a-half%20times%20more%20likely, Queen%20Ranger</a:t>
            </a:r>
            <a:endParaRPr lang="en-US" dirty="0">
              <a:solidFill>
                <a:schemeClr val="tx1"/>
              </a:solidFill>
            </a:endParaRPr>
          </a:p>
          <a:p>
            <a:pPr marL="285750" indent="-285750">
              <a:buFont typeface="Wingdings" panose="05000000000000000000" pitchFamily="2" charset="2"/>
              <a:buChar char="Ø"/>
            </a:pPr>
            <a:r>
              <a:rPr lang="en-US" dirty="0">
                <a:solidFill>
                  <a:schemeClr val="tx1"/>
                </a:solidFill>
              </a:rPr>
              <a:t>%20nearly%20became%20part%20of%20those%20statistics.</a:t>
            </a:r>
            <a:endParaRPr lang="en-US" dirty="0">
              <a:solidFill>
                <a:schemeClr val="tx1"/>
              </a:solidFill>
            </a:endParaRPr>
          </a:p>
          <a:p>
            <a:endParaRPr lang="en-US" dirty="0" smtClean="0">
              <a:solidFill>
                <a:schemeClr val="tx1"/>
              </a:solidFill>
            </a:endParaRPr>
          </a:p>
          <a:p>
            <a:endParaRPr lang="en-US"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0</TotalTime>
  <Words>10441</Words>
  <Application>WPS Presentation</Application>
  <PresentationFormat>Widescreen</PresentationFormat>
  <Paragraphs>260</Paragraphs>
  <Slides>16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SimSun</vt:lpstr>
      <vt:lpstr>Wingdings</vt:lpstr>
      <vt:lpstr>Corbel</vt:lpstr>
      <vt:lpstr>inherit</vt:lpstr>
      <vt:lpstr>Segoe Print</vt:lpstr>
      <vt:lpstr>Microsoft YaHei</vt:lpstr>
      <vt:lpstr>Arial Unicode MS</vt:lpstr>
      <vt:lpstr>Cambria</vt:lpstr>
      <vt:lpstr>Basis</vt:lpstr>
      <vt:lpstr>Systemic Racism</vt:lpstr>
      <vt:lpstr>PowerPoint 演示文稿</vt:lpstr>
      <vt:lpstr>PowerPoint 演示文稿</vt:lpstr>
      <vt:lpstr>PowerPoint 演示文稿</vt:lpstr>
      <vt:lpstr>PowerPoint 演示文稿</vt:lpstr>
      <vt:lpstr>Reason for Children in Care in Arizona</vt:lpstr>
      <vt:lpstr>Preconceived </vt:lpstr>
      <vt:lpstr>What Does Matter Then?</vt:lpstr>
      <vt:lpstr>Maricopa County, Arizona  Racism Worst in the United States</vt:lpstr>
      <vt:lpstr>Maricopa County, Arizona  Racism Worst in the United States</vt:lpstr>
      <vt:lpstr>Arizona Department of Child Safety (Deaths)</vt:lpstr>
      <vt:lpstr>The official Code of Ethics for the National Association of Social Workers </vt:lpstr>
      <vt:lpstr>Solutions</vt:lpstr>
      <vt:lpstr>Solutions</vt:lpstr>
      <vt:lpstr>PowerPoint 演示文稿</vt:lpstr>
      <vt:lpstr>Conclusion Statistically, racism is part of Arizona and the Nation when it comes to Child Protective Services, Education, Juvenile Justice, and all child and family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Racism</dc:title>
  <dc:creator>Steven Isham</dc:creator>
  <cp:lastModifiedBy>Leanna ms</cp:lastModifiedBy>
  <cp:revision>73</cp:revision>
  <dcterms:created xsi:type="dcterms:W3CDTF">2022-05-01T23:06:00Z</dcterms:created>
  <dcterms:modified xsi:type="dcterms:W3CDTF">2022-05-17T12:25:24Z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9400901CB5D746C8953C68055A5FFCB5</vt:lpwstr>
  </property>
  <property fmtid="{D5CDD505-2E9C-101B-9397-08002B2CF9AE}" pid="3" name="KSOProductBuildVer">
    <vt:lpwstr>1033-11.2.0.11130</vt:lpwstr>
  </property>
</Properties>
</file>