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3"/>
    <p:sldId id="257" r:id="rId4"/>
    <p:sldId id="258" r:id="rId5"/>
    <p:sldId id="259" r:id="rId6"/>
    <p:sldId id="260" r:id="rId8"/>
    <p:sldId id="261" r:id="rId9"/>
    <p:sldId id="262" r:id="rId10"/>
    <p:sldId id="263" r:id="rId11"/>
    <p:sldId id="264" r:id="rId12"/>
    <p:sldId id="265" r:id="rId13"/>
    <p:sldId id="266" r:id="rId14"/>
    <p:sldId id="267" r:id="rId15"/>
    <p:sldId id="268" r:id="rId16"/>
    <p:sldId id="270" r:id="rId17"/>
    <p:sldId id="271" r:id="rId18"/>
    <p:sldId id="269" r:id="rId19"/>
    <p:sldId id="272" r:id="rId20"/>
    <p:sldId id="273" r:id="rId21"/>
    <p:sldId id="274" r:id="rId22"/>
    <p:sldId id="275" r:id="rId23"/>
    <p:sldId id="277" r:id="rId24"/>
    <p:sldId id="278" r:id="rId25"/>
    <p:sldId id="279" r:id="rId26"/>
    <p:sldId id="280" r:id="rId27"/>
    <p:sldId id="281" r:id="rId28"/>
    <p:sldId id="282" r:id="rId29"/>
    <p:sldId id="285" r:id="rId30"/>
    <p:sldId id="276"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01" autoAdjust="0"/>
    <p:restoredTop sz="94660"/>
  </p:normalViewPr>
  <p:slideViewPr>
    <p:cSldViewPr snapToGrid="0">
      <p:cViewPr varScale="1">
        <p:scale>
          <a:sx n="83" d="100"/>
          <a:sy n="83" d="100"/>
        </p:scale>
        <p:origin x="120"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25566-AEEB-4942-80B1-5D4B9174D3D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C5428-38C5-43B9-ADD9-CDE7DCF4C34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3C5428-38C5-43B9-ADD9-CDE7DCF4C34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5.png"/><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EBA6F7-016D-43A2-BE1D-95845F5B2879}"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D801D130-FE55-4C98-9730-A172A085701C}"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A4B01800-7F92-486D-96BE-9534FC1AF584}"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123D7F49-49D4-4DC1-B3D7-BE579EC5A4A0}"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a:xfrm>
            <a:off x="8593667" y="6272784"/>
            <a:ext cx="2644309" cy="365125"/>
          </a:xfrm>
        </p:spPr>
        <p:txBody>
          <a:bodyPr/>
          <a:lstStyle/>
          <a:p>
            <a:fld id="{9869C159-78FF-40C4-A213-5ED4401B32A1}" type="datetime1">
              <a:rPr lang="en-US" smtClean="0"/>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9ACA0BFE-14F9-4C95-A79D-6C067C656657}"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5384F219-81D6-4412-8AEC-207F934DACF9}"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17D3B1-3629-4AAA-9DE3-C24E0696075F}"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87367-4DAA-4CB0-BEFA-E3AA856906C5}"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0665D6E-7EF8-428F-8B3E-60F2ED93422A}"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DDCEA6F-6CC7-42D1-902C-9F2F07BEB9C8}" type="datetime1">
              <a:rPr lang="en-US" smtClean="0"/>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microsoft.com/office/2007/relationships/hdphoto" Target="../media/image4.wdp"/><Relationship Id="rId12" Type="http://schemas.openxmlformats.org/officeDocument/2006/relationships/image" Target="../media/image5.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A726DA9-BBB3-4DF3-AAB5-589BB7023D99}" type="datetime1">
              <a:rPr lang="en-US" smtClean="0"/>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2">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5400" kern="1200" cap="all" baseline="0">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e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dirty="0"/>
              <a:t>State &amp; National CPS Survey</a:t>
            </a:r>
            <a:endParaRPr lang="en-US" sz="7200" dirty="0"/>
          </a:p>
        </p:txBody>
      </p:sp>
      <p:sp>
        <p:nvSpPr>
          <p:cNvPr id="3" name="Subtitle 2"/>
          <p:cNvSpPr>
            <a:spLocks noGrp="1"/>
          </p:cNvSpPr>
          <p:nvPr>
            <p:ph type="subTitle" idx="1"/>
          </p:nvPr>
        </p:nvSpPr>
        <p:spPr/>
        <p:txBody>
          <a:bodyPr>
            <a:normAutofit/>
          </a:bodyPr>
          <a:lstStyle/>
          <a:p>
            <a:r>
              <a:rPr lang="en-US" sz="2800" b="1" i="1" dirty="0" smtClean="0"/>
              <a:t>By Professor Steven R. Isham</a:t>
            </a:r>
            <a:endParaRPr lang="en-US" sz="2800" b="1" i="1" dirty="0"/>
          </a:p>
        </p:txBody>
      </p:sp>
      <p:sp>
        <p:nvSpPr>
          <p:cNvPr id="4" name="Slide Number Placeholder 3"/>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fld>
            <a:endParaRPr lang="en-US" dirty="0"/>
          </a:p>
        </p:txBody>
      </p:sp>
      <p:sp>
        <p:nvSpPr>
          <p:cNvPr id="5" name="Rectangle 4"/>
          <p:cNvSpPr/>
          <p:nvPr/>
        </p:nvSpPr>
        <p:spPr>
          <a:xfrm>
            <a:off x="3547096" y="420112"/>
            <a:ext cx="5218095" cy="584775"/>
          </a:xfrm>
          <a:prstGeom prst="rect">
            <a:avLst/>
          </a:prstGeom>
        </p:spPr>
        <p:txBody>
          <a:bodyPr wrap="none">
            <a:spAutoFit/>
          </a:bodyPr>
          <a:lstStyle/>
          <a:p>
            <a:r>
              <a:rPr lang="en-US" sz="3200" dirty="0" smtClean="0"/>
              <a:t>Accusations 328 responses</a:t>
            </a:r>
            <a:endParaRPr lang="en-US" sz="3200" dirty="0"/>
          </a:p>
        </p:txBody>
      </p:sp>
      <p:pic>
        <p:nvPicPr>
          <p:cNvPr id="2" name="Picture 1"/>
          <p:cNvPicPr>
            <a:picLocks noChangeAspect="1"/>
          </p:cNvPicPr>
          <p:nvPr/>
        </p:nvPicPr>
        <p:blipFill>
          <a:blip r:embed="rId1"/>
          <a:stretch>
            <a:fillRect/>
          </a:stretch>
        </p:blipFill>
        <p:spPr>
          <a:xfrm>
            <a:off x="810228" y="1485324"/>
            <a:ext cx="10597520" cy="389690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6" name="Picture 5"/>
          <p:cNvPicPr>
            <a:picLocks noChangeAspect="1"/>
          </p:cNvPicPr>
          <p:nvPr/>
        </p:nvPicPr>
        <p:blipFill>
          <a:blip r:embed="rId1"/>
          <a:stretch>
            <a:fillRect/>
          </a:stretch>
        </p:blipFill>
        <p:spPr>
          <a:xfrm>
            <a:off x="636744" y="1203768"/>
            <a:ext cx="11093188" cy="324091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sp>
        <p:nvSpPr>
          <p:cNvPr id="3" name="Rectangle 2"/>
          <p:cNvSpPr/>
          <p:nvPr/>
        </p:nvSpPr>
        <p:spPr>
          <a:xfrm>
            <a:off x="1075051" y="674754"/>
            <a:ext cx="5490606" cy="646331"/>
          </a:xfrm>
          <a:prstGeom prst="rect">
            <a:avLst/>
          </a:prstGeom>
        </p:spPr>
        <p:txBody>
          <a:bodyPr wrap="none">
            <a:spAutoFit/>
          </a:bodyPr>
          <a:lstStyle/>
          <a:p>
            <a:r>
              <a:rPr lang="en-US" sz="3600" dirty="0"/>
              <a:t>Accuser(s) 332 responses</a:t>
            </a:r>
            <a:endParaRPr lang="en-US" sz="3600" dirty="0"/>
          </a:p>
        </p:txBody>
      </p:sp>
      <p:graphicFrame>
        <p:nvGraphicFramePr>
          <p:cNvPr id="4" name="Table 3"/>
          <p:cNvGraphicFramePr>
            <a:graphicFrameLocks noGrp="1"/>
          </p:cNvGraphicFramePr>
          <p:nvPr/>
        </p:nvGraphicFramePr>
        <p:xfrm>
          <a:off x="1284790" y="1666751"/>
          <a:ext cx="8682190" cy="3559518"/>
        </p:xfrm>
        <a:graphic>
          <a:graphicData uri="http://schemas.openxmlformats.org/drawingml/2006/table">
            <a:tbl>
              <a:tblPr firstRow="1" bandRow="1">
                <a:tableStyleId>{5C22544A-7EE6-4342-B048-85BDC9FD1C3A}</a:tableStyleId>
              </a:tblPr>
              <a:tblGrid>
                <a:gridCol w="4341095"/>
                <a:gridCol w="4341095"/>
              </a:tblGrid>
              <a:tr h="395502">
                <a:tc>
                  <a:txBody>
                    <a:bodyPr/>
                    <a:lstStyle/>
                    <a:p>
                      <a:pPr algn="ctr"/>
                      <a:r>
                        <a:rPr lang="en-US" dirty="0" smtClean="0"/>
                        <a:t>Accuser</a:t>
                      </a:r>
                      <a:endParaRPr lang="en-US" dirty="0"/>
                    </a:p>
                  </a:txBody>
                  <a:tcPr/>
                </a:tc>
                <a:tc>
                  <a:txBody>
                    <a:bodyPr/>
                    <a:lstStyle/>
                    <a:p>
                      <a:pPr algn="ctr"/>
                      <a:r>
                        <a:rPr lang="en-US" dirty="0" smtClean="0"/>
                        <a:t>Number / %</a:t>
                      </a:r>
                      <a:endParaRPr lang="en-US" dirty="0"/>
                    </a:p>
                  </a:txBody>
                  <a:tcPr/>
                </a:tc>
              </a:tr>
              <a:tr h="395502">
                <a:tc>
                  <a:txBody>
                    <a:bodyPr/>
                    <a:lstStyle/>
                    <a:p>
                      <a:r>
                        <a:rPr lang="en-US" dirty="0" smtClean="0"/>
                        <a:t>Social Worker</a:t>
                      </a:r>
                      <a:endParaRPr lang="en-US" dirty="0"/>
                    </a:p>
                  </a:txBody>
                  <a:tcPr/>
                </a:tc>
                <a:tc>
                  <a:txBody>
                    <a:bodyPr/>
                    <a:lstStyle/>
                    <a:p>
                      <a:r>
                        <a:rPr lang="en-US" dirty="0" smtClean="0"/>
                        <a:t>173 =</a:t>
                      </a:r>
                      <a:r>
                        <a:rPr lang="en-US" baseline="0" dirty="0" smtClean="0"/>
                        <a:t> 52.1%</a:t>
                      </a:r>
                      <a:r>
                        <a:rPr lang="en-US" dirty="0" smtClean="0"/>
                        <a:t>     </a:t>
                      </a:r>
                      <a:endParaRPr lang="en-US" dirty="0"/>
                    </a:p>
                  </a:txBody>
                  <a:tcPr/>
                </a:tc>
              </a:tr>
              <a:tr h="395502">
                <a:tc>
                  <a:txBody>
                    <a:bodyPr/>
                    <a:lstStyle/>
                    <a:p>
                      <a:r>
                        <a:rPr lang="en-US" dirty="0" smtClean="0"/>
                        <a:t>Hospital</a:t>
                      </a:r>
                      <a:endParaRPr lang="en-US" dirty="0"/>
                    </a:p>
                  </a:txBody>
                  <a:tcPr/>
                </a:tc>
                <a:tc>
                  <a:txBody>
                    <a:bodyPr/>
                    <a:lstStyle/>
                    <a:p>
                      <a:r>
                        <a:rPr lang="en-US" dirty="0" smtClean="0"/>
                        <a:t>41 = 12.3%</a:t>
                      </a:r>
                      <a:endParaRPr lang="en-US" dirty="0"/>
                    </a:p>
                  </a:txBody>
                  <a:tcPr/>
                </a:tc>
              </a:tr>
              <a:tr h="395502">
                <a:tc>
                  <a:txBody>
                    <a:bodyPr/>
                    <a:lstStyle/>
                    <a:p>
                      <a:r>
                        <a:rPr lang="en-US" dirty="0" smtClean="0"/>
                        <a:t>Physician</a:t>
                      </a:r>
                      <a:r>
                        <a:rPr lang="en-US" baseline="0" dirty="0" smtClean="0"/>
                        <a:t> </a:t>
                      </a:r>
                      <a:endParaRPr lang="en-US" dirty="0"/>
                    </a:p>
                  </a:txBody>
                  <a:tcPr/>
                </a:tc>
                <a:tc>
                  <a:txBody>
                    <a:bodyPr/>
                    <a:lstStyle/>
                    <a:p>
                      <a:r>
                        <a:rPr lang="en-US" dirty="0" smtClean="0"/>
                        <a:t>25 =</a:t>
                      </a:r>
                      <a:r>
                        <a:rPr lang="en-US" baseline="0" dirty="0" smtClean="0"/>
                        <a:t> 7.5%</a:t>
                      </a:r>
                      <a:endParaRPr lang="en-US" dirty="0"/>
                    </a:p>
                  </a:txBody>
                  <a:tcPr/>
                </a:tc>
              </a:tr>
              <a:tr h="395502">
                <a:tc>
                  <a:txBody>
                    <a:bodyPr/>
                    <a:lstStyle/>
                    <a:p>
                      <a:r>
                        <a:rPr lang="en-US" dirty="0" smtClean="0"/>
                        <a:t>Spouse</a:t>
                      </a:r>
                      <a:endParaRPr lang="en-US" dirty="0"/>
                    </a:p>
                  </a:txBody>
                  <a:tcPr/>
                </a:tc>
                <a:tc>
                  <a:txBody>
                    <a:bodyPr/>
                    <a:lstStyle/>
                    <a:p>
                      <a:r>
                        <a:rPr lang="en-US" dirty="0" smtClean="0"/>
                        <a:t>16 = 4.8%</a:t>
                      </a:r>
                      <a:endParaRPr lang="en-US" dirty="0"/>
                    </a:p>
                  </a:txBody>
                  <a:tcPr/>
                </a:tc>
              </a:tr>
              <a:tr h="395502">
                <a:tc>
                  <a:txBody>
                    <a:bodyPr/>
                    <a:lstStyle/>
                    <a:p>
                      <a:r>
                        <a:rPr lang="en-US" dirty="0" smtClean="0"/>
                        <a:t>Nurse</a:t>
                      </a:r>
                      <a:endParaRPr lang="en-US" dirty="0"/>
                    </a:p>
                  </a:txBody>
                  <a:tcPr/>
                </a:tc>
                <a:tc>
                  <a:txBody>
                    <a:bodyPr/>
                    <a:lstStyle/>
                    <a:p>
                      <a:r>
                        <a:rPr lang="en-US" dirty="0" smtClean="0"/>
                        <a:t>13 = 3.9%</a:t>
                      </a:r>
                      <a:endParaRPr lang="en-US" dirty="0"/>
                    </a:p>
                  </a:txBody>
                  <a:tcPr/>
                </a:tc>
              </a:tr>
              <a:tr h="395502">
                <a:tc>
                  <a:txBody>
                    <a:bodyPr/>
                    <a:lstStyle/>
                    <a:p>
                      <a:r>
                        <a:rPr lang="en-US" dirty="0" smtClean="0"/>
                        <a:t>Ex Boyfriend</a:t>
                      </a:r>
                      <a:endParaRPr lang="en-US" dirty="0"/>
                    </a:p>
                  </a:txBody>
                  <a:tcPr/>
                </a:tc>
                <a:tc>
                  <a:txBody>
                    <a:bodyPr/>
                    <a:lstStyle/>
                    <a:p>
                      <a:r>
                        <a:rPr lang="en-US" dirty="0" smtClean="0"/>
                        <a:t>2 = 0.6%</a:t>
                      </a:r>
                      <a:endParaRPr lang="en-US" dirty="0"/>
                    </a:p>
                  </a:txBody>
                  <a:tcPr/>
                </a:tc>
              </a:tr>
              <a:tr h="395502">
                <a:tc>
                  <a:txBody>
                    <a:bodyPr/>
                    <a:lstStyle/>
                    <a:p>
                      <a:r>
                        <a:rPr lang="en-US" dirty="0" smtClean="0"/>
                        <a:t>Faith Leader</a:t>
                      </a:r>
                      <a:endParaRPr lang="en-US" dirty="0"/>
                    </a:p>
                  </a:txBody>
                  <a:tcPr/>
                </a:tc>
                <a:tc>
                  <a:txBody>
                    <a:bodyPr/>
                    <a:lstStyle/>
                    <a:p>
                      <a:r>
                        <a:rPr lang="en-US" dirty="0" smtClean="0"/>
                        <a:t>2 = 0.6</a:t>
                      </a:r>
                      <a:endParaRPr lang="en-US" dirty="0"/>
                    </a:p>
                  </a:txBody>
                  <a:tcPr/>
                </a:tc>
              </a:tr>
              <a:tr h="395502">
                <a:tc>
                  <a:txBody>
                    <a:bodyPr/>
                    <a:lstStyle/>
                    <a:p>
                      <a:r>
                        <a:rPr lang="en-US" dirty="0" smtClean="0"/>
                        <a:t>Other</a:t>
                      </a:r>
                      <a:endParaRPr lang="en-US" dirty="0"/>
                    </a:p>
                  </a:txBody>
                  <a:tcPr/>
                </a:tc>
                <a:tc>
                  <a:txBody>
                    <a:bodyPr/>
                    <a:lstStyle/>
                    <a:p>
                      <a:r>
                        <a:rPr lang="en-US" dirty="0" smtClean="0"/>
                        <a:t>54 = 0.3 each</a:t>
                      </a:r>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200976" y="1713053"/>
            <a:ext cx="11908521" cy="322933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sp>
        <p:nvSpPr>
          <p:cNvPr id="4" name="Rectangle 3"/>
          <p:cNvSpPr/>
          <p:nvPr/>
        </p:nvSpPr>
        <p:spPr>
          <a:xfrm>
            <a:off x="629748" y="582156"/>
            <a:ext cx="8427111" cy="584775"/>
          </a:xfrm>
          <a:prstGeom prst="rect">
            <a:avLst/>
          </a:prstGeom>
        </p:spPr>
        <p:txBody>
          <a:bodyPr wrap="square">
            <a:spAutoFit/>
          </a:bodyPr>
          <a:lstStyle/>
          <a:p>
            <a:r>
              <a:rPr lang="en-US" sz="3200" dirty="0"/>
              <a:t>Care while in State Custody 245 responses</a:t>
            </a:r>
            <a:endParaRPr lang="en-US" sz="3200" dirty="0"/>
          </a:p>
        </p:txBody>
      </p:sp>
      <p:graphicFrame>
        <p:nvGraphicFramePr>
          <p:cNvPr id="5" name="Table 4"/>
          <p:cNvGraphicFramePr>
            <a:graphicFrameLocks noGrp="1"/>
          </p:cNvGraphicFramePr>
          <p:nvPr/>
        </p:nvGraphicFramePr>
        <p:xfrm>
          <a:off x="810226" y="1551007"/>
          <a:ext cx="9826907" cy="4282632"/>
        </p:xfrm>
        <a:graphic>
          <a:graphicData uri="http://schemas.openxmlformats.org/drawingml/2006/table">
            <a:tbl>
              <a:tblPr firstRow="1" firstCol="1" bandRow="1"/>
              <a:tblGrid>
                <a:gridCol w="8030071"/>
                <a:gridCol w="1796836"/>
              </a:tblGrid>
              <a:tr h="535329">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Physical Abuse</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109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44.5%</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Sexual Abuse</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47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19.2%    </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nSpc>
                          <a:spcPct val="107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Emotional Abuse</a:t>
                      </a:r>
                      <a:endParaRPr lang="en-US" sz="240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200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81.6%</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nSpc>
                          <a:spcPct val="107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Neglect</a:t>
                      </a:r>
                      <a:endParaRPr lang="en-US" sz="240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153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62.4%</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nSpc>
                          <a:spcPct val="107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Medical Abuse</a:t>
                      </a:r>
                      <a:endParaRPr lang="en-US" sz="240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71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29.0%      </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nSpc>
                          <a:spcPct val="107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Medical Neglect</a:t>
                      </a:r>
                      <a:endParaRPr lang="en-US" sz="240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91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37.1%        </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nSpc>
                          <a:spcPct val="107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Medical Malpractice</a:t>
                      </a:r>
                      <a:endParaRPr lang="en-US" sz="240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30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12.2%      </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329">
                <a:tc>
                  <a:txBody>
                    <a:bodyPr/>
                    <a:lstStyle/>
                    <a:p>
                      <a:pPr marL="0" marR="0">
                        <a:lnSpc>
                          <a:spcPct val="107000"/>
                        </a:lnSpc>
                        <a:spcBef>
                          <a:spcPts val="0"/>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Genetic Abnormalities</a:t>
                      </a:r>
                      <a:endParaRPr lang="en-US" sz="240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11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4.5%       </a:t>
                      </a:r>
                      <a:endParaRPr lang="en-US" sz="2400" dirty="0">
                        <a:effectLst/>
                        <a:latin typeface="Calibri" panose="020F0502020204030204" charset="0"/>
                        <a:ea typeface="Calibri" panose="020F050202020403020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12" name="Picture 11"/>
          <p:cNvPicPr>
            <a:picLocks noChangeAspect="1"/>
          </p:cNvPicPr>
          <p:nvPr/>
        </p:nvPicPr>
        <p:blipFill>
          <a:blip r:embed="rId1"/>
          <a:stretch>
            <a:fillRect/>
          </a:stretch>
        </p:blipFill>
        <p:spPr>
          <a:xfrm>
            <a:off x="486567" y="1273215"/>
            <a:ext cx="10682953" cy="41205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16" name="Picture 15"/>
          <p:cNvPicPr>
            <a:picLocks noChangeAspect="1"/>
          </p:cNvPicPr>
          <p:nvPr/>
        </p:nvPicPr>
        <p:blipFill>
          <a:blip r:embed="rId1"/>
          <a:stretch>
            <a:fillRect/>
          </a:stretch>
        </p:blipFill>
        <p:spPr>
          <a:xfrm>
            <a:off x="409444" y="1111170"/>
            <a:ext cx="11103338" cy="452570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6" name="Picture 5"/>
          <p:cNvPicPr>
            <a:picLocks noChangeAspect="1"/>
          </p:cNvPicPr>
          <p:nvPr/>
        </p:nvPicPr>
        <p:blipFill>
          <a:blip r:embed="rId1"/>
          <a:stretch>
            <a:fillRect/>
          </a:stretch>
        </p:blipFill>
        <p:spPr>
          <a:xfrm>
            <a:off x="426332" y="1250066"/>
            <a:ext cx="11233924" cy="431735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8" name="Picture 7"/>
          <p:cNvPicPr>
            <a:picLocks noChangeAspect="1"/>
          </p:cNvPicPr>
          <p:nvPr/>
        </p:nvPicPr>
        <p:blipFill>
          <a:blip r:embed="rId1"/>
          <a:stretch>
            <a:fillRect/>
          </a:stretch>
        </p:blipFill>
        <p:spPr>
          <a:xfrm>
            <a:off x="624672" y="1516284"/>
            <a:ext cx="11326536" cy="378492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452341" y="706056"/>
            <a:ext cx="10951469" cy="43405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8844" y="214643"/>
            <a:ext cx="9623819" cy="2263862"/>
          </a:xfrm>
        </p:spPr>
        <p:txBody>
          <a:bodyPr>
            <a:normAutofit fontScale="90000"/>
          </a:bodyPr>
          <a:lstStyle/>
          <a:p>
            <a:br>
              <a:rPr lang="en-US" sz="2200" dirty="0"/>
            </a:br>
            <a:br>
              <a:rPr lang="en-US" sz="2200" dirty="0"/>
            </a:br>
            <a:r>
              <a:rPr lang="en-US" sz="2200" i="1" dirty="0"/>
              <a:t>“We take these stories to heart. We use them as fuel to motivate us to action as we work together to end human trafficking once and for all.”</a:t>
            </a:r>
            <a:br>
              <a:rPr lang="en-US" sz="2200" dirty="0"/>
            </a:br>
            <a:br>
              <a:rPr lang="en-US" sz="2200" dirty="0" smtClean="0"/>
            </a:br>
            <a:r>
              <a:rPr lang="en-US" sz="2200" dirty="0" smtClean="0"/>
              <a:t>– </a:t>
            </a:r>
            <a:r>
              <a:rPr lang="en-US" sz="2200" dirty="0"/>
              <a:t>U.S. Secretary of State, Michael R. Pompeo</a:t>
            </a:r>
            <a:br>
              <a:rPr lang="en-US" dirty="0"/>
            </a:br>
            <a:endParaRPr lang="en-US" dirty="0"/>
          </a:p>
        </p:txBody>
      </p:sp>
      <p:sp>
        <p:nvSpPr>
          <p:cNvPr id="3" name="Text Placeholder 2"/>
          <p:cNvSpPr>
            <a:spLocks noGrp="1"/>
          </p:cNvSpPr>
          <p:nvPr>
            <p:ph type="body" idx="1"/>
          </p:nvPr>
        </p:nvSpPr>
        <p:spPr>
          <a:xfrm>
            <a:off x="120315" y="5020056"/>
            <a:ext cx="11911263" cy="1621376"/>
          </a:xfrm>
        </p:spPr>
        <p:txBody>
          <a:bodyPr>
            <a:noAutofit/>
          </a:bodyPr>
          <a:lstStyle/>
          <a:p>
            <a:r>
              <a:rPr lang="en-US" sz="2400" dirty="0"/>
              <a:t>So far states like Arizona have reaped the financial rewards of a corrupt system of “Kiddie </a:t>
            </a:r>
            <a:r>
              <a:rPr lang="en-US" sz="2400" dirty="0" err="1"/>
              <a:t>Kourts</a:t>
            </a:r>
            <a:r>
              <a:rPr lang="en-US" sz="2400" dirty="0"/>
              <a:t>” with questionably competent judges, attorneys, guardian ad </a:t>
            </a:r>
            <a:r>
              <a:rPr lang="en-US" sz="2400" dirty="0" err="1"/>
              <a:t>litems</a:t>
            </a:r>
            <a:r>
              <a:rPr lang="en-US" sz="2400" dirty="0"/>
              <a:t>, scared </a:t>
            </a:r>
            <a:r>
              <a:rPr lang="en-US" sz="2400" dirty="0" smtClean="0"/>
              <a:t>Child Protective Service (CPS</a:t>
            </a:r>
            <a:r>
              <a:rPr lang="en-US" sz="2400" dirty="0"/>
              <a:t>) case managers and supervisors and so called expert witnesses that would never, ever be allowed in the adult criminal justice system. </a:t>
            </a:r>
            <a:endParaRPr lang="en-US" sz="2400" dirty="0"/>
          </a:p>
        </p:txBody>
      </p:sp>
      <p:sp>
        <p:nvSpPr>
          <p:cNvPr id="4" name="Rectangle 3"/>
          <p:cNvSpPr/>
          <p:nvPr/>
        </p:nvSpPr>
        <p:spPr>
          <a:xfrm>
            <a:off x="2490537" y="3105835"/>
            <a:ext cx="9420725" cy="769441"/>
          </a:xfrm>
          <a:prstGeom prst="rect">
            <a:avLst/>
          </a:prstGeom>
        </p:spPr>
        <p:txBody>
          <a:bodyPr wrap="square">
            <a:spAutoFit/>
          </a:bodyPr>
          <a:lstStyle/>
          <a:p>
            <a:r>
              <a:rPr lang="en-US" sz="2400" b="1" i="1" dirty="0">
                <a:solidFill>
                  <a:srgbClr val="FF0000"/>
                </a:solidFill>
              </a:rPr>
              <a:t>The U.S. providing 50 to 60% of those trafficked from foster care</a:t>
            </a:r>
            <a:r>
              <a:rPr lang="en-US" sz="2400" b="1" i="1" dirty="0" smtClean="0">
                <a:solidFill>
                  <a:srgbClr val="FF0000"/>
                </a:solidFill>
              </a:rPr>
              <a:t>.</a:t>
            </a:r>
            <a:endParaRPr lang="en-US" sz="2400" b="1" i="1" dirty="0" smtClean="0">
              <a:solidFill>
                <a:srgbClr val="FF0000"/>
              </a:solidFill>
            </a:endParaRPr>
          </a:p>
          <a:p>
            <a:r>
              <a:rPr lang="en-US" sz="2000" dirty="0" smtClean="0"/>
              <a:t>                                                         Michael R. Pompeo – U.S. Secretary of State </a:t>
            </a:r>
            <a:endParaRPr lang="en-US" sz="2000" dirty="0"/>
          </a:p>
        </p:txBody>
      </p:sp>
      <p:sp>
        <p:nvSpPr>
          <p:cNvPr id="5" name="Slide Number Placeholder 4"/>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423591" y="1427462"/>
            <a:ext cx="11306487" cy="36538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235361" y="1435261"/>
            <a:ext cx="11395807" cy="3808069"/>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404578" y="1192193"/>
            <a:ext cx="11019635" cy="427105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356704" y="879677"/>
            <a:ext cx="11309216" cy="50234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304588" y="856526"/>
            <a:ext cx="11335274" cy="503498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203933" y="439837"/>
            <a:ext cx="11685690" cy="449097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pic>
        <p:nvPicPr>
          <p:cNvPr id="3" name="Picture 2"/>
          <p:cNvPicPr>
            <a:picLocks noChangeAspect="1"/>
          </p:cNvPicPr>
          <p:nvPr/>
        </p:nvPicPr>
        <p:blipFill>
          <a:blip r:embed="rId1"/>
          <a:stretch>
            <a:fillRect/>
          </a:stretch>
        </p:blipFill>
        <p:spPr>
          <a:xfrm>
            <a:off x="360611" y="497711"/>
            <a:ext cx="11485466" cy="452570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sp>
        <p:nvSpPr>
          <p:cNvPr id="3" name="TextBox 2"/>
          <p:cNvSpPr txBox="1"/>
          <p:nvPr/>
        </p:nvSpPr>
        <p:spPr>
          <a:xfrm>
            <a:off x="173620" y="138896"/>
            <a:ext cx="11777588" cy="5909310"/>
          </a:xfrm>
          <a:prstGeom prst="rect">
            <a:avLst/>
          </a:prstGeom>
          <a:noFill/>
        </p:spPr>
        <p:txBody>
          <a:bodyPr wrap="square" rtlCol="0">
            <a:spAutoFit/>
          </a:bodyPr>
          <a:lstStyle/>
          <a:p>
            <a:r>
              <a:rPr lang="en-US" b="1" dirty="0">
                <a:solidFill>
                  <a:srgbClr val="FF0000"/>
                </a:solidFill>
              </a:rPr>
              <a:t>Author’s Critical Highlights </a:t>
            </a:r>
            <a:r>
              <a:rPr lang="en-US" b="1" dirty="0" smtClean="0">
                <a:solidFill>
                  <a:srgbClr val="FF0000"/>
                </a:solidFill>
              </a:rPr>
              <a:t>– Part 1</a:t>
            </a:r>
            <a:endParaRPr lang="en-US" b="1" dirty="0">
              <a:solidFill>
                <a:srgbClr val="FF0000"/>
              </a:solidFill>
            </a:endParaRPr>
          </a:p>
          <a:p>
            <a:endParaRPr lang="en-US" dirty="0"/>
          </a:p>
          <a:p>
            <a:r>
              <a:rPr lang="en-US" dirty="0"/>
              <a:t>1.	</a:t>
            </a:r>
            <a:r>
              <a:rPr lang="en-US" b="1" dirty="0">
                <a:solidFill>
                  <a:srgbClr val="FF0000"/>
                </a:solidFill>
              </a:rPr>
              <a:t>Children</a:t>
            </a:r>
            <a:r>
              <a:rPr lang="en-US" dirty="0"/>
              <a:t>: are subjected to a host of activities and procedures directed by the state agencies.</a:t>
            </a:r>
            <a:endParaRPr lang="en-US" dirty="0"/>
          </a:p>
          <a:p>
            <a:endParaRPr lang="en-US" dirty="0"/>
          </a:p>
          <a:p>
            <a:r>
              <a:rPr lang="en-US" dirty="0"/>
              <a:t>2.	</a:t>
            </a:r>
            <a:r>
              <a:rPr lang="en-US" b="1" dirty="0">
                <a:solidFill>
                  <a:srgbClr val="FF0000"/>
                </a:solidFill>
              </a:rPr>
              <a:t>Women</a:t>
            </a:r>
            <a:r>
              <a:rPr lang="en-US" dirty="0"/>
              <a:t>: are the primary family victim of child protective services (88.5%)</a:t>
            </a:r>
            <a:endParaRPr lang="en-US" dirty="0"/>
          </a:p>
          <a:p>
            <a:endParaRPr lang="en-US" dirty="0"/>
          </a:p>
          <a:p>
            <a:r>
              <a:rPr lang="en-US" dirty="0"/>
              <a:t>3.	</a:t>
            </a:r>
            <a:r>
              <a:rPr lang="en-US" b="1" dirty="0" smtClean="0">
                <a:solidFill>
                  <a:srgbClr val="FF0000"/>
                </a:solidFill>
              </a:rPr>
              <a:t>Race</a:t>
            </a:r>
            <a:r>
              <a:rPr lang="en-US" dirty="0" smtClean="0"/>
              <a:t>: </a:t>
            </a:r>
            <a:r>
              <a:rPr lang="en-US" dirty="0"/>
              <a:t>There is an over representation of Black/African American &amp; Hispanic/Latino children in foster </a:t>
            </a:r>
            <a:r>
              <a:rPr lang="en-US" dirty="0" smtClean="0"/>
              <a:t>      care</a:t>
            </a:r>
            <a:endParaRPr lang="en-US" dirty="0"/>
          </a:p>
          <a:p>
            <a:endParaRPr lang="en-US" dirty="0"/>
          </a:p>
          <a:p>
            <a:r>
              <a:rPr lang="en-US" dirty="0"/>
              <a:t>4.	</a:t>
            </a:r>
            <a:r>
              <a:rPr lang="en-US" b="1" dirty="0">
                <a:solidFill>
                  <a:srgbClr val="FF0000"/>
                </a:solidFill>
              </a:rPr>
              <a:t>Accusations</a:t>
            </a:r>
            <a:r>
              <a:rPr lang="en-US" dirty="0"/>
              <a:t>: The significantly high use of the vague and subjective accusation of “neglect” and “medical neglect” is the primary reason for taking children </a:t>
            </a:r>
            <a:endParaRPr lang="en-US" dirty="0"/>
          </a:p>
          <a:p>
            <a:endParaRPr lang="en-US" dirty="0"/>
          </a:p>
          <a:p>
            <a:r>
              <a:rPr lang="en-US" dirty="0"/>
              <a:t>5.	</a:t>
            </a:r>
            <a:r>
              <a:rPr lang="en-US" b="1" dirty="0">
                <a:solidFill>
                  <a:srgbClr val="FF0000"/>
                </a:solidFill>
              </a:rPr>
              <a:t>Household Income</a:t>
            </a:r>
            <a:r>
              <a:rPr lang="en-US" dirty="0"/>
              <a:t>: More than half the respondents earned less than $30,000. Per year</a:t>
            </a:r>
            <a:endParaRPr lang="en-US" dirty="0"/>
          </a:p>
          <a:p>
            <a:endParaRPr lang="en-US" dirty="0"/>
          </a:p>
          <a:p>
            <a:r>
              <a:rPr lang="en-US" dirty="0"/>
              <a:t>6.	</a:t>
            </a:r>
            <a:r>
              <a:rPr lang="en-US" b="1" dirty="0">
                <a:solidFill>
                  <a:srgbClr val="FF0000"/>
                </a:solidFill>
              </a:rPr>
              <a:t>Neglect</a:t>
            </a:r>
            <a:r>
              <a:rPr lang="en-US" dirty="0"/>
              <a:t>: 78.4% of seized child were from the vague and subjective term “Neglect”</a:t>
            </a:r>
            <a:endParaRPr lang="en-US" dirty="0"/>
          </a:p>
          <a:p>
            <a:endParaRPr lang="en-US" dirty="0"/>
          </a:p>
          <a:p>
            <a:r>
              <a:rPr lang="en-US" dirty="0"/>
              <a:t>7.	</a:t>
            </a:r>
            <a:r>
              <a:rPr lang="en-US" b="1" dirty="0">
                <a:solidFill>
                  <a:srgbClr val="FF0000"/>
                </a:solidFill>
              </a:rPr>
              <a:t>Warrant</a:t>
            </a:r>
            <a:r>
              <a:rPr lang="en-US" dirty="0"/>
              <a:t>: Only 29 out of 312 surveyed said a “warrant” was involved</a:t>
            </a:r>
            <a:endParaRPr lang="en-US" dirty="0"/>
          </a:p>
          <a:p>
            <a:endParaRPr lang="en-US" dirty="0"/>
          </a:p>
          <a:p>
            <a:r>
              <a:rPr lang="en-US" dirty="0"/>
              <a:t>8.	</a:t>
            </a:r>
            <a:r>
              <a:rPr lang="en-US" b="1" dirty="0" smtClean="0">
                <a:solidFill>
                  <a:srgbClr val="FF0000"/>
                </a:solidFill>
              </a:rPr>
              <a:t>Threats/CPS</a:t>
            </a:r>
            <a:r>
              <a:rPr lang="en-US" dirty="0" smtClean="0"/>
              <a:t>: </a:t>
            </a:r>
            <a:r>
              <a:rPr lang="en-US" dirty="0"/>
              <a:t>176 respondents out of 312 identified being threatened (56.4%)</a:t>
            </a:r>
            <a:endParaRPr lang="en-US" dirty="0"/>
          </a:p>
          <a:p>
            <a:endParaRPr lang="en-US" dirty="0"/>
          </a:p>
          <a:p>
            <a:r>
              <a:rPr lang="en-US" dirty="0"/>
              <a:t>9.	</a:t>
            </a:r>
            <a:r>
              <a:rPr lang="en-US" b="1" dirty="0">
                <a:solidFill>
                  <a:srgbClr val="FF0000"/>
                </a:solidFill>
              </a:rPr>
              <a:t>State Custody-Emotional Abuse</a:t>
            </a:r>
            <a:r>
              <a:rPr lang="en-US" dirty="0"/>
              <a:t>: 200 of 245 respondents site Emotional Abuse (81.6%) in state custody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sp>
        <p:nvSpPr>
          <p:cNvPr id="7" name="TextBox 6"/>
          <p:cNvSpPr txBox="1"/>
          <p:nvPr/>
        </p:nvSpPr>
        <p:spPr>
          <a:xfrm>
            <a:off x="324091" y="81023"/>
            <a:ext cx="11627117" cy="8125301"/>
          </a:xfrm>
          <a:prstGeom prst="rect">
            <a:avLst/>
          </a:prstGeom>
          <a:noFill/>
        </p:spPr>
        <p:txBody>
          <a:bodyPr wrap="square" rtlCol="0">
            <a:spAutoFit/>
          </a:bodyPr>
          <a:lstStyle/>
          <a:p>
            <a:r>
              <a:rPr lang="en-US" b="1" dirty="0">
                <a:solidFill>
                  <a:srgbClr val="FF0000"/>
                </a:solidFill>
              </a:rPr>
              <a:t>Author’s Critical </a:t>
            </a:r>
            <a:r>
              <a:rPr lang="en-US" b="1" dirty="0" smtClean="0">
                <a:solidFill>
                  <a:srgbClr val="FF0000"/>
                </a:solidFill>
              </a:rPr>
              <a:t>Highlights – Part 2</a:t>
            </a:r>
            <a:endParaRPr lang="en-US" b="1" dirty="0" smtClean="0">
              <a:solidFill>
                <a:srgbClr val="FF0000"/>
              </a:solidFill>
            </a:endParaRPr>
          </a:p>
          <a:p>
            <a:endParaRPr lang="en-US" b="1" dirty="0" smtClean="0">
              <a:solidFill>
                <a:srgbClr val="FF0000"/>
              </a:solidFill>
            </a:endParaRPr>
          </a:p>
          <a:p>
            <a:r>
              <a:rPr lang="en-US" dirty="0"/>
              <a:t>9.	</a:t>
            </a:r>
            <a:r>
              <a:rPr lang="en-US" b="1" dirty="0">
                <a:solidFill>
                  <a:srgbClr val="FF0000"/>
                </a:solidFill>
              </a:rPr>
              <a:t>State Custody-Emotional Abuse</a:t>
            </a:r>
            <a:r>
              <a:rPr lang="en-US" dirty="0"/>
              <a:t>: 200 of 245 respondents site Emotional Abuse (81.6%) in state custody</a:t>
            </a:r>
            <a:endParaRPr lang="en-US" dirty="0"/>
          </a:p>
          <a:p>
            <a:endParaRPr lang="en-US" dirty="0"/>
          </a:p>
          <a:p>
            <a:r>
              <a:rPr lang="en-US" dirty="0"/>
              <a:t>10.	</a:t>
            </a:r>
            <a:r>
              <a:rPr lang="en-US" b="1" dirty="0">
                <a:solidFill>
                  <a:srgbClr val="FF0000"/>
                </a:solidFill>
              </a:rPr>
              <a:t>State Custody-Neglect</a:t>
            </a:r>
            <a:r>
              <a:rPr lang="en-US" dirty="0"/>
              <a:t>: 153 out of 245 respondents site Neglect (62.4%) in state custody</a:t>
            </a:r>
            <a:endParaRPr lang="en-US" dirty="0"/>
          </a:p>
          <a:p>
            <a:endParaRPr lang="en-US" dirty="0"/>
          </a:p>
          <a:p>
            <a:r>
              <a:rPr lang="en-US" dirty="0"/>
              <a:t>11.	</a:t>
            </a:r>
            <a:r>
              <a:rPr lang="en-US" b="1" dirty="0">
                <a:solidFill>
                  <a:srgbClr val="FF0000"/>
                </a:solidFill>
              </a:rPr>
              <a:t>Education</a:t>
            </a:r>
            <a:r>
              <a:rPr lang="en-US" dirty="0"/>
              <a:t>: Identified issues include lack of transferring school records/health records and significant Discipline Problems (58.5%)</a:t>
            </a:r>
            <a:endParaRPr lang="en-US" dirty="0"/>
          </a:p>
          <a:p>
            <a:endParaRPr lang="en-US" dirty="0"/>
          </a:p>
          <a:p>
            <a:r>
              <a:rPr lang="en-US" dirty="0"/>
              <a:t>12.	</a:t>
            </a:r>
            <a:r>
              <a:rPr lang="en-US" b="1" dirty="0">
                <a:solidFill>
                  <a:srgbClr val="FF0000"/>
                </a:solidFill>
              </a:rPr>
              <a:t>Case Manager</a:t>
            </a:r>
            <a:r>
              <a:rPr lang="en-US" dirty="0"/>
              <a:t>: Out of 338 respondents 311 (92%) said the case manager lied/misrepresented their child; said the case manager withheld information/evidence 274 </a:t>
            </a:r>
            <a:r>
              <a:rPr lang="en-US" dirty="0" smtClean="0"/>
              <a:t>out </a:t>
            </a:r>
            <a:r>
              <a:rPr lang="en-US" dirty="0"/>
              <a:t>of 263 (51.1%) respondents said the attorney for the state collaborated with the guardian ad </a:t>
            </a:r>
            <a:r>
              <a:rPr lang="en-US" dirty="0" smtClean="0"/>
              <a:t>litem of </a:t>
            </a:r>
            <a:r>
              <a:rPr lang="en-US" dirty="0"/>
              <a:t>338 (81.1%); and only 7 out of 338 (2.1%) said the case manager helped their child and only 2 out of 338 said the case manager helped them.</a:t>
            </a:r>
            <a:endParaRPr lang="en-US" dirty="0"/>
          </a:p>
          <a:p>
            <a:endParaRPr lang="en-US" dirty="0"/>
          </a:p>
          <a:p>
            <a:r>
              <a:rPr lang="en-US" dirty="0"/>
              <a:t>13.	</a:t>
            </a:r>
            <a:r>
              <a:rPr lang="en-US" b="1" dirty="0">
                <a:solidFill>
                  <a:srgbClr val="FF0000"/>
                </a:solidFill>
              </a:rPr>
              <a:t>Guardian ad Litem</a:t>
            </a:r>
            <a:r>
              <a:rPr lang="en-US" dirty="0"/>
              <a:t>: 172 out of 281 (61.2%) respondents said the guardian ad litem (the eyes and ears of the court) never spoke with or interviewed them. 194 out of 281 respondents said the guardian ad litem lied or misrepresented them to the court</a:t>
            </a:r>
            <a:endParaRPr lang="en-US" dirty="0"/>
          </a:p>
          <a:p>
            <a:endParaRPr lang="en-US" dirty="0"/>
          </a:p>
          <a:p>
            <a:r>
              <a:rPr lang="en-US" dirty="0"/>
              <a:t>14.	</a:t>
            </a:r>
            <a:r>
              <a:rPr lang="en-US" b="1" dirty="0">
                <a:solidFill>
                  <a:srgbClr val="FF0000"/>
                </a:solidFill>
              </a:rPr>
              <a:t>My Child's Attorney</a:t>
            </a:r>
            <a:r>
              <a:rPr lang="en-US" dirty="0"/>
              <a:t>: 141 out of 196 (71.9%) of respondents their child’s attorney withheld evidence in the case.</a:t>
            </a:r>
            <a:endParaRPr lang="en-US" dirty="0"/>
          </a:p>
          <a:p>
            <a:endParaRPr lang="en-US" dirty="0"/>
          </a:p>
          <a:p>
            <a:r>
              <a:rPr lang="en-US" dirty="0"/>
              <a:t>15.	</a:t>
            </a:r>
            <a:r>
              <a:rPr lang="en-US" b="1" dirty="0">
                <a:solidFill>
                  <a:srgbClr val="FF0000"/>
                </a:solidFill>
              </a:rPr>
              <a:t>Attorney for the State</a:t>
            </a:r>
            <a:r>
              <a:rPr lang="en-US" dirty="0"/>
              <a:t>: 193 out of 263 (73.4%) respondents said the attorney withheld evidence and 145 </a:t>
            </a:r>
            <a:endParaRPr lang="en-US" dirty="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fld>
            <a:endParaRPr lang="en-US" dirty="0"/>
          </a:p>
        </p:txBody>
      </p:sp>
      <p:sp>
        <p:nvSpPr>
          <p:cNvPr id="6" name="Rectangle 5"/>
          <p:cNvSpPr/>
          <p:nvPr/>
        </p:nvSpPr>
        <p:spPr>
          <a:xfrm>
            <a:off x="183982" y="0"/>
            <a:ext cx="4092146" cy="369332"/>
          </a:xfrm>
          <a:prstGeom prst="rect">
            <a:avLst/>
          </a:prstGeom>
        </p:spPr>
        <p:txBody>
          <a:bodyPr wrap="none">
            <a:spAutoFit/>
          </a:bodyPr>
          <a:lstStyle/>
          <a:p>
            <a:r>
              <a:rPr lang="en-US" b="1" dirty="0">
                <a:solidFill>
                  <a:srgbClr val="FF0000"/>
                </a:solidFill>
              </a:rPr>
              <a:t>Author’s Critical Highlights – Part </a:t>
            </a:r>
            <a:r>
              <a:rPr lang="en-US" b="1" dirty="0" smtClean="0">
                <a:solidFill>
                  <a:srgbClr val="FF0000"/>
                </a:solidFill>
              </a:rPr>
              <a:t>3</a:t>
            </a:r>
            <a:endParaRPr lang="en-US" b="1" dirty="0">
              <a:solidFill>
                <a:srgbClr val="FF0000"/>
              </a:solidFill>
            </a:endParaRPr>
          </a:p>
        </p:txBody>
      </p:sp>
      <p:sp>
        <p:nvSpPr>
          <p:cNvPr id="7" name="TextBox 6"/>
          <p:cNvSpPr txBox="1"/>
          <p:nvPr/>
        </p:nvSpPr>
        <p:spPr>
          <a:xfrm>
            <a:off x="183982" y="451600"/>
            <a:ext cx="11493661" cy="6186309"/>
          </a:xfrm>
          <a:prstGeom prst="rect">
            <a:avLst/>
          </a:prstGeom>
          <a:noFill/>
        </p:spPr>
        <p:txBody>
          <a:bodyPr wrap="square" rtlCol="0">
            <a:spAutoFit/>
          </a:bodyPr>
          <a:lstStyle/>
          <a:p>
            <a:r>
              <a:rPr lang="en-US" dirty="0"/>
              <a:t>16.	</a:t>
            </a:r>
            <a:r>
              <a:rPr lang="en-US" b="1" dirty="0">
                <a:solidFill>
                  <a:srgbClr val="FF0000"/>
                </a:solidFill>
              </a:rPr>
              <a:t>My Attorney</a:t>
            </a:r>
            <a:r>
              <a:rPr lang="en-US" dirty="0"/>
              <a:t>: 191 out of 328 respondents (58.1%) stated their attorney advised them to “just go along” and 180 out of 328 respondents (54.1%) stated their lawyer withheld evidence to their innocence was withheld from the court.</a:t>
            </a:r>
            <a:endParaRPr lang="en-US" dirty="0"/>
          </a:p>
          <a:p>
            <a:endParaRPr lang="en-US" dirty="0"/>
          </a:p>
          <a:p>
            <a:r>
              <a:rPr lang="en-US" dirty="0"/>
              <a:t>17.	</a:t>
            </a:r>
            <a:r>
              <a:rPr lang="en-US" b="1" dirty="0">
                <a:solidFill>
                  <a:srgbClr val="FF0000"/>
                </a:solidFill>
              </a:rPr>
              <a:t>Therapist/Counselor</a:t>
            </a:r>
            <a:r>
              <a:rPr lang="en-US" dirty="0"/>
              <a:t>: Only 15 respondents out of 222 (6.8%) said the therapist respected their family and only 16 out of 222 (6.8%) said the therapist maintained fairness, honesty, and impartiality</a:t>
            </a:r>
            <a:endParaRPr lang="en-US" dirty="0"/>
          </a:p>
          <a:p>
            <a:endParaRPr lang="en-US" dirty="0"/>
          </a:p>
          <a:p>
            <a:r>
              <a:rPr lang="en-US" dirty="0"/>
              <a:t>18.	</a:t>
            </a:r>
            <a:r>
              <a:rPr lang="en-US" b="1" dirty="0">
                <a:solidFill>
                  <a:srgbClr val="FF0000"/>
                </a:solidFill>
              </a:rPr>
              <a:t>Juvenile Court Judge on the Case</a:t>
            </a:r>
            <a:r>
              <a:rPr lang="en-US" dirty="0"/>
              <a:t>: 116 out of 244 (47.5%) respondents stated the juvenile judge had conversations with participants in the case without their knowledge or the knowledge of their attorney. Oddly, only 5 out of 244 respondents said the trial transcripts matched what was said and done in the courtroom.	</a:t>
            </a:r>
            <a:endParaRPr lang="en-US" dirty="0"/>
          </a:p>
          <a:p>
            <a:endParaRPr lang="en-US" dirty="0"/>
          </a:p>
          <a:p>
            <a:r>
              <a:rPr lang="en-US" dirty="0"/>
              <a:t>19.	</a:t>
            </a:r>
            <a:r>
              <a:rPr lang="en-US" b="1" dirty="0">
                <a:solidFill>
                  <a:srgbClr val="FF0000"/>
                </a:solidFill>
              </a:rPr>
              <a:t>Expert Witness for the State</a:t>
            </a:r>
            <a:r>
              <a:rPr lang="en-US" dirty="0"/>
              <a:t>: Only 4 out 175 respondents said the expert witness for the state acted professionally; 55 out of 175 respondents (31.4%) stated the expert witness performed multiple activities outside the scope of authority; and only 9 out of 175 (5.7%) respondents said the expert witness maintained fairness, honesty, and impartiality. </a:t>
            </a:r>
            <a:endParaRPr lang="en-US" dirty="0"/>
          </a:p>
          <a:p>
            <a:r>
              <a:rPr lang="en-US" dirty="0"/>
              <a:t>Special Note: 124 out of 175 (70.9%) of respondents stated the expert witness lied/misrepresented my child and me to the court	</a:t>
            </a:r>
            <a:endParaRPr lang="en-US" dirty="0"/>
          </a:p>
          <a:p>
            <a:endParaRPr lang="en-US" dirty="0"/>
          </a:p>
          <a:p>
            <a:r>
              <a:rPr lang="en-US" dirty="0"/>
              <a:t>20.	</a:t>
            </a:r>
            <a:r>
              <a:rPr lang="en-US" b="1" dirty="0">
                <a:solidFill>
                  <a:srgbClr val="FF0000"/>
                </a:solidFill>
              </a:rPr>
              <a:t>Drugs/Pharmaceuticals/Research/Medical</a:t>
            </a:r>
            <a:r>
              <a:rPr lang="en-US" dirty="0"/>
              <a:t>:  128 out of 202 (63.4%) of respondents said their child had medical procedures without their knowledge and 49 out of 202 (24.3%) said their child had surgery while in state custody w/o their knowledge or permission.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242" y="484632"/>
            <a:ext cx="10274006" cy="1609344"/>
          </a:xfrm>
        </p:spPr>
        <p:txBody>
          <a:bodyPr>
            <a:noAutofit/>
          </a:bodyPr>
          <a:lstStyle/>
          <a:p>
            <a:r>
              <a:rPr lang="en-US" sz="2400" cap="none" dirty="0" smtClean="0">
                <a:latin typeface="Times New Roman" panose="02020603050405020304" pitchFamily="18" charset="0"/>
                <a:cs typeface="Times New Roman" panose="02020603050405020304" pitchFamily="18" charset="0"/>
              </a:rPr>
              <a:t>Steven </a:t>
            </a:r>
            <a:r>
              <a:rPr lang="en-US" sz="2400" cap="none" dirty="0">
                <a:latin typeface="Times New Roman" panose="02020603050405020304" pitchFamily="18" charset="0"/>
                <a:cs typeface="Times New Roman" panose="02020603050405020304" pitchFamily="18" charset="0"/>
              </a:rPr>
              <a:t>I</a:t>
            </a:r>
            <a:r>
              <a:rPr lang="en-US" sz="2400" cap="none" dirty="0" smtClean="0">
                <a:latin typeface="Times New Roman" panose="02020603050405020304" pitchFamily="18" charset="0"/>
                <a:cs typeface="Times New Roman" panose="02020603050405020304" pitchFamily="18" charset="0"/>
              </a:rPr>
              <a:t>sham brings 47 years of experience and interacting with every single system that could possibly touch the life of a child and their family. He literally wrote the book on child &amp; family advocacy, wrote the curriculum on child &amp; family advocacy, and taught it for 17 years in the community colleges in </a:t>
            </a:r>
            <a:r>
              <a:rPr lang="en-US" sz="2400" cap="none" dirty="0">
                <a:latin typeface="Times New Roman" panose="02020603050405020304" pitchFamily="18" charset="0"/>
                <a:cs typeface="Times New Roman" panose="02020603050405020304" pitchFamily="18" charset="0"/>
              </a:rPr>
              <a:t>A</a:t>
            </a:r>
            <a:r>
              <a:rPr lang="en-US" sz="2400" cap="none" dirty="0" smtClean="0">
                <a:latin typeface="Times New Roman" panose="02020603050405020304" pitchFamily="18" charset="0"/>
                <a:cs typeface="Times New Roman" panose="02020603050405020304" pitchFamily="18" charset="0"/>
              </a:rPr>
              <a:t>rizona</a:t>
            </a:r>
            <a:r>
              <a:rPr lang="en-US" sz="2400" cap="none" dirty="0" smtClean="0"/>
              <a:t>.</a:t>
            </a:r>
            <a:endParaRPr lang="en-US" sz="2400" cap="none" dirty="0"/>
          </a:p>
        </p:txBody>
      </p:sp>
      <p:pic>
        <p:nvPicPr>
          <p:cNvPr id="3" name="Picture 2"/>
          <p:cNvPicPr>
            <a:picLocks noChangeAspect="1"/>
          </p:cNvPicPr>
          <p:nvPr/>
        </p:nvPicPr>
        <p:blipFill>
          <a:blip r:embed="rId1"/>
          <a:stretch>
            <a:fillRect/>
          </a:stretch>
        </p:blipFill>
        <p:spPr>
          <a:xfrm>
            <a:off x="7329651" y="2406816"/>
            <a:ext cx="2940305" cy="3912867"/>
          </a:xfrm>
          <a:prstGeom prst="rect">
            <a:avLst/>
          </a:prstGeom>
        </p:spPr>
      </p:pic>
      <p:pic>
        <p:nvPicPr>
          <p:cNvPr id="4" name="Picture 3"/>
          <p:cNvPicPr>
            <a:picLocks noChangeAspect="1"/>
          </p:cNvPicPr>
          <p:nvPr/>
        </p:nvPicPr>
        <p:blipFill>
          <a:blip r:embed="rId2"/>
          <a:stretch>
            <a:fillRect/>
          </a:stretch>
        </p:blipFill>
        <p:spPr>
          <a:xfrm>
            <a:off x="2586790" y="2406817"/>
            <a:ext cx="2630153" cy="3912867"/>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91093"/>
            <a:ext cx="10058400" cy="869606"/>
          </a:xfrm>
        </p:spPr>
        <p:style>
          <a:lnRef idx="0">
            <a:schemeClr val="dk1"/>
          </a:lnRef>
          <a:fillRef idx="3">
            <a:schemeClr val="dk1"/>
          </a:fillRef>
          <a:effectRef idx="3">
            <a:schemeClr val="dk1"/>
          </a:effectRef>
          <a:fontRef idx="minor">
            <a:schemeClr val="lt1"/>
          </a:fontRef>
        </p:style>
        <p:txBody>
          <a:bodyPr>
            <a:noAutofit/>
          </a:bodyPr>
          <a:lstStyle/>
          <a:p>
            <a:pPr algn="ctr"/>
            <a:r>
              <a:rPr lang="en-US" sz="4800" b="1" cap="none" dirty="0" smtClean="0">
                <a:solidFill>
                  <a:schemeClr val="bg1"/>
                </a:solidFill>
              </a:rPr>
              <a:t>Conclusions</a:t>
            </a:r>
            <a:endParaRPr lang="en-US" sz="4800" b="1" cap="none" dirty="0">
              <a:solidFill>
                <a:schemeClr val="bg1"/>
              </a:solidFill>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fld>
            <a:endParaRPr lang="en-US" dirty="0"/>
          </a:p>
        </p:txBody>
      </p:sp>
      <p:sp>
        <p:nvSpPr>
          <p:cNvPr id="6" name="TextBox 5"/>
          <p:cNvSpPr txBox="1"/>
          <p:nvPr/>
        </p:nvSpPr>
        <p:spPr>
          <a:xfrm>
            <a:off x="416689" y="1342663"/>
            <a:ext cx="11354764" cy="4247317"/>
          </a:xfrm>
          <a:prstGeom prst="rect">
            <a:avLst/>
          </a:prstGeom>
          <a:noFill/>
        </p:spPr>
        <p:txBody>
          <a:bodyPr wrap="square" rtlCol="0">
            <a:spAutoFit/>
          </a:bodyPr>
          <a:lstStyle/>
          <a:p>
            <a:r>
              <a:rPr lang="en-US" dirty="0"/>
              <a:t>In my </a:t>
            </a:r>
            <a:r>
              <a:rPr lang="en-US" dirty="0" smtClean="0"/>
              <a:t>45+ </a:t>
            </a:r>
            <a:r>
              <a:rPr lang="en-US" dirty="0"/>
              <a:t>year career I have seen every single one of these issues in the survey multiple times</a:t>
            </a:r>
            <a:r>
              <a:rPr lang="en-US"/>
              <a:t>. </a:t>
            </a:r>
            <a:endParaRPr lang="en-US" smtClean="0"/>
          </a:p>
          <a:p>
            <a:r>
              <a:rPr lang="en-US" smtClean="0"/>
              <a:t>They </a:t>
            </a:r>
            <a:r>
              <a:rPr lang="en-US" dirty="0"/>
              <a:t>do exist every day in America somewhere and to some degree.</a:t>
            </a:r>
            <a:endParaRPr lang="en-US" dirty="0"/>
          </a:p>
          <a:p>
            <a:endParaRPr lang="en-US" dirty="0"/>
          </a:p>
          <a:p>
            <a:r>
              <a:rPr lang="en-US" i="1" dirty="0"/>
              <a:t>“It was once said that the moral test of government is how that government treats those who are in the dawn of life, the children; those who are in the twilight of life, the elderly; and those who are in the shadows of life, the sick, the needy and the handicapped.” </a:t>
            </a:r>
            <a:r>
              <a:rPr lang="en-US" i="1" dirty="0" smtClean="0"/>
              <a:t>  - </a:t>
            </a:r>
            <a:r>
              <a:rPr lang="en-US" dirty="0" smtClean="0"/>
              <a:t>Hubert </a:t>
            </a:r>
            <a:r>
              <a:rPr lang="en-US" dirty="0"/>
              <a:t>H. Humphrey</a:t>
            </a:r>
            <a:endParaRPr lang="en-US" dirty="0"/>
          </a:p>
          <a:p>
            <a:endParaRPr lang="en-US" dirty="0"/>
          </a:p>
          <a:p>
            <a:r>
              <a:rPr lang="en-US" dirty="0"/>
              <a:t>Clearly and measurably state and national government has failed the moral test when it comes to our children.</a:t>
            </a:r>
            <a:endParaRPr lang="en-US" dirty="0"/>
          </a:p>
          <a:p>
            <a:endParaRPr lang="en-US" dirty="0"/>
          </a:p>
          <a:p>
            <a:r>
              <a:rPr lang="en-US" dirty="0"/>
              <a:t>The measurement of our government’s failure are those individuals in our prisons, the children in our foster homes, the children in our homeless population, the children in sex trafficking that come from foster care, and in our cemeteries.</a:t>
            </a:r>
            <a:endParaRPr lang="en-US" dirty="0"/>
          </a:p>
          <a:p>
            <a:endParaRPr lang="en-US" dirty="0"/>
          </a:p>
          <a:p>
            <a:r>
              <a:rPr lang="en-US" dirty="0"/>
              <a:t>Like the kids say to each other: “What you </a:t>
            </a:r>
            <a:r>
              <a:rPr lang="en-US" dirty="0" err="1"/>
              <a:t>gonna</a:t>
            </a:r>
            <a:r>
              <a:rPr lang="en-US" dirty="0"/>
              <a:t> do about it?”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179" y="484631"/>
            <a:ext cx="10611853" cy="3666263"/>
          </a:xfrm>
        </p:spPr>
        <p:style>
          <a:lnRef idx="0">
            <a:scrgbClr r="0" g="0" b="0"/>
          </a:lnRef>
          <a:fillRef idx="1002">
            <a:schemeClr val="lt2"/>
          </a:fillRef>
          <a:effectRef idx="0">
            <a:scrgbClr r="0" g="0" b="0"/>
          </a:effectRef>
          <a:fontRef idx="major"/>
        </p:style>
        <p:txBody>
          <a:bodyPr>
            <a:normAutofit fontScale="90000"/>
          </a:bodyPr>
          <a:lstStyle/>
          <a:p>
            <a:pPr algn="ctr"/>
            <a:br>
              <a:rPr lang="en-US" sz="3600" cap="none" dirty="0" smtClean="0"/>
            </a:br>
            <a:r>
              <a:rPr lang="en-US" sz="3600" cap="none" dirty="0" smtClean="0"/>
              <a:t>This State &amp; National Survey completed by 350 random individuals provides a window into America’s Child Protective Services (CPS) System</a:t>
            </a:r>
            <a:br>
              <a:rPr lang="en-US" sz="3600" cap="none" dirty="0" smtClean="0"/>
            </a:br>
            <a:br>
              <a:rPr lang="en-US" sz="3600" cap="none" dirty="0" smtClean="0"/>
            </a:br>
            <a:r>
              <a:rPr lang="en-US" sz="3600" cap="none" dirty="0" smtClean="0"/>
              <a:t>The slides that follow mirror how these 350 individuals perceive Child Protective service </a:t>
            </a:r>
            <a:br>
              <a:rPr lang="en-US" sz="3600" cap="none" dirty="0" smtClean="0"/>
            </a:br>
            <a:endParaRPr lang="en-US" sz="3600" cap="none" dirty="0"/>
          </a:p>
        </p:txBody>
      </p:sp>
      <p:sp>
        <p:nvSpPr>
          <p:cNvPr id="3" name="Slide Number Placeholder 2"/>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fld>
            <a:endParaRPr lang="en-US" dirty="0"/>
          </a:p>
        </p:txBody>
      </p:sp>
      <p:pic>
        <p:nvPicPr>
          <p:cNvPr id="4" name="Picture 3"/>
          <p:cNvPicPr>
            <a:picLocks noChangeAspect="1"/>
          </p:cNvPicPr>
          <p:nvPr/>
        </p:nvPicPr>
        <p:blipFill>
          <a:blip r:embed="rId1"/>
          <a:stretch>
            <a:fillRect/>
          </a:stretch>
        </p:blipFill>
        <p:spPr>
          <a:xfrm>
            <a:off x="826054" y="1030147"/>
            <a:ext cx="10805114" cy="3376597"/>
          </a:xfrm>
          <a:prstGeom prst="rect">
            <a:avLst/>
          </a:prstGeom>
        </p:spPr>
      </p:pic>
      <p:sp>
        <p:nvSpPr>
          <p:cNvPr id="5" name="Rectangle 4"/>
          <p:cNvSpPr/>
          <p:nvPr/>
        </p:nvSpPr>
        <p:spPr>
          <a:xfrm>
            <a:off x="4643641" y="269641"/>
            <a:ext cx="4349268" cy="584775"/>
          </a:xfrm>
          <a:prstGeom prst="rect">
            <a:avLst/>
          </a:prstGeom>
        </p:spPr>
        <p:txBody>
          <a:bodyPr wrap="none">
            <a:spAutoFit/>
          </a:bodyPr>
          <a:lstStyle/>
          <a:p>
            <a:r>
              <a:rPr lang="en-US" sz="3200" dirty="0"/>
              <a:t>Gender 348 responses</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fld>
            <a:endParaRPr lang="en-US" dirty="0"/>
          </a:p>
        </p:txBody>
      </p:sp>
      <p:sp>
        <p:nvSpPr>
          <p:cNvPr id="5" name="Rectangle 4"/>
          <p:cNvSpPr/>
          <p:nvPr/>
        </p:nvSpPr>
        <p:spPr>
          <a:xfrm>
            <a:off x="4643641" y="269641"/>
            <a:ext cx="3863558" cy="584775"/>
          </a:xfrm>
          <a:prstGeom prst="rect">
            <a:avLst/>
          </a:prstGeom>
        </p:spPr>
        <p:txBody>
          <a:bodyPr wrap="none">
            <a:spAutoFit/>
          </a:bodyPr>
          <a:lstStyle/>
          <a:p>
            <a:r>
              <a:rPr lang="en-US" sz="3200" dirty="0" smtClean="0"/>
              <a:t>Race 347 responses</a:t>
            </a:r>
            <a:endParaRPr lang="en-US" sz="3200" dirty="0"/>
          </a:p>
        </p:txBody>
      </p:sp>
      <p:pic>
        <p:nvPicPr>
          <p:cNvPr id="2" name="Picture 1"/>
          <p:cNvPicPr>
            <a:picLocks noChangeAspect="1"/>
          </p:cNvPicPr>
          <p:nvPr/>
        </p:nvPicPr>
        <p:blipFill>
          <a:blip r:embed="rId1"/>
          <a:stretch>
            <a:fillRect/>
          </a:stretch>
        </p:blipFill>
        <p:spPr>
          <a:xfrm>
            <a:off x="390022" y="1736203"/>
            <a:ext cx="11230847" cy="35071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fld>
            <a:endParaRPr lang="en-US" dirty="0"/>
          </a:p>
        </p:txBody>
      </p:sp>
      <p:sp>
        <p:nvSpPr>
          <p:cNvPr id="5" name="Rectangle 4"/>
          <p:cNvSpPr/>
          <p:nvPr/>
        </p:nvSpPr>
        <p:spPr>
          <a:xfrm>
            <a:off x="3405150" y="315939"/>
            <a:ext cx="5758308" cy="584775"/>
          </a:xfrm>
          <a:prstGeom prst="rect">
            <a:avLst/>
          </a:prstGeom>
        </p:spPr>
        <p:txBody>
          <a:bodyPr wrap="none">
            <a:spAutoFit/>
          </a:bodyPr>
          <a:lstStyle/>
          <a:p>
            <a:r>
              <a:rPr lang="en-US" sz="3200" dirty="0" smtClean="0"/>
              <a:t>Marital Status 349 responses</a:t>
            </a:r>
            <a:endParaRPr lang="en-US" sz="3200" dirty="0"/>
          </a:p>
        </p:txBody>
      </p:sp>
      <p:pic>
        <p:nvPicPr>
          <p:cNvPr id="4" name="Picture 3"/>
          <p:cNvPicPr>
            <a:picLocks noChangeAspect="1"/>
          </p:cNvPicPr>
          <p:nvPr/>
        </p:nvPicPr>
        <p:blipFill>
          <a:blip r:embed="rId1"/>
          <a:stretch>
            <a:fillRect/>
          </a:stretch>
        </p:blipFill>
        <p:spPr>
          <a:xfrm>
            <a:off x="975359" y="1828800"/>
            <a:ext cx="10704269" cy="334508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fld>
            <a:endParaRPr lang="en-US" dirty="0"/>
          </a:p>
        </p:txBody>
      </p:sp>
      <p:sp>
        <p:nvSpPr>
          <p:cNvPr id="5" name="Rectangle 4"/>
          <p:cNvSpPr/>
          <p:nvPr/>
        </p:nvSpPr>
        <p:spPr>
          <a:xfrm>
            <a:off x="3405150" y="315939"/>
            <a:ext cx="3674404" cy="584775"/>
          </a:xfrm>
          <a:prstGeom prst="rect">
            <a:avLst/>
          </a:prstGeom>
        </p:spPr>
        <p:txBody>
          <a:bodyPr wrap="none">
            <a:spAutoFit/>
          </a:bodyPr>
          <a:lstStyle/>
          <a:p>
            <a:r>
              <a:rPr lang="en-US" sz="3200" dirty="0" smtClean="0"/>
              <a:t>Age 348 responses</a:t>
            </a:r>
            <a:endParaRPr lang="en-US" sz="3200" dirty="0"/>
          </a:p>
        </p:txBody>
      </p:sp>
      <p:pic>
        <p:nvPicPr>
          <p:cNvPr id="2" name="Picture 1"/>
          <p:cNvPicPr>
            <a:picLocks noChangeAspect="1"/>
          </p:cNvPicPr>
          <p:nvPr/>
        </p:nvPicPr>
        <p:blipFill>
          <a:blip r:embed="rId1"/>
          <a:stretch>
            <a:fillRect/>
          </a:stretch>
        </p:blipFill>
        <p:spPr>
          <a:xfrm>
            <a:off x="745392" y="1759353"/>
            <a:ext cx="10460115" cy="32640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FAB73BC-B049-4115-A692-8D63A059BFB8}" type="slidenum">
              <a:rPr lang="en-US" smtClean="0"/>
            </a:fld>
            <a:endParaRPr lang="en-US" dirty="0"/>
          </a:p>
        </p:txBody>
      </p:sp>
      <p:sp>
        <p:nvSpPr>
          <p:cNvPr id="5" name="Rectangle 4"/>
          <p:cNvSpPr/>
          <p:nvPr/>
        </p:nvSpPr>
        <p:spPr>
          <a:xfrm>
            <a:off x="3547096" y="420112"/>
            <a:ext cx="4791120" cy="584775"/>
          </a:xfrm>
          <a:prstGeom prst="rect">
            <a:avLst/>
          </a:prstGeom>
        </p:spPr>
        <p:txBody>
          <a:bodyPr wrap="none">
            <a:spAutoFit/>
          </a:bodyPr>
          <a:lstStyle/>
          <a:p>
            <a:r>
              <a:rPr lang="en-US" sz="3200" dirty="0" smtClean="0"/>
              <a:t>Title/Role 336 responses</a:t>
            </a:r>
            <a:endParaRPr lang="en-US" sz="3200" dirty="0"/>
          </a:p>
        </p:txBody>
      </p:sp>
      <p:pic>
        <p:nvPicPr>
          <p:cNvPr id="6" name="Picture 5"/>
          <p:cNvPicPr>
            <a:picLocks noChangeAspect="1"/>
          </p:cNvPicPr>
          <p:nvPr/>
        </p:nvPicPr>
        <p:blipFill>
          <a:blip r:embed="rId1"/>
          <a:stretch>
            <a:fillRect/>
          </a:stretch>
        </p:blipFill>
        <p:spPr>
          <a:xfrm>
            <a:off x="700445" y="1747777"/>
            <a:ext cx="10883974" cy="339138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0</TotalTime>
  <Words>6493</Words>
  <Application>WPS Presentation</Application>
  <PresentationFormat>Widescreen</PresentationFormat>
  <Paragraphs>228</Paragraphs>
  <Slides>30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SimSun</vt:lpstr>
      <vt:lpstr>Wingdings</vt:lpstr>
      <vt:lpstr>Times New Roman</vt:lpstr>
      <vt:lpstr>Rockwell Condensed</vt:lpstr>
      <vt:lpstr>Rockwell</vt:lpstr>
      <vt:lpstr>Microsoft YaHei</vt:lpstr>
      <vt:lpstr>Arial Unicode MS</vt:lpstr>
      <vt:lpstr>Calibri</vt:lpstr>
      <vt:lpstr>Wood Type</vt:lpstr>
      <vt:lpstr>State &amp; National CPS Survey</vt:lpstr>
      <vt:lpstr>  “We take these stories to heart. We use them as fuel to motivate us to action as we work together to end human trafficking once and for all.”  – U.S. Secretary of State, Michael R. Pompeo </vt:lpstr>
      <vt:lpstr>Steven Isham brings 47 years of experience and interacting with every single system that could possibly touch the life of a child and their family. He literally wrote the book on child &amp; family advocacy, wrote the curriculum on child &amp; family advocacy, and taught it for 17 years in the community colleges in Arizona.</vt:lpstr>
      <vt:lpstr> This State &amp; National Survey completed by 350 random individuals provides a window into America’s Child Protective Services (CPS) System  The slides that follow mirror how these 350 individuals perceive Child Protective service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&amp; National CPS Survey</dc:title>
  <dc:creator>Steven Isham</dc:creator>
  <cp:lastModifiedBy>Leanna ms</cp:lastModifiedBy>
  <cp:revision>29</cp:revision>
  <dcterms:created xsi:type="dcterms:W3CDTF">2022-02-20T10:38:00Z</dcterms:created>
  <dcterms:modified xsi:type="dcterms:W3CDTF">2022-03-06T23:40:42Z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E09A0DD78A024C4592FF5267E075C203</vt:lpwstr>
  </property>
  <property fmtid="{D5CDD505-2E9C-101B-9397-08002B2CF9AE}" pid="3" name="KSOProductBuildVer">
    <vt:lpwstr>1033-11.2.0.11029</vt:lpwstr>
  </property>
</Properties>
</file>