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94" r:id="rId3"/>
    <p:sldId id="293" r:id="rId4"/>
    <p:sldId id="257" r:id="rId5"/>
    <p:sldId id="289" r:id="rId6"/>
    <p:sldId id="258" r:id="rId7"/>
    <p:sldId id="269" r:id="rId8"/>
    <p:sldId id="266" r:id="rId9"/>
    <p:sldId id="268" r:id="rId10"/>
    <p:sldId id="280" r:id="rId11"/>
    <p:sldId id="259" r:id="rId12"/>
    <p:sldId id="271" r:id="rId13"/>
    <p:sldId id="260" r:id="rId14"/>
    <p:sldId id="261" r:id="rId15"/>
    <p:sldId id="272" r:id="rId16"/>
    <p:sldId id="273" r:id="rId17"/>
    <p:sldId id="262" r:id="rId18"/>
    <p:sldId id="263" r:id="rId19"/>
    <p:sldId id="264" r:id="rId20"/>
    <p:sldId id="275" r:id="rId21"/>
    <p:sldId id="283" r:id="rId22"/>
    <p:sldId id="276" r:id="rId23"/>
    <p:sldId id="277" r:id="rId24"/>
    <p:sldId id="288" r:id="rId25"/>
    <p:sldId id="265" r:id="rId26"/>
    <p:sldId id="274" r:id="rId27"/>
    <p:sldId id="287" r:id="rId28"/>
    <p:sldId id="285" r:id="rId29"/>
    <p:sldId id="284" r:id="rId30"/>
    <p:sldId id="286" r:id="rId31"/>
    <p:sldId id="292" r:id="rId32"/>
    <p:sldId id="290" r:id="rId33"/>
    <p:sldId id="29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69324" autoAdjust="0"/>
  </p:normalViewPr>
  <p:slideViewPr>
    <p:cSldViewPr snapToGrid="0">
      <p:cViewPr varScale="1">
        <p:scale>
          <a:sx n="84" d="100"/>
          <a:sy n="84" d="100"/>
        </p:scale>
        <p:origin x="660"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099169-CFCD-462C-96AE-ED080F790EA9}" type="datetimeFigureOut">
              <a:rPr lang="en-US" smtClean="0"/>
              <a:t>10/27/2025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670F2F-A2AE-43D9-9657-AAF4B47FD88E}" type="slidenum">
              <a:rPr lang="en-US" smtClean="0"/>
              <a:t>‹#›</a:t>
            </a:fld>
            <a:endParaRPr lang="en-US"/>
          </a:p>
        </p:txBody>
      </p:sp>
    </p:spTree>
    <p:extLst>
      <p:ext uri="{BB962C8B-B14F-4D97-AF65-F5344CB8AC3E}">
        <p14:creationId xmlns:p14="http://schemas.microsoft.com/office/powerpoint/2010/main" val="1129041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uptodate.com/contents/accidental-hypothermia-in-adults/abstract/99,109-111"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uptodate.com/contents/accidental-hypothermia-in-adults/abstract/113" TargetMode="External"/><Relationship Id="rId4" Type="http://schemas.openxmlformats.org/officeDocument/2006/relationships/hyperlink" Target="https://www.uptodate.com/contents/accidental-hypothermia-in-adults/abstract/112"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uptodate.com/contents/lidocaine-drug-information?search=hypothermia+treatment&amp;topicRef=178&amp;source=see_link"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Need a low-reading temperature probe </a:t>
            </a:r>
            <a:r>
              <a:rPr lang="en-US" dirty="0">
                <a:solidFill>
                  <a:schemeClr val="bg1"/>
                </a:solidFill>
                <a:sym typeface="Wingdings" panose="05000000000000000000" pitchFamily="2" charset="2"/>
              </a:rPr>
              <a:t> standard oral thermometers do not read below 34</a:t>
            </a:r>
            <a:r>
              <a:rPr lang="en-US" dirty="0">
                <a:solidFill>
                  <a:schemeClr val="bg1"/>
                </a:solidFill>
              </a:rPr>
              <a:t>°C (93°F)</a:t>
            </a:r>
          </a:p>
          <a:p>
            <a:r>
              <a:rPr lang="en-US" dirty="0">
                <a:solidFill>
                  <a:schemeClr val="bg1"/>
                </a:solidFill>
              </a:rPr>
              <a:t>Measure Esophageal temperatures in patients with tracheal tube or </a:t>
            </a:r>
            <a:r>
              <a:rPr lang="en-US" dirty="0" err="1">
                <a:solidFill>
                  <a:schemeClr val="bg1"/>
                </a:solidFill>
              </a:rPr>
              <a:t>supraglottic</a:t>
            </a:r>
            <a:r>
              <a:rPr lang="en-US" dirty="0">
                <a:solidFill>
                  <a:schemeClr val="bg1"/>
                </a:solidFill>
              </a:rPr>
              <a:t> airway in place</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Rectal probe readings may rise following peritoneal lavage or fall if adjacent to cold feces</a:t>
            </a:r>
          </a:p>
          <a:p>
            <a:r>
              <a:rPr lang="en-US" sz="1200" b="0" i="0" kern="1200" dirty="0">
                <a:solidFill>
                  <a:schemeClr val="tx1"/>
                </a:solidFill>
                <a:effectLst/>
                <a:latin typeface="+mn-lt"/>
                <a:ea typeface="+mn-ea"/>
                <a:cs typeface="+mn-cs"/>
              </a:rPr>
              <a:t>esophageal probes advanced to the upper two-thirds of the esophagus may read falsely high if heated, humidified oxygen is used. </a:t>
            </a:r>
          </a:p>
          <a:p>
            <a:r>
              <a:rPr lang="en-US" sz="1200" b="0" i="0" kern="1200" dirty="0">
                <a:solidFill>
                  <a:schemeClr val="tx1"/>
                </a:solidFill>
                <a:effectLst/>
                <a:latin typeface="+mn-lt"/>
                <a:ea typeface="+mn-ea"/>
                <a:cs typeface="+mn-cs"/>
              </a:rPr>
              <a:t>Infrared tympanic thermometers and so-called temporal artery thermometers are not accurate </a:t>
            </a:r>
          </a:p>
          <a:p>
            <a:r>
              <a:rPr lang="en-US" sz="1200" b="0" i="0" kern="1200" dirty="0">
                <a:solidFill>
                  <a:schemeClr val="tx1"/>
                </a:solidFill>
                <a:effectLst/>
                <a:latin typeface="+mn-lt"/>
                <a:ea typeface="+mn-ea"/>
                <a:cs typeface="+mn-cs"/>
              </a:rPr>
              <a:t>Bladder temperatures are commonly used and are adequate in mild to moderate hypothermia. However, bladder and rectal temperatures should </a:t>
            </a:r>
            <a:r>
              <a:rPr lang="en-US" sz="1200" b="1" i="0" kern="1200" dirty="0">
                <a:solidFill>
                  <a:schemeClr val="tx1"/>
                </a:solidFill>
                <a:effectLst/>
                <a:latin typeface="+mn-lt"/>
                <a:ea typeface="+mn-ea"/>
                <a:cs typeface="+mn-cs"/>
              </a:rPr>
              <a:t>not</a:t>
            </a:r>
            <a:r>
              <a:rPr lang="en-US" sz="1200" b="0" i="0" kern="1200" dirty="0">
                <a:solidFill>
                  <a:schemeClr val="tx1"/>
                </a:solidFill>
                <a:effectLst/>
                <a:latin typeface="+mn-lt"/>
                <a:ea typeface="+mn-ea"/>
                <a:cs typeface="+mn-cs"/>
              </a:rPr>
              <a:t> be used in critical patients during rewarming. Changes in rectal and bladder temperatures significantly lag behind core temperature changes during rewarming. Core temperature may be increasing in response to rewarming while rectal and bladder temperatures are still dropping.</a:t>
            </a:r>
          </a:p>
          <a:p>
            <a:endParaRPr lang="en-US" dirty="0"/>
          </a:p>
        </p:txBody>
      </p:sp>
      <p:sp>
        <p:nvSpPr>
          <p:cNvPr id="4" name="Slide Number Placeholder 3"/>
          <p:cNvSpPr>
            <a:spLocks noGrp="1"/>
          </p:cNvSpPr>
          <p:nvPr>
            <p:ph type="sldNum" sz="quarter" idx="10"/>
          </p:nvPr>
        </p:nvSpPr>
        <p:spPr/>
        <p:txBody>
          <a:bodyPr/>
          <a:lstStyle/>
          <a:p>
            <a:fld id="{8E670F2F-A2AE-43D9-9657-AAF4B47FD88E}" type="slidenum">
              <a:rPr lang="en-US" smtClean="0"/>
              <a:t>4</a:t>
            </a:fld>
            <a:endParaRPr lang="en-US"/>
          </a:p>
        </p:txBody>
      </p:sp>
    </p:spTree>
    <p:extLst>
      <p:ext uri="{BB962C8B-B14F-4D97-AF65-F5344CB8AC3E}">
        <p14:creationId xmlns:p14="http://schemas.microsoft.com/office/powerpoint/2010/main" val="3311598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Gastric, esophageal,</a:t>
            </a:r>
            <a:r>
              <a:rPr lang="en-US" baseline="0" dirty="0"/>
              <a:t> bladder and rectal lavage </a:t>
            </a:r>
            <a:r>
              <a:rPr lang="en-US" baseline="0" dirty="0">
                <a:sym typeface="Wingdings" panose="05000000000000000000" pitchFamily="2" charset="2"/>
              </a:rPr>
              <a:t> shown to be no better than external rewarming due to limited surface areas, limited heat exchange.  Recommend as last resort when other modalities not available.</a:t>
            </a:r>
            <a:endParaRPr lang="en-US" dirty="0"/>
          </a:p>
        </p:txBody>
      </p:sp>
      <p:sp>
        <p:nvSpPr>
          <p:cNvPr id="4" name="Slide Number Placeholder 3"/>
          <p:cNvSpPr>
            <a:spLocks noGrp="1"/>
          </p:cNvSpPr>
          <p:nvPr>
            <p:ph type="sldNum" sz="quarter" idx="10"/>
          </p:nvPr>
        </p:nvSpPr>
        <p:spPr/>
        <p:txBody>
          <a:bodyPr/>
          <a:lstStyle/>
          <a:p>
            <a:fld id="{8E670F2F-A2AE-43D9-9657-AAF4B47FD88E}" type="slidenum">
              <a:rPr lang="en-US" smtClean="0"/>
              <a:t>16</a:t>
            </a:fld>
            <a:endParaRPr lang="en-US"/>
          </a:p>
        </p:txBody>
      </p:sp>
    </p:spTree>
    <p:extLst>
      <p:ext uri="{BB962C8B-B14F-4D97-AF65-F5344CB8AC3E}">
        <p14:creationId xmlns:p14="http://schemas.microsoft.com/office/powerpoint/2010/main" val="2720022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a:t>
            </a:r>
            <a:r>
              <a:rPr lang="en-US" baseline="0" dirty="0"/>
              <a:t> to 30% of heat production lost through airway.</a:t>
            </a:r>
            <a:endParaRPr lang="en-US" dirty="0"/>
          </a:p>
        </p:txBody>
      </p:sp>
      <p:sp>
        <p:nvSpPr>
          <p:cNvPr id="4" name="Slide Number Placeholder 3"/>
          <p:cNvSpPr>
            <a:spLocks noGrp="1"/>
          </p:cNvSpPr>
          <p:nvPr>
            <p:ph type="sldNum" sz="quarter" idx="10"/>
          </p:nvPr>
        </p:nvSpPr>
        <p:spPr/>
        <p:txBody>
          <a:bodyPr/>
          <a:lstStyle/>
          <a:p>
            <a:fld id="{8E670F2F-A2AE-43D9-9657-AAF4B47FD88E}" type="slidenum">
              <a:rPr lang="en-US" smtClean="0"/>
              <a:t>18</a:t>
            </a:fld>
            <a:endParaRPr lang="en-US"/>
          </a:p>
        </p:txBody>
      </p:sp>
    </p:spTree>
    <p:extLst>
      <p:ext uri="{BB962C8B-B14F-4D97-AF65-F5344CB8AC3E}">
        <p14:creationId xmlns:p14="http://schemas.microsoft.com/office/powerpoint/2010/main" val="515370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CPB has 47% long</a:t>
            </a:r>
            <a:r>
              <a:rPr lang="en-US" baseline="0" dirty="0"/>
              <a:t> term survival benefit</a:t>
            </a:r>
          </a:p>
          <a:p>
            <a:endParaRPr lang="en-US" baseline="0" dirty="0"/>
          </a:p>
          <a:p>
            <a:r>
              <a:rPr lang="en-US" baseline="0" dirty="0"/>
              <a:t>Advised for 5 degrees/hr.</a:t>
            </a:r>
          </a:p>
          <a:p>
            <a:endParaRPr lang="en-US" baseline="0" dirty="0"/>
          </a:p>
          <a:p>
            <a:r>
              <a:rPr lang="en-US" sz="1200" b="0" i="0" kern="1200" dirty="0" err="1">
                <a:solidFill>
                  <a:schemeClr val="tx1"/>
                </a:solidFill>
                <a:effectLst/>
                <a:latin typeface="+mn-lt"/>
                <a:ea typeface="+mn-ea"/>
                <a:cs typeface="+mn-cs"/>
              </a:rPr>
              <a:t>Venoarterial</a:t>
            </a:r>
            <a:r>
              <a:rPr lang="en-US" sz="1200" b="0" i="0" kern="1200" dirty="0">
                <a:solidFill>
                  <a:schemeClr val="tx1"/>
                </a:solidFill>
                <a:effectLst/>
                <a:latin typeface="+mn-lt"/>
                <a:ea typeface="+mn-ea"/>
                <a:cs typeface="+mn-cs"/>
              </a:rPr>
              <a:t> ECMO, when available, is generally preferred to CPB because it allows prolonged oxygenation as well as circulatory support and can be used to treat </a:t>
            </a:r>
            <a:r>
              <a:rPr lang="en-US" sz="1200" b="0" i="0" kern="1200" dirty="0" err="1">
                <a:solidFill>
                  <a:schemeClr val="tx1"/>
                </a:solidFill>
                <a:effectLst/>
                <a:latin typeface="+mn-lt"/>
                <a:ea typeface="+mn-ea"/>
                <a:cs typeface="+mn-cs"/>
              </a:rPr>
              <a:t>noncardiogenic</a:t>
            </a:r>
            <a:r>
              <a:rPr lang="en-US" sz="1200" b="0" i="0" kern="1200" dirty="0">
                <a:solidFill>
                  <a:schemeClr val="tx1"/>
                </a:solidFill>
                <a:effectLst/>
                <a:latin typeface="+mn-lt"/>
                <a:ea typeface="+mn-ea"/>
                <a:cs typeface="+mn-cs"/>
              </a:rPr>
              <a:t> pulmonary edema, a common complication of hypothermia, and appears to improve survival [</a:t>
            </a:r>
            <a:r>
              <a:rPr lang="en-US" sz="1200" b="0" i="0" u="none" strike="noStrike" kern="1200" dirty="0">
                <a:solidFill>
                  <a:schemeClr val="tx1"/>
                </a:solidFill>
                <a:effectLst/>
                <a:latin typeface="+mn-lt"/>
                <a:ea typeface="+mn-ea"/>
                <a:cs typeface="+mn-cs"/>
                <a:hlinkClick r:id="rId3"/>
              </a:rPr>
              <a:t>99,109-111</a:t>
            </a:r>
            <a:r>
              <a:rPr lang="en-US" sz="1200" b="0" i="0" kern="1200" dirty="0">
                <a:solidFill>
                  <a:schemeClr val="tx1"/>
                </a:solidFill>
                <a:effectLst/>
                <a:latin typeface="+mn-lt"/>
                <a:ea typeface="+mn-ea"/>
                <a:cs typeface="+mn-cs"/>
              </a:rPr>
              <a:t>]. In a meta-analysis of 23 observational studies with 464 patients, overall survival after hypothermic cardiac arrest was better with ECMO compared with CPB (44 versus 31 percent, RR 1.41, 95% CI 1.11-1.80). In survivors, 80 percent had good neurologic outcomes that were slightly worse with ECMO compared with CPB (75 versus 87 percent, RR 0.86, 95% CI 0.75-0.99) [</a:t>
            </a:r>
            <a:r>
              <a:rPr lang="en-US" sz="1200" b="0" i="0" u="none" strike="noStrike" kern="1200" dirty="0">
                <a:solidFill>
                  <a:schemeClr val="tx1"/>
                </a:solidFill>
                <a:effectLst/>
                <a:latin typeface="+mn-lt"/>
                <a:ea typeface="+mn-ea"/>
                <a:cs typeface="+mn-cs"/>
                <a:hlinkClick r:id="rId4"/>
              </a:rPr>
              <a:t>112</a:t>
            </a:r>
            <a:r>
              <a:rPr lang="en-US" sz="1200" b="0" i="0" kern="1200" dirty="0">
                <a:solidFill>
                  <a:schemeClr val="tx1"/>
                </a:solidFill>
                <a:effectLst/>
                <a:latin typeface="+mn-lt"/>
                <a:ea typeface="+mn-ea"/>
                <a:cs typeface="+mn-cs"/>
              </a:rPr>
              <a:t>]. Use of ECMO requires the administration of heparin, limiting its use in cases of hypothermia associated with bleeding problems including trauma [</a:t>
            </a:r>
            <a:r>
              <a:rPr lang="en-US" sz="1200" b="0" i="0" u="none" strike="noStrike" kern="1200" dirty="0">
                <a:solidFill>
                  <a:schemeClr val="tx1"/>
                </a:solidFill>
                <a:effectLst/>
                <a:latin typeface="+mn-lt"/>
                <a:ea typeface="+mn-ea"/>
                <a:cs typeface="+mn-cs"/>
                <a:hlinkClick r:id="rId5"/>
              </a:rPr>
              <a:t>113</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8E670F2F-A2AE-43D9-9657-AAF4B47FD88E}" type="slidenum">
              <a:rPr lang="en-US" smtClean="0"/>
              <a:t>19</a:t>
            </a:fld>
            <a:endParaRPr lang="en-US"/>
          </a:p>
        </p:txBody>
      </p:sp>
    </p:spTree>
    <p:extLst>
      <p:ext uri="{BB962C8B-B14F-4D97-AF65-F5344CB8AC3E}">
        <p14:creationId xmlns:p14="http://schemas.microsoft.com/office/powerpoint/2010/main" val="793284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looking to trial Artic Sun 5000 – external rewarm device</a:t>
            </a:r>
          </a:p>
        </p:txBody>
      </p:sp>
      <p:sp>
        <p:nvSpPr>
          <p:cNvPr id="4" name="Slide Number Placeholder 3"/>
          <p:cNvSpPr>
            <a:spLocks noGrp="1"/>
          </p:cNvSpPr>
          <p:nvPr>
            <p:ph type="sldNum" sz="quarter" idx="10"/>
          </p:nvPr>
        </p:nvSpPr>
        <p:spPr/>
        <p:txBody>
          <a:bodyPr/>
          <a:lstStyle/>
          <a:p>
            <a:fld id="{8E670F2F-A2AE-43D9-9657-AAF4B47FD88E}" type="slidenum">
              <a:rPr lang="en-US" smtClean="0"/>
              <a:t>20</a:t>
            </a:fld>
            <a:endParaRPr lang="en-US"/>
          </a:p>
        </p:txBody>
      </p:sp>
    </p:spTree>
    <p:extLst>
      <p:ext uri="{BB962C8B-B14F-4D97-AF65-F5344CB8AC3E}">
        <p14:creationId xmlns:p14="http://schemas.microsoft.com/office/powerpoint/2010/main" val="3683540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Leave</a:t>
            </a:r>
            <a:r>
              <a:rPr lang="en-US" baseline="0" dirty="0"/>
              <a:t> inferior tube after rewarming</a:t>
            </a:r>
            <a:endParaRPr lang="en-US" dirty="0"/>
          </a:p>
        </p:txBody>
      </p:sp>
      <p:sp>
        <p:nvSpPr>
          <p:cNvPr id="4" name="Slide Number Placeholder 3"/>
          <p:cNvSpPr>
            <a:spLocks noGrp="1"/>
          </p:cNvSpPr>
          <p:nvPr>
            <p:ph type="sldNum" sz="quarter" idx="10"/>
          </p:nvPr>
        </p:nvSpPr>
        <p:spPr/>
        <p:txBody>
          <a:bodyPr/>
          <a:lstStyle/>
          <a:p>
            <a:fld id="{8E670F2F-A2AE-43D9-9657-AAF4B47FD88E}" type="slidenum">
              <a:rPr lang="en-US" smtClean="0"/>
              <a:t>22</a:t>
            </a:fld>
            <a:endParaRPr lang="en-US"/>
          </a:p>
        </p:txBody>
      </p:sp>
    </p:spTree>
    <p:extLst>
      <p:ext uri="{BB962C8B-B14F-4D97-AF65-F5344CB8AC3E}">
        <p14:creationId xmlns:p14="http://schemas.microsoft.com/office/powerpoint/2010/main" val="603733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Fluid at 40-45C</a:t>
            </a:r>
          </a:p>
          <a:p>
            <a:r>
              <a:rPr lang="en-US" dirty="0"/>
              <a:t>Up</a:t>
            </a:r>
            <a:r>
              <a:rPr lang="en-US" baseline="0" dirty="0"/>
              <a:t> to 12L/</a:t>
            </a:r>
            <a:r>
              <a:rPr lang="en-US" baseline="0" dirty="0" err="1"/>
              <a:t>hr</a:t>
            </a:r>
            <a:endParaRPr lang="en-US" baseline="0" dirty="0"/>
          </a:p>
          <a:p>
            <a:r>
              <a:rPr lang="en-US" baseline="0" dirty="0"/>
              <a:t>Potassium free</a:t>
            </a:r>
          </a:p>
          <a:p>
            <a:r>
              <a:rPr lang="en-US" baseline="0" dirty="0"/>
              <a:t>Renal support when dialysate is used</a:t>
            </a:r>
          </a:p>
          <a:p>
            <a:endParaRPr lang="en-US" baseline="0" dirty="0"/>
          </a:p>
          <a:p>
            <a:r>
              <a:rPr lang="en-US" baseline="0" dirty="0"/>
              <a:t>CI – abdominal trauma, acute abdomen, free </a:t>
            </a:r>
            <a:r>
              <a:rPr lang="en-US" baseline="0" dirty="0" err="1"/>
              <a:t>intraabdominal</a:t>
            </a:r>
            <a:r>
              <a:rPr lang="en-US" baseline="0" dirty="0"/>
              <a:t> air</a:t>
            </a:r>
            <a:endParaRPr lang="en-US" dirty="0"/>
          </a:p>
        </p:txBody>
      </p:sp>
      <p:sp>
        <p:nvSpPr>
          <p:cNvPr id="4" name="Slide Number Placeholder 3"/>
          <p:cNvSpPr>
            <a:spLocks noGrp="1"/>
          </p:cNvSpPr>
          <p:nvPr>
            <p:ph type="sldNum" sz="quarter" idx="10"/>
          </p:nvPr>
        </p:nvSpPr>
        <p:spPr/>
        <p:txBody>
          <a:bodyPr/>
          <a:lstStyle/>
          <a:p>
            <a:fld id="{8E670F2F-A2AE-43D9-9657-AAF4B47FD88E}" type="slidenum">
              <a:rPr lang="en-US" smtClean="0"/>
              <a:t>23</a:t>
            </a:fld>
            <a:endParaRPr lang="en-US"/>
          </a:p>
        </p:txBody>
      </p:sp>
    </p:spTree>
    <p:extLst>
      <p:ext uri="{BB962C8B-B14F-4D97-AF65-F5344CB8AC3E}">
        <p14:creationId xmlns:p14="http://schemas.microsoft.com/office/powerpoint/2010/main" val="1799403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Hypothermic arrest and outcomes probability</a:t>
            </a:r>
          </a:p>
        </p:txBody>
      </p:sp>
      <p:sp>
        <p:nvSpPr>
          <p:cNvPr id="4" name="Slide Number Placeholder 3"/>
          <p:cNvSpPr>
            <a:spLocks noGrp="1"/>
          </p:cNvSpPr>
          <p:nvPr>
            <p:ph type="sldNum" sz="quarter" idx="10"/>
          </p:nvPr>
        </p:nvSpPr>
        <p:spPr/>
        <p:txBody>
          <a:bodyPr/>
          <a:lstStyle/>
          <a:p>
            <a:fld id="{8E670F2F-A2AE-43D9-9657-AAF4B47FD88E}" type="slidenum">
              <a:rPr lang="en-US" smtClean="0"/>
              <a:t>24</a:t>
            </a:fld>
            <a:endParaRPr lang="en-US"/>
          </a:p>
        </p:txBody>
      </p:sp>
    </p:spTree>
    <p:extLst>
      <p:ext uri="{BB962C8B-B14F-4D97-AF65-F5344CB8AC3E}">
        <p14:creationId xmlns:p14="http://schemas.microsoft.com/office/powerpoint/2010/main" val="140430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Although evidence is scant, we believe that chest compressions</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should </a:t>
            </a:r>
            <a:r>
              <a:rPr lang="en-US" sz="1200" b="1" i="0" kern="1200" dirty="0">
                <a:solidFill>
                  <a:schemeClr val="tx1"/>
                </a:solidFill>
                <a:effectLst/>
                <a:latin typeface="+mn-lt"/>
                <a:ea typeface="+mn-ea"/>
                <a:cs typeface="+mn-cs"/>
              </a:rPr>
              <a:t>not</a:t>
            </a:r>
            <a:r>
              <a:rPr lang="en-US" sz="1200" b="0" i="0" kern="1200" dirty="0">
                <a:solidFill>
                  <a:schemeClr val="tx1"/>
                </a:solidFill>
                <a:effectLst/>
                <a:latin typeface="+mn-lt"/>
                <a:ea typeface="+mn-ea"/>
                <a:cs typeface="+mn-cs"/>
              </a:rPr>
              <a:t> be performed in patients who manifest an organized rhythm on a cardiac monitor even if they have no palpable pulses and no other signs of life. Our reasoning is that such rhythms may reflect successful perfusion that could be disrupted by chest compressions, and that any pulseless electrical activity is likely to be transient. There is little downside to withholding CPR briefly in these hypothermic patients. Should pulseless electrical activity become asystole, chest compressions should be started immediately. Chest compressions should also </a:t>
            </a:r>
            <a:r>
              <a:rPr lang="en-US" sz="1200" b="1" i="0" kern="1200" dirty="0">
                <a:solidFill>
                  <a:schemeClr val="tx1"/>
                </a:solidFill>
                <a:effectLst/>
                <a:latin typeface="+mn-lt"/>
                <a:ea typeface="+mn-ea"/>
                <a:cs typeface="+mn-cs"/>
              </a:rPr>
              <a:t>not</a:t>
            </a:r>
            <a:r>
              <a:rPr lang="en-US" sz="1200" b="0" i="0" kern="1200" dirty="0">
                <a:solidFill>
                  <a:schemeClr val="tx1"/>
                </a:solidFill>
                <a:effectLst/>
                <a:latin typeface="+mn-lt"/>
                <a:ea typeface="+mn-ea"/>
                <a:cs typeface="+mn-cs"/>
              </a:rPr>
              <a:t> be started if cardiac contractions are seen on bedside echocardiogram or pulses can be detected with blood pressure monitoring or with Doppler ultrasound. </a:t>
            </a:r>
            <a:r>
              <a:rPr lang="en-US" sz="1200" b="0" i="0" kern="1200" dirty="0" err="1">
                <a:solidFill>
                  <a:schemeClr val="tx1"/>
                </a:solidFill>
                <a:effectLst/>
                <a:latin typeface="+mn-lt"/>
                <a:ea typeface="+mn-ea"/>
                <a:cs typeface="+mn-cs"/>
              </a:rPr>
              <a:t>Transesophageal</a:t>
            </a:r>
            <a:r>
              <a:rPr lang="en-US" sz="1200" b="0" i="0" kern="1200" dirty="0">
                <a:solidFill>
                  <a:schemeClr val="tx1"/>
                </a:solidFill>
                <a:effectLst/>
                <a:latin typeface="+mn-lt"/>
                <a:ea typeface="+mn-ea"/>
                <a:cs typeface="+mn-cs"/>
              </a:rPr>
              <a:t> echocardiography (TEE) is more sensitive than standard bedside echocardiography. TEE is preferred if it is available at the bedside.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Further single attempts can be made with every 1 to 2°C increase in core temperature. Above 30°C, follow ACLS guidelines for </a:t>
            </a:r>
            <a:r>
              <a:rPr lang="en-US" sz="1200" b="0" i="0" kern="1200" dirty="0" err="1">
                <a:solidFill>
                  <a:schemeClr val="tx1"/>
                </a:solidFill>
                <a:effectLst/>
                <a:latin typeface="+mn-lt"/>
                <a:ea typeface="+mn-ea"/>
                <a:cs typeface="+mn-cs"/>
              </a:rPr>
              <a:t>normothermic</a:t>
            </a:r>
            <a:r>
              <a:rPr lang="en-US" sz="1200" b="0" i="0" kern="1200" dirty="0">
                <a:solidFill>
                  <a:schemeClr val="tx1"/>
                </a:solidFill>
                <a:effectLst/>
                <a:latin typeface="+mn-lt"/>
                <a:ea typeface="+mn-ea"/>
                <a:cs typeface="+mn-cs"/>
              </a:rPr>
              <a:t> patients.</a:t>
            </a:r>
            <a:endParaRPr lang="en-US" dirty="0"/>
          </a:p>
        </p:txBody>
      </p:sp>
      <p:sp>
        <p:nvSpPr>
          <p:cNvPr id="4" name="Slide Number Placeholder 3"/>
          <p:cNvSpPr>
            <a:spLocks noGrp="1"/>
          </p:cNvSpPr>
          <p:nvPr>
            <p:ph type="sldNum" sz="quarter" idx="10"/>
          </p:nvPr>
        </p:nvSpPr>
        <p:spPr/>
        <p:txBody>
          <a:bodyPr/>
          <a:lstStyle/>
          <a:p>
            <a:fld id="{8E670F2F-A2AE-43D9-9657-AAF4B47FD88E}" type="slidenum">
              <a:rPr lang="en-US" smtClean="0"/>
              <a:t>25</a:t>
            </a:fld>
            <a:endParaRPr lang="en-US"/>
          </a:p>
        </p:txBody>
      </p:sp>
    </p:spTree>
    <p:extLst>
      <p:ext uri="{BB962C8B-B14F-4D97-AF65-F5344CB8AC3E}">
        <p14:creationId xmlns:p14="http://schemas.microsoft.com/office/powerpoint/2010/main" val="2808321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Avoid hypovolemic collapse with dilation of peripheral vasculature</a:t>
            </a:r>
            <a:endParaRPr lang="en-US" dirty="0"/>
          </a:p>
          <a:p>
            <a:endParaRPr lang="en-US" dirty="0"/>
          </a:p>
        </p:txBody>
      </p:sp>
      <p:sp>
        <p:nvSpPr>
          <p:cNvPr id="4" name="Slide Number Placeholder 3"/>
          <p:cNvSpPr>
            <a:spLocks noGrp="1"/>
          </p:cNvSpPr>
          <p:nvPr>
            <p:ph type="sldNum" sz="quarter" idx="10"/>
          </p:nvPr>
        </p:nvSpPr>
        <p:spPr/>
        <p:txBody>
          <a:bodyPr/>
          <a:lstStyle/>
          <a:p>
            <a:fld id="{8E670F2F-A2AE-43D9-9657-AAF4B47FD88E}" type="slidenum">
              <a:rPr lang="en-US" smtClean="0"/>
              <a:t>26</a:t>
            </a:fld>
            <a:endParaRPr lang="en-US"/>
          </a:p>
        </p:txBody>
      </p:sp>
    </p:spTree>
    <p:extLst>
      <p:ext uri="{BB962C8B-B14F-4D97-AF65-F5344CB8AC3E}">
        <p14:creationId xmlns:p14="http://schemas.microsoft.com/office/powerpoint/2010/main" val="438963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Avoid </a:t>
            </a:r>
            <a:r>
              <a:rPr lang="en-US" dirty="0" err="1"/>
              <a:t>Afterdrop</a:t>
            </a:r>
            <a:r>
              <a:rPr lang="en-US" dirty="0"/>
              <a:t> </a:t>
            </a:r>
            <a:r>
              <a:rPr lang="en-US" dirty="0">
                <a:sym typeface="Wingdings" panose="05000000000000000000" pitchFamily="2" charset="2"/>
              </a:rPr>
              <a:t> must stabilize core temp before rewarming the extremities  rewarming collapse</a:t>
            </a:r>
          </a:p>
          <a:p>
            <a:endParaRPr lang="en-US" dirty="0"/>
          </a:p>
        </p:txBody>
      </p:sp>
      <p:sp>
        <p:nvSpPr>
          <p:cNvPr id="4" name="Slide Number Placeholder 3"/>
          <p:cNvSpPr>
            <a:spLocks noGrp="1"/>
          </p:cNvSpPr>
          <p:nvPr>
            <p:ph type="sldNum" sz="quarter" idx="10"/>
          </p:nvPr>
        </p:nvSpPr>
        <p:spPr/>
        <p:txBody>
          <a:bodyPr/>
          <a:lstStyle/>
          <a:p>
            <a:fld id="{8E670F2F-A2AE-43D9-9657-AAF4B47FD88E}" type="slidenum">
              <a:rPr lang="en-US" smtClean="0"/>
              <a:t>29</a:t>
            </a:fld>
            <a:endParaRPr lang="en-US"/>
          </a:p>
        </p:txBody>
      </p:sp>
    </p:spTree>
    <p:extLst>
      <p:ext uri="{BB962C8B-B14F-4D97-AF65-F5344CB8AC3E}">
        <p14:creationId xmlns:p14="http://schemas.microsoft.com/office/powerpoint/2010/main" val="2988373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Rates of</a:t>
            </a:r>
            <a:r>
              <a:rPr lang="en-US" baseline="0" dirty="0"/>
              <a:t> death increasing</a:t>
            </a:r>
            <a:endParaRPr lang="en-US" dirty="0"/>
          </a:p>
        </p:txBody>
      </p:sp>
      <p:sp>
        <p:nvSpPr>
          <p:cNvPr id="4" name="Slide Number Placeholder 3"/>
          <p:cNvSpPr>
            <a:spLocks noGrp="1"/>
          </p:cNvSpPr>
          <p:nvPr>
            <p:ph type="sldNum" sz="quarter" idx="10"/>
          </p:nvPr>
        </p:nvSpPr>
        <p:spPr/>
        <p:txBody>
          <a:bodyPr/>
          <a:lstStyle/>
          <a:p>
            <a:fld id="{8E670F2F-A2AE-43D9-9657-AAF4B47FD88E}" type="slidenum">
              <a:rPr lang="en-US" smtClean="0"/>
              <a:t>5</a:t>
            </a:fld>
            <a:endParaRPr lang="en-US"/>
          </a:p>
        </p:txBody>
      </p:sp>
    </p:spTree>
    <p:extLst>
      <p:ext uri="{BB962C8B-B14F-4D97-AF65-F5344CB8AC3E}">
        <p14:creationId xmlns:p14="http://schemas.microsoft.com/office/powerpoint/2010/main" val="4264994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highest temperature of a patient surviving hypothermic witnessed cardiac arrest without other associated risk factors for cardiac arrest was 29.4 °C</a:t>
            </a:r>
          </a:p>
          <a:p>
            <a:r>
              <a:rPr lang="en-US" sz="1200" b="0" i="0" kern="1200" dirty="0">
                <a:solidFill>
                  <a:schemeClr val="tx1"/>
                </a:solidFill>
                <a:effectLst/>
                <a:latin typeface="+mn-lt"/>
                <a:ea typeface="+mn-ea"/>
                <a:cs typeface="+mn-cs"/>
              </a:rPr>
              <a:t> The survival rate at hospital discharge of these hypothermic cardiac arrest patients was 73% (153 of 210 patients) and most survivors had </a:t>
            </a:r>
            <a:r>
              <a:rPr lang="en-US" sz="1200" b="0" i="0" kern="1200" dirty="0" err="1">
                <a:solidFill>
                  <a:schemeClr val="tx1"/>
                </a:solidFill>
                <a:effectLst/>
                <a:latin typeface="+mn-lt"/>
                <a:ea typeface="+mn-ea"/>
                <a:cs typeface="+mn-cs"/>
              </a:rPr>
              <a:t>favourable</a:t>
            </a:r>
            <a:r>
              <a:rPr lang="en-US" sz="1200" b="0" i="0" kern="1200" dirty="0">
                <a:solidFill>
                  <a:schemeClr val="tx1"/>
                </a:solidFill>
                <a:effectLst/>
                <a:latin typeface="+mn-lt"/>
                <a:ea typeface="+mn-ea"/>
                <a:cs typeface="+mn-cs"/>
              </a:rPr>
              <a:t> neurological outcome (89%; 102 of 105 patients).</a:t>
            </a:r>
            <a:endParaRPr lang="en-US" dirty="0"/>
          </a:p>
        </p:txBody>
      </p:sp>
      <p:sp>
        <p:nvSpPr>
          <p:cNvPr id="4" name="Slide Number Placeholder 3"/>
          <p:cNvSpPr>
            <a:spLocks noGrp="1"/>
          </p:cNvSpPr>
          <p:nvPr>
            <p:ph type="sldNum" sz="quarter" idx="10"/>
          </p:nvPr>
        </p:nvSpPr>
        <p:spPr/>
        <p:txBody>
          <a:bodyPr/>
          <a:lstStyle/>
          <a:p>
            <a:fld id="{8E670F2F-A2AE-43D9-9657-AAF4B47FD88E}" type="slidenum">
              <a:rPr lang="en-US" smtClean="0"/>
              <a:t>30</a:t>
            </a:fld>
            <a:endParaRPr lang="en-US"/>
          </a:p>
        </p:txBody>
      </p:sp>
    </p:spTree>
    <p:extLst>
      <p:ext uri="{BB962C8B-B14F-4D97-AF65-F5344CB8AC3E}">
        <p14:creationId xmlns:p14="http://schemas.microsoft.com/office/powerpoint/2010/main" val="3614536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Thermoregulation</a:t>
            </a:r>
            <a:r>
              <a:rPr lang="en-US" sz="1200" baseline="0" dirty="0"/>
              <a:t> ceases below 30 degrees C.</a:t>
            </a:r>
          </a:p>
          <a:p>
            <a:r>
              <a:rPr lang="en-US" sz="1200" baseline="0" dirty="0"/>
              <a:t>Renal cell dysfunction and decreased levels of ADH lead to production of large volume of dilute urine.  Diuresis plus fluid leakage into the interstitial tissues causes hypovolemia</a:t>
            </a:r>
          </a:p>
          <a:p>
            <a:endParaRPr lang="en-US" sz="1200" baseline="0" dirty="0"/>
          </a:p>
          <a:p>
            <a:r>
              <a:rPr lang="en-US" sz="1200" baseline="0" dirty="0"/>
              <a:t>Vasoconstriction may mask hypovolemia which then manifests as sudden shock or cardiac arrest w/ rewarming when peripheral vasculature dilates</a:t>
            </a:r>
          </a:p>
          <a:p>
            <a:endParaRPr lang="en-US" sz="1200" baseline="0" dirty="0"/>
          </a:p>
          <a:p>
            <a:r>
              <a:rPr lang="en-US" sz="1200" baseline="0" dirty="0"/>
              <a:t>Hypothermia in cold water immersion triggers diving reflex and may protect brain from hypoxia by decreasing metabolic demands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E670F2F-A2AE-43D9-9657-AAF4B47FD88E}" type="slidenum">
              <a:rPr lang="en-US" smtClean="0"/>
              <a:t>6</a:t>
            </a:fld>
            <a:endParaRPr lang="en-US"/>
          </a:p>
        </p:txBody>
      </p:sp>
    </p:spTree>
    <p:extLst>
      <p:ext uri="{BB962C8B-B14F-4D97-AF65-F5344CB8AC3E}">
        <p14:creationId xmlns:p14="http://schemas.microsoft.com/office/powerpoint/2010/main" val="2874069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Fixed and dilated pupils are not a contraindication to stopping CPR. Apparent rigor mortis is not a reliable sign of death. Mandibular rigidity can simulate rigor mortis</a:t>
            </a:r>
          </a:p>
          <a:p>
            <a:endParaRPr lang="en-US" sz="1200" b="0" i="0" kern="1200" baseline="0" dirty="0">
              <a:solidFill>
                <a:schemeClr val="tx1"/>
              </a:solidFill>
              <a:effectLst/>
              <a:latin typeface="+mn-lt"/>
              <a:ea typeface="+mn-ea"/>
              <a:cs typeface="+mn-cs"/>
            </a:endParaRPr>
          </a:p>
          <a:p>
            <a:r>
              <a:rPr lang="en-US" dirty="0">
                <a:solidFill>
                  <a:schemeClr val="bg1"/>
                </a:solidFill>
              </a:rPr>
              <a:t>Neuro exam:</a:t>
            </a:r>
          </a:p>
          <a:p>
            <a:pPr lvl="1"/>
            <a:r>
              <a:rPr lang="en-US" dirty="0">
                <a:solidFill>
                  <a:schemeClr val="bg1"/>
                </a:solidFill>
              </a:rPr>
              <a:t>Mild – ataxia, dysarthria, impaired judgement (suggest CNS pathology if </a:t>
            </a:r>
            <a:r>
              <a:rPr lang="en-US" dirty="0" err="1">
                <a:solidFill>
                  <a:schemeClr val="bg1"/>
                </a:solidFill>
              </a:rPr>
              <a:t>pt</a:t>
            </a:r>
            <a:r>
              <a:rPr lang="en-US" dirty="0">
                <a:solidFill>
                  <a:schemeClr val="bg1"/>
                </a:solidFill>
              </a:rPr>
              <a:t> comatose)</a:t>
            </a:r>
          </a:p>
          <a:p>
            <a:pPr lvl="1"/>
            <a:r>
              <a:rPr lang="en-US" dirty="0">
                <a:solidFill>
                  <a:schemeClr val="bg1"/>
                </a:solidFill>
              </a:rPr>
              <a:t>Moderate – CNS depression</a:t>
            </a:r>
          </a:p>
          <a:p>
            <a:pPr lvl="1"/>
            <a:r>
              <a:rPr lang="en-US" dirty="0">
                <a:solidFill>
                  <a:schemeClr val="bg1"/>
                </a:solidFill>
              </a:rPr>
              <a:t>Severe – </a:t>
            </a:r>
            <a:r>
              <a:rPr lang="en-US" dirty="0" err="1">
                <a:solidFill>
                  <a:schemeClr val="bg1"/>
                </a:solidFill>
              </a:rPr>
              <a:t>areflexia</a:t>
            </a:r>
            <a:r>
              <a:rPr lang="en-US" dirty="0">
                <a:solidFill>
                  <a:schemeClr val="bg1"/>
                </a:solidFill>
              </a:rPr>
              <a:t>, coma</a:t>
            </a:r>
          </a:p>
          <a:p>
            <a:endParaRPr lang="en-US" dirty="0"/>
          </a:p>
        </p:txBody>
      </p:sp>
      <p:sp>
        <p:nvSpPr>
          <p:cNvPr id="4" name="Slide Number Placeholder 3"/>
          <p:cNvSpPr>
            <a:spLocks noGrp="1"/>
          </p:cNvSpPr>
          <p:nvPr>
            <p:ph type="sldNum" sz="quarter" idx="10"/>
          </p:nvPr>
        </p:nvSpPr>
        <p:spPr/>
        <p:txBody>
          <a:bodyPr/>
          <a:lstStyle/>
          <a:p>
            <a:fld id="{8E670F2F-A2AE-43D9-9657-AAF4B47FD88E}" type="slidenum">
              <a:rPr lang="en-US" smtClean="0"/>
              <a:t>8</a:t>
            </a:fld>
            <a:endParaRPr lang="en-US"/>
          </a:p>
        </p:txBody>
      </p:sp>
    </p:spTree>
    <p:extLst>
      <p:ext uri="{BB962C8B-B14F-4D97-AF65-F5344CB8AC3E}">
        <p14:creationId xmlns:p14="http://schemas.microsoft.com/office/powerpoint/2010/main" val="1101825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Resp</a:t>
            </a:r>
            <a:r>
              <a:rPr lang="en-US" dirty="0"/>
              <a:t>:</a:t>
            </a:r>
          </a:p>
          <a:p>
            <a:r>
              <a:rPr lang="en-US" dirty="0"/>
              <a:t>CO2</a:t>
            </a:r>
            <a:r>
              <a:rPr lang="en-US" baseline="0" dirty="0"/>
              <a:t> retention and </a:t>
            </a:r>
            <a:r>
              <a:rPr lang="en-US" baseline="0" dirty="0" err="1"/>
              <a:t>resp</a:t>
            </a:r>
            <a:r>
              <a:rPr lang="en-US" baseline="0" dirty="0"/>
              <a:t> acidosis w/ severe hypothermia</a:t>
            </a:r>
          </a:p>
          <a:p>
            <a:r>
              <a:rPr lang="en-US" baseline="0" dirty="0" err="1"/>
              <a:t>Bronchorrhea</a:t>
            </a:r>
            <a:r>
              <a:rPr lang="en-US" baseline="0" dirty="0"/>
              <a:t> due to decreased ciliary motility and non-cardiogenic </a:t>
            </a:r>
            <a:r>
              <a:rPr lang="en-US" baseline="0" dirty="0" err="1"/>
              <a:t>pulm</a:t>
            </a:r>
            <a:r>
              <a:rPr lang="en-US" baseline="0" dirty="0"/>
              <a:t> edema</a:t>
            </a:r>
          </a:p>
          <a:p>
            <a:r>
              <a:rPr lang="en-US" baseline="0" dirty="0"/>
              <a:t>Hypoxia can occur due to decreased offloading of O2 as Hg increasingly binds O2 as temp drops.</a:t>
            </a:r>
          </a:p>
          <a:p>
            <a:endParaRPr lang="en-US" baseline="0" dirty="0"/>
          </a:p>
          <a:p>
            <a:r>
              <a:rPr lang="en-US" dirty="0">
                <a:solidFill>
                  <a:schemeClr val="bg1"/>
                </a:solidFill>
              </a:rPr>
              <a:t>Renal:</a:t>
            </a:r>
          </a:p>
          <a:p>
            <a:pPr lvl="1"/>
            <a:r>
              <a:rPr lang="en-US" dirty="0">
                <a:solidFill>
                  <a:schemeClr val="bg1"/>
                </a:solidFill>
              </a:rPr>
              <a:t>Impaired renal concentrating abilities</a:t>
            </a:r>
          </a:p>
          <a:p>
            <a:pPr lvl="1"/>
            <a:r>
              <a:rPr lang="en-US" dirty="0">
                <a:solidFill>
                  <a:schemeClr val="bg1"/>
                </a:solidFill>
              </a:rPr>
              <a:t>Cold-induced diuresis and hypovolemia</a:t>
            </a:r>
          </a:p>
          <a:p>
            <a:pPr lvl="1"/>
            <a:r>
              <a:rPr lang="en-US" dirty="0">
                <a:solidFill>
                  <a:schemeClr val="bg1"/>
                </a:solidFill>
              </a:rPr>
              <a:t>Potential Rhabdomyolysis </a:t>
            </a:r>
            <a:r>
              <a:rPr lang="en-US" dirty="0">
                <a:solidFill>
                  <a:schemeClr val="bg1"/>
                </a:solidFill>
                <a:sym typeface="Wingdings" panose="05000000000000000000" pitchFamily="2" charset="2"/>
              </a:rPr>
              <a:t> ATN</a:t>
            </a:r>
          </a:p>
          <a:p>
            <a:pPr lvl="1"/>
            <a:endParaRPr lang="en-US" dirty="0">
              <a:solidFill>
                <a:schemeClr val="bg1"/>
              </a:solidFill>
              <a:sym typeface="Wingdings" panose="05000000000000000000" pitchFamily="2" charset="2"/>
            </a:endParaRPr>
          </a:p>
          <a:p>
            <a:r>
              <a:rPr lang="en-US" dirty="0">
                <a:solidFill>
                  <a:schemeClr val="bg1"/>
                </a:solidFill>
                <a:sym typeface="Wingdings" panose="05000000000000000000" pitchFamily="2" charset="2"/>
              </a:rPr>
              <a:t>GI:</a:t>
            </a:r>
          </a:p>
          <a:p>
            <a:pPr lvl="1"/>
            <a:r>
              <a:rPr lang="en-US" dirty="0">
                <a:solidFill>
                  <a:schemeClr val="bg1"/>
                </a:solidFill>
                <a:sym typeface="Wingdings" panose="05000000000000000000" pitchFamily="2" charset="2"/>
              </a:rPr>
              <a:t>Pancreatitis</a:t>
            </a:r>
          </a:p>
          <a:p>
            <a:pPr lvl="1"/>
            <a:r>
              <a:rPr lang="en-US" dirty="0">
                <a:solidFill>
                  <a:schemeClr val="bg1"/>
                </a:solidFill>
                <a:sym typeface="Wingdings" panose="05000000000000000000" pitchFamily="2" charset="2"/>
              </a:rPr>
              <a:t>Pancreatic necrosis</a:t>
            </a:r>
          </a:p>
          <a:p>
            <a:pPr lvl="1"/>
            <a:endParaRPr lang="en-US" dirty="0">
              <a:solidFill>
                <a:schemeClr val="bg1"/>
              </a:solidFill>
              <a:sym typeface="Wingdings" panose="05000000000000000000" pitchFamily="2" charset="2"/>
            </a:endParaRPr>
          </a:p>
          <a:p>
            <a:r>
              <a:rPr lang="en-US" dirty="0">
                <a:solidFill>
                  <a:schemeClr val="bg1"/>
                </a:solidFill>
                <a:sym typeface="Wingdings" panose="05000000000000000000" pitchFamily="2" charset="2"/>
              </a:rPr>
              <a:t>Hematologic</a:t>
            </a:r>
          </a:p>
          <a:p>
            <a:pPr lvl="1"/>
            <a:r>
              <a:rPr lang="en-US" dirty="0" err="1">
                <a:solidFill>
                  <a:schemeClr val="bg1"/>
                </a:solidFill>
                <a:sym typeface="Wingdings" panose="05000000000000000000" pitchFamily="2" charset="2"/>
              </a:rPr>
              <a:t>Hemoconcentration</a:t>
            </a:r>
            <a:endParaRPr lang="en-US" dirty="0">
              <a:solidFill>
                <a:schemeClr val="bg1"/>
              </a:solidFill>
              <a:sym typeface="Wingdings" panose="05000000000000000000" pitchFamily="2" charset="2"/>
            </a:endParaRPr>
          </a:p>
          <a:p>
            <a:pPr lvl="1"/>
            <a:r>
              <a:rPr lang="en-US" dirty="0">
                <a:solidFill>
                  <a:schemeClr val="bg1"/>
                </a:solidFill>
                <a:sym typeface="Wingdings" panose="05000000000000000000" pitchFamily="2" charset="2"/>
              </a:rPr>
              <a:t>Increased blood viscosity</a:t>
            </a:r>
          </a:p>
          <a:p>
            <a:pPr lvl="1"/>
            <a:r>
              <a:rPr lang="en-US" dirty="0">
                <a:solidFill>
                  <a:schemeClr val="bg1"/>
                </a:solidFill>
                <a:sym typeface="Wingdings" panose="05000000000000000000" pitchFamily="2" charset="2"/>
              </a:rPr>
              <a:t>Decreased flow in capillaries</a:t>
            </a:r>
          </a:p>
          <a:p>
            <a:pPr lvl="1"/>
            <a:r>
              <a:rPr lang="en-US" dirty="0">
                <a:solidFill>
                  <a:schemeClr val="bg1"/>
                </a:solidFill>
                <a:sym typeface="Wingdings" panose="05000000000000000000" pitchFamily="2" charset="2"/>
              </a:rPr>
              <a:t>Potential for thrombosis</a:t>
            </a:r>
          </a:p>
          <a:p>
            <a:pPr lvl="1"/>
            <a:r>
              <a:rPr lang="en-US" dirty="0">
                <a:solidFill>
                  <a:schemeClr val="bg1"/>
                </a:solidFill>
                <a:sym typeface="Wingdings" panose="05000000000000000000" pitchFamily="2" charset="2"/>
              </a:rPr>
              <a:t>Potential for DIC</a:t>
            </a:r>
            <a:endParaRPr lang="en-US"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8E670F2F-A2AE-43D9-9657-AAF4B47FD88E}" type="slidenum">
              <a:rPr lang="en-US" smtClean="0"/>
              <a:t>9</a:t>
            </a:fld>
            <a:endParaRPr lang="en-US"/>
          </a:p>
        </p:txBody>
      </p:sp>
    </p:spTree>
    <p:extLst>
      <p:ext uri="{BB962C8B-B14F-4D97-AF65-F5344CB8AC3E}">
        <p14:creationId xmlns:p14="http://schemas.microsoft.com/office/powerpoint/2010/main" val="2653951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Consider cortisol and TSH studies in </a:t>
            </a:r>
            <a:r>
              <a:rPr lang="en-US" baseline="0" dirty="0" err="1"/>
              <a:t>pt’s</a:t>
            </a:r>
            <a:r>
              <a:rPr lang="en-US" baseline="0" dirty="0"/>
              <a:t> with mod-severe hypothermia who aren’t rewarming despite aggressive measures.</a:t>
            </a:r>
          </a:p>
          <a:p>
            <a:r>
              <a:rPr lang="en-US" baseline="0" dirty="0"/>
              <a:t>Hyperglycemia that persists during rewarming suggests pancreatitis or diabetic ketoacidosis.</a:t>
            </a:r>
          </a:p>
          <a:p>
            <a:r>
              <a:rPr lang="en-US" baseline="0" dirty="0"/>
              <a:t>Pancreatitis is common in hypothermia</a:t>
            </a:r>
          </a:p>
          <a:p>
            <a:r>
              <a:rPr lang="en-US" baseline="0" dirty="0"/>
              <a:t>Insulin is ineffective below 30</a:t>
            </a:r>
            <a:r>
              <a:rPr lang="en-US" dirty="0"/>
              <a:t>°C</a:t>
            </a:r>
          </a:p>
          <a:p>
            <a:r>
              <a:rPr lang="en-US" dirty="0"/>
              <a:t>Frequent assessment</a:t>
            </a:r>
            <a:r>
              <a:rPr lang="en-US" baseline="0" dirty="0"/>
              <a:t> necessary as rapid or unpredictable changes in electrolytes can occur</a:t>
            </a:r>
          </a:p>
          <a:p>
            <a:r>
              <a:rPr lang="en-US" baseline="0" dirty="0"/>
              <a:t>Inhibition of the enzymes of the coagulation cascade from hypothermia leads to bleeding diathesis.  These tests are performed at 37C.</a:t>
            </a:r>
          </a:p>
          <a:p>
            <a:r>
              <a:rPr lang="en-US" baseline="0" dirty="0"/>
              <a:t>pH, PaCO2 and PaO2 vary with temp due to gas tensions and hydrogen ion concentrations decline as temp drops. </a:t>
            </a:r>
            <a:endParaRPr lang="en-US" dirty="0"/>
          </a:p>
        </p:txBody>
      </p:sp>
      <p:sp>
        <p:nvSpPr>
          <p:cNvPr id="4" name="Slide Number Placeholder 3"/>
          <p:cNvSpPr>
            <a:spLocks noGrp="1"/>
          </p:cNvSpPr>
          <p:nvPr>
            <p:ph type="sldNum" sz="quarter" idx="10"/>
          </p:nvPr>
        </p:nvSpPr>
        <p:spPr/>
        <p:txBody>
          <a:bodyPr/>
          <a:lstStyle/>
          <a:p>
            <a:fld id="{8E670F2F-A2AE-43D9-9657-AAF4B47FD88E}" type="slidenum">
              <a:rPr lang="en-US" smtClean="0"/>
              <a:t>11</a:t>
            </a:fld>
            <a:endParaRPr lang="en-US"/>
          </a:p>
        </p:txBody>
      </p:sp>
    </p:spTree>
    <p:extLst>
      <p:ext uri="{BB962C8B-B14F-4D97-AF65-F5344CB8AC3E}">
        <p14:creationId xmlns:p14="http://schemas.microsoft.com/office/powerpoint/2010/main" val="4134350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Clinical coagulopathy may be present despite normal measured coagulation times (due to temp)</a:t>
            </a:r>
          </a:p>
          <a:p>
            <a:r>
              <a:rPr lang="en-US" dirty="0">
                <a:solidFill>
                  <a:schemeClr val="bg1"/>
                </a:solidFill>
              </a:rPr>
              <a:t>Increased </a:t>
            </a:r>
            <a:r>
              <a:rPr lang="en-US" dirty="0" err="1">
                <a:solidFill>
                  <a:schemeClr val="bg1"/>
                </a:solidFill>
              </a:rPr>
              <a:t>Hct</a:t>
            </a:r>
            <a:r>
              <a:rPr lang="en-US" dirty="0">
                <a:solidFill>
                  <a:schemeClr val="bg1"/>
                </a:solidFill>
              </a:rPr>
              <a:t> may reflect </a:t>
            </a:r>
            <a:r>
              <a:rPr lang="en-US" dirty="0" err="1">
                <a:solidFill>
                  <a:schemeClr val="bg1"/>
                </a:solidFill>
              </a:rPr>
              <a:t>hemoconcentration</a:t>
            </a:r>
            <a:r>
              <a:rPr lang="en-US" dirty="0">
                <a:solidFill>
                  <a:schemeClr val="bg1"/>
                </a:solidFill>
              </a:rPr>
              <a:t> </a:t>
            </a:r>
            <a:r>
              <a:rPr lang="en-US" dirty="0">
                <a:solidFill>
                  <a:schemeClr val="bg1"/>
                </a:solidFill>
                <a:sym typeface="Wingdings" panose="05000000000000000000" pitchFamily="2" charset="2"/>
              </a:rPr>
              <a:t> increases 2% for each 1</a:t>
            </a:r>
            <a:r>
              <a:rPr lang="en-US" dirty="0">
                <a:solidFill>
                  <a:schemeClr val="bg1"/>
                </a:solidFill>
              </a:rPr>
              <a:t>°C drop in temp</a:t>
            </a:r>
          </a:p>
          <a:p>
            <a:r>
              <a:rPr lang="en-US" dirty="0">
                <a:solidFill>
                  <a:schemeClr val="bg1"/>
                </a:solidFill>
              </a:rPr>
              <a:t>May see low bicarb, suggesting anion-gap acidosis.  If so </a:t>
            </a:r>
            <a:r>
              <a:rPr lang="en-US" dirty="0">
                <a:solidFill>
                  <a:schemeClr val="bg1"/>
                </a:solidFill>
                <a:sym typeface="Wingdings" panose="05000000000000000000" pitchFamily="2" charset="2"/>
              </a:rPr>
              <a:t> ABG or VBG.</a:t>
            </a:r>
          </a:p>
          <a:p>
            <a:r>
              <a:rPr lang="en-US" dirty="0">
                <a:solidFill>
                  <a:schemeClr val="bg1"/>
                </a:solidFill>
                <a:sym typeface="Wingdings" panose="05000000000000000000" pitchFamily="2" charset="2"/>
              </a:rPr>
              <a:t>Pancreatitis is common in hypothermia</a:t>
            </a:r>
            <a:endParaRPr lang="en-US"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8E670F2F-A2AE-43D9-9657-AAF4B47FD88E}" type="slidenum">
              <a:rPr lang="en-US" smtClean="0"/>
              <a:t>12</a:t>
            </a:fld>
            <a:endParaRPr lang="en-US"/>
          </a:p>
        </p:txBody>
      </p:sp>
    </p:spTree>
    <p:extLst>
      <p:ext uri="{BB962C8B-B14F-4D97-AF65-F5344CB8AC3E}">
        <p14:creationId xmlns:p14="http://schemas.microsoft.com/office/powerpoint/2010/main" val="1864530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EKG changes</a:t>
            </a:r>
            <a:r>
              <a:rPr lang="en-US" sz="1200" b="0" i="0" kern="1200" baseline="0" dirty="0">
                <a:solidFill>
                  <a:schemeClr val="tx1"/>
                </a:solidFill>
                <a:effectLst/>
                <a:latin typeface="+mn-lt"/>
                <a:ea typeface="+mn-ea"/>
                <a:cs typeface="+mn-cs"/>
              </a:rPr>
              <a:t> occur due to slowed impulse conduction through K channels </a:t>
            </a:r>
            <a:r>
              <a:rPr lang="en-US" sz="1200" b="0" i="0" kern="1200" baseline="0" dirty="0">
                <a:solidFill>
                  <a:schemeClr val="tx1"/>
                </a:solidFill>
                <a:effectLst/>
                <a:latin typeface="+mn-lt"/>
                <a:ea typeface="+mn-ea"/>
                <a:cs typeface="+mn-cs"/>
                <a:sym typeface="Wingdings" panose="05000000000000000000" pitchFamily="2" charset="2"/>
              </a:rPr>
              <a:t> prolonged intervals.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Occur at junction of QRS and ST segments, most prominent in V2 to V5</a:t>
            </a:r>
          </a:p>
          <a:p>
            <a:r>
              <a:rPr lang="en-US" sz="1200" b="0" i="0" kern="1200" dirty="0">
                <a:solidFill>
                  <a:schemeClr val="tx1"/>
                </a:solidFill>
                <a:effectLst/>
                <a:latin typeface="+mn-lt"/>
                <a:ea typeface="+mn-ea"/>
                <a:cs typeface="+mn-cs"/>
              </a:rPr>
              <a:t>Distortion of the earliest phase of membrane depolarization</a:t>
            </a:r>
          </a:p>
          <a:p>
            <a:r>
              <a:rPr lang="en-US" sz="1200" b="0" i="0" kern="1200" dirty="0">
                <a:solidFill>
                  <a:schemeClr val="tx1"/>
                </a:solidFill>
                <a:effectLst/>
                <a:latin typeface="+mn-lt"/>
                <a:ea typeface="+mn-ea"/>
                <a:cs typeface="+mn-cs"/>
              </a:rPr>
              <a:t>Computer may misinterpret as ischemic injury pattern</a:t>
            </a:r>
          </a:p>
          <a:p>
            <a:r>
              <a:rPr lang="en-US" sz="1200" b="0" i="0" kern="1200" dirty="0">
                <a:solidFill>
                  <a:schemeClr val="tx1"/>
                </a:solidFill>
                <a:effectLst/>
                <a:latin typeface="+mn-lt"/>
                <a:ea typeface="+mn-ea"/>
                <a:cs typeface="+mn-cs"/>
              </a:rPr>
              <a:t>Height of the J wave is roughly</a:t>
            </a:r>
            <a:r>
              <a:rPr lang="en-US" sz="1200" b="0" i="0" kern="1200" baseline="0" dirty="0">
                <a:solidFill>
                  <a:schemeClr val="tx1"/>
                </a:solidFill>
                <a:effectLst/>
                <a:latin typeface="+mn-lt"/>
                <a:ea typeface="+mn-ea"/>
                <a:cs typeface="+mn-cs"/>
              </a:rPr>
              <a:t> proportion to the degree of hypothermia.</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E670F2F-A2AE-43D9-9657-AAF4B47FD88E}" type="slidenum">
              <a:rPr lang="en-US" smtClean="0"/>
              <a:t>13</a:t>
            </a:fld>
            <a:endParaRPr lang="en-US"/>
          </a:p>
        </p:txBody>
      </p:sp>
    </p:spTree>
    <p:extLst>
      <p:ext uri="{BB962C8B-B14F-4D97-AF65-F5344CB8AC3E}">
        <p14:creationId xmlns:p14="http://schemas.microsoft.com/office/powerpoint/2010/main" val="2429225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Intraosseous (IO) access may be easier to obtain than IV access in cold, </a:t>
            </a:r>
            <a:r>
              <a:rPr lang="en-US" sz="1200" b="0" i="0" kern="1200" dirty="0" err="1">
                <a:solidFill>
                  <a:schemeClr val="tx1"/>
                </a:solidFill>
                <a:effectLst/>
                <a:latin typeface="+mn-lt"/>
                <a:ea typeface="+mn-ea"/>
                <a:cs typeface="+mn-cs"/>
              </a:rPr>
              <a:t>vasoconstricted</a:t>
            </a:r>
            <a:r>
              <a:rPr lang="en-US" sz="1200" b="0" i="0" kern="1200" dirty="0">
                <a:solidFill>
                  <a:schemeClr val="tx1"/>
                </a:solidFill>
                <a:effectLst/>
                <a:latin typeface="+mn-lt"/>
                <a:ea typeface="+mn-ea"/>
                <a:cs typeface="+mn-cs"/>
              </a:rPr>
              <a:t> patients. IO lines should be primed with a 10 mL bolus of isotonic crystalloid with or without </a:t>
            </a:r>
            <a:r>
              <a:rPr lang="en-US" sz="1200" b="0" i="0" u="none" strike="noStrike" kern="1200" dirty="0">
                <a:solidFill>
                  <a:schemeClr val="tx1"/>
                </a:solidFill>
                <a:effectLst/>
                <a:latin typeface="+mn-lt"/>
                <a:ea typeface="+mn-ea"/>
                <a:cs typeface="+mn-cs"/>
                <a:hlinkClick r:id="rId3"/>
              </a:rPr>
              <a:t>lidocaine</a:t>
            </a:r>
            <a:r>
              <a:rPr lang="en-US" sz="1200" b="0" i="0" kern="1200" dirty="0">
                <a:solidFill>
                  <a:schemeClr val="tx1"/>
                </a:solidFill>
                <a:effectLst/>
                <a:latin typeface="+mn-lt"/>
                <a:ea typeface="+mn-ea"/>
                <a:cs typeface="+mn-cs"/>
              </a:rPr>
              <a:t> immediately after insertion to open the marrow space and to help ensure good flow. </a:t>
            </a:r>
            <a:endParaRPr lang="en-US" dirty="0"/>
          </a:p>
        </p:txBody>
      </p:sp>
      <p:sp>
        <p:nvSpPr>
          <p:cNvPr id="4" name="Slide Number Placeholder 3"/>
          <p:cNvSpPr>
            <a:spLocks noGrp="1"/>
          </p:cNvSpPr>
          <p:nvPr>
            <p:ph type="sldNum" sz="quarter" idx="10"/>
          </p:nvPr>
        </p:nvSpPr>
        <p:spPr/>
        <p:txBody>
          <a:bodyPr/>
          <a:lstStyle/>
          <a:p>
            <a:fld id="{8E670F2F-A2AE-43D9-9657-AAF4B47FD88E}" type="slidenum">
              <a:rPr lang="en-US" smtClean="0"/>
              <a:t>14</a:t>
            </a:fld>
            <a:endParaRPr lang="en-US"/>
          </a:p>
        </p:txBody>
      </p:sp>
    </p:spTree>
    <p:extLst>
      <p:ext uri="{BB962C8B-B14F-4D97-AF65-F5344CB8AC3E}">
        <p14:creationId xmlns:p14="http://schemas.microsoft.com/office/powerpoint/2010/main" val="3114936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1CE1DB5-D351-471B-A912-907914EEF440}" type="datetimeFigureOut">
              <a:rPr lang="en-US" smtClean="0"/>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9030C-8BCC-4F51-AAE1-E6F9F39C3B89}" type="slidenum">
              <a:rPr lang="en-US" smtClean="0"/>
              <a:t>‹#›</a:t>
            </a:fld>
            <a:endParaRPr lang="en-US"/>
          </a:p>
        </p:txBody>
      </p:sp>
    </p:spTree>
    <p:extLst>
      <p:ext uri="{BB962C8B-B14F-4D97-AF65-F5344CB8AC3E}">
        <p14:creationId xmlns:p14="http://schemas.microsoft.com/office/powerpoint/2010/main" val="2272393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CE1DB5-D351-471B-A912-907914EEF440}" type="datetimeFigureOut">
              <a:rPr lang="en-US" smtClean="0"/>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9030C-8BCC-4F51-AAE1-E6F9F39C3B89}" type="slidenum">
              <a:rPr lang="en-US" smtClean="0"/>
              <a:t>‹#›</a:t>
            </a:fld>
            <a:endParaRPr lang="en-US"/>
          </a:p>
        </p:txBody>
      </p:sp>
    </p:spTree>
    <p:extLst>
      <p:ext uri="{BB962C8B-B14F-4D97-AF65-F5344CB8AC3E}">
        <p14:creationId xmlns:p14="http://schemas.microsoft.com/office/powerpoint/2010/main" val="429844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CE1DB5-D351-471B-A912-907914EEF440}" type="datetimeFigureOut">
              <a:rPr lang="en-US" smtClean="0"/>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9030C-8BCC-4F51-AAE1-E6F9F39C3B89}" type="slidenum">
              <a:rPr lang="en-US" smtClean="0"/>
              <a:t>‹#›</a:t>
            </a:fld>
            <a:endParaRPr lang="en-US"/>
          </a:p>
        </p:txBody>
      </p:sp>
    </p:spTree>
    <p:extLst>
      <p:ext uri="{BB962C8B-B14F-4D97-AF65-F5344CB8AC3E}">
        <p14:creationId xmlns:p14="http://schemas.microsoft.com/office/powerpoint/2010/main" val="3036660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203201" y="6477001"/>
            <a:ext cx="1051891" cy="246221"/>
          </a:xfrm>
          <a:prstGeom prst="rect">
            <a:avLst/>
          </a:prstGeom>
          <a:noFill/>
        </p:spPr>
        <p:txBody>
          <a:bodyPr wrap="none" rtlCol="0">
            <a:spAutoFit/>
          </a:bodyPr>
          <a:lstStyle/>
          <a:p>
            <a:r>
              <a:rPr lang="en-US" sz="1000" dirty="0"/>
              <a:t>Copyrights apply</a:t>
            </a:r>
          </a:p>
        </p:txBody>
      </p:sp>
    </p:spTree>
    <p:extLst>
      <p:ext uri="{BB962C8B-B14F-4D97-AF65-F5344CB8AC3E}">
        <p14:creationId xmlns:p14="http://schemas.microsoft.com/office/powerpoint/2010/main" val="253279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CE1DB5-D351-471B-A912-907914EEF440}" type="datetimeFigureOut">
              <a:rPr lang="en-US" smtClean="0"/>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9030C-8BCC-4F51-AAE1-E6F9F39C3B89}" type="slidenum">
              <a:rPr lang="en-US" smtClean="0"/>
              <a:t>‹#›</a:t>
            </a:fld>
            <a:endParaRPr lang="en-US"/>
          </a:p>
        </p:txBody>
      </p:sp>
    </p:spTree>
    <p:extLst>
      <p:ext uri="{BB962C8B-B14F-4D97-AF65-F5344CB8AC3E}">
        <p14:creationId xmlns:p14="http://schemas.microsoft.com/office/powerpoint/2010/main" val="262942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CE1DB5-D351-471B-A912-907914EEF440}" type="datetimeFigureOut">
              <a:rPr lang="en-US" smtClean="0"/>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9030C-8BCC-4F51-AAE1-E6F9F39C3B89}" type="slidenum">
              <a:rPr lang="en-US" smtClean="0"/>
              <a:t>‹#›</a:t>
            </a:fld>
            <a:endParaRPr lang="en-US"/>
          </a:p>
        </p:txBody>
      </p:sp>
    </p:spTree>
    <p:extLst>
      <p:ext uri="{BB962C8B-B14F-4D97-AF65-F5344CB8AC3E}">
        <p14:creationId xmlns:p14="http://schemas.microsoft.com/office/powerpoint/2010/main" val="3450079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CE1DB5-D351-471B-A912-907914EEF440}" type="datetimeFigureOut">
              <a:rPr lang="en-US" smtClean="0"/>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9030C-8BCC-4F51-AAE1-E6F9F39C3B89}" type="slidenum">
              <a:rPr lang="en-US" smtClean="0"/>
              <a:t>‹#›</a:t>
            </a:fld>
            <a:endParaRPr lang="en-US"/>
          </a:p>
        </p:txBody>
      </p:sp>
    </p:spTree>
    <p:extLst>
      <p:ext uri="{BB962C8B-B14F-4D97-AF65-F5344CB8AC3E}">
        <p14:creationId xmlns:p14="http://schemas.microsoft.com/office/powerpoint/2010/main" val="1560912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CE1DB5-D351-471B-A912-907914EEF440}" type="datetimeFigureOut">
              <a:rPr lang="en-US" smtClean="0"/>
              <a:t>10/27/2025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F9030C-8BCC-4F51-AAE1-E6F9F39C3B89}" type="slidenum">
              <a:rPr lang="en-US" smtClean="0"/>
              <a:t>‹#›</a:t>
            </a:fld>
            <a:endParaRPr lang="en-US"/>
          </a:p>
        </p:txBody>
      </p:sp>
    </p:spTree>
    <p:extLst>
      <p:ext uri="{BB962C8B-B14F-4D97-AF65-F5344CB8AC3E}">
        <p14:creationId xmlns:p14="http://schemas.microsoft.com/office/powerpoint/2010/main" val="4271906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CE1DB5-D351-471B-A912-907914EEF440}" type="datetimeFigureOut">
              <a:rPr lang="en-US" smtClean="0"/>
              <a:t>10/27/2025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F9030C-8BCC-4F51-AAE1-E6F9F39C3B89}" type="slidenum">
              <a:rPr lang="en-US" smtClean="0"/>
              <a:t>‹#›</a:t>
            </a:fld>
            <a:endParaRPr lang="en-US"/>
          </a:p>
        </p:txBody>
      </p:sp>
    </p:spTree>
    <p:extLst>
      <p:ext uri="{BB962C8B-B14F-4D97-AF65-F5344CB8AC3E}">
        <p14:creationId xmlns:p14="http://schemas.microsoft.com/office/powerpoint/2010/main" val="407537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CE1DB5-D351-471B-A912-907914EEF440}" type="datetimeFigureOut">
              <a:rPr lang="en-US" smtClean="0"/>
              <a:t>10/27/2025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F9030C-8BCC-4F51-AAE1-E6F9F39C3B89}" type="slidenum">
              <a:rPr lang="en-US" smtClean="0"/>
              <a:t>‹#›</a:t>
            </a:fld>
            <a:endParaRPr lang="en-US"/>
          </a:p>
        </p:txBody>
      </p:sp>
    </p:spTree>
    <p:extLst>
      <p:ext uri="{BB962C8B-B14F-4D97-AF65-F5344CB8AC3E}">
        <p14:creationId xmlns:p14="http://schemas.microsoft.com/office/powerpoint/2010/main" val="1124988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CE1DB5-D351-471B-A912-907914EEF440}" type="datetimeFigureOut">
              <a:rPr lang="en-US" smtClean="0"/>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9030C-8BCC-4F51-AAE1-E6F9F39C3B89}" type="slidenum">
              <a:rPr lang="en-US" smtClean="0"/>
              <a:t>‹#›</a:t>
            </a:fld>
            <a:endParaRPr lang="en-US"/>
          </a:p>
        </p:txBody>
      </p:sp>
    </p:spTree>
    <p:extLst>
      <p:ext uri="{BB962C8B-B14F-4D97-AF65-F5344CB8AC3E}">
        <p14:creationId xmlns:p14="http://schemas.microsoft.com/office/powerpoint/2010/main" val="2817551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CE1DB5-D351-471B-A912-907914EEF440}" type="datetimeFigureOut">
              <a:rPr lang="en-US" smtClean="0"/>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9030C-8BCC-4F51-AAE1-E6F9F39C3B89}" type="slidenum">
              <a:rPr lang="en-US" smtClean="0"/>
              <a:t>‹#›</a:t>
            </a:fld>
            <a:endParaRPr lang="en-US"/>
          </a:p>
        </p:txBody>
      </p:sp>
    </p:spTree>
    <p:extLst>
      <p:ext uri="{BB962C8B-B14F-4D97-AF65-F5344CB8AC3E}">
        <p14:creationId xmlns:p14="http://schemas.microsoft.com/office/powerpoint/2010/main" val="3112804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CE1DB5-D351-471B-A912-907914EEF440}" type="datetimeFigureOut">
              <a:rPr lang="en-US" smtClean="0"/>
              <a:t>10/27/2025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9030C-8BCC-4F51-AAE1-E6F9F39C3B89}" type="slidenum">
              <a:rPr lang="en-US" smtClean="0"/>
              <a:t>‹#›</a:t>
            </a:fld>
            <a:endParaRPr lang="en-US"/>
          </a:p>
        </p:txBody>
      </p:sp>
      <p:sp>
        <p:nvSpPr>
          <p:cNvPr id="8" name="TextBox 7">
            <a:extLst>
              <a:ext uri="{FF2B5EF4-FFF2-40B4-BE49-F238E27FC236}">
                <a16:creationId xmlns:a16="http://schemas.microsoft.com/office/drawing/2014/main" id="{08A9D84F-4ABC-8A39-CB39-A9E7E03CE845}"/>
              </a:ext>
            </a:extLst>
          </p:cNvPr>
          <p:cNvSpPr txBox="1"/>
          <p:nvPr userDrawn="1">
            <p:extLst>
              <p:ext uri="{1162E1C5-73C7-4A58-AE30-91384D911F3F}">
                <p184:classification xmlns:p184="http://schemas.microsoft.com/office/powerpoint/2018/4/main" val="ftr"/>
              </p:ext>
            </p:extLst>
          </p:nvPr>
        </p:nvSpPr>
        <p:spPr>
          <a:xfrm>
            <a:off x="63500" y="6672580"/>
            <a:ext cx="5037138" cy="121920"/>
          </a:xfrm>
          <a:prstGeom prst="rect">
            <a:avLst/>
          </a:prstGeom>
        </p:spPr>
        <p:txBody>
          <a:bodyPr horzOverflow="overflow" lIns="0" tIns="0" rIns="0" bIns="0">
            <a:spAutoFit/>
          </a:bodyPr>
          <a:lstStyle/>
          <a:p>
            <a:pPr algn="l"/>
            <a:r>
              <a:rPr lang="en-US" sz="800">
                <a:solidFill>
                  <a:srgbClr val="2C3E50">
                    <a:alpha val="50000"/>
                  </a:srgbClr>
                </a:solidFill>
                <a:latin typeface="Calibri" panose="020F0502020204030204" pitchFamily="34" charset="0"/>
                <a:ea typeface="Calibri" panose="020F0502020204030204" pitchFamily="34" charset="0"/>
                <a:cs typeface="Calibri" panose="020F0502020204030204" pitchFamily="34" charset="0"/>
              </a:rPr>
              <a:t>Sensitivity: General Business Use.  This document contains proprietary information and is intended for business use only. </a:t>
            </a:r>
          </a:p>
        </p:txBody>
      </p:sp>
    </p:spTree>
    <p:extLst>
      <p:ext uri="{BB962C8B-B14F-4D97-AF65-F5344CB8AC3E}">
        <p14:creationId xmlns:p14="http://schemas.microsoft.com/office/powerpoint/2010/main" val="3447001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chemeClr val="bg2">
                    <a:lumMod val="90000"/>
                  </a:schemeClr>
                </a:solidFill>
              </a:rPr>
              <a:t>Hypothermia Management</a:t>
            </a:r>
          </a:p>
        </p:txBody>
      </p:sp>
      <p:sp>
        <p:nvSpPr>
          <p:cNvPr id="3" name="Subtitle 2"/>
          <p:cNvSpPr>
            <a:spLocks noGrp="1"/>
          </p:cNvSpPr>
          <p:nvPr>
            <p:ph type="subTitle" idx="1"/>
          </p:nvPr>
        </p:nvSpPr>
        <p:spPr/>
        <p:txBody>
          <a:bodyPr>
            <a:normAutofit fontScale="92500" lnSpcReduction="10000"/>
          </a:bodyPr>
          <a:lstStyle/>
          <a:p>
            <a:r>
              <a:rPr lang="en-US" sz="3200" dirty="0">
                <a:solidFill>
                  <a:schemeClr val="bg2">
                    <a:lumMod val="90000"/>
                  </a:schemeClr>
                </a:solidFill>
              </a:rPr>
              <a:t>“You’re Not Dead Until You’re Warm and Dead”</a:t>
            </a:r>
          </a:p>
          <a:p>
            <a:endParaRPr lang="en-US" dirty="0">
              <a:solidFill>
                <a:schemeClr val="bg2">
                  <a:lumMod val="90000"/>
                </a:schemeClr>
              </a:solidFill>
            </a:endParaRPr>
          </a:p>
          <a:p>
            <a:r>
              <a:rPr lang="en-US" dirty="0">
                <a:solidFill>
                  <a:schemeClr val="bg2">
                    <a:lumMod val="90000"/>
                  </a:schemeClr>
                </a:solidFill>
              </a:rPr>
              <a:t>Libby Windell, DO</a:t>
            </a:r>
          </a:p>
          <a:p>
            <a:r>
              <a:rPr lang="en-US" dirty="0">
                <a:solidFill>
                  <a:schemeClr val="bg2">
                    <a:lumMod val="90000"/>
                  </a:schemeClr>
                </a:solidFill>
              </a:rPr>
              <a:t>Director of Trauma, Salem Hospital</a:t>
            </a:r>
          </a:p>
        </p:txBody>
      </p:sp>
    </p:spTree>
    <p:extLst>
      <p:ext uri="{BB962C8B-B14F-4D97-AF65-F5344CB8AC3E}">
        <p14:creationId xmlns:p14="http://schemas.microsoft.com/office/powerpoint/2010/main" val="1579858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bg2">
                    <a:lumMod val="90000"/>
                  </a:schemeClr>
                </a:solidFill>
              </a:rPr>
              <a:t>Physical Exam</a:t>
            </a:r>
            <a:endParaRPr lang="en-US" dirty="0"/>
          </a:p>
        </p:txBody>
      </p:sp>
      <p:sp>
        <p:nvSpPr>
          <p:cNvPr id="3" name="Content Placeholder 2"/>
          <p:cNvSpPr>
            <a:spLocks noGrp="1"/>
          </p:cNvSpPr>
          <p:nvPr>
            <p:ph sz="half" idx="1"/>
          </p:nvPr>
        </p:nvSpPr>
        <p:spPr/>
        <p:txBody>
          <a:bodyPr/>
          <a:lstStyle/>
          <a:p>
            <a:r>
              <a:rPr lang="en-US" dirty="0">
                <a:solidFill>
                  <a:schemeClr val="bg1"/>
                </a:solidFill>
              </a:rPr>
              <a:t>MSK:</a:t>
            </a:r>
          </a:p>
          <a:p>
            <a:pPr lvl="1"/>
            <a:r>
              <a:rPr lang="en-US" dirty="0">
                <a:solidFill>
                  <a:schemeClr val="bg1"/>
                </a:solidFill>
              </a:rPr>
              <a:t>Crystallization of blood in capillaries of extremities</a:t>
            </a:r>
          </a:p>
          <a:p>
            <a:pPr lvl="1"/>
            <a:r>
              <a:rPr lang="en-US" dirty="0">
                <a:solidFill>
                  <a:schemeClr val="bg1"/>
                </a:solidFill>
              </a:rPr>
              <a:t>Cutaneous vasoconstriction occurs</a:t>
            </a:r>
          </a:p>
          <a:p>
            <a:pPr lvl="1"/>
            <a:r>
              <a:rPr lang="en-US" dirty="0">
                <a:solidFill>
                  <a:schemeClr val="bg1"/>
                </a:solidFill>
              </a:rPr>
              <a:t>Frostbite</a:t>
            </a:r>
          </a:p>
          <a:p>
            <a:pPr lvl="1"/>
            <a:r>
              <a:rPr lang="en-US" dirty="0">
                <a:solidFill>
                  <a:schemeClr val="bg1"/>
                </a:solidFill>
              </a:rPr>
              <a:t>Gangrene</a:t>
            </a:r>
          </a:p>
        </p:txBody>
      </p:sp>
      <p:pic>
        <p:nvPicPr>
          <p:cNvPr id="6" name="Content Placeholder 5"/>
          <p:cNvPicPr>
            <a:picLocks noGrp="1" noChangeAspect="1"/>
          </p:cNvPicPr>
          <p:nvPr>
            <p:ph sz="half" idx="2"/>
          </p:nvPr>
        </p:nvPicPr>
        <p:blipFill>
          <a:blip r:embed="rId2"/>
          <a:stretch>
            <a:fillRect/>
          </a:stretch>
        </p:blipFill>
        <p:spPr>
          <a:xfrm>
            <a:off x="7132320" y="384678"/>
            <a:ext cx="2798064" cy="6205709"/>
          </a:xfrm>
          <a:prstGeom prst="rect">
            <a:avLst/>
          </a:prstGeom>
        </p:spPr>
      </p:pic>
    </p:spTree>
    <p:extLst>
      <p:ext uri="{BB962C8B-B14F-4D97-AF65-F5344CB8AC3E}">
        <p14:creationId xmlns:p14="http://schemas.microsoft.com/office/powerpoint/2010/main" val="1694665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2">
                    <a:lumMod val="90000"/>
                  </a:schemeClr>
                </a:solidFill>
              </a:rPr>
              <a:t>Labs</a:t>
            </a:r>
          </a:p>
        </p:txBody>
      </p:sp>
      <p:sp>
        <p:nvSpPr>
          <p:cNvPr id="3" name="Content Placeholder 2"/>
          <p:cNvSpPr>
            <a:spLocks noGrp="1"/>
          </p:cNvSpPr>
          <p:nvPr>
            <p:ph sz="half" idx="1"/>
          </p:nvPr>
        </p:nvSpPr>
        <p:spPr>
          <a:solidFill>
            <a:schemeClr val="accent1">
              <a:lumMod val="75000"/>
            </a:schemeClr>
          </a:solidFill>
        </p:spPr>
        <p:txBody>
          <a:bodyPr>
            <a:normAutofit fontScale="92500"/>
          </a:bodyPr>
          <a:lstStyle/>
          <a:p>
            <a:r>
              <a:rPr lang="en-US" dirty="0" err="1">
                <a:solidFill>
                  <a:schemeClr val="bg1"/>
                </a:solidFill>
              </a:rPr>
              <a:t>Fingerstick</a:t>
            </a:r>
            <a:r>
              <a:rPr lang="en-US" dirty="0">
                <a:solidFill>
                  <a:schemeClr val="bg1"/>
                </a:solidFill>
              </a:rPr>
              <a:t> glucose</a:t>
            </a:r>
          </a:p>
          <a:p>
            <a:r>
              <a:rPr lang="en-US" dirty="0">
                <a:solidFill>
                  <a:schemeClr val="bg1"/>
                </a:solidFill>
              </a:rPr>
              <a:t>Coagulation studies</a:t>
            </a:r>
          </a:p>
          <a:p>
            <a:r>
              <a:rPr lang="en-US" dirty="0">
                <a:solidFill>
                  <a:schemeClr val="bg1"/>
                </a:solidFill>
              </a:rPr>
              <a:t>CBC</a:t>
            </a:r>
          </a:p>
          <a:p>
            <a:r>
              <a:rPr lang="en-US" dirty="0">
                <a:solidFill>
                  <a:schemeClr val="bg1"/>
                </a:solidFill>
              </a:rPr>
              <a:t>Basic electrolytes, include K, Ca and Mg</a:t>
            </a:r>
          </a:p>
          <a:p>
            <a:r>
              <a:rPr lang="en-US" dirty="0">
                <a:solidFill>
                  <a:schemeClr val="bg1"/>
                </a:solidFill>
              </a:rPr>
              <a:t>BUN/Creatinine</a:t>
            </a:r>
          </a:p>
          <a:p>
            <a:r>
              <a:rPr lang="en-US" dirty="0">
                <a:solidFill>
                  <a:schemeClr val="bg1"/>
                </a:solidFill>
              </a:rPr>
              <a:t>Lactate</a:t>
            </a:r>
          </a:p>
          <a:p>
            <a:r>
              <a:rPr lang="en-US" dirty="0">
                <a:solidFill>
                  <a:schemeClr val="bg1"/>
                </a:solidFill>
              </a:rPr>
              <a:t>EKG</a:t>
            </a:r>
          </a:p>
          <a:p>
            <a:r>
              <a:rPr lang="en-US" dirty="0">
                <a:solidFill>
                  <a:schemeClr val="bg1"/>
                </a:solidFill>
              </a:rPr>
              <a:t>CXR</a:t>
            </a:r>
          </a:p>
        </p:txBody>
      </p:sp>
      <p:sp>
        <p:nvSpPr>
          <p:cNvPr id="4" name="Content Placeholder 3"/>
          <p:cNvSpPr>
            <a:spLocks noGrp="1"/>
          </p:cNvSpPr>
          <p:nvPr>
            <p:ph sz="half" idx="2"/>
          </p:nvPr>
        </p:nvSpPr>
        <p:spPr>
          <a:solidFill>
            <a:schemeClr val="accent1">
              <a:lumMod val="75000"/>
            </a:schemeClr>
          </a:solidFill>
        </p:spPr>
        <p:txBody>
          <a:bodyPr>
            <a:normAutofit fontScale="92500"/>
          </a:bodyPr>
          <a:lstStyle/>
          <a:p>
            <a:r>
              <a:rPr lang="en-US" dirty="0">
                <a:solidFill>
                  <a:schemeClr val="bg1"/>
                </a:solidFill>
              </a:rPr>
              <a:t>CK</a:t>
            </a:r>
          </a:p>
          <a:p>
            <a:r>
              <a:rPr lang="en-US" dirty="0">
                <a:solidFill>
                  <a:schemeClr val="bg1"/>
                </a:solidFill>
              </a:rPr>
              <a:t>Fibrinogen</a:t>
            </a:r>
          </a:p>
          <a:p>
            <a:r>
              <a:rPr lang="en-US" dirty="0">
                <a:solidFill>
                  <a:schemeClr val="bg1"/>
                </a:solidFill>
              </a:rPr>
              <a:t>Lipase</a:t>
            </a:r>
          </a:p>
          <a:p>
            <a:r>
              <a:rPr lang="en-US" dirty="0">
                <a:solidFill>
                  <a:schemeClr val="bg1"/>
                </a:solidFill>
              </a:rPr>
              <a:t>ABG</a:t>
            </a:r>
          </a:p>
          <a:p>
            <a:r>
              <a:rPr lang="en-US" dirty="0">
                <a:solidFill>
                  <a:schemeClr val="bg1"/>
                </a:solidFill>
              </a:rPr>
              <a:t>UDS</a:t>
            </a:r>
          </a:p>
          <a:p>
            <a:r>
              <a:rPr lang="en-US" dirty="0">
                <a:solidFill>
                  <a:schemeClr val="bg1"/>
                </a:solidFill>
              </a:rPr>
              <a:t>Cortisol/TSH</a:t>
            </a:r>
          </a:p>
          <a:p>
            <a:endParaRPr lang="en-US" dirty="0">
              <a:solidFill>
                <a:schemeClr val="bg1"/>
              </a:solidFill>
            </a:endParaRPr>
          </a:p>
          <a:p>
            <a:pPr marL="0" indent="0">
              <a:buNone/>
            </a:pPr>
            <a:r>
              <a:rPr lang="en-US" dirty="0">
                <a:solidFill>
                  <a:schemeClr val="bg1"/>
                </a:solidFill>
              </a:rPr>
              <a:t>**Check labs frequently as rapid and unpredictable changes can occur**</a:t>
            </a:r>
          </a:p>
          <a:p>
            <a:pPr marL="0" indent="0">
              <a:buNone/>
            </a:pPr>
            <a:endParaRPr lang="en-US" dirty="0">
              <a:solidFill>
                <a:schemeClr val="bg1"/>
              </a:solidFill>
            </a:endParaRPr>
          </a:p>
        </p:txBody>
      </p:sp>
    </p:spTree>
    <p:extLst>
      <p:ext uri="{BB962C8B-B14F-4D97-AF65-F5344CB8AC3E}">
        <p14:creationId xmlns:p14="http://schemas.microsoft.com/office/powerpoint/2010/main" val="191427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3310128" y="-1"/>
            <a:ext cx="5262372" cy="6881563"/>
          </a:xfrm>
          <a:prstGeom prst="rect">
            <a:avLst/>
          </a:prstGeom>
        </p:spPr>
      </p:pic>
    </p:spTree>
    <p:extLst>
      <p:ext uri="{BB962C8B-B14F-4D97-AF65-F5344CB8AC3E}">
        <p14:creationId xmlns:p14="http://schemas.microsoft.com/office/powerpoint/2010/main" val="3296667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2">
                    <a:lumMod val="90000"/>
                  </a:schemeClr>
                </a:solidFill>
              </a:rPr>
              <a:t>EKG</a:t>
            </a:r>
          </a:p>
        </p:txBody>
      </p:sp>
      <p:sp>
        <p:nvSpPr>
          <p:cNvPr id="3" name="Content Placeholder 2"/>
          <p:cNvSpPr>
            <a:spLocks noGrp="1"/>
          </p:cNvSpPr>
          <p:nvPr>
            <p:ph sz="half" idx="1"/>
          </p:nvPr>
        </p:nvSpPr>
        <p:spPr/>
        <p:txBody>
          <a:bodyPr/>
          <a:lstStyle/>
          <a:p>
            <a:r>
              <a:rPr lang="en-US" dirty="0">
                <a:solidFill>
                  <a:schemeClr val="bg1"/>
                </a:solidFill>
              </a:rPr>
              <a:t>Rhythm abnormalities common</a:t>
            </a:r>
          </a:p>
          <a:p>
            <a:r>
              <a:rPr lang="en-US" dirty="0">
                <a:solidFill>
                  <a:schemeClr val="bg1"/>
                </a:solidFill>
              </a:rPr>
              <a:t>Intervals may be prolonged (PR, QRS, </a:t>
            </a:r>
            <a:r>
              <a:rPr lang="en-US" dirty="0" err="1">
                <a:solidFill>
                  <a:schemeClr val="bg1"/>
                </a:solidFill>
              </a:rPr>
              <a:t>QTc</a:t>
            </a:r>
            <a:r>
              <a:rPr lang="en-US" dirty="0">
                <a:solidFill>
                  <a:schemeClr val="bg1"/>
                </a:solidFill>
              </a:rPr>
              <a:t>)</a:t>
            </a:r>
          </a:p>
          <a:p>
            <a:r>
              <a:rPr lang="en-US" dirty="0">
                <a:solidFill>
                  <a:schemeClr val="bg1"/>
                </a:solidFill>
              </a:rPr>
              <a:t>Osborn J waves</a:t>
            </a:r>
          </a:p>
        </p:txBody>
      </p:sp>
      <p:pic>
        <p:nvPicPr>
          <p:cNvPr id="6" name="Content Placeholder 5"/>
          <p:cNvPicPr>
            <a:picLocks noGrp="1" noChangeAspect="1"/>
          </p:cNvPicPr>
          <p:nvPr>
            <p:ph sz="half" idx="2"/>
          </p:nvPr>
        </p:nvPicPr>
        <p:blipFill>
          <a:blip r:embed="rId3"/>
          <a:stretch>
            <a:fillRect/>
          </a:stretch>
        </p:blipFill>
        <p:spPr>
          <a:xfrm>
            <a:off x="7873585" y="365125"/>
            <a:ext cx="3480215" cy="3494900"/>
          </a:xfrm>
          <a:prstGeom prst="rect">
            <a:avLst/>
          </a:prstGeom>
        </p:spPr>
      </p:pic>
      <p:pic>
        <p:nvPicPr>
          <p:cNvPr id="7" name="Picture 6"/>
          <p:cNvPicPr>
            <a:picLocks noChangeAspect="1"/>
          </p:cNvPicPr>
          <p:nvPr/>
        </p:nvPicPr>
        <p:blipFill>
          <a:blip r:embed="rId4"/>
          <a:stretch>
            <a:fillRect/>
          </a:stretch>
        </p:blipFill>
        <p:spPr>
          <a:xfrm>
            <a:off x="1828800" y="3860025"/>
            <a:ext cx="7845552" cy="2873873"/>
          </a:xfrm>
          <a:prstGeom prst="rect">
            <a:avLst/>
          </a:prstGeom>
        </p:spPr>
      </p:pic>
    </p:spTree>
    <p:extLst>
      <p:ext uri="{BB962C8B-B14F-4D97-AF65-F5344CB8AC3E}">
        <p14:creationId xmlns:p14="http://schemas.microsoft.com/office/powerpoint/2010/main" val="327181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90000"/>
                  </a:schemeClr>
                </a:solidFill>
              </a:rPr>
              <a:t>Treatment</a:t>
            </a:r>
          </a:p>
        </p:txBody>
      </p:sp>
      <p:sp>
        <p:nvSpPr>
          <p:cNvPr id="3" name="Content Placeholder 2"/>
          <p:cNvSpPr>
            <a:spLocks noGrp="1"/>
          </p:cNvSpPr>
          <p:nvPr>
            <p:ph idx="1"/>
          </p:nvPr>
        </p:nvSpPr>
        <p:spPr/>
        <p:txBody>
          <a:bodyPr/>
          <a:lstStyle/>
          <a:p>
            <a:r>
              <a:rPr lang="en-US" dirty="0">
                <a:solidFill>
                  <a:schemeClr val="bg1"/>
                </a:solidFill>
              </a:rPr>
              <a:t>ABCDE’s are the priority!</a:t>
            </a:r>
          </a:p>
          <a:p>
            <a:r>
              <a:rPr lang="en-US" dirty="0">
                <a:solidFill>
                  <a:schemeClr val="bg1"/>
                </a:solidFill>
              </a:rPr>
              <a:t>Intubation </a:t>
            </a:r>
            <a:r>
              <a:rPr lang="en-US" dirty="0">
                <a:solidFill>
                  <a:schemeClr val="bg1"/>
                </a:solidFill>
                <a:sym typeface="Wingdings" panose="05000000000000000000" pitchFamily="2" charset="2"/>
              </a:rPr>
              <a:t> obtunded or unconscious pts or </a:t>
            </a:r>
            <a:r>
              <a:rPr lang="en-US" dirty="0" err="1">
                <a:solidFill>
                  <a:schemeClr val="bg1"/>
                </a:solidFill>
                <a:sym typeface="Wingdings" panose="05000000000000000000" pitchFamily="2" charset="2"/>
              </a:rPr>
              <a:t>pt</a:t>
            </a:r>
            <a:r>
              <a:rPr lang="en-US" dirty="0">
                <a:solidFill>
                  <a:schemeClr val="bg1"/>
                </a:solidFill>
                <a:sym typeface="Wingdings" panose="05000000000000000000" pitchFamily="2" charset="2"/>
              </a:rPr>
              <a:t> w/ </a:t>
            </a:r>
            <a:r>
              <a:rPr lang="en-US" dirty="0" err="1">
                <a:solidFill>
                  <a:schemeClr val="bg1"/>
                </a:solidFill>
                <a:sym typeface="Wingdings" panose="05000000000000000000" pitchFamily="2" charset="2"/>
              </a:rPr>
              <a:t>bronchorrhea</a:t>
            </a:r>
            <a:endParaRPr lang="en-US" dirty="0">
              <a:solidFill>
                <a:schemeClr val="bg1"/>
              </a:solidFill>
              <a:sym typeface="Wingdings" panose="05000000000000000000" pitchFamily="2" charset="2"/>
            </a:endParaRPr>
          </a:p>
          <a:p>
            <a:r>
              <a:rPr lang="en-US" dirty="0">
                <a:solidFill>
                  <a:schemeClr val="bg1"/>
                </a:solidFill>
                <a:sym typeface="Wingdings" panose="05000000000000000000" pitchFamily="2" charset="2"/>
              </a:rPr>
              <a:t>Avoid rough movements  ventricular fibrillation</a:t>
            </a:r>
          </a:p>
          <a:p>
            <a:r>
              <a:rPr lang="en-US" dirty="0">
                <a:solidFill>
                  <a:schemeClr val="bg1"/>
                </a:solidFill>
                <a:sym typeface="Wingdings" panose="05000000000000000000" pitchFamily="2" charset="2"/>
              </a:rPr>
              <a:t>Start warmed, isotonic crystalloid (40-42°C) </a:t>
            </a:r>
          </a:p>
          <a:p>
            <a:r>
              <a:rPr lang="en-US" dirty="0">
                <a:solidFill>
                  <a:schemeClr val="bg1"/>
                </a:solidFill>
                <a:sym typeface="Wingdings" panose="05000000000000000000" pitchFamily="2" charset="2"/>
              </a:rPr>
              <a:t>Start passive rewarming immediately</a:t>
            </a:r>
          </a:p>
          <a:p>
            <a:r>
              <a:rPr lang="en-US" dirty="0">
                <a:solidFill>
                  <a:schemeClr val="bg1"/>
                </a:solidFill>
                <a:sym typeface="Wingdings" panose="05000000000000000000" pitchFamily="2" charset="2"/>
              </a:rPr>
              <a:t>Vasopressors (NE preferred) if necessary</a:t>
            </a:r>
            <a:endParaRPr lang="en-US" dirty="0">
              <a:solidFill>
                <a:schemeClr val="bg1"/>
              </a:solidFill>
            </a:endParaRPr>
          </a:p>
        </p:txBody>
      </p:sp>
    </p:spTree>
    <p:extLst>
      <p:ext uri="{BB962C8B-B14F-4D97-AF65-F5344CB8AC3E}">
        <p14:creationId xmlns:p14="http://schemas.microsoft.com/office/powerpoint/2010/main" val="406510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1911933" y="0"/>
            <a:ext cx="8296835" cy="6858000"/>
          </a:xfrm>
          <a:prstGeom prst="rect">
            <a:avLst/>
          </a:prstGeom>
        </p:spPr>
      </p:pic>
    </p:spTree>
    <p:extLst>
      <p:ext uri="{BB962C8B-B14F-4D97-AF65-F5344CB8AC3E}">
        <p14:creationId xmlns:p14="http://schemas.microsoft.com/office/powerpoint/2010/main" val="2558372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363"/>
          <a:stretch/>
        </p:blipFill>
        <p:spPr>
          <a:xfrm>
            <a:off x="2084832" y="116980"/>
            <a:ext cx="7936992" cy="6467258"/>
          </a:xfrm>
          <a:prstGeom prst="rect">
            <a:avLst/>
          </a:prstGeom>
        </p:spPr>
      </p:pic>
    </p:spTree>
    <p:extLst>
      <p:ext uri="{BB962C8B-B14F-4D97-AF65-F5344CB8AC3E}">
        <p14:creationId xmlns:p14="http://schemas.microsoft.com/office/powerpoint/2010/main" val="1222077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2">
                    <a:lumMod val="90000"/>
                  </a:schemeClr>
                </a:solidFill>
              </a:rPr>
              <a:t>Rewarming Techniques – Mild Hypothermia</a:t>
            </a:r>
          </a:p>
        </p:txBody>
      </p:sp>
      <p:sp>
        <p:nvSpPr>
          <p:cNvPr id="3" name="Content Placeholder 2"/>
          <p:cNvSpPr>
            <a:spLocks noGrp="1"/>
          </p:cNvSpPr>
          <p:nvPr>
            <p:ph sz="half" idx="1"/>
          </p:nvPr>
        </p:nvSpPr>
        <p:spPr>
          <a:xfrm>
            <a:off x="1679448" y="1690688"/>
            <a:ext cx="5181600" cy="4351338"/>
          </a:xfrm>
        </p:spPr>
        <p:txBody>
          <a:bodyPr>
            <a:normAutofit lnSpcReduction="10000"/>
          </a:bodyPr>
          <a:lstStyle/>
          <a:p>
            <a:r>
              <a:rPr lang="en-US" dirty="0">
                <a:solidFill>
                  <a:schemeClr val="bg1"/>
                </a:solidFill>
              </a:rPr>
              <a:t>Remove wet clothing</a:t>
            </a:r>
          </a:p>
          <a:p>
            <a:r>
              <a:rPr lang="en-US" dirty="0">
                <a:solidFill>
                  <a:schemeClr val="bg1"/>
                </a:solidFill>
              </a:rPr>
              <a:t>Cover with warm blankets</a:t>
            </a:r>
          </a:p>
          <a:p>
            <a:r>
              <a:rPr lang="en-US" dirty="0">
                <a:solidFill>
                  <a:schemeClr val="bg1"/>
                </a:solidFill>
              </a:rPr>
              <a:t>Keep room temp at ~28</a:t>
            </a:r>
            <a:r>
              <a:rPr lang="en-US" dirty="0">
                <a:solidFill>
                  <a:schemeClr val="bg1"/>
                </a:solidFill>
                <a:sym typeface="Wingdings" panose="05000000000000000000" pitchFamily="2" charset="2"/>
              </a:rPr>
              <a:t>°C (82°F)</a:t>
            </a:r>
          </a:p>
          <a:p>
            <a:r>
              <a:rPr lang="en-US" dirty="0">
                <a:solidFill>
                  <a:schemeClr val="bg1"/>
                </a:solidFill>
                <a:sym typeface="Wingdings" panose="05000000000000000000" pitchFamily="2" charset="2"/>
              </a:rPr>
              <a:t>Active External Warming:</a:t>
            </a:r>
          </a:p>
          <a:p>
            <a:pPr lvl="1"/>
            <a:r>
              <a:rPr lang="en-US" dirty="0">
                <a:solidFill>
                  <a:schemeClr val="bg1"/>
                </a:solidFill>
                <a:sym typeface="Wingdings" panose="05000000000000000000" pitchFamily="2" charset="2"/>
              </a:rPr>
              <a:t>Bair Hugger</a:t>
            </a:r>
          </a:p>
          <a:p>
            <a:pPr lvl="1"/>
            <a:r>
              <a:rPr lang="en-US" dirty="0">
                <a:solidFill>
                  <a:schemeClr val="bg1"/>
                </a:solidFill>
                <a:sym typeface="Wingdings" panose="05000000000000000000" pitchFamily="2" charset="2"/>
              </a:rPr>
              <a:t>Warm blankets</a:t>
            </a:r>
          </a:p>
          <a:p>
            <a:pPr lvl="1"/>
            <a:r>
              <a:rPr lang="en-US" dirty="0">
                <a:solidFill>
                  <a:schemeClr val="bg1"/>
                </a:solidFill>
                <a:sym typeface="Wingdings" panose="05000000000000000000" pitchFamily="2" charset="2"/>
              </a:rPr>
              <a:t>Heating pads</a:t>
            </a:r>
          </a:p>
          <a:p>
            <a:pPr lvl="1"/>
            <a:r>
              <a:rPr lang="en-US" dirty="0">
                <a:solidFill>
                  <a:schemeClr val="bg1"/>
                </a:solidFill>
                <a:sym typeface="Wingdings" panose="05000000000000000000" pitchFamily="2" charset="2"/>
              </a:rPr>
              <a:t>Radiant Heat Source</a:t>
            </a:r>
          </a:p>
          <a:p>
            <a:pPr lvl="1"/>
            <a:endParaRPr lang="en-US" dirty="0">
              <a:solidFill>
                <a:schemeClr val="bg1"/>
              </a:solidFill>
              <a:sym typeface="Wingdings" panose="05000000000000000000" pitchFamily="2" charset="2"/>
            </a:endParaRPr>
          </a:p>
          <a:p>
            <a:pPr lvl="1">
              <a:buFont typeface="Wingdings" panose="05000000000000000000" pitchFamily="2" charset="2"/>
              <a:buChar char="v"/>
            </a:pPr>
            <a:r>
              <a:rPr lang="en-US" dirty="0">
                <a:solidFill>
                  <a:schemeClr val="bg1"/>
                </a:solidFill>
                <a:sym typeface="Wingdings" panose="05000000000000000000" pitchFamily="2" charset="2"/>
              </a:rPr>
              <a:t>Avoid burning skin!</a:t>
            </a:r>
            <a:endParaRPr lang="en-US" dirty="0">
              <a:solidFill>
                <a:schemeClr val="bg1"/>
              </a:solidFill>
            </a:endParaRPr>
          </a:p>
        </p:txBody>
      </p:sp>
      <p:pic>
        <p:nvPicPr>
          <p:cNvPr id="5" name="Content Placeholder 4"/>
          <p:cNvPicPr>
            <a:picLocks noGrp="1" noChangeAspect="1"/>
          </p:cNvPicPr>
          <p:nvPr>
            <p:ph sz="half" idx="2"/>
          </p:nvPr>
        </p:nvPicPr>
        <p:blipFill>
          <a:blip r:embed="rId2"/>
          <a:stretch>
            <a:fillRect/>
          </a:stretch>
        </p:blipFill>
        <p:spPr>
          <a:xfrm>
            <a:off x="7132320" y="1389140"/>
            <a:ext cx="3310127" cy="5302429"/>
          </a:xfrm>
          <a:prstGeom prst="rect">
            <a:avLst/>
          </a:prstGeom>
        </p:spPr>
      </p:pic>
    </p:spTree>
    <p:extLst>
      <p:ext uri="{BB962C8B-B14F-4D97-AF65-F5344CB8AC3E}">
        <p14:creationId xmlns:p14="http://schemas.microsoft.com/office/powerpoint/2010/main" val="4028097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2">
                    <a:lumMod val="90000"/>
                  </a:schemeClr>
                </a:solidFill>
              </a:rPr>
              <a:t>Rewarming Techniques – Moderate Hypothermia</a:t>
            </a:r>
          </a:p>
        </p:txBody>
      </p:sp>
      <p:sp>
        <p:nvSpPr>
          <p:cNvPr id="3" name="Content Placeholder 2"/>
          <p:cNvSpPr>
            <a:spLocks noGrp="1"/>
          </p:cNvSpPr>
          <p:nvPr>
            <p:ph idx="1"/>
          </p:nvPr>
        </p:nvSpPr>
        <p:spPr>
          <a:solidFill>
            <a:schemeClr val="accent1">
              <a:lumMod val="75000"/>
            </a:schemeClr>
          </a:solidFill>
        </p:spPr>
        <p:txBody>
          <a:bodyPr/>
          <a:lstStyle/>
          <a:p>
            <a:r>
              <a:rPr lang="en-US" dirty="0">
                <a:solidFill>
                  <a:schemeClr val="bg1"/>
                </a:solidFill>
              </a:rPr>
              <a:t>Provide Active External Warming</a:t>
            </a:r>
          </a:p>
          <a:p>
            <a:endParaRPr lang="en-US" dirty="0">
              <a:solidFill>
                <a:schemeClr val="bg1"/>
              </a:solidFill>
            </a:endParaRPr>
          </a:p>
          <a:p>
            <a:r>
              <a:rPr lang="en-US" dirty="0">
                <a:solidFill>
                  <a:schemeClr val="bg1"/>
                </a:solidFill>
              </a:rPr>
              <a:t>Give warmed IV fluids (40-42</a:t>
            </a:r>
            <a:r>
              <a:rPr lang="en-US" dirty="0">
                <a:solidFill>
                  <a:schemeClr val="bg1"/>
                </a:solidFill>
                <a:sym typeface="Wingdings" panose="05000000000000000000" pitchFamily="2" charset="2"/>
              </a:rPr>
              <a:t>°C) and warmed humidified O2 (42-46°C) as adjuncts (raises temp 1-2°C/</a:t>
            </a:r>
            <a:r>
              <a:rPr lang="en-US" dirty="0" err="1">
                <a:solidFill>
                  <a:schemeClr val="bg1"/>
                </a:solidFill>
                <a:sym typeface="Wingdings" panose="05000000000000000000" pitchFamily="2" charset="2"/>
              </a:rPr>
              <a:t>Hr</a:t>
            </a:r>
            <a:r>
              <a:rPr lang="en-US" dirty="0">
                <a:solidFill>
                  <a:schemeClr val="bg1"/>
                </a:solidFill>
                <a:sym typeface="Wingdings" panose="05000000000000000000" pitchFamily="2" charset="2"/>
              </a:rPr>
              <a:t>)</a:t>
            </a:r>
          </a:p>
          <a:p>
            <a:endParaRPr lang="en-US" dirty="0">
              <a:solidFill>
                <a:schemeClr val="bg1"/>
              </a:solidFill>
              <a:sym typeface="Wingdings" panose="05000000000000000000" pitchFamily="2" charset="2"/>
            </a:endParaRPr>
          </a:p>
          <a:p>
            <a:pPr marL="0" indent="0">
              <a:buNone/>
            </a:pPr>
            <a:r>
              <a:rPr lang="en-US" dirty="0">
                <a:solidFill>
                  <a:schemeClr val="bg1"/>
                </a:solidFill>
                <a:sym typeface="Wingdings" panose="05000000000000000000" pitchFamily="2" charset="2"/>
              </a:rPr>
              <a:t>**Beware of </a:t>
            </a:r>
            <a:r>
              <a:rPr lang="en-US" dirty="0" err="1">
                <a:solidFill>
                  <a:schemeClr val="bg1"/>
                </a:solidFill>
                <a:sym typeface="Wingdings" panose="05000000000000000000" pitchFamily="2" charset="2"/>
              </a:rPr>
              <a:t>Afterdrop</a:t>
            </a:r>
            <a:r>
              <a:rPr lang="en-US" dirty="0">
                <a:solidFill>
                  <a:schemeClr val="bg1"/>
                </a:solidFill>
                <a:sym typeface="Wingdings" panose="05000000000000000000" pitchFamily="2" charset="2"/>
              </a:rPr>
              <a:t>**</a:t>
            </a:r>
          </a:p>
          <a:p>
            <a:pPr lvl="1"/>
            <a:r>
              <a:rPr lang="en-US" dirty="0">
                <a:solidFill>
                  <a:schemeClr val="bg1"/>
                </a:solidFill>
                <a:sym typeface="Wingdings" panose="05000000000000000000" pitchFamily="2" charset="2"/>
              </a:rPr>
              <a:t>drop in core temp caused by return of cold blood from extremities to core circulation</a:t>
            </a:r>
          </a:p>
          <a:p>
            <a:pPr lvl="1"/>
            <a:r>
              <a:rPr lang="en-US" dirty="0">
                <a:solidFill>
                  <a:schemeClr val="bg1"/>
                </a:solidFill>
                <a:sym typeface="Wingdings" panose="05000000000000000000" pitchFamily="2" charset="2"/>
              </a:rPr>
              <a:t>Rewarm Trunk first to minimize </a:t>
            </a:r>
            <a:r>
              <a:rPr lang="en-US" dirty="0" err="1">
                <a:solidFill>
                  <a:schemeClr val="bg1"/>
                </a:solidFill>
                <a:sym typeface="Wingdings" panose="05000000000000000000" pitchFamily="2" charset="2"/>
              </a:rPr>
              <a:t>afterdrop</a:t>
            </a:r>
            <a:endParaRPr lang="en-US" dirty="0">
              <a:solidFill>
                <a:schemeClr val="bg1"/>
              </a:solidFill>
            </a:endParaRPr>
          </a:p>
        </p:txBody>
      </p:sp>
    </p:spTree>
    <p:extLst>
      <p:ext uri="{BB962C8B-B14F-4D97-AF65-F5344CB8AC3E}">
        <p14:creationId xmlns:p14="http://schemas.microsoft.com/office/powerpoint/2010/main" val="2948988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2">
                    <a:lumMod val="90000"/>
                  </a:schemeClr>
                </a:solidFill>
              </a:rPr>
              <a:t>Rewarming Techniques – Severe Hypothermia</a:t>
            </a:r>
          </a:p>
        </p:txBody>
      </p:sp>
      <p:sp>
        <p:nvSpPr>
          <p:cNvPr id="3" name="Content Placeholder 2"/>
          <p:cNvSpPr>
            <a:spLocks noGrp="1"/>
          </p:cNvSpPr>
          <p:nvPr>
            <p:ph idx="1"/>
          </p:nvPr>
        </p:nvSpPr>
        <p:spPr>
          <a:solidFill>
            <a:schemeClr val="accent1">
              <a:lumMod val="75000"/>
            </a:schemeClr>
          </a:solidFill>
        </p:spPr>
        <p:txBody>
          <a:bodyPr>
            <a:normAutofit lnSpcReduction="10000"/>
          </a:bodyPr>
          <a:lstStyle/>
          <a:p>
            <a:r>
              <a:rPr lang="en-US" dirty="0">
                <a:solidFill>
                  <a:schemeClr val="bg1"/>
                </a:solidFill>
              </a:rPr>
              <a:t>Perform interventions for moderate hypothermia</a:t>
            </a:r>
          </a:p>
          <a:p>
            <a:r>
              <a:rPr lang="en-US" dirty="0">
                <a:solidFill>
                  <a:schemeClr val="bg1"/>
                </a:solidFill>
              </a:rPr>
              <a:t>For HD stable </a:t>
            </a:r>
            <a:r>
              <a:rPr lang="en-US" dirty="0" err="1">
                <a:solidFill>
                  <a:schemeClr val="bg1"/>
                </a:solidFill>
              </a:rPr>
              <a:t>pt’s</a:t>
            </a:r>
            <a:r>
              <a:rPr lang="en-US" dirty="0">
                <a:solidFill>
                  <a:schemeClr val="bg1"/>
                </a:solidFill>
              </a:rPr>
              <a:t> </a:t>
            </a:r>
            <a:r>
              <a:rPr lang="en-US" dirty="0">
                <a:solidFill>
                  <a:schemeClr val="bg1"/>
                </a:solidFill>
                <a:sym typeface="Wingdings" panose="05000000000000000000" pitchFamily="2" charset="2"/>
              </a:rPr>
              <a:t> endovascular temperature catheter (</a:t>
            </a:r>
            <a:r>
              <a:rPr lang="en-US" dirty="0" err="1">
                <a:solidFill>
                  <a:schemeClr val="bg1"/>
                </a:solidFill>
                <a:sym typeface="Wingdings" panose="05000000000000000000" pitchFamily="2" charset="2"/>
              </a:rPr>
              <a:t>Alsius</a:t>
            </a:r>
            <a:r>
              <a:rPr lang="en-US" dirty="0">
                <a:solidFill>
                  <a:schemeClr val="bg1"/>
                </a:solidFill>
                <a:sym typeface="Wingdings" panose="05000000000000000000" pitchFamily="2" charset="2"/>
              </a:rPr>
              <a:t>)  raises temp 3-4°C/</a:t>
            </a:r>
            <a:r>
              <a:rPr lang="en-US" dirty="0" err="1">
                <a:solidFill>
                  <a:schemeClr val="bg1"/>
                </a:solidFill>
                <a:sym typeface="Wingdings" panose="05000000000000000000" pitchFamily="2" charset="2"/>
              </a:rPr>
              <a:t>hr</a:t>
            </a:r>
            <a:endParaRPr lang="en-US" dirty="0">
              <a:solidFill>
                <a:schemeClr val="bg1"/>
              </a:solidFill>
              <a:sym typeface="Wingdings" panose="05000000000000000000" pitchFamily="2" charset="2"/>
            </a:endParaRPr>
          </a:p>
          <a:p>
            <a:r>
              <a:rPr lang="en-US" dirty="0">
                <a:solidFill>
                  <a:schemeClr val="bg1"/>
                </a:solidFill>
                <a:sym typeface="Wingdings" panose="05000000000000000000" pitchFamily="2" charset="2"/>
              </a:rPr>
              <a:t>For HD unstable </a:t>
            </a:r>
            <a:r>
              <a:rPr lang="en-US" dirty="0" err="1">
                <a:solidFill>
                  <a:schemeClr val="bg1"/>
                </a:solidFill>
                <a:sym typeface="Wingdings" panose="05000000000000000000" pitchFamily="2" charset="2"/>
              </a:rPr>
              <a:t>pt’s</a:t>
            </a:r>
            <a:r>
              <a:rPr lang="en-US" dirty="0">
                <a:solidFill>
                  <a:schemeClr val="bg1"/>
                </a:solidFill>
                <a:sym typeface="Wingdings" panose="05000000000000000000" pitchFamily="2" charset="2"/>
              </a:rPr>
              <a:t>:</a:t>
            </a:r>
          </a:p>
          <a:p>
            <a:pPr lvl="1"/>
            <a:r>
              <a:rPr lang="en-US" dirty="0">
                <a:solidFill>
                  <a:schemeClr val="bg1"/>
                </a:solidFill>
                <a:sym typeface="Wingdings" panose="05000000000000000000" pitchFamily="2" charset="2"/>
              </a:rPr>
              <a:t>ECMO</a:t>
            </a:r>
          </a:p>
          <a:p>
            <a:pPr lvl="1"/>
            <a:r>
              <a:rPr lang="en-US" dirty="0">
                <a:solidFill>
                  <a:schemeClr val="bg1"/>
                </a:solidFill>
                <a:sym typeface="Wingdings" panose="05000000000000000000" pitchFamily="2" charset="2"/>
              </a:rPr>
              <a:t>Cardiopulmonary Bypass (9.5°C/</a:t>
            </a:r>
            <a:r>
              <a:rPr lang="en-US" dirty="0" err="1">
                <a:solidFill>
                  <a:schemeClr val="bg1"/>
                </a:solidFill>
                <a:sym typeface="Wingdings" panose="05000000000000000000" pitchFamily="2" charset="2"/>
              </a:rPr>
              <a:t>hr</a:t>
            </a:r>
            <a:r>
              <a:rPr lang="en-US" dirty="0">
                <a:solidFill>
                  <a:schemeClr val="bg1"/>
                </a:solidFill>
                <a:sym typeface="Wingdings" panose="05000000000000000000" pitchFamily="2" charset="2"/>
              </a:rPr>
              <a:t>)</a:t>
            </a:r>
          </a:p>
          <a:p>
            <a:pPr lvl="1"/>
            <a:r>
              <a:rPr lang="en-US" dirty="0" err="1">
                <a:solidFill>
                  <a:schemeClr val="bg1"/>
                </a:solidFill>
                <a:sym typeface="Wingdings" panose="05000000000000000000" pitchFamily="2" charset="2"/>
              </a:rPr>
              <a:t>Venovenous</a:t>
            </a:r>
            <a:r>
              <a:rPr lang="en-US" dirty="0">
                <a:solidFill>
                  <a:schemeClr val="bg1"/>
                </a:solidFill>
                <a:sym typeface="Wingdings" panose="05000000000000000000" pitchFamily="2" charset="2"/>
              </a:rPr>
              <a:t> rewarming with HD (2-3°C/</a:t>
            </a:r>
            <a:r>
              <a:rPr lang="en-US" dirty="0" err="1">
                <a:solidFill>
                  <a:schemeClr val="bg1"/>
                </a:solidFill>
                <a:sym typeface="Wingdings" panose="05000000000000000000" pitchFamily="2" charset="2"/>
              </a:rPr>
              <a:t>Hr</a:t>
            </a:r>
            <a:r>
              <a:rPr lang="en-US" dirty="0">
                <a:solidFill>
                  <a:schemeClr val="bg1"/>
                </a:solidFill>
                <a:sym typeface="Wingdings" panose="05000000000000000000" pitchFamily="2" charset="2"/>
              </a:rPr>
              <a:t>)</a:t>
            </a:r>
          </a:p>
          <a:p>
            <a:pPr lvl="1"/>
            <a:r>
              <a:rPr lang="en-US" dirty="0">
                <a:solidFill>
                  <a:schemeClr val="bg1"/>
                </a:solidFill>
                <a:sym typeface="Wingdings" panose="05000000000000000000" pitchFamily="2" charset="2"/>
              </a:rPr>
              <a:t>Arteriovenous rewarming</a:t>
            </a:r>
          </a:p>
          <a:p>
            <a:r>
              <a:rPr lang="en-US" dirty="0">
                <a:solidFill>
                  <a:schemeClr val="bg1"/>
                </a:solidFill>
                <a:sym typeface="Wingdings" panose="05000000000000000000" pitchFamily="2" charset="2"/>
              </a:rPr>
              <a:t>Peritoneal lavage of warmed, isotonic saline (40-42°C)</a:t>
            </a:r>
          </a:p>
          <a:p>
            <a:r>
              <a:rPr lang="en-US" dirty="0">
                <a:solidFill>
                  <a:schemeClr val="bg1"/>
                </a:solidFill>
                <a:sym typeface="Wingdings" panose="05000000000000000000" pitchFamily="2" charset="2"/>
              </a:rPr>
              <a:t>Pleural Irrigation with warmed, isotonic saline (40-42°C)</a:t>
            </a:r>
          </a:p>
        </p:txBody>
      </p:sp>
    </p:spTree>
    <p:extLst>
      <p:ext uri="{BB962C8B-B14F-4D97-AF65-F5344CB8AC3E}">
        <p14:creationId xmlns:p14="http://schemas.microsoft.com/office/powerpoint/2010/main" val="1504853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2">
                    <a:lumMod val="90000"/>
                  </a:schemeClr>
                </a:solidFill>
              </a:rPr>
              <a:t>Objectives</a:t>
            </a:r>
          </a:p>
        </p:txBody>
      </p:sp>
      <p:sp>
        <p:nvSpPr>
          <p:cNvPr id="3" name="Content Placeholder 2"/>
          <p:cNvSpPr>
            <a:spLocks noGrp="1"/>
          </p:cNvSpPr>
          <p:nvPr>
            <p:ph idx="1"/>
          </p:nvPr>
        </p:nvSpPr>
        <p:spPr>
          <a:solidFill>
            <a:schemeClr val="accent1">
              <a:lumMod val="75000"/>
            </a:schemeClr>
          </a:solidFill>
        </p:spPr>
        <p:txBody>
          <a:bodyPr/>
          <a:lstStyle/>
          <a:p>
            <a:pPr>
              <a:spcBef>
                <a:spcPts val="3000"/>
              </a:spcBef>
            </a:pPr>
            <a:r>
              <a:rPr lang="en-US" dirty="0">
                <a:solidFill>
                  <a:schemeClr val="bg1"/>
                </a:solidFill>
              </a:rPr>
              <a:t>Define hypothermia</a:t>
            </a:r>
          </a:p>
          <a:p>
            <a:pPr>
              <a:spcBef>
                <a:spcPts val="3000"/>
              </a:spcBef>
            </a:pPr>
            <a:r>
              <a:rPr lang="en-US" dirty="0">
                <a:solidFill>
                  <a:schemeClr val="bg1"/>
                </a:solidFill>
              </a:rPr>
              <a:t>Understand the physical exam findings in hypothermia</a:t>
            </a:r>
          </a:p>
          <a:p>
            <a:pPr>
              <a:spcBef>
                <a:spcPts val="3000"/>
              </a:spcBef>
            </a:pPr>
            <a:r>
              <a:rPr lang="en-US" dirty="0">
                <a:solidFill>
                  <a:schemeClr val="bg1"/>
                </a:solidFill>
              </a:rPr>
              <a:t>Determine necessary workup/imaging</a:t>
            </a:r>
          </a:p>
          <a:p>
            <a:pPr>
              <a:spcBef>
                <a:spcPts val="3000"/>
              </a:spcBef>
            </a:pPr>
            <a:r>
              <a:rPr lang="en-US" dirty="0">
                <a:solidFill>
                  <a:schemeClr val="bg1"/>
                </a:solidFill>
              </a:rPr>
              <a:t>Understand the various modes of treatment and special considerations</a:t>
            </a:r>
          </a:p>
          <a:p>
            <a:pPr>
              <a:spcBef>
                <a:spcPts val="3000"/>
              </a:spcBef>
            </a:pPr>
            <a:endParaRPr lang="en-US" dirty="0">
              <a:solidFill>
                <a:schemeClr val="bg1"/>
              </a:solidFill>
            </a:endParaRPr>
          </a:p>
        </p:txBody>
      </p:sp>
    </p:spTree>
    <p:extLst>
      <p:ext uri="{BB962C8B-B14F-4D97-AF65-F5344CB8AC3E}">
        <p14:creationId xmlns:p14="http://schemas.microsoft.com/office/powerpoint/2010/main" val="2730460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1588007" y="6086729"/>
            <a:ext cx="9022467" cy="533527"/>
          </a:xfrm>
          <a:solidFill>
            <a:schemeClr val="accent1">
              <a:lumMod val="75000"/>
            </a:schemeClr>
          </a:solidFill>
        </p:spPr>
        <p:txBody>
          <a:bodyPr/>
          <a:lstStyle/>
          <a:p>
            <a:pPr marL="0" indent="0">
              <a:buNone/>
            </a:pPr>
            <a:r>
              <a:rPr lang="en-US" dirty="0">
                <a:solidFill>
                  <a:schemeClr val="bg1"/>
                </a:solidFill>
              </a:rPr>
              <a:t>    Call RRT/ICU and have them bring equipment to ED</a:t>
            </a:r>
          </a:p>
        </p:txBody>
      </p:sp>
      <p:pic>
        <p:nvPicPr>
          <p:cNvPr id="7" name="Content Placeholder 6"/>
          <p:cNvPicPr>
            <a:picLocks noGrp="1" noChangeAspect="1"/>
          </p:cNvPicPr>
          <p:nvPr>
            <p:ph sz="half" idx="2"/>
          </p:nvPr>
        </p:nvPicPr>
        <p:blipFill>
          <a:blip r:embed="rId3"/>
          <a:stretch>
            <a:fillRect/>
          </a:stretch>
        </p:blipFill>
        <p:spPr>
          <a:xfrm>
            <a:off x="1371600" y="365125"/>
            <a:ext cx="8489067" cy="5541899"/>
          </a:xfrm>
          <a:prstGeom prst="rect">
            <a:avLst/>
          </a:prstGeom>
        </p:spPr>
      </p:pic>
      <p:sp>
        <p:nvSpPr>
          <p:cNvPr id="9" name="TextBox 8"/>
          <p:cNvSpPr txBox="1"/>
          <p:nvPr/>
        </p:nvSpPr>
        <p:spPr>
          <a:xfrm>
            <a:off x="4302445" y="6548374"/>
            <a:ext cx="2627376" cy="369332"/>
          </a:xfrm>
          <a:prstGeom prst="rect">
            <a:avLst/>
          </a:prstGeom>
          <a:solidFill>
            <a:schemeClr val="accent1">
              <a:lumMod val="75000"/>
            </a:schemeClr>
          </a:solidFill>
        </p:spPr>
        <p:txBody>
          <a:bodyPr wrap="square" rtlCol="0">
            <a:spAutoFit/>
          </a:bodyPr>
          <a:lstStyle/>
          <a:p>
            <a:r>
              <a:rPr lang="en-US" dirty="0">
                <a:solidFill>
                  <a:schemeClr val="bg1"/>
                </a:solidFill>
              </a:rPr>
              <a:t>Raises temp ~2-4°C/</a:t>
            </a:r>
            <a:r>
              <a:rPr lang="en-US" dirty="0" err="1">
                <a:solidFill>
                  <a:schemeClr val="bg1"/>
                </a:solidFill>
              </a:rPr>
              <a:t>hr</a:t>
            </a:r>
            <a:endParaRPr lang="en-US" dirty="0">
              <a:solidFill>
                <a:schemeClr val="bg1"/>
              </a:solidFill>
            </a:endParaRPr>
          </a:p>
        </p:txBody>
      </p:sp>
    </p:spTree>
    <p:extLst>
      <p:ext uri="{BB962C8B-B14F-4D97-AF65-F5344CB8AC3E}">
        <p14:creationId xmlns:p14="http://schemas.microsoft.com/office/powerpoint/2010/main" val="1345666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90000"/>
                  </a:schemeClr>
                </a:solidFill>
              </a:rPr>
              <a:t>Bladder Irrigation</a:t>
            </a:r>
          </a:p>
        </p:txBody>
      </p:sp>
      <p:sp>
        <p:nvSpPr>
          <p:cNvPr id="3" name="Content Placeholder 2"/>
          <p:cNvSpPr>
            <a:spLocks noGrp="1"/>
          </p:cNvSpPr>
          <p:nvPr>
            <p:ph sz="half" idx="1"/>
          </p:nvPr>
        </p:nvSpPr>
        <p:spPr/>
        <p:txBody>
          <a:bodyPr/>
          <a:lstStyle/>
          <a:p>
            <a:r>
              <a:rPr lang="en-US" dirty="0">
                <a:solidFill>
                  <a:schemeClr val="bg1"/>
                </a:solidFill>
              </a:rPr>
              <a:t>Triple Lumen Catheter</a:t>
            </a:r>
          </a:p>
          <a:p>
            <a:r>
              <a:rPr lang="en-US" dirty="0">
                <a:solidFill>
                  <a:schemeClr val="bg1"/>
                </a:solidFill>
              </a:rPr>
              <a:t>Instill warmed (42°C), sterile fluid</a:t>
            </a:r>
          </a:p>
          <a:p>
            <a:r>
              <a:rPr lang="en-US" dirty="0">
                <a:solidFill>
                  <a:schemeClr val="bg1"/>
                </a:solidFill>
              </a:rPr>
              <a:t>Warms at 1-3°C/</a:t>
            </a:r>
            <a:r>
              <a:rPr lang="en-US" dirty="0" err="1">
                <a:solidFill>
                  <a:schemeClr val="bg1"/>
                </a:solidFill>
              </a:rPr>
              <a:t>Hr</a:t>
            </a:r>
            <a:endParaRPr lang="en-US" dirty="0">
              <a:solidFill>
                <a:schemeClr val="bg1"/>
              </a:solidFill>
            </a:endParaRPr>
          </a:p>
          <a:p>
            <a:endParaRPr lang="en-US" dirty="0">
              <a:solidFill>
                <a:schemeClr val="bg1"/>
              </a:solidFill>
            </a:endParaRPr>
          </a:p>
        </p:txBody>
      </p:sp>
      <p:pic>
        <p:nvPicPr>
          <p:cNvPr id="5" name="Content Placeholder 4"/>
          <p:cNvPicPr>
            <a:picLocks noGrp="1" noChangeAspect="1"/>
          </p:cNvPicPr>
          <p:nvPr>
            <p:ph sz="half" idx="2"/>
          </p:nvPr>
        </p:nvPicPr>
        <p:blipFill>
          <a:blip r:embed="rId2"/>
          <a:stretch>
            <a:fillRect/>
          </a:stretch>
        </p:blipFill>
        <p:spPr>
          <a:xfrm>
            <a:off x="6654946" y="1690688"/>
            <a:ext cx="3988670" cy="4371921"/>
          </a:xfrm>
          <a:prstGeom prst="rect">
            <a:avLst/>
          </a:prstGeom>
        </p:spPr>
      </p:pic>
    </p:spTree>
    <p:extLst>
      <p:ext uri="{BB962C8B-B14F-4D97-AF65-F5344CB8AC3E}">
        <p14:creationId xmlns:p14="http://schemas.microsoft.com/office/powerpoint/2010/main" val="3208382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90000"/>
                  </a:schemeClr>
                </a:solidFill>
              </a:rPr>
              <a:t>Pleural Lavage</a:t>
            </a:r>
          </a:p>
        </p:txBody>
      </p:sp>
      <p:sp>
        <p:nvSpPr>
          <p:cNvPr id="3" name="Content Placeholder 2"/>
          <p:cNvSpPr>
            <a:spLocks noGrp="1"/>
          </p:cNvSpPr>
          <p:nvPr>
            <p:ph sz="half" idx="1"/>
          </p:nvPr>
        </p:nvSpPr>
        <p:spPr>
          <a:xfrm>
            <a:off x="475488" y="1825625"/>
            <a:ext cx="4791456" cy="4668535"/>
          </a:xfrm>
          <a:solidFill>
            <a:schemeClr val="accent1">
              <a:lumMod val="75000"/>
            </a:schemeClr>
          </a:solidFill>
        </p:spPr>
        <p:txBody>
          <a:bodyPr>
            <a:normAutofit/>
          </a:bodyPr>
          <a:lstStyle/>
          <a:p>
            <a:pPr marL="0" indent="0">
              <a:buNone/>
            </a:pPr>
            <a:r>
              <a:rPr lang="en-US" dirty="0">
                <a:solidFill>
                  <a:schemeClr val="bg1"/>
                </a:solidFill>
              </a:rPr>
              <a:t>2 large bore ipsilateral chest tubes </a:t>
            </a:r>
            <a:r>
              <a:rPr lang="en-US" dirty="0">
                <a:solidFill>
                  <a:schemeClr val="bg1"/>
                </a:solidFill>
                <a:sym typeface="Wingdings" panose="05000000000000000000" pitchFamily="2" charset="2"/>
              </a:rPr>
              <a:t> 38-42</a:t>
            </a:r>
          </a:p>
          <a:p>
            <a:pPr marL="0" indent="0">
              <a:buNone/>
            </a:pPr>
            <a:r>
              <a:rPr lang="en-US" dirty="0">
                <a:solidFill>
                  <a:schemeClr val="bg1"/>
                </a:solidFill>
                <a:sym typeface="Wingdings" panose="05000000000000000000" pitchFamily="2" charset="2"/>
              </a:rPr>
              <a:t>1</a:t>
            </a:r>
            <a:r>
              <a:rPr lang="en-US" baseline="30000" dirty="0">
                <a:solidFill>
                  <a:schemeClr val="bg1"/>
                </a:solidFill>
                <a:sym typeface="Wingdings" panose="05000000000000000000" pitchFamily="2" charset="2"/>
              </a:rPr>
              <a:t>st</a:t>
            </a:r>
            <a:r>
              <a:rPr lang="en-US" dirty="0">
                <a:solidFill>
                  <a:schemeClr val="bg1"/>
                </a:solidFill>
                <a:sym typeface="Wingdings" panose="05000000000000000000" pitchFamily="2" charset="2"/>
              </a:rPr>
              <a:t>  2</a:t>
            </a:r>
            <a:r>
              <a:rPr lang="en-US" baseline="30000" dirty="0">
                <a:solidFill>
                  <a:schemeClr val="bg1"/>
                </a:solidFill>
                <a:sym typeface="Wingdings" panose="05000000000000000000" pitchFamily="2" charset="2"/>
              </a:rPr>
              <a:t>nd</a:t>
            </a:r>
            <a:r>
              <a:rPr lang="en-US" dirty="0">
                <a:solidFill>
                  <a:schemeClr val="bg1"/>
                </a:solidFill>
                <a:sym typeface="Wingdings" panose="05000000000000000000" pitchFamily="2" charset="2"/>
              </a:rPr>
              <a:t>/3</a:t>
            </a:r>
            <a:r>
              <a:rPr lang="en-US" baseline="30000" dirty="0">
                <a:solidFill>
                  <a:schemeClr val="bg1"/>
                </a:solidFill>
                <a:sym typeface="Wingdings" panose="05000000000000000000" pitchFamily="2" charset="2"/>
              </a:rPr>
              <a:t>rd</a:t>
            </a:r>
            <a:r>
              <a:rPr lang="en-US" dirty="0">
                <a:solidFill>
                  <a:schemeClr val="bg1"/>
                </a:solidFill>
                <a:sym typeface="Wingdings" panose="05000000000000000000" pitchFamily="2" charset="2"/>
              </a:rPr>
              <a:t> anterior intercostal space, midclavicular</a:t>
            </a:r>
          </a:p>
          <a:p>
            <a:pPr marL="0" indent="0">
              <a:buNone/>
            </a:pPr>
            <a:r>
              <a:rPr lang="en-US" dirty="0">
                <a:solidFill>
                  <a:schemeClr val="bg1"/>
                </a:solidFill>
                <a:sym typeface="Wingdings" panose="05000000000000000000" pitchFamily="2" charset="2"/>
              </a:rPr>
              <a:t>2</a:t>
            </a:r>
            <a:r>
              <a:rPr lang="en-US" baseline="30000" dirty="0">
                <a:solidFill>
                  <a:schemeClr val="bg1"/>
                </a:solidFill>
                <a:sym typeface="Wingdings" panose="05000000000000000000" pitchFamily="2" charset="2"/>
              </a:rPr>
              <a:t>nd</a:t>
            </a:r>
            <a:r>
              <a:rPr lang="en-US" dirty="0">
                <a:solidFill>
                  <a:schemeClr val="bg1"/>
                </a:solidFill>
                <a:sym typeface="Wingdings" panose="05000000000000000000" pitchFamily="2" charset="2"/>
              </a:rPr>
              <a:t> 5</a:t>
            </a:r>
            <a:r>
              <a:rPr lang="en-US" baseline="30000" dirty="0">
                <a:solidFill>
                  <a:schemeClr val="bg1"/>
                </a:solidFill>
                <a:sym typeface="Wingdings" panose="05000000000000000000" pitchFamily="2" charset="2"/>
              </a:rPr>
              <a:t>th</a:t>
            </a:r>
            <a:r>
              <a:rPr lang="en-US" dirty="0">
                <a:solidFill>
                  <a:schemeClr val="bg1"/>
                </a:solidFill>
                <a:sym typeface="Wingdings" panose="05000000000000000000" pitchFamily="2" charset="2"/>
              </a:rPr>
              <a:t>/6</a:t>
            </a:r>
            <a:r>
              <a:rPr lang="en-US" baseline="30000" dirty="0">
                <a:solidFill>
                  <a:schemeClr val="bg1"/>
                </a:solidFill>
                <a:sym typeface="Wingdings" panose="05000000000000000000" pitchFamily="2" charset="2"/>
              </a:rPr>
              <a:t>th</a:t>
            </a:r>
            <a:r>
              <a:rPr lang="en-US" dirty="0">
                <a:solidFill>
                  <a:schemeClr val="bg1"/>
                </a:solidFill>
                <a:sym typeface="Wingdings" panose="05000000000000000000" pitchFamily="2" charset="2"/>
              </a:rPr>
              <a:t> intercostal space, posterior axillary line</a:t>
            </a:r>
          </a:p>
          <a:p>
            <a:pPr marL="0" indent="0">
              <a:buNone/>
            </a:pPr>
            <a:r>
              <a:rPr lang="en-US" dirty="0">
                <a:solidFill>
                  <a:schemeClr val="bg1"/>
                </a:solidFill>
                <a:sym typeface="Wingdings" panose="05000000000000000000" pitchFamily="2" charset="2"/>
              </a:rPr>
              <a:t>Instill NS at 42°C</a:t>
            </a:r>
          </a:p>
          <a:p>
            <a:pPr marL="0" indent="0">
              <a:buNone/>
            </a:pPr>
            <a:r>
              <a:rPr lang="en-US" dirty="0">
                <a:solidFill>
                  <a:schemeClr val="bg1"/>
                </a:solidFill>
                <a:sym typeface="Wingdings" panose="05000000000000000000" pitchFamily="2" charset="2"/>
              </a:rPr>
              <a:t>Avoid Left side catheters in </a:t>
            </a:r>
            <a:r>
              <a:rPr lang="en-US" dirty="0" err="1">
                <a:solidFill>
                  <a:schemeClr val="bg1"/>
                </a:solidFill>
                <a:sym typeface="Wingdings" panose="05000000000000000000" pitchFamily="2" charset="2"/>
              </a:rPr>
              <a:t>perfusing</a:t>
            </a:r>
            <a:r>
              <a:rPr lang="en-US" dirty="0">
                <a:solidFill>
                  <a:schemeClr val="bg1"/>
                </a:solidFill>
                <a:sym typeface="Wingdings" panose="05000000000000000000" pitchFamily="2" charset="2"/>
              </a:rPr>
              <a:t> patients as can cause arrhythmias</a:t>
            </a:r>
          </a:p>
          <a:p>
            <a:pPr marL="0" indent="0">
              <a:buNone/>
            </a:pPr>
            <a:endParaRPr lang="en-US" dirty="0">
              <a:solidFill>
                <a:schemeClr val="bg1"/>
              </a:solidFill>
            </a:endParaRPr>
          </a:p>
        </p:txBody>
      </p:sp>
      <p:pic>
        <p:nvPicPr>
          <p:cNvPr id="5" name="Content Placeholder 4"/>
          <p:cNvPicPr>
            <a:picLocks noGrp="1" noChangeAspect="1"/>
          </p:cNvPicPr>
          <p:nvPr>
            <p:ph sz="half" idx="2"/>
          </p:nvPr>
        </p:nvPicPr>
        <p:blipFill>
          <a:blip r:embed="rId3"/>
          <a:stretch>
            <a:fillRect/>
          </a:stretch>
        </p:blipFill>
        <p:spPr>
          <a:xfrm>
            <a:off x="5477756" y="365125"/>
            <a:ext cx="6369819" cy="6129035"/>
          </a:xfrm>
          <a:prstGeom prst="rect">
            <a:avLst/>
          </a:prstGeom>
        </p:spPr>
      </p:pic>
    </p:spTree>
    <p:extLst>
      <p:ext uri="{BB962C8B-B14F-4D97-AF65-F5344CB8AC3E}">
        <p14:creationId xmlns:p14="http://schemas.microsoft.com/office/powerpoint/2010/main" val="1936127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90000"/>
                  </a:schemeClr>
                </a:solidFill>
              </a:rPr>
              <a:t>Peritoneal Lavage</a:t>
            </a:r>
          </a:p>
        </p:txBody>
      </p:sp>
      <p:sp>
        <p:nvSpPr>
          <p:cNvPr id="3" name="Content Placeholder 2"/>
          <p:cNvSpPr>
            <a:spLocks noGrp="1"/>
          </p:cNvSpPr>
          <p:nvPr>
            <p:ph sz="half" idx="1"/>
          </p:nvPr>
        </p:nvSpPr>
        <p:spPr/>
        <p:txBody>
          <a:bodyPr/>
          <a:lstStyle/>
          <a:p>
            <a:pPr marL="0" indent="0">
              <a:buNone/>
            </a:pPr>
            <a:r>
              <a:rPr lang="en-US" dirty="0">
                <a:solidFill>
                  <a:schemeClr val="bg1"/>
                </a:solidFill>
              </a:rPr>
              <a:t>Increases temp 2-4°C/</a:t>
            </a:r>
            <a:r>
              <a:rPr lang="en-US" dirty="0" err="1">
                <a:solidFill>
                  <a:schemeClr val="bg1"/>
                </a:solidFill>
              </a:rPr>
              <a:t>Hr</a:t>
            </a:r>
            <a:endParaRPr lang="en-US" dirty="0">
              <a:solidFill>
                <a:schemeClr val="bg1"/>
              </a:solidFill>
            </a:endParaRPr>
          </a:p>
        </p:txBody>
      </p:sp>
      <p:pic>
        <p:nvPicPr>
          <p:cNvPr id="5" name="Content Placeholder 4"/>
          <p:cNvPicPr>
            <a:picLocks noGrp="1" noChangeAspect="1"/>
          </p:cNvPicPr>
          <p:nvPr>
            <p:ph sz="half" idx="2"/>
          </p:nvPr>
        </p:nvPicPr>
        <p:blipFill>
          <a:blip r:embed="rId3"/>
          <a:stretch>
            <a:fillRect/>
          </a:stretch>
        </p:blipFill>
        <p:spPr>
          <a:xfrm>
            <a:off x="7107417" y="877824"/>
            <a:ext cx="4246383" cy="5603709"/>
          </a:xfrm>
          <a:prstGeom prst="rect">
            <a:avLst/>
          </a:prstGeom>
        </p:spPr>
      </p:pic>
      <p:pic>
        <p:nvPicPr>
          <p:cNvPr id="6" name="Picture 5"/>
          <p:cNvPicPr>
            <a:picLocks noChangeAspect="1"/>
          </p:cNvPicPr>
          <p:nvPr/>
        </p:nvPicPr>
        <p:blipFill>
          <a:blip r:embed="rId4"/>
          <a:stretch>
            <a:fillRect/>
          </a:stretch>
        </p:blipFill>
        <p:spPr>
          <a:xfrm>
            <a:off x="1805047" y="2377439"/>
            <a:ext cx="4601217" cy="4104093"/>
          </a:xfrm>
          <a:prstGeom prst="rect">
            <a:avLst/>
          </a:prstGeom>
        </p:spPr>
      </p:pic>
    </p:spTree>
    <p:extLst>
      <p:ext uri="{BB962C8B-B14F-4D97-AF65-F5344CB8AC3E}">
        <p14:creationId xmlns:p14="http://schemas.microsoft.com/office/powerpoint/2010/main" val="290552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02336" y="347472"/>
            <a:ext cx="5534979" cy="1828800"/>
          </a:xfrm>
          <a:prstGeom prst="rect">
            <a:avLst/>
          </a:prstGeom>
        </p:spPr>
      </p:pic>
      <p:pic>
        <p:nvPicPr>
          <p:cNvPr id="5" name="Content Placeholder 4"/>
          <p:cNvPicPr>
            <a:picLocks noGrp="1" noChangeAspect="1"/>
          </p:cNvPicPr>
          <p:nvPr>
            <p:ph idx="1"/>
          </p:nvPr>
        </p:nvPicPr>
        <p:blipFill>
          <a:blip r:embed="rId4"/>
          <a:stretch>
            <a:fillRect/>
          </a:stretch>
        </p:blipFill>
        <p:spPr>
          <a:xfrm>
            <a:off x="6193347" y="189640"/>
            <a:ext cx="5565837" cy="6462811"/>
          </a:xfrm>
          <a:prstGeom prst="rect">
            <a:avLst/>
          </a:prstGeom>
        </p:spPr>
      </p:pic>
      <p:sp>
        <p:nvSpPr>
          <p:cNvPr id="6" name="TextBox 5"/>
          <p:cNvSpPr txBox="1"/>
          <p:nvPr/>
        </p:nvSpPr>
        <p:spPr>
          <a:xfrm>
            <a:off x="2781968" y="2359152"/>
            <a:ext cx="3411379" cy="369332"/>
          </a:xfrm>
          <a:prstGeom prst="rect">
            <a:avLst/>
          </a:prstGeom>
          <a:noFill/>
        </p:spPr>
        <p:txBody>
          <a:bodyPr wrap="square" rtlCol="0">
            <a:spAutoFit/>
          </a:bodyPr>
          <a:lstStyle/>
          <a:p>
            <a:r>
              <a:rPr lang="en-US" dirty="0">
                <a:solidFill>
                  <a:schemeClr val="bg2">
                    <a:lumMod val="90000"/>
                  </a:schemeClr>
                </a:solidFill>
              </a:rPr>
              <a:t>Hope (hypothermiascore.org)</a:t>
            </a:r>
          </a:p>
        </p:txBody>
      </p:sp>
      <p:pic>
        <p:nvPicPr>
          <p:cNvPr id="7" name="Picture 6"/>
          <p:cNvPicPr>
            <a:picLocks noChangeAspect="1"/>
          </p:cNvPicPr>
          <p:nvPr/>
        </p:nvPicPr>
        <p:blipFill>
          <a:blip r:embed="rId5"/>
          <a:stretch>
            <a:fillRect/>
          </a:stretch>
        </p:blipFill>
        <p:spPr>
          <a:xfrm>
            <a:off x="803041" y="3118623"/>
            <a:ext cx="4258269" cy="3143689"/>
          </a:xfrm>
          <a:prstGeom prst="rect">
            <a:avLst/>
          </a:prstGeom>
        </p:spPr>
      </p:pic>
    </p:spTree>
    <p:extLst>
      <p:ext uri="{BB962C8B-B14F-4D97-AF65-F5344CB8AC3E}">
        <p14:creationId xmlns:p14="http://schemas.microsoft.com/office/powerpoint/2010/main" val="1239312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2">
                    <a:lumMod val="90000"/>
                  </a:schemeClr>
                </a:solidFill>
              </a:rPr>
              <a:t>Treatment of Arrhythmias</a:t>
            </a:r>
          </a:p>
        </p:txBody>
      </p:sp>
      <p:sp>
        <p:nvSpPr>
          <p:cNvPr id="3" name="Content Placeholder 2"/>
          <p:cNvSpPr>
            <a:spLocks noGrp="1"/>
          </p:cNvSpPr>
          <p:nvPr>
            <p:ph idx="1"/>
          </p:nvPr>
        </p:nvSpPr>
        <p:spPr>
          <a:solidFill>
            <a:schemeClr val="accent1">
              <a:lumMod val="75000"/>
            </a:schemeClr>
          </a:solidFill>
        </p:spPr>
        <p:txBody>
          <a:bodyPr/>
          <a:lstStyle/>
          <a:p>
            <a:r>
              <a:rPr lang="en-US" dirty="0">
                <a:solidFill>
                  <a:schemeClr val="bg1"/>
                </a:solidFill>
              </a:rPr>
              <a:t>Arrhythmias may persist until patient is rewarmed</a:t>
            </a:r>
          </a:p>
          <a:p>
            <a:r>
              <a:rPr lang="en-US" dirty="0">
                <a:solidFill>
                  <a:schemeClr val="bg1"/>
                </a:solidFill>
              </a:rPr>
              <a:t>Ignore atrial arrhythmias with slow ventricular response</a:t>
            </a:r>
          </a:p>
          <a:p>
            <a:r>
              <a:rPr lang="en-US" dirty="0">
                <a:solidFill>
                  <a:schemeClr val="bg1"/>
                </a:solidFill>
              </a:rPr>
              <a:t>Ventricular fibrillation is common</a:t>
            </a:r>
          </a:p>
          <a:p>
            <a:pPr lvl="1"/>
            <a:r>
              <a:rPr lang="en-US" dirty="0">
                <a:solidFill>
                  <a:schemeClr val="bg1"/>
                </a:solidFill>
              </a:rPr>
              <a:t>Defibrillation may be attempted but is rarely successful until core temp is above 30</a:t>
            </a:r>
            <a:r>
              <a:rPr lang="en-US" dirty="0">
                <a:solidFill>
                  <a:schemeClr val="bg1"/>
                </a:solidFill>
                <a:sym typeface="Wingdings" panose="05000000000000000000" pitchFamily="2" charset="2"/>
              </a:rPr>
              <a:t>°C</a:t>
            </a:r>
          </a:p>
          <a:p>
            <a:pPr lvl="1"/>
            <a:r>
              <a:rPr lang="en-US" dirty="0">
                <a:solidFill>
                  <a:schemeClr val="bg1"/>
                </a:solidFill>
                <a:sym typeface="Wingdings" panose="05000000000000000000" pitchFamily="2" charset="2"/>
              </a:rPr>
              <a:t>Shock 3 times, then wait until warm</a:t>
            </a:r>
          </a:p>
          <a:p>
            <a:pPr lvl="1"/>
            <a:r>
              <a:rPr lang="en-US" dirty="0">
                <a:solidFill>
                  <a:schemeClr val="bg1"/>
                </a:solidFill>
                <a:sym typeface="Wingdings" panose="05000000000000000000" pitchFamily="2" charset="2"/>
              </a:rPr>
              <a:t>Some studies recommend holding medications or space at longer intervals (epinephrine, </a:t>
            </a:r>
            <a:r>
              <a:rPr lang="en-US" dirty="0" err="1">
                <a:solidFill>
                  <a:schemeClr val="bg1"/>
                </a:solidFill>
                <a:sym typeface="Wingdings" panose="05000000000000000000" pitchFamily="2" charset="2"/>
              </a:rPr>
              <a:t>amio</a:t>
            </a:r>
            <a:r>
              <a:rPr lang="en-US" dirty="0">
                <a:solidFill>
                  <a:schemeClr val="bg1"/>
                </a:solidFill>
                <a:sym typeface="Wingdings" panose="05000000000000000000" pitchFamily="2" charset="2"/>
              </a:rPr>
              <a:t>, </a:t>
            </a:r>
            <a:r>
              <a:rPr lang="en-US" dirty="0" err="1">
                <a:solidFill>
                  <a:schemeClr val="bg1"/>
                </a:solidFill>
                <a:sym typeface="Wingdings" panose="05000000000000000000" pitchFamily="2" charset="2"/>
              </a:rPr>
              <a:t>etc</a:t>
            </a:r>
            <a:r>
              <a:rPr lang="en-US" dirty="0">
                <a:solidFill>
                  <a:schemeClr val="bg1"/>
                </a:solidFill>
                <a:sym typeface="Wingdings" panose="05000000000000000000" pitchFamily="2" charset="2"/>
              </a:rPr>
              <a:t>)</a:t>
            </a:r>
          </a:p>
          <a:p>
            <a:pPr lvl="1"/>
            <a:r>
              <a:rPr lang="en-US" dirty="0">
                <a:solidFill>
                  <a:schemeClr val="bg1"/>
                </a:solidFill>
                <a:sym typeface="Wingdings" panose="05000000000000000000" pitchFamily="2" charset="2"/>
              </a:rPr>
              <a:t>Initiate CPR in all </a:t>
            </a:r>
            <a:r>
              <a:rPr lang="en-US" dirty="0" err="1">
                <a:solidFill>
                  <a:schemeClr val="bg1"/>
                </a:solidFill>
                <a:sym typeface="Wingdings" panose="05000000000000000000" pitchFamily="2" charset="2"/>
              </a:rPr>
              <a:t>pt’s</a:t>
            </a:r>
            <a:r>
              <a:rPr lang="en-US" dirty="0">
                <a:solidFill>
                  <a:schemeClr val="bg1"/>
                </a:solidFill>
                <a:sym typeface="Wingdings" panose="05000000000000000000" pitchFamily="2" charset="2"/>
              </a:rPr>
              <a:t> with cardiac arrest</a:t>
            </a:r>
            <a:endParaRPr lang="en-US" dirty="0">
              <a:solidFill>
                <a:schemeClr val="bg1"/>
              </a:solidFill>
            </a:endParaRPr>
          </a:p>
        </p:txBody>
      </p:sp>
    </p:spTree>
    <p:extLst>
      <p:ext uri="{BB962C8B-B14F-4D97-AF65-F5344CB8AC3E}">
        <p14:creationId xmlns:p14="http://schemas.microsoft.com/office/powerpoint/2010/main" val="1039339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2">
                    <a:lumMod val="90000"/>
                  </a:schemeClr>
                </a:solidFill>
              </a:rPr>
              <a:t>Duration of Resuscitation</a:t>
            </a:r>
          </a:p>
        </p:txBody>
      </p:sp>
      <p:sp>
        <p:nvSpPr>
          <p:cNvPr id="3" name="Content Placeholder 2"/>
          <p:cNvSpPr>
            <a:spLocks noGrp="1"/>
          </p:cNvSpPr>
          <p:nvPr>
            <p:ph idx="1"/>
          </p:nvPr>
        </p:nvSpPr>
        <p:spPr>
          <a:solidFill>
            <a:schemeClr val="accent1">
              <a:lumMod val="75000"/>
            </a:schemeClr>
          </a:solidFill>
        </p:spPr>
        <p:txBody>
          <a:bodyPr>
            <a:normAutofit/>
          </a:bodyPr>
          <a:lstStyle/>
          <a:p>
            <a:pPr>
              <a:spcBef>
                <a:spcPts val="3000"/>
              </a:spcBef>
            </a:pPr>
            <a:r>
              <a:rPr lang="en-US" dirty="0">
                <a:solidFill>
                  <a:schemeClr val="bg1"/>
                </a:solidFill>
              </a:rPr>
              <a:t>Resuscitative efforts should only be withheld when there is a nonsurvivable injury or fatal illness, if the body is so frozen that chest compressions are impossible or if the nose and mouth are blocked with snow or ice.</a:t>
            </a:r>
          </a:p>
          <a:p>
            <a:pPr>
              <a:spcBef>
                <a:spcPts val="3000"/>
              </a:spcBef>
            </a:pPr>
            <a:r>
              <a:rPr lang="en-US" dirty="0">
                <a:solidFill>
                  <a:schemeClr val="bg1"/>
                </a:solidFill>
              </a:rPr>
              <a:t>Efforts should be continued sometimes for several hours</a:t>
            </a:r>
          </a:p>
          <a:p>
            <a:pPr>
              <a:spcBef>
                <a:spcPts val="3000"/>
              </a:spcBef>
            </a:pPr>
            <a:r>
              <a:rPr lang="en-US" dirty="0">
                <a:solidFill>
                  <a:schemeClr val="bg1"/>
                </a:solidFill>
              </a:rPr>
              <a:t>Do NOT terminate for low end-tidal CO2 </a:t>
            </a:r>
            <a:r>
              <a:rPr lang="en-US" dirty="0">
                <a:solidFill>
                  <a:schemeClr val="bg1"/>
                </a:solidFill>
                <a:sym typeface="Wingdings" panose="05000000000000000000" pitchFamily="2" charset="2"/>
              </a:rPr>
              <a:t> may reflect the low metabolic rate and not poor perfusion</a:t>
            </a:r>
          </a:p>
        </p:txBody>
      </p:sp>
    </p:spTree>
    <p:extLst>
      <p:ext uri="{BB962C8B-B14F-4D97-AF65-F5344CB8AC3E}">
        <p14:creationId xmlns:p14="http://schemas.microsoft.com/office/powerpoint/2010/main" val="83800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2">
                    <a:lumMod val="90000"/>
                  </a:schemeClr>
                </a:solidFill>
              </a:rPr>
              <a:t>Poor Prognosis – Biochemical Markers</a:t>
            </a:r>
          </a:p>
        </p:txBody>
      </p:sp>
      <p:sp>
        <p:nvSpPr>
          <p:cNvPr id="3" name="Content Placeholder 2"/>
          <p:cNvSpPr>
            <a:spLocks noGrp="1"/>
          </p:cNvSpPr>
          <p:nvPr>
            <p:ph idx="1"/>
          </p:nvPr>
        </p:nvSpPr>
        <p:spPr>
          <a:solidFill>
            <a:schemeClr val="accent1">
              <a:lumMod val="75000"/>
            </a:schemeClr>
          </a:solidFill>
        </p:spPr>
        <p:txBody>
          <a:bodyPr/>
          <a:lstStyle/>
          <a:p>
            <a:r>
              <a:rPr lang="en-US" dirty="0">
                <a:solidFill>
                  <a:schemeClr val="bg1"/>
                </a:solidFill>
                <a:sym typeface="Wingdings" panose="05000000000000000000" pitchFamily="2" charset="2"/>
              </a:rPr>
              <a:t>K &gt; 12 </a:t>
            </a:r>
            <a:r>
              <a:rPr lang="en-US" dirty="0" err="1">
                <a:solidFill>
                  <a:schemeClr val="bg1"/>
                </a:solidFill>
                <a:sym typeface="Wingdings" panose="05000000000000000000" pitchFamily="2" charset="2"/>
              </a:rPr>
              <a:t>mEq</a:t>
            </a:r>
            <a:r>
              <a:rPr lang="en-US" dirty="0">
                <a:solidFill>
                  <a:schemeClr val="bg1"/>
                </a:solidFill>
                <a:sym typeface="Wingdings" panose="05000000000000000000" pitchFamily="2" charset="2"/>
              </a:rPr>
              <a:t>/L</a:t>
            </a:r>
          </a:p>
          <a:p>
            <a:r>
              <a:rPr lang="en-US" dirty="0">
                <a:solidFill>
                  <a:schemeClr val="bg1"/>
                </a:solidFill>
                <a:sym typeface="Wingdings" panose="05000000000000000000" pitchFamily="2" charset="2"/>
              </a:rPr>
              <a:t>Lactate &gt; 13.3</a:t>
            </a:r>
          </a:p>
          <a:p>
            <a:r>
              <a:rPr lang="en-US" dirty="0">
                <a:solidFill>
                  <a:schemeClr val="bg1"/>
                </a:solidFill>
                <a:sym typeface="Wingdings" panose="05000000000000000000" pitchFamily="2" charset="2"/>
              </a:rPr>
              <a:t>pH &lt; 6.9</a:t>
            </a:r>
          </a:p>
          <a:p>
            <a:r>
              <a:rPr lang="en-US" dirty="0">
                <a:solidFill>
                  <a:schemeClr val="bg1"/>
                </a:solidFill>
                <a:sym typeface="Wingdings" panose="05000000000000000000" pitchFamily="2" charset="2"/>
              </a:rPr>
              <a:t>Fibrinogen &lt; 50 mg/DL  indicative for intravascular thrombosis</a:t>
            </a:r>
          </a:p>
          <a:p>
            <a:r>
              <a:rPr lang="en-US" dirty="0">
                <a:solidFill>
                  <a:schemeClr val="bg1"/>
                </a:solidFill>
                <a:sym typeface="Wingdings" panose="05000000000000000000" pitchFamily="2" charset="2"/>
              </a:rPr>
              <a:t>Ammonia &gt; 420 mcg/</a:t>
            </a:r>
            <a:r>
              <a:rPr lang="en-US" dirty="0" err="1">
                <a:solidFill>
                  <a:schemeClr val="bg1"/>
                </a:solidFill>
                <a:sym typeface="Wingdings" panose="05000000000000000000" pitchFamily="2" charset="2"/>
              </a:rPr>
              <a:t>dL</a:t>
            </a:r>
            <a:endParaRPr lang="en-US" dirty="0">
              <a:solidFill>
                <a:schemeClr val="bg1"/>
              </a:solidFill>
              <a:sym typeface="Wingdings" panose="05000000000000000000" pitchFamily="2" charset="2"/>
            </a:endParaRPr>
          </a:p>
          <a:p>
            <a:r>
              <a:rPr lang="en-US" dirty="0">
                <a:solidFill>
                  <a:schemeClr val="bg1"/>
                </a:solidFill>
                <a:sym typeface="Wingdings" panose="05000000000000000000" pitchFamily="2" charset="2"/>
              </a:rPr>
              <a:t>Elevated Na and Cr levels</a:t>
            </a:r>
          </a:p>
        </p:txBody>
      </p:sp>
    </p:spTree>
    <p:extLst>
      <p:ext uri="{BB962C8B-B14F-4D97-AF65-F5344CB8AC3E}">
        <p14:creationId xmlns:p14="http://schemas.microsoft.com/office/powerpoint/2010/main" val="2034781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90000"/>
                  </a:schemeClr>
                </a:solidFill>
              </a:rPr>
              <a:t>Poor Prognosis Factors</a:t>
            </a:r>
          </a:p>
        </p:txBody>
      </p:sp>
      <p:pic>
        <p:nvPicPr>
          <p:cNvPr id="4" name="Content Placeholder 3"/>
          <p:cNvPicPr>
            <a:picLocks noGrp="1" noChangeAspect="1"/>
          </p:cNvPicPr>
          <p:nvPr>
            <p:ph idx="1"/>
          </p:nvPr>
        </p:nvPicPr>
        <p:blipFill>
          <a:blip r:embed="rId2"/>
          <a:stretch>
            <a:fillRect/>
          </a:stretch>
        </p:blipFill>
        <p:spPr>
          <a:xfrm>
            <a:off x="143092" y="1690688"/>
            <a:ext cx="11905816" cy="4937760"/>
          </a:xfrm>
          <a:prstGeom prst="rect">
            <a:avLst/>
          </a:prstGeom>
        </p:spPr>
      </p:pic>
    </p:spTree>
    <p:extLst>
      <p:ext uri="{BB962C8B-B14F-4D97-AF65-F5344CB8AC3E}">
        <p14:creationId xmlns:p14="http://schemas.microsoft.com/office/powerpoint/2010/main" val="2798744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2">
                    <a:lumMod val="90000"/>
                  </a:schemeClr>
                </a:solidFill>
              </a:rPr>
              <a:t>Failure of Rewarming</a:t>
            </a:r>
          </a:p>
        </p:txBody>
      </p:sp>
      <p:sp>
        <p:nvSpPr>
          <p:cNvPr id="3" name="Content Placeholder 2"/>
          <p:cNvSpPr>
            <a:spLocks noGrp="1"/>
          </p:cNvSpPr>
          <p:nvPr>
            <p:ph idx="1"/>
          </p:nvPr>
        </p:nvSpPr>
        <p:spPr>
          <a:solidFill>
            <a:schemeClr val="accent1">
              <a:lumMod val="75000"/>
            </a:schemeClr>
          </a:solidFill>
        </p:spPr>
        <p:txBody>
          <a:bodyPr/>
          <a:lstStyle/>
          <a:p>
            <a:pPr>
              <a:spcBef>
                <a:spcPts val="2000"/>
              </a:spcBef>
            </a:pPr>
            <a:r>
              <a:rPr lang="en-US" dirty="0">
                <a:solidFill>
                  <a:schemeClr val="bg1"/>
                </a:solidFill>
              </a:rPr>
              <a:t>Ensure rewarming techniques are in process</a:t>
            </a:r>
          </a:p>
          <a:p>
            <a:pPr>
              <a:spcBef>
                <a:spcPts val="2000"/>
              </a:spcBef>
            </a:pPr>
            <a:r>
              <a:rPr lang="en-US" dirty="0">
                <a:solidFill>
                  <a:schemeClr val="bg1"/>
                </a:solidFill>
              </a:rPr>
              <a:t>Reverse contributing causes (e.g. hypoglycemia, hypothyroid, adrenal insufficiency, sepsis)</a:t>
            </a:r>
          </a:p>
          <a:p>
            <a:pPr>
              <a:spcBef>
                <a:spcPts val="2000"/>
              </a:spcBef>
            </a:pPr>
            <a:r>
              <a:rPr lang="en-US" dirty="0">
                <a:solidFill>
                  <a:schemeClr val="bg1"/>
                </a:solidFill>
              </a:rPr>
              <a:t>Give Empiric </a:t>
            </a:r>
            <a:r>
              <a:rPr lang="en-US" dirty="0" err="1">
                <a:solidFill>
                  <a:schemeClr val="bg1"/>
                </a:solidFill>
              </a:rPr>
              <a:t>Abx</a:t>
            </a:r>
            <a:r>
              <a:rPr lang="en-US" dirty="0">
                <a:solidFill>
                  <a:schemeClr val="bg1"/>
                </a:solidFill>
              </a:rPr>
              <a:t> if unable to raise core temp &gt; 0.7°C/hr.</a:t>
            </a:r>
          </a:p>
          <a:p>
            <a:pPr>
              <a:spcBef>
                <a:spcPts val="2000"/>
              </a:spcBef>
            </a:pPr>
            <a:r>
              <a:rPr lang="en-US" dirty="0">
                <a:solidFill>
                  <a:schemeClr val="bg1"/>
                </a:solidFill>
              </a:rPr>
              <a:t>Consider </a:t>
            </a:r>
            <a:r>
              <a:rPr lang="en-US" dirty="0" err="1">
                <a:solidFill>
                  <a:schemeClr val="bg1"/>
                </a:solidFill>
              </a:rPr>
              <a:t>Afterdrop</a:t>
            </a:r>
            <a:r>
              <a:rPr lang="en-US" dirty="0">
                <a:solidFill>
                  <a:schemeClr val="bg1"/>
                </a:solidFill>
              </a:rPr>
              <a:t> and ensure central re-warming first.</a:t>
            </a:r>
          </a:p>
          <a:p>
            <a:pPr>
              <a:spcBef>
                <a:spcPts val="2000"/>
              </a:spcBef>
            </a:pPr>
            <a:r>
              <a:rPr lang="en-US" dirty="0">
                <a:solidFill>
                  <a:schemeClr val="bg1"/>
                </a:solidFill>
              </a:rPr>
              <a:t>Consider dexamethasone 4 mg IV</a:t>
            </a:r>
          </a:p>
        </p:txBody>
      </p:sp>
    </p:spTree>
    <p:extLst>
      <p:ext uri="{BB962C8B-B14F-4D97-AF65-F5344CB8AC3E}">
        <p14:creationId xmlns:p14="http://schemas.microsoft.com/office/powerpoint/2010/main" val="1241087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6295" y="185105"/>
            <a:ext cx="5747342" cy="2039808"/>
          </a:xfrm>
          <a:prstGeom prst="rect">
            <a:avLst/>
          </a:prstGeom>
        </p:spPr>
      </p:pic>
      <p:pic>
        <p:nvPicPr>
          <p:cNvPr id="5" name="Picture 4"/>
          <p:cNvPicPr>
            <a:picLocks noChangeAspect="1"/>
          </p:cNvPicPr>
          <p:nvPr/>
        </p:nvPicPr>
        <p:blipFill>
          <a:blip r:embed="rId3"/>
          <a:stretch>
            <a:fillRect/>
          </a:stretch>
        </p:blipFill>
        <p:spPr>
          <a:xfrm>
            <a:off x="6779215" y="794083"/>
            <a:ext cx="4350861" cy="3447758"/>
          </a:xfrm>
          <a:prstGeom prst="rect">
            <a:avLst/>
          </a:prstGeom>
        </p:spPr>
      </p:pic>
      <p:pic>
        <p:nvPicPr>
          <p:cNvPr id="6" name="Picture 5"/>
          <p:cNvPicPr>
            <a:picLocks noChangeAspect="1"/>
          </p:cNvPicPr>
          <p:nvPr/>
        </p:nvPicPr>
        <p:blipFill>
          <a:blip r:embed="rId4"/>
          <a:stretch>
            <a:fillRect/>
          </a:stretch>
        </p:blipFill>
        <p:spPr>
          <a:xfrm>
            <a:off x="793696" y="2386474"/>
            <a:ext cx="3715462" cy="4356980"/>
          </a:xfrm>
          <a:prstGeom prst="rect">
            <a:avLst/>
          </a:prstGeom>
        </p:spPr>
      </p:pic>
      <p:pic>
        <p:nvPicPr>
          <p:cNvPr id="7" name="Picture 6"/>
          <p:cNvPicPr>
            <a:picLocks noChangeAspect="1"/>
          </p:cNvPicPr>
          <p:nvPr/>
        </p:nvPicPr>
        <p:blipFill>
          <a:blip r:embed="rId5"/>
          <a:stretch>
            <a:fillRect/>
          </a:stretch>
        </p:blipFill>
        <p:spPr>
          <a:xfrm>
            <a:off x="4752473" y="4564964"/>
            <a:ext cx="5829039" cy="1728864"/>
          </a:xfrm>
          <a:prstGeom prst="rect">
            <a:avLst/>
          </a:prstGeom>
        </p:spPr>
      </p:pic>
    </p:spTree>
    <p:extLst>
      <p:ext uri="{BB962C8B-B14F-4D97-AF65-F5344CB8AC3E}">
        <p14:creationId xmlns:p14="http://schemas.microsoft.com/office/powerpoint/2010/main" val="2273105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38200" y="219456"/>
            <a:ext cx="9802368" cy="2144268"/>
          </a:xfrm>
          <a:prstGeom prst="rect">
            <a:avLst/>
          </a:prstGeom>
        </p:spPr>
      </p:pic>
      <p:sp>
        <p:nvSpPr>
          <p:cNvPr id="3" name="Content Placeholder 2"/>
          <p:cNvSpPr>
            <a:spLocks noGrp="1"/>
          </p:cNvSpPr>
          <p:nvPr>
            <p:ph sz="half" idx="1"/>
          </p:nvPr>
        </p:nvSpPr>
        <p:spPr>
          <a:xfrm>
            <a:off x="838200" y="2615183"/>
            <a:ext cx="6696456" cy="3561779"/>
          </a:xfrm>
          <a:solidFill>
            <a:schemeClr val="accent1">
              <a:lumMod val="75000"/>
            </a:schemeClr>
          </a:solidFill>
        </p:spPr>
        <p:txBody>
          <a:bodyPr/>
          <a:lstStyle/>
          <a:p>
            <a:r>
              <a:rPr lang="en-US" dirty="0">
                <a:solidFill>
                  <a:schemeClr val="bg1"/>
                </a:solidFill>
              </a:rPr>
              <a:t>Systemic review of 214 pts, average body temp of 23.9 +/- 2.7°C</a:t>
            </a:r>
          </a:p>
          <a:p>
            <a:r>
              <a:rPr lang="en-US" dirty="0">
                <a:solidFill>
                  <a:schemeClr val="bg1"/>
                </a:solidFill>
              </a:rPr>
              <a:t>30% had asystole</a:t>
            </a:r>
          </a:p>
          <a:p>
            <a:r>
              <a:rPr lang="en-US" dirty="0">
                <a:solidFill>
                  <a:schemeClr val="bg1"/>
                </a:solidFill>
              </a:rPr>
              <a:t>Survival rate was 73%</a:t>
            </a:r>
          </a:p>
          <a:p>
            <a:r>
              <a:rPr lang="en-US" dirty="0">
                <a:solidFill>
                  <a:schemeClr val="bg1"/>
                </a:solidFill>
              </a:rPr>
              <a:t>Most survivors had favorable neurological outcomes (89%)</a:t>
            </a:r>
          </a:p>
          <a:p>
            <a:endParaRPr lang="en-US" dirty="0">
              <a:solidFill>
                <a:schemeClr val="bg1"/>
              </a:solidFill>
            </a:endParaRPr>
          </a:p>
        </p:txBody>
      </p:sp>
      <p:pic>
        <p:nvPicPr>
          <p:cNvPr id="7" name="Content Placeholder 6"/>
          <p:cNvPicPr>
            <a:picLocks noGrp="1" noChangeAspect="1"/>
          </p:cNvPicPr>
          <p:nvPr>
            <p:ph sz="half" idx="2"/>
          </p:nvPr>
        </p:nvPicPr>
        <p:blipFill>
          <a:blip r:embed="rId4"/>
          <a:stretch>
            <a:fillRect/>
          </a:stretch>
        </p:blipFill>
        <p:spPr>
          <a:xfrm>
            <a:off x="8961120" y="2738817"/>
            <a:ext cx="2578608" cy="3438145"/>
          </a:xfrm>
          <a:prstGeom prst="rect">
            <a:avLst/>
          </a:prstGeom>
        </p:spPr>
      </p:pic>
    </p:spTree>
    <p:extLst>
      <p:ext uri="{BB962C8B-B14F-4D97-AF65-F5344CB8AC3E}">
        <p14:creationId xmlns:p14="http://schemas.microsoft.com/office/powerpoint/2010/main" val="3039162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2">
                    <a:lumMod val="90000"/>
                  </a:schemeClr>
                </a:solidFill>
              </a:rPr>
              <a:t>Conclusions</a:t>
            </a:r>
          </a:p>
        </p:txBody>
      </p:sp>
      <p:sp>
        <p:nvSpPr>
          <p:cNvPr id="3" name="Content Placeholder 2"/>
          <p:cNvSpPr>
            <a:spLocks noGrp="1"/>
          </p:cNvSpPr>
          <p:nvPr>
            <p:ph idx="1"/>
          </p:nvPr>
        </p:nvSpPr>
        <p:spPr/>
        <p:txBody>
          <a:bodyPr/>
          <a:lstStyle/>
          <a:p>
            <a:r>
              <a:rPr lang="en-US" dirty="0">
                <a:solidFill>
                  <a:schemeClr val="bg1"/>
                </a:solidFill>
              </a:rPr>
              <a:t>Call for help early </a:t>
            </a:r>
            <a:r>
              <a:rPr lang="en-US" dirty="0">
                <a:solidFill>
                  <a:schemeClr val="bg1"/>
                </a:solidFill>
                <a:sym typeface="Wingdings" panose="05000000000000000000" pitchFamily="2" charset="2"/>
              </a:rPr>
              <a:t> these are labor intensive treatments</a:t>
            </a:r>
          </a:p>
          <a:p>
            <a:r>
              <a:rPr lang="en-US" dirty="0">
                <a:solidFill>
                  <a:schemeClr val="bg1"/>
                </a:solidFill>
                <a:sym typeface="Wingdings" panose="05000000000000000000" pitchFamily="2" charset="2"/>
              </a:rPr>
              <a:t>There are multiple modalities for rewarming and all can occur simultaneously</a:t>
            </a:r>
          </a:p>
          <a:p>
            <a:r>
              <a:rPr lang="en-US" dirty="0">
                <a:solidFill>
                  <a:schemeClr val="bg1"/>
                </a:solidFill>
                <a:sym typeface="Wingdings" panose="05000000000000000000" pitchFamily="2" charset="2"/>
              </a:rPr>
              <a:t>Avoid unnecessary movements as can precipitate arrhythmias</a:t>
            </a:r>
          </a:p>
          <a:p>
            <a:r>
              <a:rPr lang="en-US" dirty="0">
                <a:solidFill>
                  <a:schemeClr val="bg1"/>
                </a:solidFill>
                <a:sym typeface="Wingdings" panose="05000000000000000000" pitchFamily="2" charset="2"/>
              </a:rPr>
              <a:t>Typical ACLS adjuncts may not be effective when temp &lt;32°C</a:t>
            </a:r>
          </a:p>
          <a:p>
            <a:r>
              <a:rPr lang="en-US" dirty="0">
                <a:solidFill>
                  <a:schemeClr val="bg1"/>
                </a:solidFill>
              </a:rPr>
              <a:t>They are not Dead Until Warm and Dead</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474260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e's only mostly dead&quot; | Skull and Shackles | Obsidian Por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854" y="585216"/>
            <a:ext cx="10707596" cy="5907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650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a:solidFill>
                  <a:schemeClr val="bg2">
                    <a:lumMod val="90000"/>
                  </a:schemeClr>
                </a:solidFill>
              </a:rPr>
              <a:t>Questions?</a:t>
            </a:r>
          </a:p>
        </p:txBody>
      </p:sp>
      <p:pic>
        <p:nvPicPr>
          <p:cNvPr id="5" name="Content Placeholder 4"/>
          <p:cNvPicPr>
            <a:picLocks noGrp="1" noChangeAspect="1"/>
          </p:cNvPicPr>
          <p:nvPr>
            <p:ph idx="1"/>
          </p:nvPr>
        </p:nvPicPr>
        <p:blipFill>
          <a:blip r:embed="rId2"/>
          <a:stretch>
            <a:fillRect/>
          </a:stretch>
        </p:blipFill>
        <p:spPr>
          <a:xfrm>
            <a:off x="2323573" y="1857870"/>
            <a:ext cx="7544853" cy="4286848"/>
          </a:xfrm>
          <a:prstGeom prst="rect">
            <a:avLst/>
          </a:prstGeom>
        </p:spPr>
      </p:pic>
    </p:spTree>
    <p:extLst>
      <p:ext uri="{BB962C8B-B14F-4D97-AF65-F5344CB8AC3E}">
        <p14:creationId xmlns:p14="http://schemas.microsoft.com/office/powerpoint/2010/main" val="2202372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2">
                    <a:lumMod val="90000"/>
                  </a:schemeClr>
                </a:solidFill>
              </a:rPr>
              <a:t>Hypothermia Definition</a:t>
            </a:r>
          </a:p>
        </p:txBody>
      </p:sp>
      <p:sp>
        <p:nvSpPr>
          <p:cNvPr id="3" name="Content Placeholder 2"/>
          <p:cNvSpPr>
            <a:spLocks noGrp="1"/>
          </p:cNvSpPr>
          <p:nvPr>
            <p:ph idx="1"/>
          </p:nvPr>
        </p:nvSpPr>
        <p:spPr>
          <a:solidFill>
            <a:schemeClr val="accent1">
              <a:lumMod val="75000"/>
            </a:schemeClr>
          </a:solidFill>
        </p:spPr>
        <p:txBody>
          <a:bodyPr>
            <a:normAutofit/>
          </a:bodyPr>
          <a:lstStyle/>
          <a:p>
            <a:r>
              <a:rPr lang="en-US" dirty="0">
                <a:solidFill>
                  <a:schemeClr val="bg1"/>
                </a:solidFill>
              </a:rPr>
              <a:t>Core temperature &lt; 35°C (95°F)</a:t>
            </a:r>
          </a:p>
          <a:p>
            <a:pPr lvl="1"/>
            <a:r>
              <a:rPr lang="en-US" dirty="0">
                <a:solidFill>
                  <a:schemeClr val="bg1"/>
                </a:solidFill>
              </a:rPr>
              <a:t>Mild:  32-35°C (90-95°F)</a:t>
            </a:r>
          </a:p>
          <a:p>
            <a:pPr lvl="1"/>
            <a:r>
              <a:rPr lang="en-US" dirty="0">
                <a:solidFill>
                  <a:schemeClr val="bg1"/>
                </a:solidFill>
              </a:rPr>
              <a:t>Moderate: 28-32°C (82-90°F)</a:t>
            </a:r>
          </a:p>
          <a:p>
            <a:pPr lvl="1"/>
            <a:r>
              <a:rPr lang="en-US" dirty="0">
                <a:solidFill>
                  <a:schemeClr val="bg1"/>
                </a:solidFill>
              </a:rPr>
              <a:t>Severe: below 28°C (82°F)</a:t>
            </a:r>
          </a:p>
          <a:p>
            <a:pPr lvl="1"/>
            <a:r>
              <a:rPr lang="en-US" dirty="0">
                <a:solidFill>
                  <a:schemeClr val="bg1"/>
                </a:solidFill>
              </a:rPr>
              <a:t>Profound:  &lt;24</a:t>
            </a:r>
            <a:r>
              <a:rPr lang="en-US" dirty="0">
                <a:solidFill>
                  <a:schemeClr val="bg1"/>
                </a:solidFill>
                <a:sym typeface="Wingdings" panose="05000000000000000000" pitchFamily="2" charset="2"/>
              </a:rPr>
              <a:t>°C (75°F)</a:t>
            </a:r>
          </a:p>
          <a:p>
            <a:pPr lvl="1"/>
            <a:endParaRPr lang="en-US" dirty="0">
              <a:solidFill>
                <a:schemeClr val="bg1"/>
              </a:solidFill>
              <a:sym typeface="Wingdings" panose="05000000000000000000" pitchFamily="2" charset="2"/>
            </a:endParaRPr>
          </a:p>
          <a:p>
            <a:r>
              <a:rPr lang="en-US" dirty="0">
                <a:solidFill>
                  <a:schemeClr val="bg1"/>
                </a:solidFill>
              </a:rPr>
              <a:t>Hypothermia with associated comorbidities or trauma is considered more severe</a:t>
            </a:r>
          </a:p>
          <a:p>
            <a:endParaRPr lang="en-US" dirty="0">
              <a:solidFill>
                <a:schemeClr val="bg1"/>
              </a:solidFill>
            </a:endParaRPr>
          </a:p>
          <a:p>
            <a:endParaRPr lang="en-US" dirty="0">
              <a:solidFill>
                <a:schemeClr val="bg1"/>
              </a:solidFill>
            </a:endParaRPr>
          </a:p>
        </p:txBody>
      </p:sp>
      <p:pic>
        <p:nvPicPr>
          <p:cNvPr id="5" name="Picture 4"/>
          <p:cNvPicPr>
            <a:picLocks noChangeAspect="1"/>
          </p:cNvPicPr>
          <p:nvPr/>
        </p:nvPicPr>
        <p:blipFill>
          <a:blip r:embed="rId3"/>
          <a:stretch>
            <a:fillRect/>
          </a:stretch>
        </p:blipFill>
        <p:spPr>
          <a:xfrm>
            <a:off x="7351776" y="354065"/>
            <a:ext cx="3438144" cy="3651692"/>
          </a:xfrm>
          <a:prstGeom prst="rect">
            <a:avLst/>
          </a:prstGeom>
        </p:spPr>
      </p:pic>
    </p:spTree>
    <p:extLst>
      <p:ext uri="{BB962C8B-B14F-4D97-AF65-F5344CB8AC3E}">
        <p14:creationId xmlns:p14="http://schemas.microsoft.com/office/powerpoint/2010/main" val="605473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2">
                    <a:lumMod val="90000"/>
                  </a:schemeClr>
                </a:solidFill>
              </a:rPr>
              <a:t>Hypothermia</a:t>
            </a:r>
          </a:p>
        </p:txBody>
      </p:sp>
      <p:sp>
        <p:nvSpPr>
          <p:cNvPr id="3" name="Content Placeholder 2"/>
          <p:cNvSpPr>
            <a:spLocks noGrp="1"/>
          </p:cNvSpPr>
          <p:nvPr>
            <p:ph idx="1"/>
          </p:nvPr>
        </p:nvSpPr>
        <p:spPr>
          <a:xfrm>
            <a:off x="384048" y="1825624"/>
            <a:ext cx="11411712" cy="4703192"/>
          </a:xfrm>
          <a:solidFill>
            <a:schemeClr val="accent1">
              <a:lumMod val="75000"/>
            </a:schemeClr>
          </a:solidFill>
        </p:spPr>
        <p:txBody>
          <a:bodyPr>
            <a:normAutofit/>
          </a:bodyPr>
          <a:lstStyle/>
          <a:p>
            <a:r>
              <a:rPr lang="en-US" dirty="0">
                <a:solidFill>
                  <a:schemeClr val="bg1"/>
                </a:solidFill>
              </a:rPr>
              <a:t>Risk Factors:</a:t>
            </a:r>
          </a:p>
          <a:p>
            <a:pPr lvl="1"/>
            <a:r>
              <a:rPr lang="en-US" dirty="0">
                <a:solidFill>
                  <a:schemeClr val="bg1"/>
                </a:solidFill>
              </a:rPr>
              <a:t>Homelessness</a:t>
            </a:r>
          </a:p>
          <a:p>
            <a:pPr lvl="1"/>
            <a:r>
              <a:rPr lang="en-US" dirty="0">
                <a:solidFill>
                  <a:schemeClr val="bg1"/>
                </a:solidFill>
              </a:rPr>
              <a:t>Alcohol and drug abuse</a:t>
            </a:r>
          </a:p>
          <a:p>
            <a:pPr lvl="1"/>
            <a:r>
              <a:rPr lang="en-US" dirty="0">
                <a:solidFill>
                  <a:schemeClr val="bg1"/>
                </a:solidFill>
              </a:rPr>
              <a:t>Cold water submersion</a:t>
            </a:r>
          </a:p>
          <a:p>
            <a:pPr lvl="1"/>
            <a:r>
              <a:rPr lang="en-US" dirty="0">
                <a:solidFill>
                  <a:schemeClr val="bg1"/>
                </a:solidFill>
              </a:rPr>
              <a:t>Medical condition </a:t>
            </a:r>
            <a:r>
              <a:rPr lang="en-US" dirty="0">
                <a:solidFill>
                  <a:schemeClr val="bg1"/>
                </a:solidFill>
                <a:sym typeface="Wingdings" panose="05000000000000000000" pitchFamily="2" charset="2"/>
              </a:rPr>
              <a:t> trauma, DM, CVA, hypothyroidism, anorexia, SCI, Parkinson's</a:t>
            </a:r>
          </a:p>
          <a:p>
            <a:pPr lvl="1"/>
            <a:r>
              <a:rPr lang="en-US" dirty="0">
                <a:solidFill>
                  <a:schemeClr val="bg1"/>
                </a:solidFill>
                <a:sym typeface="Wingdings" panose="05000000000000000000" pitchFamily="2" charset="2"/>
              </a:rPr>
              <a:t>Medications  antidepressants, antipsychotics, narcotics, sedatives</a:t>
            </a:r>
          </a:p>
          <a:p>
            <a:pPr lvl="1"/>
            <a:r>
              <a:rPr lang="en-US" dirty="0">
                <a:solidFill>
                  <a:schemeClr val="bg1"/>
                </a:solidFill>
              </a:rPr>
              <a:t>Mountaineering accidents </a:t>
            </a:r>
          </a:p>
          <a:p>
            <a:pPr lvl="1"/>
            <a:r>
              <a:rPr lang="en-US" dirty="0">
                <a:solidFill>
                  <a:schemeClr val="bg1"/>
                </a:solidFill>
              </a:rPr>
              <a:t>Mental Illness and Suicide attempts</a:t>
            </a:r>
          </a:p>
          <a:p>
            <a:pPr lvl="1"/>
            <a:r>
              <a:rPr lang="en-US" dirty="0">
                <a:solidFill>
                  <a:schemeClr val="bg1"/>
                </a:solidFill>
              </a:rPr>
              <a:t>Elderly or young children</a:t>
            </a:r>
          </a:p>
          <a:p>
            <a:pPr lvl="1"/>
            <a:endParaRPr lang="en-US" dirty="0">
              <a:solidFill>
                <a:schemeClr val="bg1"/>
              </a:solidFill>
            </a:endParaRPr>
          </a:p>
          <a:p>
            <a:r>
              <a:rPr lang="en-US" dirty="0">
                <a:solidFill>
                  <a:schemeClr val="bg1"/>
                </a:solidFill>
              </a:rPr>
              <a:t>Causes ~1500 deaths annually</a:t>
            </a:r>
          </a:p>
        </p:txBody>
      </p:sp>
    </p:spTree>
    <p:extLst>
      <p:ext uri="{BB962C8B-B14F-4D97-AF65-F5344CB8AC3E}">
        <p14:creationId xmlns:p14="http://schemas.microsoft.com/office/powerpoint/2010/main" val="3105657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2">
                    <a:lumMod val="90000"/>
                  </a:schemeClr>
                </a:solidFill>
              </a:rPr>
              <a:t>Physical Exam</a:t>
            </a:r>
          </a:p>
        </p:txBody>
      </p:sp>
      <p:sp>
        <p:nvSpPr>
          <p:cNvPr id="3" name="Content Placeholder 2"/>
          <p:cNvSpPr>
            <a:spLocks noGrp="1"/>
          </p:cNvSpPr>
          <p:nvPr>
            <p:ph idx="1"/>
          </p:nvPr>
        </p:nvSpPr>
        <p:spPr>
          <a:solidFill>
            <a:schemeClr val="accent1">
              <a:lumMod val="75000"/>
            </a:schemeClr>
          </a:solidFill>
        </p:spPr>
        <p:txBody>
          <a:bodyPr>
            <a:normAutofit/>
          </a:bodyPr>
          <a:lstStyle/>
          <a:p>
            <a:r>
              <a:rPr lang="en-US" dirty="0">
                <a:solidFill>
                  <a:schemeClr val="bg1"/>
                </a:solidFill>
              </a:rPr>
              <a:t>Vitals:</a:t>
            </a:r>
          </a:p>
          <a:p>
            <a:pPr lvl="1"/>
            <a:r>
              <a:rPr lang="en-US" b="1" u="sng" dirty="0">
                <a:solidFill>
                  <a:schemeClr val="bg1"/>
                </a:solidFill>
              </a:rPr>
              <a:t>Mild </a:t>
            </a:r>
            <a:r>
              <a:rPr lang="en-US" dirty="0">
                <a:solidFill>
                  <a:schemeClr val="bg1"/>
                </a:solidFill>
              </a:rPr>
              <a:t>– tachypnea, tachycardia, hyperventilation</a:t>
            </a:r>
          </a:p>
          <a:p>
            <a:pPr lvl="1"/>
            <a:endParaRPr lang="en-US" dirty="0">
              <a:solidFill>
                <a:schemeClr val="bg1"/>
              </a:solidFill>
            </a:endParaRPr>
          </a:p>
          <a:p>
            <a:pPr lvl="1"/>
            <a:r>
              <a:rPr lang="en-US" b="1" u="sng" dirty="0">
                <a:solidFill>
                  <a:schemeClr val="bg1"/>
                </a:solidFill>
              </a:rPr>
              <a:t>Moderate</a:t>
            </a:r>
            <a:r>
              <a:rPr lang="en-US" dirty="0">
                <a:solidFill>
                  <a:schemeClr val="bg1"/>
                </a:solidFill>
              </a:rPr>
              <a:t> – bradycardia (can see tachycardia in hypoglycemia, hypovolemia or overdose), hypotension, hypoventilation</a:t>
            </a:r>
          </a:p>
          <a:p>
            <a:pPr lvl="1"/>
            <a:endParaRPr lang="en-US" dirty="0">
              <a:solidFill>
                <a:schemeClr val="bg1"/>
              </a:solidFill>
            </a:endParaRPr>
          </a:p>
          <a:p>
            <a:pPr lvl="1"/>
            <a:r>
              <a:rPr lang="en-US" b="1" u="sng" dirty="0">
                <a:solidFill>
                  <a:schemeClr val="bg1"/>
                </a:solidFill>
              </a:rPr>
              <a:t>Severe</a:t>
            </a:r>
            <a:r>
              <a:rPr lang="en-US" dirty="0">
                <a:solidFill>
                  <a:schemeClr val="bg1"/>
                </a:solidFill>
              </a:rPr>
              <a:t> – hypotension, cardiovascular collapse</a:t>
            </a:r>
          </a:p>
          <a:p>
            <a:pPr lvl="1"/>
            <a:endParaRPr lang="en-US" dirty="0">
              <a:solidFill>
                <a:schemeClr val="bg1"/>
              </a:solidFill>
            </a:endParaRPr>
          </a:p>
        </p:txBody>
      </p:sp>
    </p:spTree>
    <p:extLst>
      <p:ext uri="{BB962C8B-B14F-4D97-AF65-F5344CB8AC3E}">
        <p14:creationId xmlns:p14="http://schemas.microsoft.com/office/powerpoint/2010/main" val="1966388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3045012" y="0"/>
            <a:ext cx="5768788" cy="6858000"/>
          </a:xfrm>
          <a:prstGeom prst="rect">
            <a:avLst/>
          </a:prstGeom>
        </p:spPr>
      </p:pic>
    </p:spTree>
    <p:extLst>
      <p:ext uri="{BB962C8B-B14F-4D97-AF65-F5344CB8AC3E}">
        <p14:creationId xmlns:p14="http://schemas.microsoft.com/office/powerpoint/2010/main" val="1163638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solidFill>
                  <a:schemeClr val="bg2">
                    <a:lumMod val="90000"/>
                  </a:schemeClr>
                </a:solidFill>
              </a:rPr>
              <a:t>Physical Exam </a:t>
            </a:r>
            <a:endParaRPr lang="en-US" dirty="0"/>
          </a:p>
        </p:txBody>
      </p:sp>
      <p:pic>
        <p:nvPicPr>
          <p:cNvPr id="4" name="Content Placeholder 3"/>
          <p:cNvPicPr>
            <a:picLocks noGrp="1" noChangeAspect="1"/>
          </p:cNvPicPr>
          <p:nvPr>
            <p:ph sz="half" idx="1"/>
          </p:nvPr>
        </p:nvPicPr>
        <p:blipFill>
          <a:blip r:embed="rId3"/>
          <a:stretch>
            <a:fillRect/>
          </a:stretch>
        </p:blipFill>
        <p:spPr>
          <a:xfrm>
            <a:off x="601580" y="2084832"/>
            <a:ext cx="10752220" cy="2451073"/>
          </a:xfrm>
          <a:prstGeom prst="rect">
            <a:avLst/>
          </a:prstGeom>
        </p:spPr>
      </p:pic>
      <p:pic>
        <p:nvPicPr>
          <p:cNvPr id="5" name="Picture 4"/>
          <p:cNvPicPr>
            <a:picLocks noChangeAspect="1"/>
          </p:cNvPicPr>
          <p:nvPr/>
        </p:nvPicPr>
        <p:blipFill>
          <a:blip r:embed="rId4"/>
          <a:stretch>
            <a:fillRect/>
          </a:stretch>
        </p:blipFill>
        <p:spPr>
          <a:xfrm>
            <a:off x="8111248" y="6149952"/>
            <a:ext cx="3467584" cy="323895"/>
          </a:xfrm>
          <a:prstGeom prst="rect">
            <a:avLst/>
          </a:prstGeom>
        </p:spPr>
      </p:pic>
      <p:sp>
        <p:nvSpPr>
          <p:cNvPr id="2" name="TextBox 1"/>
          <p:cNvSpPr txBox="1"/>
          <p:nvPr/>
        </p:nvSpPr>
        <p:spPr>
          <a:xfrm>
            <a:off x="2393282" y="4745383"/>
            <a:ext cx="7168816" cy="369332"/>
          </a:xfrm>
          <a:prstGeom prst="rect">
            <a:avLst/>
          </a:prstGeom>
          <a:solidFill>
            <a:schemeClr val="accent1">
              <a:lumMod val="75000"/>
            </a:schemeClr>
          </a:solidFill>
        </p:spPr>
        <p:txBody>
          <a:bodyPr wrap="square" rtlCol="0">
            <a:spAutoFit/>
          </a:bodyPr>
          <a:lstStyle/>
          <a:p>
            <a:r>
              <a:rPr lang="en-US" dirty="0">
                <a:solidFill>
                  <a:schemeClr val="bg1"/>
                </a:solidFill>
              </a:rPr>
              <a:t>***Neuron function stops below 20°C and Shivering ceases below 31°C***</a:t>
            </a:r>
          </a:p>
        </p:txBody>
      </p:sp>
    </p:spTree>
    <p:extLst>
      <p:ext uri="{BB962C8B-B14F-4D97-AF65-F5344CB8AC3E}">
        <p14:creationId xmlns:p14="http://schemas.microsoft.com/office/powerpoint/2010/main" val="3776386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2907792" y="0"/>
            <a:ext cx="6473952" cy="6842462"/>
          </a:xfrm>
          <a:prstGeom prst="rect">
            <a:avLst/>
          </a:prstGeom>
        </p:spPr>
      </p:pic>
      <p:sp>
        <p:nvSpPr>
          <p:cNvPr id="3" name="Title 6"/>
          <p:cNvSpPr txBox="1">
            <a:spLocks/>
          </p:cNvSpPr>
          <p:nvPr/>
        </p:nvSpPr>
        <p:spPr>
          <a:xfrm>
            <a:off x="0" y="16395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2">
                    <a:lumMod val="90000"/>
                  </a:schemeClr>
                </a:solidFill>
              </a:rPr>
              <a:t>Physical Exam </a:t>
            </a:r>
            <a:endParaRPr lang="en-US" sz="3600" dirty="0"/>
          </a:p>
        </p:txBody>
      </p:sp>
    </p:spTree>
    <p:extLst>
      <p:ext uri="{BB962C8B-B14F-4D97-AF65-F5344CB8AC3E}">
        <p14:creationId xmlns:p14="http://schemas.microsoft.com/office/powerpoint/2010/main" val="4109182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5956</TotalTime>
  <Words>2095</Words>
  <Application>Microsoft Office PowerPoint</Application>
  <PresentationFormat>Widescreen</PresentationFormat>
  <Paragraphs>257</Paragraphs>
  <Slides>33</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Wingdings</vt:lpstr>
      <vt:lpstr>Office Theme</vt:lpstr>
      <vt:lpstr>Hypothermia Management</vt:lpstr>
      <vt:lpstr>Objectives</vt:lpstr>
      <vt:lpstr>PowerPoint Presentation</vt:lpstr>
      <vt:lpstr>Hypothermia Definition</vt:lpstr>
      <vt:lpstr>Hypothermia</vt:lpstr>
      <vt:lpstr>Physical Exam</vt:lpstr>
      <vt:lpstr>PowerPoint Presentation</vt:lpstr>
      <vt:lpstr>Physical Exam </vt:lpstr>
      <vt:lpstr>PowerPoint Presentation</vt:lpstr>
      <vt:lpstr>Physical Exam</vt:lpstr>
      <vt:lpstr>Labs</vt:lpstr>
      <vt:lpstr>PowerPoint Presentation</vt:lpstr>
      <vt:lpstr>EKG</vt:lpstr>
      <vt:lpstr>Treatment</vt:lpstr>
      <vt:lpstr>PowerPoint Presentation</vt:lpstr>
      <vt:lpstr>PowerPoint Presentation</vt:lpstr>
      <vt:lpstr>Rewarming Techniques – Mild Hypothermia</vt:lpstr>
      <vt:lpstr>Rewarming Techniques – Moderate Hypothermia</vt:lpstr>
      <vt:lpstr>Rewarming Techniques – Severe Hypothermia</vt:lpstr>
      <vt:lpstr>PowerPoint Presentation</vt:lpstr>
      <vt:lpstr>Bladder Irrigation</vt:lpstr>
      <vt:lpstr>Pleural Lavage</vt:lpstr>
      <vt:lpstr>Peritoneal Lavage</vt:lpstr>
      <vt:lpstr>PowerPoint Presentation</vt:lpstr>
      <vt:lpstr>Treatment of Arrhythmias</vt:lpstr>
      <vt:lpstr>Duration of Resuscitation</vt:lpstr>
      <vt:lpstr>Poor Prognosis – Biochemical Markers</vt:lpstr>
      <vt:lpstr>Poor Prognosis Factors</vt:lpstr>
      <vt:lpstr>Failure of Rewarming</vt:lpstr>
      <vt:lpstr>PowerPoint Presentation</vt:lpstr>
      <vt:lpstr>Conclusions</vt:lpstr>
      <vt:lpstr>PowerPoint Presentation</vt:lpstr>
      <vt:lpstr>Questions?</vt:lpstr>
    </vt:vector>
  </TitlesOfParts>
  <Company>Salem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Hypothermia Management</dc:title>
  <dc:creator>Elizabeth M. Windell</dc:creator>
  <cp:lastModifiedBy>Cole, Jim</cp:lastModifiedBy>
  <cp:revision>40</cp:revision>
  <dcterms:created xsi:type="dcterms:W3CDTF">2023-04-20T04:01:28Z</dcterms:created>
  <dcterms:modified xsi:type="dcterms:W3CDTF">2025-10-27T14:58:31Z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91dc423-65f1-41d9-8923-1f6f695e4d76_Enabled">
    <vt:lpwstr>true</vt:lpwstr>
  </property>
  <property fmtid="{D5CDD505-2E9C-101B-9397-08002B2CF9AE}" pid="3" name="MSIP_Label_e91dc423-65f1-41d9-8923-1f6f695e4d76_SetDate">
    <vt:lpwstr>2025-10-27T14:58:27Z</vt:lpwstr>
  </property>
  <property fmtid="{D5CDD505-2E9C-101B-9397-08002B2CF9AE}" pid="4" name="MSIP_Label_e91dc423-65f1-41d9-8923-1f6f695e4d76_Method">
    <vt:lpwstr>Standard</vt:lpwstr>
  </property>
  <property fmtid="{D5CDD505-2E9C-101B-9397-08002B2CF9AE}" pid="5" name="MSIP_Label_e91dc423-65f1-41d9-8923-1f6f695e4d76_Name">
    <vt:lpwstr>AIP_GenBusinessUse_v2</vt:lpwstr>
  </property>
  <property fmtid="{D5CDD505-2E9C-101B-9397-08002B2CF9AE}" pid="6" name="MSIP_Label_e91dc423-65f1-41d9-8923-1f6f695e4d76_SiteId">
    <vt:lpwstr>0c4d6a21-2cf4-4197-9333-aa5fadb76709</vt:lpwstr>
  </property>
  <property fmtid="{D5CDD505-2E9C-101B-9397-08002B2CF9AE}" pid="7" name="MSIP_Label_e91dc423-65f1-41d9-8923-1f6f695e4d76_ActionId">
    <vt:lpwstr>0f966b06-8cd1-42f6-99d2-cddb1c8e36ba</vt:lpwstr>
  </property>
  <property fmtid="{D5CDD505-2E9C-101B-9397-08002B2CF9AE}" pid="8" name="MSIP_Label_e91dc423-65f1-41d9-8923-1f6f695e4d76_ContentBits">
    <vt:lpwstr>2</vt:lpwstr>
  </property>
  <property fmtid="{D5CDD505-2E9C-101B-9397-08002B2CF9AE}" pid="9" name="MSIP_Label_e91dc423-65f1-41d9-8923-1f6f695e4d76_Tag">
    <vt:lpwstr>10, 3, 0, 1</vt:lpwstr>
  </property>
  <property fmtid="{D5CDD505-2E9C-101B-9397-08002B2CF9AE}" pid="10" name="ClassificationContentMarkingFooterLocations">
    <vt:lpwstr>Office Theme:8</vt:lpwstr>
  </property>
  <property fmtid="{D5CDD505-2E9C-101B-9397-08002B2CF9AE}" pid="11" name="ClassificationContentMarkingFooterText">
    <vt:lpwstr>Sensitivity: General Business Use.  This document contains proprietary information and is intended for business use only. </vt:lpwstr>
  </property>
</Properties>
</file>