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288"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FC612F9-D94E-41F3-8484-CE010F27328B}" type="datetimeFigureOut">
              <a:rPr lang="en-US" smtClean="0"/>
              <a:t>11/13/18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2760248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C612F9-D94E-41F3-8484-CE010F27328B}" type="datetimeFigureOut">
              <a:rPr lang="en-US" smtClean="0"/>
              <a:t>11/13/18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1546937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C612F9-D94E-41F3-8484-CE010F27328B}" type="datetimeFigureOut">
              <a:rPr lang="en-US" smtClean="0"/>
              <a:t>11/13/18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4127318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C612F9-D94E-41F3-8484-CE010F27328B}" type="datetimeFigureOut">
              <a:rPr lang="en-US" smtClean="0"/>
              <a:t>11/13/18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3528074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C612F9-D94E-41F3-8484-CE010F27328B}" type="datetimeFigureOut">
              <a:rPr lang="en-US" smtClean="0"/>
              <a:t>11/13/18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343740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C612F9-D94E-41F3-8484-CE010F27328B}" type="datetimeFigureOut">
              <a:rPr lang="en-US" smtClean="0"/>
              <a:t>11/13/18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143752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C612F9-D94E-41F3-8484-CE010F27328B}" type="datetimeFigureOut">
              <a:rPr lang="en-US" smtClean="0"/>
              <a:t>11/13/18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2749935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C612F9-D94E-41F3-8484-CE010F27328B}" type="datetimeFigureOut">
              <a:rPr lang="en-US" smtClean="0"/>
              <a:t>11/13/18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1747539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C612F9-D94E-41F3-8484-CE010F27328B}" type="datetimeFigureOut">
              <a:rPr lang="en-US" smtClean="0"/>
              <a:t>11/13/18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3307675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C612F9-D94E-41F3-8484-CE010F27328B}" type="datetimeFigureOut">
              <a:rPr lang="en-US" smtClean="0"/>
              <a:t>11/13/18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3350835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C612F9-D94E-41F3-8484-CE010F27328B}" type="datetimeFigureOut">
              <a:rPr lang="en-US" smtClean="0"/>
              <a:t>11/13/18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6BA17B-2148-4B24-A87E-0A7AFF0ED7F1}" type="slidenum">
              <a:rPr lang="en-US" smtClean="0"/>
              <a:t>‹#›</a:t>
            </a:fld>
            <a:endParaRPr lang="en-US"/>
          </a:p>
        </p:txBody>
      </p:sp>
    </p:spTree>
    <p:extLst>
      <p:ext uri="{BB962C8B-B14F-4D97-AF65-F5344CB8AC3E}">
        <p14:creationId xmlns:p14="http://schemas.microsoft.com/office/powerpoint/2010/main" val="26191078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C612F9-D94E-41F3-8484-CE010F27328B}" type="datetimeFigureOut">
              <a:rPr lang="en-US" smtClean="0"/>
              <a:t>11/13/18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6BA17B-2148-4B24-A87E-0A7AFF0ED7F1}" type="slidenum">
              <a:rPr lang="en-US" smtClean="0"/>
              <a:t>‹#›</a:t>
            </a:fld>
            <a:endParaRPr lang="en-US"/>
          </a:p>
        </p:txBody>
      </p:sp>
    </p:spTree>
    <p:extLst>
      <p:ext uri="{BB962C8B-B14F-4D97-AF65-F5344CB8AC3E}">
        <p14:creationId xmlns:p14="http://schemas.microsoft.com/office/powerpoint/2010/main" val="1080367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33400"/>
            <a:ext cx="7772400" cy="1470025"/>
          </a:xfrm>
          <a:ln>
            <a:noFill/>
          </a:ln>
        </p:spPr>
        <p:txBody>
          <a:bodyPr/>
          <a:lstStyle/>
          <a:p>
            <a:r>
              <a:rPr lang="en-US" b="1" dirty="0">
                <a:ln cmpd="sng">
                  <a:solidFill>
                    <a:schemeClr val="tx1"/>
                  </a:solidFill>
                </a:ln>
                <a:solidFill>
                  <a:schemeClr val="bg1"/>
                </a:solidFill>
              </a:rPr>
              <a:t>Joe Crawford’s</a:t>
            </a:r>
            <a:br>
              <a:rPr lang="en-US" b="1" dirty="0">
                <a:ln cmpd="sng">
                  <a:solidFill>
                    <a:schemeClr val="tx1"/>
                  </a:solidFill>
                </a:ln>
                <a:solidFill>
                  <a:schemeClr val="bg1"/>
                </a:solidFill>
              </a:rPr>
            </a:br>
            <a:r>
              <a:rPr lang="en-US" b="1" dirty="0">
                <a:ln cmpd="sng">
                  <a:solidFill>
                    <a:schemeClr val="tx1"/>
                  </a:solidFill>
                </a:ln>
                <a:solidFill>
                  <a:schemeClr val="bg1"/>
                </a:solidFill>
              </a:rPr>
              <a:t>Play Calling Guidelines</a:t>
            </a:r>
          </a:p>
        </p:txBody>
      </p:sp>
      <p:sp>
        <p:nvSpPr>
          <p:cNvPr id="3" name="TextBox 2"/>
          <p:cNvSpPr txBox="1"/>
          <p:nvPr/>
        </p:nvSpPr>
        <p:spPr>
          <a:xfrm>
            <a:off x="7010400" y="6144399"/>
            <a:ext cx="1905000" cy="369332"/>
          </a:xfrm>
          <a:prstGeom prst="rect">
            <a:avLst/>
          </a:prstGeom>
          <a:noFill/>
        </p:spPr>
        <p:txBody>
          <a:bodyPr wrap="square" rtlCol="0">
            <a:spAutoFit/>
          </a:bodyPr>
          <a:lstStyle/>
          <a:p>
            <a:r>
              <a:rPr lang="en-US" b="1" dirty="0"/>
              <a:t>By: Al Battista</a:t>
            </a:r>
          </a:p>
        </p:txBody>
      </p:sp>
    </p:spTree>
    <p:extLst>
      <p:ext uri="{BB962C8B-B14F-4D97-AF65-F5344CB8AC3E}">
        <p14:creationId xmlns:p14="http://schemas.microsoft.com/office/powerpoint/2010/main" val="4270739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Turnovers</a:t>
            </a:r>
          </a:p>
        </p:txBody>
      </p:sp>
      <p:sp>
        <p:nvSpPr>
          <p:cNvPr id="3" name="Content Placeholder 2"/>
          <p:cNvSpPr>
            <a:spLocks noGrp="1"/>
          </p:cNvSpPr>
          <p:nvPr>
            <p:ph idx="1"/>
          </p:nvPr>
        </p:nvSpPr>
        <p:spPr>
          <a:xfrm>
            <a:off x="457200" y="1828800"/>
            <a:ext cx="8229600" cy="4297363"/>
          </a:xfrm>
        </p:spPr>
        <p:txBody>
          <a:bodyPr>
            <a:normAutofit lnSpcReduction="10000"/>
          </a:bodyPr>
          <a:lstStyle/>
          <a:p>
            <a:pPr marL="0" indent="0">
              <a:buNone/>
            </a:pPr>
            <a:r>
              <a:rPr lang="en-US" dirty="0"/>
              <a:t>If a player gets their shot blocked or turns the ball over, be aware, they are candidates for committing fouls. They are usually upset at themselves or they thought they were fouled on their play.  Its not going to happen every time; but be aware of the scenario. It will enhance your play-calling, your awareness and your "feel" for the game.</a:t>
            </a:r>
            <a:br>
              <a:rPr lang="en-US" dirty="0"/>
            </a:br>
            <a:endParaRPr lang="en-US" b="1" dirty="0">
              <a:ln cmpd="sng">
                <a:noFill/>
              </a:ln>
            </a:endParaRPr>
          </a:p>
        </p:txBody>
      </p:sp>
    </p:spTree>
    <p:extLst>
      <p:ext uri="{BB962C8B-B14F-4D97-AF65-F5344CB8AC3E}">
        <p14:creationId xmlns:p14="http://schemas.microsoft.com/office/powerpoint/2010/main" val="3512679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Marginal Contact</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dirty="0"/>
              <a:t>A-1 is driving to the basket and passes to A-2 who has a wide open lay-up or "3" point shot. Be careful of  ruling marginal contact ,if B-1 makes contact with the passer A-1. When you are doing this you are awarding  poor defense and remember the contact is marginal and not illegal. Let these plays start/develop/ and finish to the basket. On these plays be patient. </a:t>
            </a:r>
            <a:endParaRPr lang="en-US" b="1" dirty="0">
              <a:ln cmpd="sng">
                <a:noFill/>
              </a:ln>
            </a:endParaRPr>
          </a:p>
        </p:txBody>
      </p:sp>
    </p:spTree>
    <p:extLst>
      <p:ext uri="{BB962C8B-B14F-4D97-AF65-F5344CB8AC3E}">
        <p14:creationId xmlns:p14="http://schemas.microsoft.com/office/powerpoint/2010/main" val="367194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Jump Shots</a:t>
            </a:r>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marL="0" indent="0">
              <a:buNone/>
            </a:pPr>
            <a:r>
              <a:rPr lang="en-US" dirty="0"/>
              <a:t>On jump shots, find the defense and recognize points of contacts. On these plays find the defender's hand{s}. If their hand is below the ball its usually a foul. For example, a hit on the elbow or wrist. If their hand is  above the ball its usually legal.  This is a guide to help you get plays correct. This is not true all the time, its a guide, it will keep you out of trouble night in and out. Its a plan to officiate jump shooters, lay-ups etc.</a:t>
            </a:r>
            <a:br>
              <a:rPr lang="en-US" dirty="0"/>
            </a:br>
            <a:endParaRPr lang="en-US" b="1" dirty="0">
              <a:ln cmpd="sng">
                <a:noFill/>
              </a:ln>
            </a:endParaRPr>
          </a:p>
        </p:txBody>
      </p:sp>
    </p:spTree>
    <p:extLst>
      <p:ext uri="{BB962C8B-B14F-4D97-AF65-F5344CB8AC3E}">
        <p14:creationId xmlns:p14="http://schemas.microsoft.com/office/powerpoint/2010/main" val="2917416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Trail Position</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dirty="0"/>
              <a:t>In the trail position be careful of adjudicating plays where you don't have an open look and the center {slot} and lead have excellent views.  Don't take chances and guess , make sure that you have a good view and you are correct.</a:t>
            </a:r>
            <a:br>
              <a:rPr lang="en-US" dirty="0"/>
            </a:br>
            <a:endParaRPr lang="en-US" b="1" dirty="0">
              <a:ln cmpd="sng">
                <a:noFill/>
              </a:ln>
            </a:endParaRPr>
          </a:p>
        </p:txBody>
      </p:sp>
    </p:spTree>
    <p:extLst>
      <p:ext uri="{BB962C8B-B14F-4D97-AF65-F5344CB8AC3E}">
        <p14:creationId xmlns:p14="http://schemas.microsoft.com/office/powerpoint/2010/main" val="1772140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Rebounding</a:t>
            </a:r>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marL="0" indent="0">
              <a:buNone/>
            </a:pPr>
            <a:r>
              <a:rPr lang="en-US" dirty="0"/>
              <a:t>Rebound fouls can be very tough to officiate. For example, A-1, A-2 , A-3 and B-1 are all going for the rebound. 90% of the time, Team A is going to obtain the rebound.  On these plays if you blow your whistle, make sure the contact is illegal and not marginal. Get the obvious plays that everyone in the audience can see. You cannot miss those plays. Also, adjudicate the plays that are needed for the game. As an official you have to figure out the needed rulings.</a:t>
            </a:r>
            <a:endParaRPr lang="en-US" b="1" dirty="0">
              <a:ln cmpd="sng">
                <a:noFill/>
              </a:ln>
            </a:endParaRPr>
          </a:p>
        </p:txBody>
      </p:sp>
    </p:spTree>
    <p:extLst>
      <p:ext uri="{BB962C8B-B14F-4D97-AF65-F5344CB8AC3E}">
        <p14:creationId xmlns:p14="http://schemas.microsoft.com/office/powerpoint/2010/main" val="4269285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Plays to the Basket</a:t>
            </a:r>
          </a:p>
        </p:txBody>
      </p:sp>
      <p:sp>
        <p:nvSpPr>
          <p:cNvPr id="3" name="Content Placeholder 2"/>
          <p:cNvSpPr>
            <a:spLocks noGrp="1"/>
          </p:cNvSpPr>
          <p:nvPr>
            <p:ph idx="1"/>
          </p:nvPr>
        </p:nvSpPr>
        <p:spPr>
          <a:xfrm>
            <a:off x="457200" y="1828800"/>
            <a:ext cx="8229600" cy="4297363"/>
          </a:xfrm>
        </p:spPr>
        <p:txBody>
          <a:bodyPr>
            <a:normAutofit/>
          </a:bodyPr>
          <a:lstStyle/>
          <a:p>
            <a:pPr marL="0" indent="0">
              <a:buNone/>
            </a:pPr>
            <a:r>
              <a:rPr lang="en-US" dirty="0"/>
              <a:t>When plays are going to the basket you must stay consistent.  Remember the principle of verticality, shooters creating contact, shooters being "bumped" from A- B etc.  On multiple defender plays to the basket, know what players you are responsible for.</a:t>
            </a:r>
            <a:br>
              <a:rPr lang="en-US" dirty="0"/>
            </a:br>
            <a:endParaRPr lang="en-US" b="1" dirty="0">
              <a:ln cmpd="sng">
                <a:noFill/>
              </a:ln>
            </a:endParaRPr>
          </a:p>
        </p:txBody>
      </p:sp>
    </p:spTree>
    <p:extLst>
      <p:ext uri="{BB962C8B-B14F-4D97-AF65-F5344CB8AC3E}">
        <p14:creationId xmlns:p14="http://schemas.microsoft.com/office/powerpoint/2010/main" val="296406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Goaltending</a:t>
            </a:r>
          </a:p>
        </p:txBody>
      </p:sp>
      <p:sp>
        <p:nvSpPr>
          <p:cNvPr id="3" name="Content Placeholder 2"/>
          <p:cNvSpPr>
            <a:spLocks noGrp="1"/>
          </p:cNvSpPr>
          <p:nvPr>
            <p:ph idx="1"/>
          </p:nvPr>
        </p:nvSpPr>
        <p:spPr>
          <a:xfrm>
            <a:off x="457200" y="1828800"/>
            <a:ext cx="8229600" cy="4297363"/>
          </a:xfrm>
        </p:spPr>
        <p:txBody>
          <a:bodyPr>
            <a:normAutofit lnSpcReduction="10000"/>
          </a:bodyPr>
          <a:lstStyle/>
          <a:p>
            <a:pPr marL="0" indent="0">
              <a:buNone/>
            </a:pPr>
            <a:r>
              <a:rPr lang="en-US" dirty="0"/>
              <a:t>Goaltending is a timing play. The longer the ball is on its way to the basket the better chance of goaltending occurring. The rational for this is there is a better chance of the ball coming down. The quicker the block there is a better chance of the ball going up. Make sure you recognize potential shot blockers in tape breakdowns and also in warm-ups.</a:t>
            </a:r>
            <a:br>
              <a:rPr lang="en-US" dirty="0"/>
            </a:br>
            <a:endParaRPr lang="en-US" b="1" dirty="0">
              <a:ln cmpd="sng">
                <a:noFill/>
              </a:ln>
            </a:endParaRPr>
          </a:p>
        </p:txBody>
      </p:sp>
    </p:spTree>
    <p:extLst>
      <p:ext uri="{BB962C8B-B14F-4D97-AF65-F5344CB8AC3E}">
        <p14:creationId xmlns:p14="http://schemas.microsoft.com/office/powerpoint/2010/main" val="673636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Tape Breakdown</a:t>
            </a:r>
          </a:p>
        </p:txBody>
      </p:sp>
      <p:sp>
        <p:nvSpPr>
          <p:cNvPr id="3" name="Content Placeholder 2"/>
          <p:cNvSpPr>
            <a:spLocks noGrp="1"/>
          </p:cNvSpPr>
          <p:nvPr>
            <p:ph idx="1"/>
          </p:nvPr>
        </p:nvSpPr>
        <p:spPr>
          <a:xfrm>
            <a:off x="457200" y="1828800"/>
            <a:ext cx="8229600" cy="4297363"/>
          </a:xfrm>
        </p:spPr>
        <p:txBody>
          <a:bodyPr>
            <a:normAutofit fontScale="92500" lnSpcReduction="20000"/>
          </a:bodyPr>
          <a:lstStyle/>
          <a:p>
            <a:pPr marL="0" indent="0">
              <a:buNone/>
            </a:pPr>
            <a:r>
              <a:rPr lang="en-US" dirty="0"/>
              <a:t>Tape breakdown exercise, watch yourself in a position, for example, watch yourself in the lead.  Look at plays in the lane where  the center{slot} and the trail have whistles on. Identify the player who committed the foul.  Ask if this play is your primary? See why they called it? Is it their primary?</a:t>
            </a:r>
            <a:br>
              <a:rPr lang="en-US" dirty="0"/>
            </a:br>
            <a:endParaRPr lang="en-US" dirty="0"/>
          </a:p>
          <a:p>
            <a:pPr marL="0" indent="0">
              <a:buNone/>
            </a:pPr>
            <a:r>
              <a:rPr lang="en-US" dirty="0"/>
              <a:t>You will learn an abundance if you practice this exercise. Do not break down tapes just to validate calls.</a:t>
            </a:r>
            <a:endParaRPr lang="en-US" b="1" dirty="0">
              <a:ln cmpd="sng">
                <a:noFill/>
              </a:ln>
            </a:endParaRPr>
          </a:p>
        </p:txBody>
      </p:sp>
    </p:spTree>
    <p:extLst>
      <p:ext uri="{BB962C8B-B14F-4D97-AF65-F5344CB8AC3E}">
        <p14:creationId xmlns:p14="http://schemas.microsoft.com/office/powerpoint/2010/main" val="1869103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Matchups</a:t>
            </a:r>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marL="0" indent="0">
              <a:buNone/>
            </a:pPr>
            <a:r>
              <a:rPr lang="en-US" dirty="0"/>
              <a:t>In today's game you see this match-up more then ever. The match-up is a smaller opponent guarding a bigger opponent or visa versa.  When a smaller  player guards a bigger player they will tend to hold or flop. If you blow your whistle see the whole play and be patient. When a bigger player is on offense on this scenario, make sure they do not "bully" the smaller player. In other words, recognize the match-up and officiate it.</a:t>
            </a:r>
            <a:br>
              <a:rPr lang="en-US" dirty="0"/>
            </a:br>
            <a:endParaRPr lang="en-US" b="1" dirty="0">
              <a:ln cmpd="sng">
                <a:noFill/>
              </a:ln>
            </a:endParaRPr>
          </a:p>
        </p:txBody>
      </p:sp>
    </p:spTree>
    <p:extLst>
      <p:ext uri="{BB962C8B-B14F-4D97-AF65-F5344CB8AC3E}">
        <p14:creationId xmlns:p14="http://schemas.microsoft.com/office/powerpoint/2010/main" val="35349007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n cmpd="sng">
                  <a:solidFill>
                    <a:schemeClr val="tx1"/>
                  </a:solidFill>
                </a:ln>
              </a:rPr>
              <a:t>Blocked Shots</a:t>
            </a:r>
          </a:p>
        </p:txBody>
      </p:sp>
      <p:sp>
        <p:nvSpPr>
          <p:cNvPr id="3" name="Content Placeholder 2"/>
          <p:cNvSpPr>
            <a:spLocks noGrp="1"/>
          </p:cNvSpPr>
          <p:nvPr>
            <p:ph idx="1"/>
          </p:nvPr>
        </p:nvSpPr>
        <p:spPr>
          <a:xfrm>
            <a:off x="457200" y="1828800"/>
            <a:ext cx="8229600" cy="4297363"/>
          </a:xfrm>
        </p:spPr>
        <p:txBody>
          <a:bodyPr>
            <a:normAutofit lnSpcReduction="10000"/>
          </a:bodyPr>
          <a:lstStyle/>
          <a:p>
            <a:pPr marL="0" indent="0">
              <a:buNone/>
            </a:pPr>
            <a:r>
              <a:rPr lang="en-US" dirty="0"/>
              <a:t>Blocked shots are usually around the basket. This is also true for verticality. When a defender is trailing the play and is bigger then their opponent their is a greater chance of a blocked shot. If a smaller player is trailing the play, they usually go through the shooter.  Remember ball and then body is usually a "no call". Body and ball is usually a "foul".</a:t>
            </a:r>
            <a:br>
              <a:rPr lang="en-US" dirty="0"/>
            </a:br>
            <a:endParaRPr lang="en-US" b="1" dirty="0">
              <a:ln cmpd="sng">
                <a:noFill/>
              </a:ln>
            </a:endParaRPr>
          </a:p>
        </p:txBody>
      </p:sp>
    </p:spTree>
    <p:extLst>
      <p:ext uri="{BB962C8B-B14F-4D97-AF65-F5344CB8AC3E}">
        <p14:creationId xmlns:p14="http://schemas.microsoft.com/office/powerpoint/2010/main" val="24765137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409</Words>
  <Application>Microsoft Macintosh PowerPoint</Application>
  <PresentationFormat>On-screen Show (4:3)</PresentationFormat>
  <Paragraphs>23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Joe Crawford’s Play Calling Guidelines</vt:lpstr>
      <vt:lpstr>Jump Shots</vt:lpstr>
      <vt:lpstr>Trail Position</vt:lpstr>
      <vt:lpstr>Rebounding</vt:lpstr>
      <vt:lpstr>Plays to the Basket</vt:lpstr>
      <vt:lpstr>Goaltending</vt:lpstr>
      <vt:lpstr>Tape Breakdown</vt:lpstr>
      <vt:lpstr>Matchups</vt:lpstr>
      <vt:lpstr>Blocked Shots</vt:lpstr>
      <vt:lpstr>Turnovers</vt:lpstr>
      <vt:lpstr>Marginal Contact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Millione</dc:creator>
  <cp:lastModifiedBy>Loretta Pawlowski</cp:lastModifiedBy>
  <cp:revision>9</cp:revision>
  <dcterms:created xsi:type="dcterms:W3CDTF">2012-05-14T01:52:54Z</dcterms:created>
  <dcterms:modified xsi:type="dcterms:W3CDTF">2018-11-13T22:33:26Z</dcterms:modified>
</cp:coreProperties>
</file>