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Lato 1" charset="1" panose="020F0502020204030203"/>
      <p:regular r:id="rId17"/>
    </p:embeddedFont>
    <p:embeddedFont>
      <p:font typeface="Lato 2 Heavy" charset="1" panose="020F0502020204030203"/>
      <p:regular r:id="rId18"/>
    </p:embeddedFont>
    <p:embeddedFont>
      <p:font typeface="Lato 1 Bold" charset="1" panose="020F0502020204030203"/>
      <p:regular r:id="rId19"/>
    </p:embeddedFont>
    <p:embeddedFont>
      <p:font typeface="Open Sans Bold" charset="1" panose="020B0806030504020204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2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18.pn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17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Relationship Id="rId3" Target="../media/image7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0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Relationship Id="rId3" Target="../media/image12.jpeg" Type="http://schemas.openxmlformats.org/officeDocument/2006/relationships/image"/><Relationship Id="rId4" Target="../media/image13.jpeg" Type="http://schemas.openxmlformats.org/officeDocument/2006/relationships/image"/><Relationship Id="rId5" Target="../media/image14.png" Type="http://schemas.openxmlformats.org/officeDocument/2006/relationships/image"/><Relationship Id="rId6" Target="../media/image15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6.jpeg" Type="http://schemas.openxmlformats.org/officeDocument/2006/relationships/image"/><Relationship Id="rId4" Target="../media/image4.png" Type="http://schemas.openxmlformats.org/officeDocument/2006/relationships/image"/><Relationship Id="rId5" Target="../media/image5.png" Type="http://schemas.openxmlformats.org/officeDocument/2006/relationships/image"/><Relationship Id="rId6" Target="../media/image17.png" Type="http://schemas.openxmlformats.org/officeDocument/2006/relationships/image"/><Relationship Id="rId7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png" Type="http://schemas.openxmlformats.org/officeDocument/2006/relationships/image"/><Relationship Id="rId3" Target="../media/image15.svg" Type="http://schemas.openxmlformats.org/officeDocument/2006/relationships/image"/><Relationship Id="rId4" Target="../media/image20.jpeg" Type="http://schemas.openxmlformats.org/officeDocument/2006/relationships/image"/><Relationship Id="rId5" Target="../media/image4.png" Type="http://schemas.openxmlformats.org/officeDocument/2006/relationships/image"/><Relationship Id="rId6" Target="../media/image5.png" Type="http://schemas.openxmlformats.org/officeDocument/2006/relationships/image"/><Relationship Id="rId7" Target="../media/image17.png" Type="http://schemas.openxmlformats.org/officeDocument/2006/relationships/image"/><Relationship Id="rId8" Target="../media/image1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1.png" Type="http://schemas.openxmlformats.org/officeDocument/2006/relationships/image"/><Relationship Id="rId4" Target="../media/image2.svg" Type="http://schemas.openxmlformats.org/officeDocument/2006/relationships/image"/><Relationship Id="rId5" Target="../media/image21.jpeg" Type="http://schemas.openxmlformats.org/officeDocument/2006/relationships/image"/><Relationship Id="rId6" Target="../media/image4.png" Type="http://schemas.openxmlformats.org/officeDocument/2006/relationships/image"/><Relationship Id="rId7" Target="../media/image5.png" Type="http://schemas.openxmlformats.org/officeDocument/2006/relationships/image"/><Relationship Id="rId8" Target="../media/image17.png" Type="http://schemas.openxmlformats.org/officeDocument/2006/relationships/image"/><Relationship Id="rId9" Target="../media/image1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798137" y="65802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9471150" y="-1106859"/>
            <a:ext cx="12500768" cy="12500718"/>
            <a:chOff x="0" y="0"/>
            <a:chExt cx="6350000" cy="634997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0" t="-12030" r="0" b="-35096"/>
              </a:stretch>
            </a:blipFill>
          </p:spPr>
        </p:sp>
      </p:grpSp>
      <p:sp>
        <p:nvSpPr>
          <p:cNvPr name="AutoShape 5" id="5"/>
          <p:cNvSpPr/>
          <p:nvPr/>
        </p:nvSpPr>
        <p:spPr>
          <a:xfrm rot="-5400000">
            <a:off x="546454" y="7751947"/>
            <a:ext cx="983543" cy="0"/>
          </a:xfrm>
          <a:prstGeom prst="line">
            <a:avLst/>
          </a:prstGeom>
          <a:ln cap="flat" w="19050">
            <a:solidFill>
              <a:srgbClr val="FFFFFF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Freeform 6" id="6"/>
          <p:cNvSpPr/>
          <p:nvPr/>
        </p:nvSpPr>
        <p:spPr>
          <a:xfrm flipH="false" flipV="false" rot="0">
            <a:off x="-3771785" y="-400524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335726" y="7454449"/>
            <a:ext cx="7547247" cy="5473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Pacotes de Patrocínios e Oportunidades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28700" y="2563291"/>
            <a:ext cx="7854272" cy="355293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9330"/>
              </a:lnSpc>
            </a:pPr>
            <a:r>
              <a:rPr lang="en-US" sz="7775" b="true">
                <a:solidFill>
                  <a:srgbClr val="FFFAF4"/>
                </a:solidFill>
                <a:latin typeface="Lato 2 Heavy"/>
                <a:ea typeface="Lato 2 Heavy"/>
                <a:cs typeface="Lato 2 Heavy"/>
                <a:sym typeface="Lato 2 Heavy"/>
              </a:rPr>
              <a:t>Desafio de Artes marciais </a:t>
            </a:r>
            <a:r>
              <a:rPr lang="en-US" sz="7775" b="true">
                <a:solidFill>
                  <a:srgbClr val="FBB731"/>
                </a:solidFill>
                <a:latin typeface="Lato 2 Heavy"/>
                <a:ea typeface="Lato 2 Heavy"/>
                <a:cs typeface="Lato 2 Heavy"/>
                <a:sym typeface="Lato 2 Heavy"/>
              </a:rPr>
              <a:t>TOTAL KOMBATE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1326613" y="2084656"/>
            <a:ext cx="6961387" cy="6961997"/>
            <a:chOff x="0" y="0"/>
            <a:chExt cx="9281850" cy="928266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3529085" y="2234310"/>
              <a:ext cx="5752765" cy="7048353"/>
            </a:xfrm>
            <a:custGeom>
              <a:avLst/>
              <a:gdLst/>
              <a:ahLst/>
              <a:cxnLst/>
              <a:rect r="r" b="b" t="t" l="l"/>
              <a:pathLst>
                <a:path h="7048353" w="5752765">
                  <a:moveTo>
                    <a:pt x="0" y="0"/>
                  </a:moveTo>
                  <a:lnTo>
                    <a:pt x="5752765" y="0"/>
                  </a:lnTo>
                  <a:lnTo>
                    <a:pt x="5752765" y="7048353"/>
                  </a:lnTo>
                  <a:lnTo>
                    <a:pt x="0" y="70483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630000" t="-365185" r="-722450" b="-34592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6405467" cy="7938762"/>
            </a:xfrm>
            <a:custGeom>
              <a:avLst/>
              <a:gdLst/>
              <a:ahLst/>
              <a:cxnLst/>
              <a:rect r="r" b="b" t="t" l="l"/>
              <a:pathLst>
                <a:path h="7938762" w="6405467">
                  <a:moveTo>
                    <a:pt x="0" y="0"/>
                  </a:moveTo>
                  <a:lnTo>
                    <a:pt x="6405467" y="0"/>
                  </a:lnTo>
                  <a:lnTo>
                    <a:pt x="6405467" y="7938762"/>
                  </a:lnTo>
                  <a:lnTo>
                    <a:pt x="0" y="793876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19877" t="-351989" r="-1200896" b="-332366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464732">
            <a:off x="11514060" y="3244850"/>
            <a:ext cx="11490479" cy="12440480"/>
          </a:xfrm>
          <a:custGeom>
            <a:avLst/>
            <a:gdLst/>
            <a:ahLst/>
            <a:cxnLst/>
            <a:rect r="r" b="b" t="t" l="l"/>
            <a:pathLst>
              <a:path h="12440480" w="11490479">
                <a:moveTo>
                  <a:pt x="0" y="0"/>
                </a:moveTo>
                <a:lnTo>
                  <a:pt x="11490480" y="0"/>
                </a:lnTo>
                <a:lnTo>
                  <a:pt x="11490480" y="12440480"/>
                </a:lnTo>
                <a:lnTo>
                  <a:pt x="0" y="12440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7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084357" y="-4386411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2" y="0"/>
                </a:lnTo>
                <a:lnTo>
                  <a:pt x="8727622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4" id="4"/>
          <p:cNvGrpSpPr>
            <a:grpSpLocks noChangeAspect="true"/>
          </p:cNvGrpSpPr>
          <p:nvPr/>
        </p:nvGrpSpPr>
        <p:grpSpPr>
          <a:xfrm rot="0">
            <a:off x="-3059368" y="-810810"/>
            <a:ext cx="12500768" cy="12500718"/>
            <a:chOff x="0" y="0"/>
            <a:chExt cx="6350000" cy="6349975"/>
          </a:xfrm>
        </p:grpSpPr>
        <p:sp>
          <p:nvSpPr>
            <p:cNvPr name="Freeform 5" id="5"/>
            <p:cNvSpPr/>
            <p:nvPr/>
          </p:nvSpPr>
          <p:spPr>
            <a:xfrm flipH="tru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0" y="3175025"/>
                  </a:moveTo>
                  <a:cubicBezTo>
                    <a:pt x="0" y="4928451"/>
                    <a:pt x="1421524" y="6349974"/>
                    <a:pt x="3175000" y="6349974"/>
                  </a:cubicBezTo>
                  <a:cubicBezTo>
                    <a:pt x="4928502" y="6349974"/>
                    <a:pt x="6350000" y="4928451"/>
                    <a:pt x="6350000" y="3175025"/>
                  </a:cubicBezTo>
                  <a:cubicBezTo>
                    <a:pt x="6350000" y="1421511"/>
                    <a:pt x="4928502" y="0"/>
                    <a:pt x="3175000" y="0"/>
                  </a:cubicBezTo>
                  <a:cubicBezTo>
                    <a:pt x="1421499" y="0"/>
                    <a:pt x="0" y="1421511"/>
                    <a:pt x="0" y="3175025"/>
                  </a:cubicBezTo>
                  <a:close/>
                </a:path>
              </a:pathLst>
            </a:custGeom>
            <a:blipFill>
              <a:blip r:embed="rId5"/>
              <a:stretch>
                <a:fillRect l="-6290" t="0" r="0" b="-6291"/>
              </a:stretch>
            </a:blipFill>
          </p:spPr>
        </p:sp>
      </p:grpSp>
      <p:grpSp>
        <p:nvGrpSpPr>
          <p:cNvPr name="Group 6" id="6"/>
          <p:cNvGrpSpPr/>
          <p:nvPr/>
        </p:nvGrpSpPr>
        <p:grpSpPr>
          <a:xfrm rot="0">
            <a:off x="9279614" y="1601511"/>
            <a:ext cx="7605858" cy="7083977"/>
            <a:chOff x="0" y="0"/>
            <a:chExt cx="10141144" cy="9445303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3974202"/>
              <a:ext cx="10141144" cy="544760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674688" indent="-337344" lvl="1">
                <a:lnSpc>
                  <a:spcPts val="4687"/>
                </a:lnSpc>
                <a:buFont typeface="Arial"/>
                <a:buChar char="•"/>
              </a:pPr>
              <a:r>
                <a:rPr lang="en-US" sz="3125">
                  <a:solidFill>
                    <a:srgbClr val="FFFAF4"/>
                  </a:solidFill>
                  <a:latin typeface="Lato 1"/>
                  <a:ea typeface="Lato 1"/>
                  <a:cs typeface="Lato 1"/>
                  <a:sym typeface="Lato 1"/>
                </a:rPr>
                <a:t>Associ</a:t>
              </a:r>
              <a:r>
                <a:rPr lang="en-US" sz="3125">
                  <a:solidFill>
                    <a:srgbClr val="FFFAF4"/>
                  </a:solidFill>
                  <a:latin typeface="Lato 1"/>
                  <a:ea typeface="Lato 1"/>
                  <a:cs typeface="Lato 1"/>
                  <a:sym typeface="Lato 1"/>
                </a:rPr>
                <a:t>e sua marca a valores positivos: disciplina, superação, tradição, coragem</a:t>
              </a:r>
            </a:p>
            <a:p>
              <a:pPr algn="l" marL="674688" indent="-337344" lvl="1">
                <a:lnSpc>
                  <a:spcPts val="4687"/>
                </a:lnSpc>
                <a:buFont typeface="Arial"/>
                <a:buChar char="•"/>
              </a:pPr>
              <a:r>
                <a:rPr lang="en-US" sz="3125">
                  <a:solidFill>
                    <a:srgbClr val="FFFAF4"/>
                  </a:solidFill>
                  <a:latin typeface="Lato 1"/>
                  <a:ea typeface="Lato 1"/>
                  <a:cs typeface="Lato 1"/>
                  <a:sym typeface="Lato 1"/>
                </a:rPr>
                <a:t>Alcance um público engajado e fiel</a:t>
              </a:r>
            </a:p>
            <a:p>
              <a:pPr algn="l" marL="674688" indent="-337344" lvl="1">
                <a:lnSpc>
                  <a:spcPts val="4687"/>
                </a:lnSpc>
                <a:buFont typeface="Arial"/>
                <a:buChar char="•"/>
              </a:pPr>
              <a:r>
                <a:rPr lang="en-US" sz="3125">
                  <a:solidFill>
                    <a:srgbClr val="FFFAF4"/>
                  </a:solidFill>
                  <a:latin typeface="Lato 1"/>
                  <a:ea typeface="Lato 1"/>
                  <a:cs typeface="Lato 1"/>
                  <a:sym typeface="Lato 1"/>
                </a:rPr>
                <a:t>Participe da construção de um projeto nacional e duradouro</a:t>
              </a:r>
            </a:p>
            <a:p>
              <a:pPr algn="l" marL="674688" indent="-337344" lvl="1">
                <a:lnSpc>
                  <a:spcPts val="4687"/>
                </a:lnSpc>
                <a:buFont typeface="Arial"/>
                <a:buChar char="•"/>
              </a:pPr>
              <a:r>
                <a:rPr lang="en-US" sz="3125">
                  <a:solidFill>
                    <a:srgbClr val="FFFAF4"/>
                  </a:solidFill>
                  <a:latin typeface="Lato 1"/>
                  <a:ea typeface="Lato 1"/>
                  <a:cs typeface="Lato 1"/>
                  <a:sym typeface="Lato 1"/>
                </a:rPr>
                <a:t>Tenha visibilidade real, local e digital</a:t>
              </a:r>
            </a:p>
            <a:p>
              <a:pPr algn="l">
                <a:lnSpc>
                  <a:spcPts val="4687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9525"/>
              <a:ext cx="10141144" cy="3400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6720"/>
                </a:lnSpc>
                <a:spcBef>
                  <a:spcPct val="0"/>
                </a:spcBef>
              </a:pPr>
              <a:r>
                <a:rPr lang="en-US" b="true" sz="5600">
                  <a:solidFill>
                    <a:srgbClr val="FFFAF4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P</a:t>
              </a:r>
              <a:r>
                <a:rPr lang="en-US" b="true" sz="5600" u="none">
                  <a:solidFill>
                    <a:srgbClr val="FFFAF4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OR QUE APOIAR O TOTAL KOMBAT?</a:t>
              </a:r>
            </a:p>
            <a:p>
              <a:pPr algn="l" marL="0" indent="0" lvl="0">
                <a:lnSpc>
                  <a:spcPts val="672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62" r="0" b="-7962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3016604">
            <a:off x="-3335111" y="53864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2" y="0"/>
                </a:lnTo>
                <a:lnTo>
                  <a:pt x="8727622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4302901" y="-3386788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2" y="0"/>
                </a:lnTo>
                <a:lnTo>
                  <a:pt x="8727622" y="7743781"/>
                </a:lnTo>
                <a:lnTo>
                  <a:pt x="0" y="774378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5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098817" y="8380134"/>
            <a:ext cx="2090366" cy="1115747"/>
          </a:xfrm>
          <a:custGeom>
            <a:avLst/>
            <a:gdLst/>
            <a:ahLst/>
            <a:cxnLst/>
            <a:rect r="r" b="b" t="t" l="l"/>
            <a:pathLst>
              <a:path h="1115747" w="2090366">
                <a:moveTo>
                  <a:pt x="0" y="0"/>
                </a:moveTo>
                <a:lnTo>
                  <a:pt x="2090366" y="0"/>
                </a:lnTo>
                <a:lnTo>
                  <a:pt x="2090366" y="1115747"/>
                </a:lnTo>
                <a:lnTo>
                  <a:pt x="0" y="111574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-41208" r="0" b="-39718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563721" y="4633047"/>
            <a:ext cx="9160558" cy="1050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1"/>
              </a:lnSpc>
            </a:pP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Tem alguma pergunta? Sinta-se à vontade para nos ligar, nos enviar um e-mail ou nos chamar nas redes sociais.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563721" y="2258221"/>
            <a:ext cx="9160558" cy="20795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 b="true">
                <a:solidFill>
                  <a:srgbClr val="FFFAF4"/>
                </a:solidFill>
                <a:latin typeface="Lato 2 Heavy"/>
                <a:ea typeface="Lato 2 Heavy"/>
                <a:cs typeface="Lato 2 Heavy"/>
                <a:sym typeface="Lato 2 Heavy"/>
              </a:rPr>
              <a:t>Agradeço sua atenção!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4563721" y="5927230"/>
            <a:ext cx="9160558" cy="21329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261"/>
              </a:lnSpc>
            </a:pP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📧</a:t>
            </a: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 contato@platearmour.com.br</a:t>
            </a:r>
          </a:p>
          <a:p>
            <a:pPr algn="ctr">
              <a:lnSpc>
                <a:spcPts val="4261"/>
              </a:lnSpc>
            </a:pP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📲 WhatsApp: (21) 97554-3652</a:t>
            </a:r>
          </a:p>
          <a:p>
            <a:pPr algn="ctr">
              <a:lnSpc>
                <a:spcPts val="4261"/>
              </a:lnSpc>
            </a:pP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🌐 www.ironplate.com.br</a:t>
            </a:r>
          </a:p>
          <a:p>
            <a:pPr algn="ctr">
              <a:lnSpc>
                <a:spcPts val="4261"/>
              </a:lnSpc>
            </a:pPr>
            <a:r>
              <a:rPr lang="en-US" sz="2841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TOTAL KOMBATE – Tradição. Combate. Evolução.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7480240" y="542265"/>
            <a:ext cx="3327519" cy="1573081"/>
            <a:chOff x="0" y="0"/>
            <a:chExt cx="4436692" cy="2097441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875286" y="851346"/>
              <a:ext cx="686120" cy="445212"/>
            </a:xfrm>
            <a:custGeom>
              <a:avLst/>
              <a:gdLst/>
              <a:ahLst/>
              <a:cxnLst/>
              <a:rect r="r" b="b" t="t" l="l"/>
              <a:pathLst>
                <a:path h="445212" w="686120">
                  <a:moveTo>
                    <a:pt x="0" y="0"/>
                  </a:moveTo>
                  <a:lnTo>
                    <a:pt x="686120" y="0"/>
                  </a:lnTo>
                  <a:lnTo>
                    <a:pt x="686120" y="445211"/>
                  </a:lnTo>
                  <a:lnTo>
                    <a:pt x="0" y="44521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33653" t="-365185" r="-335576" b="-34592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0" y="851346"/>
              <a:ext cx="4436692" cy="460399"/>
            </a:xfrm>
            <a:custGeom>
              <a:avLst/>
              <a:gdLst/>
              <a:ahLst/>
              <a:cxnLst/>
              <a:rect r="r" b="b" t="t" l="l"/>
              <a:pathLst>
                <a:path h="460399" w="4436692">
                  <a:moveTo>
                    <a:pt x="0" y="0"/>
                  </a:moveTo>
                  <a:lnTo>
                    <a:pt x="4436692" y="0"/>
                  </a:lnTo>
                  <a:lnTo>
                    <a:pt x="4436692" y="460398"/>
                  </a:lnTo>
                  <a:lnTo>
                    <a:pt x="0" y="46039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037" t="-351989" r="-8921" b="-332366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1422827" y="0"/>
              <a:ext cx="2355240" cy="2097441"/>
            </a:xfrm>
            <a:custGeom>
              <a:avLst/>
              <a:gdLst/>
              <a:ahLst/>
              <a:cxnLst/>
              <a:rect r="r" b="b" t="t" l="l"/>
              <a:pathLst>
                <a:path h="2097441" w="2355240">
                  <a:moveTo>
                    <a:pt x="0" y="0"/>
                  </a:moveTo>
                  <a:lnTo>
                    <a:pt x="2355241" y="0"/>
                  </a:lnTo>
                  <a:lnTo>
                    <a:pt x="2355241" y="2097441"/>
                  </a:lnTo>
                  <a:lnTo>
                    <a:pt x="0" y="209744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1092" t="-36006" r="-42997" b="-36163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658625" y="710415"/>
              <a:ext cx="3064853" cy="153387"/>
            </a:xfrm>
            <a:custGeom>
              <a:avLst/>
              <a:gdLst/>
              <a:ahLst/>
              <a:cxnLst/>
              <a:rect r="r" b="b" t="t" l="l"/>
              <a:pathLst>
                <a:path h="153387" w="3064853">
                  <a:moveTo>
                    <a:pt x="0" y="0"/>
                  </a:moveTo>
                  <a:lnTo>
                    <a:pt x="3064853" y="0"/>
                  </a:lnTo>
                  <a:lnTo>
                    <a:pt x="3064853" y="153387"/>
                  </a:lnTo>
                  <a:lnTo>
                    <a:pt x="0" y="1533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648" t="-956762" r="-35556" b="-1297517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968937" y="507241"/>
              <a:ext cx="421382" cy="224001"/>
            </a:xfrm>
            <a:custGeom>
              <a:avLst/>
              <a:gdLst/>
              <a:ahLst/>
              <a:cxnLst/>
              <a:rect r="r" b="b" t="t" l="l"/>
              <a:pathLst>
                <a:path h="224001" w="421382">
                  <a:moveTo>
                    <a:pt x="0" y="0"/>
                  </a:moveTo>
                  <a:lnTo>
                    <a:pt x="421382" y="0"/>
                  </a:lnTo>
                  <a:lnTo>
                    <a:pt x="421382" y="224001"/>
                  </a:lnTo>
                  <a:lnTo>
                    <a:pt x="0" y="22400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0" t="-42045" r="0" b="-39619"/>
              </a:stretch>
            </a:blip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78061" y="-3316919"/>
            <a:ext cx="7476662" cy="6633839"/>
          </a:xfrm>
          <a:custGeom>
            <a:avLst/>
            <a:gdLst/>
            <a:ahLst/>
            <a:cxnLst/>
            <a:rect r="r" b="b" t="t" l="l"/>
            <a:pathLst>
              <a:path h="6633839" w="7476662">
                <a:moveTo>
                  <a:pt x="0" y="0"/>
                </a:moveTo>
                <a:lnTo>
                  <a:pt x="7476663" y="0"/>
                </a:lnTo>
                <a:lnTo>
                  <a:pt x="7476663" y="6633838"/>
                </a:lnTo>
                <a:lnTo>
                  <a:pt x="0" y="663383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AutoShape 3" id="3"/>
          <p:cNvSpPr/>
          <p:nvPr/>
        </p:nvSpPr>
        <p:spPr>
          <a:xfrm rot="0">
            <a:off x="-166464" y="-514350"/>
            <a:ext cx="7791451" cy="12363450"/>
          </a:xfrm>
          <a:prstGeom prst="rect">
            <a:avLst/>
          </a:prstGeom>
          <a:solidFill>
            <a:srgbClr val="000000"/>
          </a:solidFill>
        </p:spPr>
      </p:sp>
      <p:grpSp>
        <p:nvGrpSpPr>
          <p:cNvPr name="Group 4" id="4"/>
          <p:cNvGrpSpPr/>
          <p:nvPr/>
        </p:nvGrpSpPr>
        <p:grpSpPr>
          <a:xfrm rot="0">
            <a:off x="1028700" y="1028700"/>
            <a:ext cx="5712855" cy="3208015"/>
            <a:chOff x="0" y="0"/>
            <a:chExt cx="7617140" cy="4277354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9525"/>
              <a:ext cx="7617140" cy="34005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b="true">
                  <a:solidFill>
                    <a:srgbClr val="FBB731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APRESENTAÇÃO DO EVENTO</a:t>
              </a:r>
            </a:p>
            <a:p>
              <a:pPr algn="l">
                <a:lnSpc>
                  <a:spcPts val="672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3522289"/>
              <a:ext cx="7617140" cy="75506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800"/>
                </a:lnSpc>
              </a:pPr>
            </a:p>
          </p:txBody>
        </p:sp>
      </p:grpSp>
      <p:sp>
        <p:nvSpPr>
          <p:cNvPr name="TextBox 7" id="7"/>
          <p:cNvSpPr txBox="true"/>
          <p:nvPr/>
        </p:nvSpPr>
        <p:spPr>
          <a:xfrm rot="0">
            <a:off x="8475398" y="876300"/>
            <a:ext cx="8783902" cy="83829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O </a:t>
            </a:r>
            <a:r>
              <a:rPr lang="en-US" sz="3000" b="true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T</a:t>
            </a:r>
            <a:r>
              <a:rPr lang="en-US" b="true" sz="3000">
                <a:solidFill>
                  <a:srgbClr val="000000"/>
                </a:solidFill>
                <a:latin typeface="Lato 1 Bold"/>
                <a:ea typeface="Lato 1 Bold"/>
                <a:cs typeface="Lato 1 Bold"/>
                <a:sym typeface="Lato 1 Bold"/>
              </a:rPr>
              <a:t>otal Kombat</a:t>
            </a:r>
            <a:r>
              <a:rPr lang="en-US" sz="3000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 é um torneio que une diversas artes marciais em uma competição justa, respeitosa e intensa. Inspirado em valores tradicionais como honra, coragem e superação, o evento busca promover o respeito entre estilos e destacar as semelhanças entre diferentes formas de combate corpo a corpo.</a:t>
            </a:r>
          </a:p>
          <a:p>
            <a:pPr algn="l">
              <a:lnSpc>
                <a:spcPts val="5100"/>
              </a:lnSpc>
            </a:pPr>
          </a:p>
          <a:p>
            <a:pPr algn="l">
              <a:lnSpc>
                <a:spcPts val="5100"/>
              </a:lnSpc>
            </a:pPr>
            <a:r>
              <a:rPr lang="en-US" sz="3000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Serão três etapas eliminatórias, com até </a:t>
            </a:r>
            <a:r>
              <a:rPr lang="en-US" b="true" sz="3000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32 lutas</a:t>
            </a:r>
            <a:r>
              <a:rPr lang="en-US" sz="3000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 na primeira fase e uma premiação final de </a:t>
            </a:r>
            <a:r>
              <a:rPr lang="en-US" b="true" sz="3000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R$2.000</a:t>
            </a:r>
            <a:r>
              <a:rPr lang="en-US" sz="3000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 ao grande campeão, além de medalhas e prêmios simbólicos distribuídos nas fases anteriores.</a:t>
            </a:r>
          </a:p>
          <a:p>
            <a:pPr algn="l">
              <a:lnSpc>
                <a:spcPts val="5100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-4363811" y="53864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2" y="0"/>
                </a:lnTo>
                <a:lnTo>
                  <a:pt x="8727622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19999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3269675">
            <a:off x="-8360159" y="-5704454"/>
            <a:ext cx="11490479" cy="12440480"/>
          </a:xfrm>
          <a:custGeom>
            <a:avLst/>
            <a:gdLst/>
            <a:ahLst/>
            <a:cxnLst/>
            <a:rect r="r" b="b" t="t" l="l"/>
            <a:pathLst>
              <a:path h="12440480" w="11490479">
                <a:moveTo>
                  <a:pt x="0" y="0"/>
                </a:moveTo>
                <a:lnTo>
                  <a:pt x="11490479" y="0"/>
                </a:lnTo>
                <a:lnTo>
                  <a:pt x="11490479" y="12440480"/>
                </a:lnTo>
                <a:lnTo>
                  <a:pt x="0" y="12440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197812" y="0"/>
            <a:ext cx="7090188" cy="10287000"/>
          </a:xfrm>
          <a:custGeom>
            <a:avLst/>
            <a:gdLst/>
            <a:ahLst/>
            <a:cxnLst/>
            <a:rect r="r" b="b" t="t" l="l"/>
            <a:pathLst>
              <a:path h="10287000" w="7090188">
                <a:moveTo>
                  <a:pt x="0" y="0"/>
                </a:moveTo>
                <a:lnTo>
                  <a:pt x="7090188" y="0"/>
                </a:lnTo>
                <a:lnTo>
                  <a:pt x="70901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8239" t="0" r="-47038" b="-1515"/>
            </a:stretch>
          </a:blipFill>
        </p:spPr>
      </p:sp>
      <p:grpSp>
        <p:nvGrpSpPr>
          <p:cNvPr name="Group 4" id="4"/>
          <p:cNvGrpSpPr/>
          <p:nvPr/>
        </p:nvGrpSpPr>
        <p:grpSpPr>
          <a:xfrm rot="0">
            <a:off x="1878959" y="2802513"/>
            <a:ext cx="8352122" cy="6253600"/>
            <a:chOff x="0" y="0"/>
            <a:chExt cx="11136163" cy="8338133"/>
          </a:xfrm>
        </p:grpSpPr>
        <p:sp>
          <p:nvSpPr>
            <p:cNvPr name="TextBox 5" id="5"/>
            <p:cNvSpPr txBox="true"/>
            <p:nvPr/>
          </p:nvSpPr>
          <p:spPr>
            <a:xfrm rot="0">
              <a:off x="0" y="-3175"/>
              <a:ext cx="11136163" cy="244807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600"/>
                </a:lnSpc>
              </a:pPr>
              <a:r>
                <a:rPr lang="en-US" sz="5500" b="true">
                  <a:solidFill>
                    <a:srgbClr val="FFFAF4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OBJETIVO DA PARCERIA</a:t>
              </a:r>
            </a:p>
            <a:p>
              <a:pPr algn="l">
                <a:lnSpc>
                  <a:spcPts val="7830"/>
                </a:lnSpc>
              </a:pPr>
            </a:p>
          </p:txBody>
        </p:sp>
        <p:sp>
          <p:nvSpPr>
            <p:cNvPr name="TextBox 6" id="6"/>
            <p:cNvSpPr txBox="true"/>
            <p:nvPr/>
          </p:nvSpPr>
          <p:spPr>
            <a:xfrm rot="0">
              <a:off x="0" y="7664398"/>
              <a:ext cx="11136163" cy="64198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957996"/>
              <a:ext cx="11136163" cy="4174913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60"/>
                </a:lnSpc>
                <a:spcBef>
                  <a:spcPct val="0"/>
                </a:spcBef>
              </a:pPr>
              <a:r>
                <a:rPr lang="en-US" b="true" sz="3200">
                  <a:solidFill>
                    <a:srgbClr val="FFFAF4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E</a:t>
              </a:r>
              <a:r>
                <a:rPr lang="en-US" b="true" sz="3200" u="none">
                  <a:solidFill>
                    <a:srgbClr val="FFFAF4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stabelecer uma relação de apoio entre empresas, marcas e empreendedores com um evento em pleno crescimento, que fortalece a cultura marcial e alcança públicos engajados e diversos.</a:t>
              </a:r>
            </a:p>
            <a:p>
              <a:pPr algn="l" marL="0" indent="0" lvl="1">
                <a:lnSpc>
                  <a:spcPts val="4160"/>
                </a:lnSpc>
                <a:spcBef>
                  <a:spcPct val="0"/>
                </a:spcBef>
              </a:pP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18288000" cy="3882410"/>
            <a:chOff x="0" y="0"/>
            <a:chExt cx="6186311" cy="1313309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186311" cy="1313309"/>
            </a:xfrm>
            <a:custGeom>
              <a:avLst/>
              <a:gdLst/>
              <a:ahLst/>
              <a:cxnLst/>
              <a:rect r="r" b="b" t="t" l="l"/>
              <a:pathLst>
                <a:path h="1313309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1313309"/>
                  </a:lnTo>
                  <a:lnTo>
                    <a:pt x="0" y="13133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12895489" y="7091055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2" y="0"/>
                </a:lnTo>
                <a:lnTo>
                  <a:pt x="8727622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0" y="0"/>
            <a:ext cx="6895385" cy="10287000"/>
            <a:chOff x="0" y="0"/>
            <a:chExt cx="9193846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4"/>
            <a:srcRect l="1013" t="0" r="1013" b="0"/>
            <a:stretch>
              <a:fillRect/>
            </a:stretch>
          </p:blipFill>
          <p:spPr>
            <a:xfrm flipH="false" flipV="false">
              <a:off x="0" y="0"/>
              <a:ext cx="9193846" cy="13716000"/>
            </a:xfrm>
            <a:prstGeom prst="rect">
              <a:avLst/>
            </a:prstGeom>
          </p:spPr>
        </p:pic>
      </p:grpSp>
      <p:sp>
        <p:nvSpPr>
          <p:cNvPr name="TextBox 7" id="7"/>
          <p:cNvSpPr txBox="true"/>
          <p:nvPr/>
        </p:nvSpPr>
        <p:spPr>
          <a:xfrm rot="0">
            <a:off x="7746999" y="1028700"/>
            <a:ext cx="9512301" cy="8667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839"/>
              </a:lnSpc>
              <a:spcBef>
                <a:spcPct val="0"/>
              </a:spcBef>
            </a:pPr>
            <a:r>
              <a:rPr lang="en-US" b="true" sz="5700">
                <a:solidFill>
                  <a:srgbClr val="1E2740"/>
                </a:solidFill>
                <a:latin typeface="Lato 2 Heavy"/>
                <a:ea typeface="Lato 2 Heavy"/>
                <a:cs typeface="Lato 2 Heavy"/>
                <a:sym typeface="Lato 2 Heavy"/>
              </a:rPr>
              <a:t>PÚBLI</a:t>
            </a:r>
            <a:r>
              <a:rPr lang="en-US" b="true" sz="5700" u="none">
                <a:solidFill>
                  <a:srgbClr val="1E2740"/>
                </a:solidFill>
                <a:latin typeface="Lato 2 Heavy"/>
                <a:ea typeface="Lato 2 Heavy"/>
                <a:cs typeface="Lato 2 Heavy"/>
                <a:sym typeface="Lato 2 Heavy"/>
              </a:rPr>
              <a:t>CO-ALVO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7746999" y="4300165"/>
            <a:ext cx="9512301" cy="57870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Atletas e praticantes de artes marciais (entre 18 a 50 anos)</a:t>
            </a:r>
          </a:p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Famílias, alunos e professores de academias</a:t>
            </a:r>
          </a:p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Amantes de esportes, cultura, disciplina e superação</a:t>
            </a:r>
          </a:p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Estimativa de público direto por etapa: 200 a 400 pessoas</a:t>
            </a:r>
          </a:p>
          <a:p>
            <a:pPr algn="l" marL="669288" indent="-334644" lvl="1">
              <a:lnSpc>
                <a:spcPts val="4649"/>
              </a:lnSpc>
              <a:buFont typeface="Arial"/>
              <a:buChar char="•"/>
            </a:pPr>
            <a:r>
              <a:rPr lang="en-US" sz="3099">
                <a:solidFill>
                  <a:srgbClr val="FFFAF4"/>
                </a:solidFill>
                <a:latin typeface="Lato 1"/>
                <a:ea typeface="Lato 1"/>
                <a:cs typeface="Lato 1"/>
                <a:sym typeface="Lato 1"/>
              </a:rPr>
              <a:t>Alcance digital estimado: 15 mil+ perfis por evento (Instagram, WhatsApp, site e parceiros)</a:t>
            </a:r>
          </a:p>
          <a:p>
            <a:pPr algn="l">
              <a:lnSpc>
                <a:spcPts val="4649"/>
              </a:lnSpc>
            </a:pP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0"/>
            <a:ext cx="9951836" cy="10287000"/>
            <a:chOff x="0" y="0"/>
            <a:chExt cx="13269115" cy="13716000"/>
          </a:xfrm>
        </p:grpSpPr>
        <p:pic>
          <p:nvPicPr>
            <p:cNvPr name="Picture 3" id="3"/>
            <p:cNvPicPr>
              <a:picLocks noChangeAspect="true"/>
            </p:cNvPicPr>
            <p:nvPr/>
          </p:nvPicPr>
          <p:blipFill>
            <a:blip r:embed="rId2"/>
            <a:srcRect l="14652" t="0" r="14652" b="0"/>
            <a:stretch>
              <a:fillRect/>
            </a:stretch>
          </p:blipFill>
          <p:spPr>
            <a:xfrm flipH="false" flipV="false">
              <a:off x="0" y="0"/>
              <a:ext cx="6634557" cy="13716000"/>
            </a:xfrm>
            <a:prstGeom prst="rect">
              <a:avLst/>
            </a:prstGeom>
          </p:spPr>
        </p:pic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3"/>
            <a:srcRect l="0" t="14637" r="0" b="14637"/>
            <a:stretch>
              <a:fillRect/>
            </a:stretch>
          </p:blipFill>
          <p:spPr>
            <a:xfrm flipH="false" flipV="false">
              <a:off x="6634557" y="0"/>
              <a:ext cx="6634557" cy="6858000"/>
            </a:xfrm>
            <a:prstGeom prst="rect">
              <a:avLst/>
            </a:prstGeom>
          </p:spPr>
        </p:pic>
        <p:pic>
          <p:nvPicPr>
            <p:cNvPr name="Picture 5" id="5"/>
            <p:cNvPicPr>
              <a:picLocks noChangeAspect="true"/>
            </p:cNvPicPr>
            <p:nvPr/>
          </p:nvPicPr>
          <p:blipFill>
            <a:blip r:embed="rId4"/>
            <a:srcRect l="0" t="5059" r="0" b="24215"/>
            <a:stretch>
              <a:fillRect/>
            </a:stretch>
          </p:blipFill>
          <p:spPr>
            <a:xfrm flipH="false" flipV="false">
              <a:off x="6634557" y="6858000"/>
              <a:ext cx="6634557" cy="6858000"/>
            </a:xfrm>
            <a:prstGeom prst="rect">
              <a:avLst/>
            </a:prstGeom>
          </p:spPr>
        </p:pic>
      </p:grpSp>
      <p:grpSp>
        <p:nvGrpSpPr>
          <p:cNvPr name="Group 6" id="6"/>
          <p:cNvGrpSpPr/>
          <p:nvPr/>
        </p:nvGrpSpPr>
        <p:grpSpPr>
          <a:xfrm rot="0">
            <a:off x="10970521" y="1708907"/>
            <a:ext cx="6288779" cy="6869186"/>
            <a:chOff x="0" y="0"/>
            <a:chExt cx="8385038" cy="9158915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4499920"/>
              <a:ext cx="8385038" cy="453263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491172" indent="-245586" lvl="1">
                <a:lnSpc>
                  <a:spcPts val="3412"/>
                </a:lnSpc>
                <a:buFont typeface="Arial"/>
                <a:buChar char="•"/>
              </a:pPr>
              <a:r>
                <a:rPr lang="en-US" sz="2274">
                  <a:solidFill>
                    <a:srgbClr val="1E2740"/>
                  </a:solidFill>
                  <a:latin typeface="Lato 1"/>
                  <a:ea typeface="Lato 1"/>
                  <a:cs typeface="Lato 1"/>
                  <a:sym typeface="Lato 1"/>
                </a:rPr>
                <a:t>Míd</a:t>
              </a:r>
              <a:r>
                <a:rPr lang="en-US" sz="2274">
                  <a:solidFill>
                    <a:srgbClr val="1E2740"/>
                  </a:solidFill>
                  <a:latin typeface="Lato 1"/>
                  <a:ea typeface="Lato 1"/>
                  <a:cs typeface="Lato 1"/>
                  <a:sym typeface="Lato 1"/>
                </a:rPr>
                <a:t>ia social: Instagram oficial (@ironplatesports e @dojo_livre)</a:t>
              </a:r>
            </a:p>
            <a:p>
              <a:pPr algn="l" marL="491172" indent="-245586" lvl="1">
                <a:lnSpc>
                  <a:spcPts val="3412"/>
                </a:lnSpc>
                <a:buFont typeface="Arial"/>
                <a:buChar char="•"/>
              </a:pPr>
              <a:r>
                <a:rPr lang="en-US" sz="2274">
                  <a:solidFill>
                    <a:srgbClr val="1E2740"/>
                  </a:solidFill>
                  <a:latin typeface="Lato 1"/>
                  <a:ea typeface="Lato 1"/>
                  <a:cs typeface="Lato 1"/>
                  <a:sym typeface="Lato 1"/>
                </a:rPr>
                <a:t>Website: www.ironplate.com.br</a:t>
              </a:r>
            </a:p>
            <a:p>
              <a:pPr algn="l" marL="491172" indent="-245586" lvl="1">
                <a:lnSpc>
                  <a:spcPts val="3412"/>
                </a:lnSpc>
                <a:buFont typeface="Arial"/>
                <a:buChar char="•"/>
              </a:pPr>
              <a:r>
                <a:rPr lang="en-US" sz="2274">
                  <a:solidFill>
                    <a:srgbClr val="1E2740"/>
                  </a:solidFill>
                  <a:latin typeface="Lato 1"/>
                  <a:ea typeface="Lato 1"/>
                  <a:cs typeface="Lato 1"/>
                  <a:sym typeface="Lato 1"/>
                </a:rPr>
                <a:t>Presença física em banners e outros materiais do evento</a:t>
              </a:r>
            </a:p>
            <a:p>
              <a:pPr algn="l" marL="491172" indent="-245586" lvl="1">
                <a:lnSpc>
                  <a:spcPts val="3412"/>
                </a:lnSpc>
                <a:buFont typeface="Arial"/>
                <a:buChar char="•"/>
              </a:pPr>
              <a:r>
                <a:rPr lang="en-US" sz="2274">
                  <a:solidFill>
                    <a:srgbClr val="1E2740"/>
                  </a:solidFill>
                  <a:latin typeface="Lato 1"/>
                  <a:ea typeface="Lato 1"/>
                  <a:cs typeface="Lato 1"/>
                  <a:sym typeface="Lato 1"/>
                </a:rPr>
                <a:t>Participação em sorteios e ativações com o público</a:t>
              </a:r>
            </a:p>
            <a:p>
              <a:pPr algn="l">
                <a:lnSpc>
                  <a:spcPts val="3412"/>
                </a:lnSpc>
              </a:pP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-29210"/>
              <a:ext cx="8385038" cy="3584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5362"/>
                </a:lnSpc>
                <a:spcBef>
                  <a:spcPct val="0"/>
                </a:spcBef>
              </a:pPr>
              <a:r>
                <a:rPr lang="en-US" b="true" sz="4125">
                  <a:solidFill>
                    <a:srgbClr val="1E274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FORMAS</a:t>
              </a:r>
              <a:r>
                <a:rPr lang="en-US" b="true" sz="4125" u="none">
                  <a:solidFill>
                    <a:srgbClr val="1E2740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 DE DIVULGAÇÃO PARA PATROCINADORES</a:t>
              </a:r>
            </a:p>
            <a:p>
              <a:pPr algn="l" marL="0" indent="0" lvl="0">
                <a:lnSpc>
                  <a:spcPts val="5362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5223566" y="-4648237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19999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8695121" y="-845727"/>
            <a:ext cx="11868150" cy="12077700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/>
          <p:cNvSpPr/>
          <p:nvPr/>
        </p:nvSpPr>
        <p:spPr>
          <a:xfrm flipH="false" flipV="false" rot="7025167">
            <a:off x="12542760" y="-8211921"/>
            <a:ext cx="11490479" cy="12440480"/>
          </a:xfrm>
          <a:custGeom>
            <a:avLst/>
            <a:gdLst/>
            <a:ahLst/>
            <a:cxnLst/>
            <a:rect r="r" b="b" t="t" l="l"/>
            <a:pathLst>
              <a:path h="12440480" w="11490479">
                <a:moveTo>
                  <a:pt x="0" y="0"/>
                </a:moveTo>
                <a:lnTo>
                  <a:pt x="11490480" y="0"/>
                </a:lnTo>
                <a:lnTo>
                  <a:pt x="11490480" y="12440479"/>
                </a:lnTo>
                <a:lnTo>
                  <a:pt x="0" y="1244047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695121" y="817340"/>
            <a:ext cx="10805819" cy="7392981"/>
          </a:xfrm>
          <a:custGeom>
            <a:avLst/>
            <a:gdLst/>
            <a:ahLst/>
            <a:cxnLst/>
            <a:rect r="r" b="b" t="t" l="l"/>
            <a:pathLst>
              <a:path h="7392981" w="10805819">
                <a:moveTo>
                  <a:pt x="0" y="0"/>
                </a:moveTo>
                <a:lnTo>
                  <a:pt x="10805819" y="0"/>
                </a:lnTo>
                <a:lnTo>
                  <a:pt x="10805819" y="7392981"/>
                </a:lnTo>
                <a:lnTo>
                  <a:pt x="0" y="739298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817340"/>
            <a:ext cx="6477000" cy="2730289"/>
            <a:chOff x="0" y="0"/>
            <a:chExt cx="8636000" cy="364038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8636000" cy="2270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b="true">
                  <a:solidFill>
                    <a:srgbClr val="1E2740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TABELA DE COTAS DE PATROCÍNIO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02328"/>
              <a:ext cx="8636000" cy="543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50"/>
                </a:lnSpc>
              </a:pPr>
              <a:r>
                <a:rPr lang="en-US" sz="2300" b="true">
                  <a:solidFill>
                    <a:srgbClr val="FBB731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COTA OURO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3299979"/>
            <a:ext cx="7339827" cy="6292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Valor sugerido: </a:t>
            </a:r>
            <a:r>
              <a:rPr lang="en-US" b="true" sz="2584" u="none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R$3.000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Logomarca em destaque em todo o material físico e digital (banners, backdrop, medalhas, camisetas, certificados)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Cit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ação nas redes sociais antes, durante e após o evento (feed + stories + reels)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Espaço f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ísico no local do evento (mesa ou stand)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Participação em sorteios e ações promocionais com o público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Prêmio com nome da marca (ex: Prêmio Melhor Lutador – Apresentado por [Marca])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Link e vitrine no site da Iron Plate por 3 meses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8700" y="9742474"/>
            <a:ext cx="7339827" cy="337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30"/>
              </a:lnSpc>
              <a:spcBef>
                <a:spcPct val="0"/>
              </a:spcBef>
            </a:pPr>
            <a:r>
              <a:rPr lang="en-US" b="true" sz="1886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OBS: VALOR PODE SER PARCELADO NO CARTÃO DE CRÉDITO</a:t>
            </a:r>
          </a:p>
        </p:txBody>
      </p:sp>
      <p:grpSp>
        <p:nvGrpSpPr>
          <p:cNvPr name="Group 10" id="10"/>
          <p:cNvGrpSpPr/>
          <p:nvPr/>
        </p:nvGrpSpPr>
        <p:grpSpPr>
          <a:xfrm rot="235974">
            <a:off x="13497038" y="5102114"/>
            <a:ext cx="773453" cy="365649"/>
            <a:chOff x="0" y="0"/>
            <a:chExt cx="1031271" cy="487532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435894" y="197888"/>
              <a:ext cx="159483" cy="103486"/>
            </a:xfrm>
            <a:custGeom>
              <a:avLst/>
              <a:gdLst/>
              <a:ahLst/>
              <a:cxnLst/>
              <a:rect r="r" b="b" t="t" l="l"/>
              <a:pathLst>
                <a:path h="103486" w="159483">
                  <a:moveTo>
                    <a:pt x="0" y="0"/>
                  </a:moveTo>
                  <a:lnTo>
                    <a:pt x="159483" y="0"/>
                  </a:lnTo>
                  <a:lnTo>
                    <a:pt x="159483" y="103485"/>
                  </a:lnTo>
                  <a:lnTo>
                    <a:pt x="0" y="1034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33653" t="-365185" r="-335576" b="-345925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0" y="197888"/>
              <a:ext cx="1031271" cy="107016"/>
            </a:xfrm>
            <a:custGeom>
              <a:avLst/>
              <a:gdLst/>
              <a:ahLst/>
              <a:cxnLst/>
              <a:rect r="r" b="b" t="t" l="l"/>
              <a:pathLst>
                <a:path h="107016" w="1031271">
                  <a:moveTo>
                    <a:pt x="0" y="0"/>
                  </a:moveTo>
                  <a:lnTo>
                    <a:pt x="1031271" y="0"/>
                  </a:lnTo>
                  <a:lnTo>
                    <a:pt x="1031271" y="107016"/>
                  </a:lnTo>
                  <a:lnTo>
                    <a:pt x="0" y="1070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037" t="-351989" r="-8921" b="-332366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330724" y="0"/>
              <a:ext cx="547455" cy="487532"/>
            </a:xfrm>
            <a:custGeom>
              <a:avLst/>
              <a:gdLst/>
              <a:ahLst/>
              <a:cxnLst/>
              <a:rect r="r" b="b" t="t" l="l"/>
              <a:pathLst>
                <a:path h="487532" w="547455">
                  <a:moveTo>
                    <a:pt x="0" y="0"/>
                  </a:moveTo>
                  <a:lnTo>
                    <a:pt x="547455" y="0"/>
                  </a:lnTo>
                  <a:lnTo>
                    <a:pt x="547455" y="487532"/>
                  </a:lnTo>
                  <a:lnTo>
                    <a:pt x="0" y="4875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1092" t="-36006" r="-42997" b="-36163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53092" y="165130"/>
              <a:ext cx="712399" cy="35653"/>
            </a:xfrm>
            <a:custGeom>
              <a:avLst/>
              <a:gdLst/>
              <a:ahLst/>
              <a:cxnLst/>
              <a:rect r="r" b="b" t="t" l="l"/>
              <a:pathLst>
                <a:path h="35653" w="712399">
                  <a:moveTo>
                    <a:pt x="0" y="0"/>
                  </a:moveTo>
                  <a:lnTo>
                    <a:pt x="712398" y="0"/>
                  </a:lnTo>
                  <a:lnTo>
                    <a:pt x="712398" y="35653"/>
                  </a:lnTo>
                  <a:lnTo>
                    <a:pt x="0" y="356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648" t="-956762" r="-35556" b="-1297517"/>
              </a:stretch>
            </a:blipFill>
          </p:spPr>
        </p:sp>
        <p:sp>
          <p:nvSpPr>
            <p:cNvPr name="Freeform 15" id="15"/>
            <p:cNvSpPr/>
            <p:nvPr/>
          </p:nvSpPr>
          <p:spPr>
            <a:xfrm flipH="false" flipV="false" rot="0">
              <a:off x="457662" y="117904"/>
              <a:ext cx="97947" cy="52067"/>
            </a:xfrm>
            <a:custGeom>
              <a:avLst/>
              <a:gdLst/>
              <a:ahLst/>
              <a:cxnLst/>
              <a:rect r="r" b="b" t="t" l="l"/>
              <a:pathLst>
                <a:path h="52067" w="97947">
                  <a:moveTo>
                    <a:pt x="0" y="0"/>
                  </a:moveTo>
                  <a:lnTo>
                    <a:pt x="97947" y="0"/>
                  </a:lnTo>
                  <a:lnTo>
                    <a:pt x="97947" y="52067"/>
                  </a:lnTo>
                  <a:lnTo>
                    <a:pt x="0" y="520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2045" r="0" b="-39619"/>
              </a:stretch>
            </a:blipFill>
          </p:spPr>
        </p:sp>
      </p:grpSp>
      <p:grpSp>
        <p:nvGrpSpPr>
          <p:cNvPr name="Group 16" id="16"/>
          <p:cNvGrpSpPr/>
          <p:nvPr/>
        </p:nvGrpSpPr>
        <p:grpSpPr>
          <a:xfrm rot="-314449">
            <a:off x="14399930" y="4775179"/>
            <a:ext cx="1138740" cy="926753"/>
            <a:chOff x="0" y="0"/>
            <a:chExt cx="1518320" cy="1235670"/>
          </a:xfrm>
        </p:grpSpPr>
        <p:sp>
          <p:nvSpPr>
            <p:cNvPr name="Freeform 17" id="17"/>
            <p:cNvSpPr/>
            <p:nvPr/>
          </p:nvSpPr>
          <p:spPr>
            <a:xfrm flipH="false" flipV="false" rot="0">
              <a:off x="657118" y="253229"/>
              <a:ext cx="204083" cy="132426"/>
            </a:xfrm>
            <a:custGeom>
              <a:avLst/>
              <a:gdLst/>
              <a:ahLst/>
              <a:cxnLst/>
              <a:rect r="r" b="b" t="t" l="l"/>
              <a:pathLst>
                <a:path h="132426" w="204083">
                  <a:moveTo>
                    <a:pt x="0" y="0"/>
                  </a:moveTo>
                  <a:lnTo>
                    <a:pt x="204084" y="0"/>
                  </a:lnTo>
                  <a:lnTo>
                    <a:pt x="204084" y="132426"/>
                  </a:lnTo>
                  <a:lnTo>
                    <a:pt x="0" y="132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333653" t="-365185" r="-335576" b="-345925"/>
              </a:stretch>
            </a:blipFill>
          </p:spPr>
        </p:sp>
        <p:sp>
          <p:nvSpPr>
            <p:cNvPr name="Freeform 18" id="18"/>
            <p:cNvSpPr/>
            <p:nvPr/>
          </p:nvSpPr>
          <p:spPr>
            <a:xfrm flipH="false" flipV="false" rot="0">
              <a:off x="99323" y="253229"/>
              <a:ext cx="1319674" cy="136943"/>
            </a:xfrm>
            <a:custGeom>
              <a:avLst/>
              <a:gdLst/>
              <a:ahLst/>
              <a:cxnLst/>
              <a:rect r="r" b="b" t="t" l="l"/>
              <a:pathLst>
                <a:path h="136943" w="1319674">
                  <a:moveTo>
                    <a:pt x="0" y="0"/>
                  </a:moveTo>
                  <a:lnTo>
                    <a:pt x="1319674" y="0"/>
                  </a:lnTo>
                  <a:lnTo>
                    <a:pt x="1319674" y="136943"/>
                  </a:lnTo>
                  <a:lnTo>
                    <a:pt x="0" y="13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10037" t="-351989" r="-8921" b="-332366"/>
              </a:stretch>
            </a:blipFill>
          </p:spPr>
        </p:sp>
        <p:sp>
          <p:nvSpPr>
            <p:cNvPr name="Freeform 19" id="19"/>
            <p:cNvSpPr/>
            <p:nvPr/>
          </p:nvSpPr>
          <p:spPr>
            <a:xfrm flipH="false" flipV="false" rot="0">
              <a:off x="522537" y="0"/>
              <a:ext cx="700555" cy="623874"/>
            </a:xfrm>
            <a:custGeom>
              <a:avLst/>
              <a:gdLst/>
              <a:ahLst/>
              <a:cxnLst/>
              <a:rect r="r" b="b" t="t" l="l"/>
              <a:pathLst>
                <a:path h="623874" w="700555">
                  <a:moveTo>
                    <a:pt x="0" y="0"/>
                  </a:moveTo>
                  <a:lnTo>
                    <a:pt x="700555" y="0"/>
                  </a:lnTo>
                  <a:lnTo>
                    <a:pt x="700555" y="623874"/>
                  </a:lnTo>
                  <a:lnTo>
                    <a:pt x="0" y="623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81092" t="-36006" r="-42997" b="-36163"/>
              </a:stretch>
            </a:blipFill>
          </p:spPr>
        </p:sp>
        <p:sp>
          <p:nvSpPr>
            <p:cNvPr name="Freeform 20" id="20"/>
            <p:cNvSpPr/>
            <p:nvPr/>
          </p:nvSpPr>
          <p:spPr>
            <a:xfrm flipH="false" flipV="false" rot="0">
              <a:off x="295228" y="211310"/>
              <a:ext cx="911626" cy="45624"/>
            </a:xfrm>
            <a:custGeom>
              <a:avLst/>
              <a:gdLst/>
              <a:ahLst/>
              <a:cxnLst/>
              <a:rect r="r" b="b" t="t" l="l"/>
              <a:pathLst>
                <a:path h="45624" w="911626">
                  <a:moveTo>
                    <a:pt x="0" y="0"/>
                  </a:moveTo>
                  <a:lnTo>
                    <a:pt x="911627" y="0"/>
                  </a:lnTo>
                  <a:lnTo>
                    <a:pt x="911627" y="45624"/>
                  </a:lnTo>
                  <a:lnTo>
                    <a:pt x="0" y="45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6648" t="-956762" r="-35556" b="-1297517"/>
              </a:stretch>
            </a:blipFill>
          </p:spPr>
        </p:sp>
        <p:sp>
          <p:nvSpPr>
            <p:cNvPr name="Freeform 21" id="21"/>
            <p:cNvSpPr/>
            <p:nvPr/>
          </p:nvSpPr>
          <p:spPr>
            <a:xfrm flipH="false" flipV="false" rot="0">
              <a:off x="684974" y="150877"/>
              <a:ext cx="125338" cy="66628"/>
            </a:xfrm>
            <a:custGeom>
              <a:avLst/>
              <a:gdLst/>
              <a:ahLst/>
              <a:cxnLst/>
              <a:rect r="r" b="b" t="t" l="l"/>
              <a:pathLst>
                <a:path h="66628" w="125338">
                  <a:moveTo>
                    <a:pt x="0" y="0"/>
                  </a:moveTo>
                  <a:lnTo>
                    <a:pt x="125339" y="0"/>
                  </a:lnTo>
                  <a:lnTo>
                    <a:pt x="125339" y="66628"/>
                  </a:lnTo>
                  <a:lnTo>
                    <a:pt x="0" y="66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-42045" r="0" b="-39619"/>
              </a:stretch>
            </a:blipFill>
          </p:spPr>
        </p:sp>
        <p:sp>
          <p:nvSpPr>
            <p:cNvPr name="TextBox 22" id="22"/>
            <p:cNvSpPr txBox="true"/>
            <p:nvPr/>
          </p:nvSpPr>
          <p:spPr>
            <a:xfrm rot="0">
              <a:off x="0" y="595299"/>
              <a:ext cx="1518320" cy="64037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5"/>
                </a:lnSpc>
              </a:pPr>
              <a:r>
                <a:rPr lang="en-US" sz="1432" b="true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SUA</a:t>
              </a:r>
            </a:p>
            <a:p>
              <a:pPr algn="ctr">
                <a:lnSpc>
                  <a:spcPts val="2005"/>
                </a:lnSpc>
              </a:pPr>
              <a:r>
                <a:rPr lang="en-US" b="true" sz="1432">
                  <a:solidFill>
                    <a:srgbClr val="000000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MARCA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471150" y="-1106859"/>
            <a:ext cx="12500768" cy="12500718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6866" t="0" r="-19296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973751" y="6415110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28700" y="817340"/>
            <a:ext cx="6477000" cy="2730289"/>
            <a:chOff x="0" y="0"/>
            <a:chExt cx="8636000" cy="3640385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-9525"/>
              <a:ext cx="8636000" cy="2270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b="true">
                  <a:solidFill>
                    <a:srgbClr val="1E2740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TABELA DE COTAS DE PATROCÍNIO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2702328"/>
              <a:ext cx="8636000" cy="543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50"/>
                </a:lnSpc>
              </a:pPr>
              <a:r>
                <a:rPr lang="en-US" sz="2300" b="true">
                  <a:solidFill>
                    <a:srgbClr val="737373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COTA PRATA</a:t>
              </a:r>
            </a:p>
          </p:txBody>
        </p:sp>
      </p:grpSp>
      <p:sp>
        <p:nvSpPr>
          <p:cNvPr name="TextBox 8" id="8"/>
          <p:cNvSpPr txBox="true"/>
          <p:nvPr/>
        </p:nvSpPr>
        <p:spPr>
          <a:xfrm rot="0">
            <a:off x="1028700" y="3655619"/>
            <a:ext cx="7339827" cy="38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Valor sugerido: </a:t>
            </a:r>
            <a:r>
              <a:rPr lang="en-US" b="true" sz="2584" u="none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R$1.500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Logomarca em cards digitais e backdrop do evento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Divulg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ação em stories e 3 postagens no feed (antes do evento)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Participação em sorteios com o público</a:t>
            </a:r>
          </a:p>
          <a:p>
            <a:pPr algn="l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Inclusã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o como parceiro no site e nas redes da Iron Plate</a:t>
            </a:r>
          </a:p>
        </p:txBody>
      </p:sp>
      <p:grpSp>
        <p:nvGrpSpPr>
          <p:cNvPr name="Group 9" id="9"/>
          <p:cNvGrpSpPr/>
          <p:nvPr/>
        </p:nvGrpSpPr>
        <p:grpSpPr>
          <a:xfrm rot="0">
            <a:off x="14818839" y="6297076"/>
            <a:ext cx="1951297" cy="1611490"/>
            <a:chOff x="0" y="0"/>
            <a:chExt cx="2601730" cy="2148653"/>
          </a:xfrm>
        </p:grpSpPr>
        <p:sp>
          <p:nvSpPr>
            <p:cNvPr name="Freeform 10" id="10"/>
            <p:cNvSpPr/>
            <p:nvPr/>
          </p:nvSpPr>
          <p:spPr>
            <a:xfrm flipH="false" flipV="false" rot="0">
              <a:off x="1126010" y="433922"/>
              <a:ext cx="349709" cy="226920"/>
            </a:xfrm>
            <a:custGeom>
              <a:avLst/>
              <a:gdLst/>
              <a:ahLst/>
              <a:cxnLst/>
              <a:rect r="r" b="b" t="t" l="l"/>
              <a:pathLst>
                <a:path h="226920" w="349709">
                  <a:moveTo>
                    <a:pt x="0" y="0"/>
                  </a:moveTo>
                  <a:lnTo>
                    <a:pt x="349709" y="0"/>
                  </a:lnTo>
                  <a:lnTo>
                    <a:pt x="349709" y="226920"/>
                  </a:lnTo>
                  <a:lnTo>
                    <a:pt x="0" y="22692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33653" t="-365185" r="-335576" b="-345925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170196" y="433922"/>
              <a:ext cx="2261337" cy="234661"/>
            </a:xfrm>
            <a:custGeom>
              <a:avLst/>
              <a:gdLst/>
              <a:ahLst/>
              <a:cxnLst/>
              <a:rect r="r" b="b" t="t" l="l"/>
              <a:pathLst>
                <a:path h="234661" w="2261337">
                  <a:moveTo>
                    <a:pt x="0" y="0"/>
                  </a:moveTo>
                  <a:lnTo>
                    <a:pt x="2261337" y="0"/>
                  </a:lnTo>
                  <a:lnTo>
                    <a:pt x="2261337" y="234661"/>
                  </a:lnTo>
                  <a:lnTo>
                    <a:pt x="0" y="2346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037" t="-351989" r="-8921" b="-332366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895397" y="0"/>
              <a:ext cx="1200442" cy="1069044"/>
            </a:xfrm>
            <a:custGeom>
              <a:avLst/>
              <a:gdLst/>
              <a:ahLst/>
              <a:cxnLst/>
              <a:rect r="r" b="b" t="t" l="l"/>
              <a:pathLst>
                <a:path h="1069044" w="1200442">
                  <a:moveTo>
                    <a:pt x="0" y="0"/>
                  </a:moveTo>
                  <a:lnTo>
                    <a:pt x="1200442" y="0"/>
                  </a:lnTo>
                  <a:lnTo>
                    <a:pt x="1200442" y="1069044"/>
                  </a:lnTo>
                  <a:lnTo>
                    <a:pt x="0" y="106904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1092" t="-36006" r="-42997" b="-36163"/>
              </a:stretch>
            </a:blipFill>
          </p:spPr>
        </p:sp>
        <p:sp>
          <p:nvSpPr>
            <p:cNvPr name="Freeform 13" id="13"/>
            <p:cNvSpPr/>
            <p:nvPr/>
          </p:nvSpPr>
          <p:spPr>
            <a:xfrm flipH="false" flipV="false" rot="0">
              <a:off x="505890" y="362092"/>
              <a:ext cx="1562125" cy="78180"/>
            </a:xfrm>
            <a:custGeom>
              <a:avLst/>
              <a:gdLst/>
              <a:ahLst/>
              <a:cxnLst/>
              <a:rect r="r" b="b" t="t" l="l"/>
              <a:pathLst>
                <a:path h="78180" w="1562125">
                  <a:moveTo>
                    <a:pt x="0" y="0"/>
                  </a:moveTo>
                  <a:lnTo>
                    <a:pt x="1562125" y="0"/>
                  </a:lnTo>
                  <a:lnTo>
                    <a:pt x="1562125" y="78179"/>
                  </a:lnTo>
                  <a:lnTo>
                    <a:pt x="0" y="7817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648" t="-956762" r="-35556" b="-1297517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1173743" y="258536"/>
              <a:ext cx="214774" cy="114171"/>
            </a:xfrm>
            <a:custGeom>
              <a:avLst/>
              <a:gdLst/>
              <a:ahLst/>
              <a:cxnLst/>
              <a:rect r="r" b="b" t="t" l="l"/>
              <a:pathLst>
                <a:path h="114171" w="214774">
                  <a:moveTo>
                    <a:pt x="0" y="0"/>
                  </a:moveTo>
                  <a:lnTo>
                    <a:pt x="214774" y="0"/>
                  </a:lnTo>
                  <a:lnTo>
                    <a:pt x="214774" y="114171"/>
                  </a:lnTo>
                  <a:lnTo>
                    <a:pt x="0" y="11417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42045" r="0" b="-39619"/>
              </a:stretch>
            </a:blipFill>
          </p:spPr>
        </p:sp>
        <p:sp>
          <p:nvSpPr>
            <p:cNvPr name="TextBox 15" id="15"/>
            <p:cNvSpPr txBox="true"/>
            <p:nvPr/>
          </p:nvSpPr>
          <p:spPr>
            <a:xfrm rot="0">
              <a:off x="0" y="1030944"/>
              <a:ext cx="2601730" cy="1117709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3435"/>
                </a:lnSpc>
              </a:pPr>
              <a:r>
                <a:rPr lang="en-US" sz="2454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SUA</a:t>
              </a:r>
            </a:p>
            <a:p>
              <a:pPr algn="ctr">
                <a:lnSpc>
                  <a:spcPts val="3435"/>
                </a:lnSpc>
              </a:pPr>
              <a:r>
                <a:rPr lang="en-US" b="true" sz="2454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MARCA</a:t>
              </a:r>
            </a:p>
          </p:txBody>
        </p:sp>
      </p:grpSp>
      <p:sp>
        <p:nvSpPr>
          <p:cNvPr name="TextBox 16" id="16"/>
          <p:cNvSpPr txBox="true"/>
          <p:nvPr/>
        </p:nvSpPr>
        <p:spPr>
          <a:xfrm rot="0">
            <a:off x="1028700" y="7851416"/>
            <a:ext cx="7339827" cy="337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30"/>
              </a:lnSpc>
              <a:spcBef>
                <a:spcPct val="0"/>
              </a:spcBef>
            </a:pPr>
            <a:r>
              <a:rPr lang="en-US" b="true" sz="1886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OBS: VALOR PODE SER PARCELADO NO CARTÃO DE CRÉDITO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59254" y="7765879"/>
            <a:ext cx="8727621" cy="7743780"/>
          </a:xfrm>
          <a:custGeom>
            <a:avLst/>
            <a:gdLst/>
            <a:ahLst/>
            <a:cxnLst/>
            <a:rect r="r" b="b" t="t" l="l"/>
            <a:pathLst>
              <a:path h="7743780" w="8727621">
                <a:moveTo>
                  <a:pt x="0" y="0"/>
                </a:moveTo>
                <a:lnTo>
                  <a:pt x="8727621" y="0"/>
                </a:lnTo>
                <a:lnTo>
                  <a:pt x="8727621" y="7743780"/>
                </a:lnTo>
                <a:lnTo>
                  <a:pt x="0" y="77437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7372988" cy="10287000"/>
            <a:chOff x="0" y="0"/>
            <a:chExt cx="9830650" cy="13716000"/>
          </a:xfrm>
        </p:grpSpPr>
        <p:pic>
          <p:nvPicPr>
            <p:cNvPr name="Picture 4" id="4"/>
            <p:cNvPicPr>
              <a:picLocks noChangeAspect="true"/>
            </p:cNvPicPr>
            <p:nvPr/>
          </p:nvPicPr>
          <p:blipFill>
            <a:blip r:embed="rId4"/>
            <a:srcRect l="26255" t="0" r="24707" b="0"/>
            <a:stretch>
              <a:fillRect/>
            </a:stretch>
          </p:blipFill>
          <p:spPr>
            <a:xfrm flipH="false" flipV="false">
              <a:off x="0" y="0"/>
              <a:ext cx="9830650" cy="13716000"/>
            </a:xfrm>
            <a:prstGeom prst="rect">
              <a:avLst/>
            </a:prstGeom>
          </p:spPr>
        </p:pic>
      </p:grpSp>
      <p:grpSp>
        <p:nvGrpSpPr>
          <p:cNvPr name="Group 5" id="5"/>
          <p:cNvGrpSpPr/>
          <p:nvPr/>
        </p:nvGrpSpPr>
        <p:grpSpPr>
          <a:xfrm rot="0">
            <a:off x="3304276" y="5147357"/>
            <a:ext cx="1266347" cy="1045820"/>
            <a:chOff x="0" y="0"/>
            <a:chExt cx="1688462" cy="1394426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730755" y="281605"/>
              <a:ext cx="226953" cy="147266"/>
            </a:xfrm>
            <a:custGeom>
              <a:avLst/>
              <a:gdLst/>
              <a:ahLst/>
              <a:cxnLst/>
              <a:rect r="r" b="b" t="t" l="l"/>
              <a:pathLst>
                <a:path h="147266" w="226953">
                  <a:moveTo>
                    <a:pt x="0" y="0"/>
                  </a:moveTo>
                  <a:lnTo>
                    <a:pt x="226953" y="0"/>
                  </a:lnTo>
                  <a:lnTo>
                    <a:pt x="226953" y="147266"/>
                  </a:lnTo>
                  <a:lnTo>
                    <a:pt x="0" y="1472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l="-333653" t="-365185" r="-335576" b="-345925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110453" y="281605"/>
              <a:ext cx="1467555" cy="152289"/>
            </a:xfrm>
            <a:custGeom>
              <a:avLst/>
              <a:gdLst/>
              <a:ahLst/>
              <a:cxnLst/>
              <a:rect r="r" b="b" t="t" l="l"/>
              <a:pathLst>
                <a:path h="152289" w="1467555">
                  <a:moveTo>
                    <a:pt x="0" y="0"/>
                  </a:moveTo>
                  <a:lnTo>
                    <a:pt x="1467556" y="0"/>
                  </a:lnTo>
                  <a:lnTo>
                    <a:pt x="1467556" y="152290"/>
                  </a:lnTo>
                  <a:lnTo>
                    <a:pt x="0" y="1522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10037" t="-351989" r="-8921" b="-332366"/>
              </a:stretch>
            </a:blip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581092" y="0"/>
              <a:ext cx="779059" cy="693785"/>
            </a:xfrm>
            <a:custGeom>
              <a:avLst/>
              <a:gdLst/>
              <a:ahLst/>
              <a:cxnLst/>
              <a:rect r="r" b="b" t="t" l="l"/>
              <a:pathLst>
                <a:path h="693785" w="779059">
                  <a:moveTo>
                    <a:pt x="0" y="0"/>
                  </a:moveTo>
                  <a:lnTo>
                    <a:pt x="779059" y="0"/>
                  </a:lnTo>
                  <a:lnTo>
                    <a:pt x="779059" y="693785"/>
                  </a:lnTo>
                  <a:lnTo>
                    <a:pt x="0" y="6937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81092" t="-36006" r="-42997" b="-36163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328311" y="234989"/>
              <a:ext cx="1013783" cy="50737"/>
            </a:xfrm>
            <a:custGeom>
              <a:avLst/>
              <a:gdLst/>
              <a:ahLst/>
              <a:cxnLst/>
              <a:rect r="r" b="b" t="t" l="l"/>
              <a:pathLst>
                <a:path h="50737" w="1013783">
                  <a:moveTo>
                    <a:pt x="0" y="0"/>
                  </a:moveTo>
                  <a:lnTo>
                    <a:pt x="1013783" y="0"/>
                  </a:lnTo>
                  <a:lnTo>
                    <a:pt x="1013783" y="50737"/>
                  </a:lnTo>
                  <a:lnTo>
                    <a:pt x="0" y="50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6648" t="-956762" r="-35556" b="-1297517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61732" y="167784"/>
              <a:ext cx="139383" cy="74094"/>
            </a:xfrm>
            <a:custGeom>
              <a:avLst/>
              <a:gdLst/>
              <a:ahLst/>
              <a:cxnLst/>
              <a:rect r="r" b="b" t="t" l="l"/>
              <a:pathLst>
                <a:path h="74094" w="139383">
                  <a:moveTo>
                    <a:pt x="0" y="0"/>
                  </a:moveTo>
                  <a:lnTo>
                    <a:pt x="139384" y="0"/>
                  </a:lnTo>
                  <a:lnTo>
                    <a:pt x="139384" y="74094"/>
                  </a:lnTo>
                  <a:lnTo>
                    <a:pt x="0" y="74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-42045" r="0" b="-39619"/>
              </a:stretch>
            </a:blipFill>
          </p:spPr>
        </p:sp>
        <p:sp>
          <p:nvSpPr>
            <p:cNvPr name="TextBox 11" id="11"/>
            <p:cNvSpPr txBox="true"/>
            <p:nvPr/>
          </p:nvSpPr>
          <p:spPr>
            <a:xfrm rot="0">
              <a:off x="0" y="665210"/>
              <a:ext cx="1688462" cy="729216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229"/>
                </a:lnSpc>
              </a:pPr>
              <a:r>
                <a:rPr lang="en-US" sz="1592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SUA</a:t>
              </a:r>
            </a:p>
            <a:p>
              <a:pPr algn="ctr">
                <a:lnSpc>
                  <a:spcPts val="2229"/>
                </a:lnSpc>
              </a:pPr>
              <a:r>
                <a:rPr lang="en-US" sz="1592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MARCA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10782300" y="1028700"/>
            <a:ext cx="6477000" cy="2730289"/>
            <a:chOff x="0" y="0"/>
            <a:chExt cx="8636000" cy="3640385"/>
          </a:xfrm>
        </p:grpSpPr>
        <p:sp>
          <p:nvSpPr>
            <p:cNvPr name="TextBox 13" id="13"/>
            <p:cNvSpPr txBox="true"/>
            <p:nvPr/>
          </p:nvSpPr>
          <p:spPr>
            <a:xfrm rot="0">
              <a:off x="0" y="-9525"/>
              <a:ext cx="8636000" cy="2270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6720"/>
                </a:lnSpc>
              </a:pPr>
              <a:r>
                <a:rPr lang="en-US" sz="5600" b="true">
                  <a:solidFill>
                    <a:srgbClr val="1E2740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TABELA DE COTAS DE PATROCÍNIO</a:t>
              </a:r>
            </a:p>
          </p:txBody>
        </p:sp>
        <p:sp>
          <p:nvSpPr>
            <p:cNvPr name="TextBox 14" id="14"/>
            <p:cNvSpPr txBox="true"/>
            <p:nvPr/>
          </p:nvSpPr>
          <p:spPr>
            <a:xfrm rot="0">
              <a:off x="0" y="2702328"/>
              <a:ext cx="8636000" cy="543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r">
                <a:lnSpc>
                  <a:spcPts val="3450"/>
                </a:lnSpc>
              </a:pPr>
              <a:r>
                <a:rPr lang="en-US" sz="2300" b="true">
                  <a:solidFill>
                    <a:srgbClr val="D06624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COTA BRONZE</a:t>
              </a:r>
            </a:p>
          </p:txBody>
        </p:sp>
      </p:grpSp>
      <p:sp>
        <p:nvSpPr>
          <p:cNvPr name="TextBox 15" id="15"/>
          <p:cNvSpPr txBox="true"/>
          <p:nvPr/>
        </p:nvSpPr>
        <p:spPr>
          <a:xfrm rot="0">
            <a:off x="9919473" y="3866979"/>
            <a:ext cx="7339827" cy="38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Valor sugerido: </a:t>
            </a:r>
            <a:r>
              <a:rPr lang="en-US" b="true" sz="2584" u="none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R$500</a:t>
            </a:r>
          </a:p>
          <a:p>
            <a:pPr algn="r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N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ome listado como apoiador oficial do evento nas redes e sites</a:t>
            </a:r>
          </a:p>
          <a:p>
            <a:pPr algn="r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Divulg</a:t>
            </a: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ação em story coletivo com outros apoiadores</a:t>
            </a:r>
          </a:p>
          <a:p>
            <a:pPr algn="r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Direito a 1 banner ou faixa simples no local</a:t>
            </a:r>
          </a:p>
          <a:p>
            <a:pPr algn="r" marL="557892" indent="-278946" lvl="1">
              <a:lnSpc>
                <a:spcPts val="3876"/>
              </a:lnSpc>
              <a:spcBef>
                <a:spcPct val="0"/>
              </a:spcBef>
              <a:buFont typeface="Arial"/>
              <a:buChar char="•"/>
            </a:pPr>
            <a:r>
              <a:rPr lang="en-US" sz="2584" u="none">
                <a:solidFill>
                  <a:srgbClr val="1E2740"/>
                </a:solidFill>
                <a:latin typeface="Lato 1"/>
                <a:ea typeface="Lato 1"/>
                <a:cs typeface="Lato 1"/>
                <a:sym typeface="Lato 1"/>
              </a:rPr>
              <a:t>Participação em sorteios com o público</a:t>
            </a:r>
          </a:p>
          <a:p>
            <a:pPr algn="r">
              <a:lnSpc>
                <a:spcPts val="3876"/>
              </a:lnSpc>
              <a:spcBef>
                <a:spcPct val="0"/>
              </a:spcBef>
            </a:pPr>
          </a:p>
        </p:txBody>
      </p:sp>
      <p:sp>
        <p:nvSpPr>
          <p:cNvPr name="TextBox 16" id="16"/>
          <p:cNvSpPr txBox="true"/>
          <p:nvPr/>
        </p:nvSpPr>
        <p:spPr>
          <a:xfrm rot="0">
            <a:off x="9919473" y="7961273"/>
            <a:ext cx="7339827" cy="337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30"/>
              </a:lnSpc>
              <a:spcBef>
                <a:spcPct val="0"/>
              </a:spcBef>
            </a:pPr>
            <a:r>
              <a:rPr lang="en-US" b="true" sz="1886">
                <a:solidFill>
                  <a:srgbClr val="1E2740"/>
                </a:solidFill>
                <a:latin typeface="Lato 1 Bold"/>
                <a:ea typeface="Lato 1 Bold"/>
                <a:cs typeface="Lato 1 Bold"/>
                <a:sym typeface="Lato 1 Bold"/>
              </a:rPr>
              <a:t>OBS: VALOR PODE SER PARCELADO NO CARTÃO DE CRÉDITO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AutoShape 2" id="2"/>
          <p:cNvSpPr/>
          <p:nvPr/>
        </p:nvSpPr>
        <p:spPr>
          <a:xfrm rot="0">
            <a:off x="0" y="0"/>
            <a:ext cx="18288000" cy="10287000"/>
          </a:xfrm>
          <a:prstGeom prst="rect">
            <a:avLst/>
          </a:prstGeom>
          <a:solidFill>
            <a:srgbClr val="000000"/>
          </a:solidFill>
        </p:spPr>
      </p:sp>
      <p:sp>
        <p:nvSpPr>
          <p:cNvPr name="Freeform 3" id="3"/>
          <p:cNvSpPr/>
          <p:nvPr/>
        </p:nvSpPr>
        <p:spPr>
          <a:xfrm flipH="false" flipV="false" rot="-3998860">
            <a:off x="-4254892" y="6663481"/>
            <a:ext cx="11490479" cy="12440480"/>
          </a:xfrm>
          <a:custGeom>
            <a:avLst/>
            <a:gdLst/>
            <a:ahLst/>
            <a:cxnLst/>
            <a:rect r="r" b="b" t="t" l="l"/>
            <a:pathLst>
              <a:path h="12440480" w="11490479">
                <a:moveTo>
                  <a:pt x="0" y="0"/>
                </a:moveTo>
                <a:lnTo>
                  <a:pt x="11490480" y="0"/>
                </a:lnTo>
                <a:lnTo>
                  <a:pt x="11490480" y="12440480"/>
                </a:lnTo>
                <a:lnTo>
                  <a:pt x="0" y="124404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9999"/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717220" y="-3186863"/>
            <a:ext cx="6493060" cy="5761115"/>
          </a:xfrm>
          <a:custGeom>
            <a:avLst/>
            <a:gdLst/>
            <a:ahLst/>
            <a:cxnLst/>
            <a:rect r="r" b="b" t="t" l="l"/>
            <a:pathLst>
              <a:path h="5761115" w="6493060">
                <a:moveTo>
                  <a:pt x="0" y="0"/>
                </a:moveTo>
                <a:lnTo>
                  <a:pt x="6493060" y="0"/>
                </a:lnTo>
                <a:lnTo>
                  <a:pt x="6493060" y="5761115"/>
                </a:lnTo>
                <a:lnTo>
                  <a:pt x="0" y="57611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5" id="5"/>
          <p:cNvGrpSpPr/>
          <p:nvPr/>
        </p:nvGrpSpPr>
        <p:grpSpPr>
          <a:xfrm rot="0">
            <a:off x="10516878" y="0"/>
            <a:ext cx="9530790" cy="10287000"/>
            <a:chOff x="0" y="0"/>
            <a:chExt cx="12707720" cy="13716000"/>
          </a:xfrm>
        </p:grpSpPr>
        <p:pic>
          <p:nvPicPr>
            <p:cNvPr name="Picture 6" id="6"/>
            <p:cNvPicPr>
              <a:picLocks noChangeAspect="true"/>
            </p:cNvPicPr>
            <p:nvPr/>
          </p:nvPicPr>
          <p:blipFill>
            <a:blip r:embed="rId5"/>
            <a:srcRect l="23724" t="0" r="12888" b="0"/>
            <a:stretch>
              <a:fillRect/>
            </a:stretch>
          </p:blipFill>
          <p:spPr>
            <a:xfrm flipH="false" flipV="false">
              <a:off x="0" y="0"/>
              <a:ext cx="12707720" cy="13716000"/>
            </a:xfrm>
            <a:prstGeom prst="rect">
              <a:avLst/>
            </a:prstGeom>
          </p:spPr>
        </p:pic>
      </p:grpSp>
      <p:grpSp>
        <p:nvGrpSpPr>
          <p:cNvPr name="Group 7" id="7"/>
          <p:cNvGrpSpPr/>
          <p:nvPr/>
        </p:nvGrpSpPr>
        <p:grpSpPr>
          <a:xfrm rot="0">
            <a:off x="14655753" y="4086424"/>
            <a:ext cx="1138740" cy="940435"/>
            <a:chOff x="0" y="0"/>
            <a:chExt cx="1518320" cy="1253913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657118" y="253229"/>
              <a:ext cx="204083" cy="132426"/>
            </a:xfrm>
            <a:custGeom>
              <a:avLst/>
              <a:gdLst/>
              <a:ahLst/>
              <a:cxnLst/>
              <a:rect r="r" b="b" t="t" l="l"/>
              <a:pathLst>
                <a:path h="132426" w="204083">
                  <a:moveTo>
                    <a:pt x="0" y="0"/>
                  </a:moveTo>
                  <a:lnTo>
                    <a:pt x="204084" y="0"/>
                  </a:lnTo>
                  <a:lnTo>
                    <a:pt x="204084" y="132426"/>
                  </a:lnTo>
                  <a:lnTo>
                    <a:pt x="0" y="1324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33653" t="-365185" r="-335576" b="-345925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99323" y="253229"/>
              <a:ext cx="1319674" cy="136943"/>
            </a:xfrm>
            <a:custGeom>
              <a:avLst/>
              <a:gdLst/>
              <a:ahLst/>
              <a:cxnLst/>
              <a:rect r="r" b="b" t="t" l="l"/>
              <a:pathLst>
                <a:path h="136943" w="1319674">
                  <a:moveTo>
                    <a:pt x="0" y="0"/>
                  </a:moveTo>
                  <a:lnTo>
                    <a:pt x="1319674" y="0"/>
                  </a:lnTo>
                  <a:lnTo>
                    <a:pt x="1319674" y="136943"/>
                  </a:lnTo>
                  <a:lnTo>
                    <a:pt x="0" y="13694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10037" t="-351989" r="-8921" b="-332366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522537" y="0"/>
              <a:ext cx="700555" cy="623874"/>
            </a:xfrm>
            <a:custGeom>
              <a:avLst/>
              <a:gdLst/>
              <a:ahLst/>
              <a:cxnLst/>
              <a:rect r="r" b="b" t="t" l="l"/>
              <a:pathLst>
                <a:path h="623874" w="700555">
                  <a:moveTo>
                    <a:pt x="0" y="0"/>
                  </a:moveTo>
                  <a:lnTo>
                    <a:pt x="700555" y="0"/>
                  </a:lnTo>
                  <a:lnTo>
                    <a:pt x="700555" y="623874"/>
                  </a:lnTo>
                  <a:lnTo>
                    <a:pt x="0" y="62387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-81092" t="-36006" r="-42997" b="-36163"/>
              </a:stretch>
            </a:blipFill>
          </p:spPr>
        </p:sp>
        <p:sp>
          <p:nvSpPr>
            <p:cNvPr name="Freeform 11" id="11"/>
            <p:cNvSpPr/>
            <p:nvPr/>
          </p:nvSpPr>
          <p:spPr>
            <a:xfrm flipH="false" flipV="false" rot="0">
              <a:off x="295228" y="211310"/>
              <a:ext cx="911626" cy="45624"/>
            </a:xfrm>
            <a:custGeom>
              <a:avLst/>
              <a:gdLst/>
              <a:ahLst/>
              <a:cxnLst/>
              <a:rect r="r" b="b" t="t" l="l"/>
              <a:pathLst>
                <a:path h="45624" w="911626">
                  <a:moveTo>
                    <a:pt x="0" y="0"/>
                  </a:moveTo>
                  <a:lnTo>
                    <a:pt x="911627" y="0"/>
                  </a:lnTo>
                  <a:lnTo>
                    <a:pt x="911627" y="45624"/>
                  </a:lnTo>
                  <a:lnTo>
                    <a:pt x="0" y="456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-36648" t="-956762" r="-35556" b="-1297517"/>
              </a:stretch>
            </a:blipFill>
          </p:spPr>
        </p:sp>
        <p:sp>
          <p:nvSpPr>
            <p:cNvPr name="Freeform 12" id="12"/>
            <p:cNvSpPr/>
            <p:nvPr/>
          </p:nvSpPr>
          <p:spPr>
            <a:xfrm flipH="false" flipV="false" rot="0">
              <a:off x="684974" y="150877"/>
              <a:ext cx="125338" cy="66628"/>
            </a:xfrm>
            <a:custGeom>
              <a:avLst/>
              <a:gdLst/>
              <a:ahLst/>
              <a:cxnLst/>
              <a:rect r="r" b="b" t="t" l="l"/>
              <a:pathLst>
                <a:path h="66628" w="125338">
                  <a:moveTo>
                    <a:pt x="0" y="0"/>
                  </a:moveTo>
                  <a:lnTo>
                    <a:pt x="125339" y="0"/>
                  </a:lnTo>
                  <a:lnTo>
                    <a:pt x="125339" y="66628"/>
                  </a:lnTo>
                  <a:lnTo>
                    <a:pt x="0" y="666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0" t="-42045" r="0" b="-39619"/>
              </a:stretch>
            </a:blipFill>
          </p:spPr>
        </p:sp>
        <p:sp>
          <p:nvSpPr>
            <p:cNvPr name="TextBox 13" id="13"/>
            <p:cNvSpPr txBox="true"/>
            <p:nvPr/>
          </p:nvSpPr>
          <p:spPr>
            <a:xfrm rot="0">
              <a:off x="0" y="595299"/>
              <a:ext cx="1518320" cy="65861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005"/>
                </a:lnSpc>
              </a:pPr>
              <a:r>
                <a:rPr lang="en-US" sz="1432" b="true">
                  <a:solidFill>
                    <a:srgbClr val="FFFFFF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SEU PRODUTO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1028700" y="817340"/>
            <a:ext cx="6477000" cy="2730289"/>
            <a:chOff x="0" y="0"/>
            <a:chExt cx="8636000" cy="3640385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-9525"/>
              <a:ext cx="8636000" cy="2270224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6720"/>
                </a:lnSpc>
              </a:pPr>
              <a:r>
                <a:rPr lang="en-US" sz="5600" b="true">
                  <a:solidFill>
                    <a:srgbClr val="FFFFFF"/>
                  </a:solidFill>
                  <a:latin typeface="Lato 2 Heavy"/>
                  <a:ea typeface="Lato 2 Heavy"/>
                  <a:cs typeface="Lato 2 Heavy"/>
                  <a:sym typeface="Lato 2 Heavy"/>
                </a:rPr>
                <a:t>TABELA DE COTAS DE PATROCÍNIO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2702328"/>
              <a:ext cx="8636000" cy="54351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3450"/>
                </a:lnSpc>
              </a:pPr>
              <a:r>
                <a:rPr lang="en-US" sz="2300" b="true">
                  <a:solidFill>
                    <a:srgbClr val="FFFFFF"/>
                  </a:solidFill>
                  <a:latin typeface="Lato 1 Bold"/>
                  <a:ea typeface="Lato 1 Bold"/>
                  <a:cs typeface="Lato 1 Bold"/>
                  <a:sym typeface="Lato 1 Bold"/>
                </a:rPr>
                <a:t>APOIO TÉCNICO</a:t>
              </a:r>
            </a:p>
          </p:txBody>
        </p:sp>
      </p:grpSp>
      <p:sp>
        <p:nvSpPr>
          <p:cNvPr name="TextBox 17" id="17"/>
          <p:cNvSpPr txBox="true"/>
          <p:nvPr/>
        </p:nvSpPr>
        <p:spPr>
          <a:xfrm rot="0">
            <a:off x="1028700" y="3655619"/>
            <a:ext cx="7339827" cy="38636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Valor sugerido: </a:t>
            </a:r>
            <a:r>
              <a:rPr lang="en-US" b="true" sz="2584" u="none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R$300/Produto/Serviço</a:t>
            </a:r>
          </a:p>
          <a:p>
            <a:pPr algn="l">
              <a:lnSpc>
                <a:spcPts val="3876"/>
              </a:lnSpc>
              <a:spcBef>
                <a:spcPct val="0"/>
              </a:spcBef>
            </a:pPr>
          </a:p>
          <a:p>
            <a:pPr algn="l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Sua marca 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oferece brindes, espaço, bebida, fotos o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u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lg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logí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sti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co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e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m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t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roc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d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vi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s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ibili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da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e, etc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.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</a:t>
            </a:r>
          </a:p>
          <a:p>
            <a:pPr algn="l">
              <a:lnSpc>
                <a:spcPts val="3876"/>
              </a:lnSpc>
              <a:spcBef>
                <a:spcPct val="0"/>
              </a:spcBef>
            </a:pPr>
          </a:p>
          <a:p>
            <a:pPr algn="l">
              <a:lnSpc>
                <a:spcPts val="3876"/>
              </a:lnSpc>
              <a:spcBef>
                <a:spcPct val="0"/>
              </a:spcBef>
            </a:pP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ont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rap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arti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: men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ção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co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mo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pa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ei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de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p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i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o, 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itaçã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n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as rede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s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,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agrade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i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m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ento n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o pa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l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co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 e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nt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ga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bri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n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de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s e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m nom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e da 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ma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r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c</a:t>
            </a:r>
            <a:r>
              <a:rPr lang="en-US" sz="2584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a</a:t>
            </a:r>
            <a:r>
              <a:rPr lang="en-US" sz="2584" u="none">
                <a:solidFill>
                  <a:srgbClr val="FFFFFF"/>
                </a:solidFill>
                <a:latin typeface="Lato 1"/>
                <a:ea typeface="Lato 1"/>
                <a:cs typeface="Lato 1"/>
                <a:sym typeface="Lato 1"/>
              </a:rPr>
              <a:t>.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1028700" y="7822306"/>
            <a:ext cx="7106949" cy="33761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830"/>
              </a:lnSpc>
              <a:spcBef>
                <a:spcPct val="0"/>
              </a:spcBef>
            </a:pPr>
            <a:r>
              <a:rPr lang="en-US" b="true" sz="188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OBS: VALOR PODE SER PARCELADO NO CARTÃO DE CRÉDITO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DAGlg9oreS0</dc:identifier>
  <dcterms:modified xsi:type="dcterms:W3CDTF">2011-08-01T06:04:30Z</dcterms:modified>
  <cp:revision>1</cp:revision>
  <dc:title>PROPOSTA DE PATROCÍNIO - TOTAL KOMBATE</dc:title>
</cp:coreProperties>
</file>