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74" r:id="rId3"/>
    <p:sldId id="258" r:id="rId4"/>
    <p:sldId id="259" r:id="rId5"/>
    <p:sldId id="260" r:id="rId6"/>
    <p:sldId id="261" r:id="rId7"/>
    <p:sldId id="262" r:id="rId8"/>
    <p:sldId id="263" r:id="rId9"/>
    <p:sldId id="265" r:id="rId10"/>
    <p:sldId id="264"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89" autoAdjust="0"/>
    <p:restoredTop sz="94660"/>
  </p:normalViewPr>
  <p:slideViewPr>
    <p:cSldViewPr>
      <p:cViewPr varScale="1">
        <p:scale>
          <a:sx n="53" d="100"/>
          <a:sy n="53" d="100"/>
        </p:scale>
        <p:origin x="-1398"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19E56C-021C-4F37-AB5E-890F81DA21D1}" type="datetimeFigureOut">
              <a:rPr lang="en-US" smtClean="0"/>
              <a:t>8/22/2017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3283E51-E68D-42D4-88CD-66421D9B856C}" type="slidenum">
              <a:rPr lang="en-US" smtClean="0"/>
              <a:t>‹#›</a:t>
            </a:fld>
            <a:endParaRPr lang="en-US"/>
          </a:p>
        </p:txBody>
      </p:sp>
    </p:spTree>
    <p:extLst>
      <p:ext uri="{BB962C8B-B14F-4D97-AF65-F5344CB8AC3E}">
        <p14:creationId xmlns:p14="http://schemas.microsoft.com/office/powerpoint/2010/main" val="4642656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283E51-E68D-42D4-88CD-66421D9B856C}" type="slidenum">
              <a:rPr lang="en-US" smtClean="0"/>
              <a:t>15</a:t>
            </a:fld>
            <a:endParaRPr lang="en-US"/>
          </a:p>
        </p:txBody>
      </p:sp>
    </p:spTree>
    <p:extLst>
      <p:ext uri="{BB962C8B-B14F-4D97-AF65-F5344CB8AC3E}">
        <p14:creationId xmlns:p14="http://schemas.microsoft.com/office/powerpoint/2010/main" val="41072308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283E51-E68D-42D4-88CD-66421D9B856C}" type="slidenum">
              <a:rPr lang="en-US" smtClean="0"/>
              <a:t>18</a:t>
            </a:fld>
            <a:endParaRPr lang="en-US"/>
          </a:p>
        </p:txBody>
      </p:sp>
    </p:spTree>
    <p:extLst>
      <p:ext uri="{BB962C8B-B14F-4D97-AF65-F5344CB8AC3E}">
        <p14:creationId xmlns:p14="http://schemas.microsoft.com/office/powerpoint/2010/main" val="24165241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0CAA3BC-A02F-4203-82EB-2130245BC247}" type="datetimeFigureOut">
              <a:rPr lang="en-US" smtClean="0"/>
              <a:t>8/22/2017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D91638-00FE-476D-9862-5905589C0EEC}" type="slidenum">
              <a:rPr lang="en-US" smtClean="0"/>
              <a:t>‹#›</a:t>
            </a:fld>
            <a:endParaRPr lang="en-US"/>
          </a:p>
        </p:txBody>
      </p:sp>
    </p:spTree>
    <p:extLst>
      <p:ext uri="{BB962C8B-B14F-4D97-AF65-F5344CB8AC3E}">
        <p14:creationId xmlns:p14="http://schemas.microsoft.com/office/powerpoint/2010/main" val="130169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CAA3BC-A02F-4203-82EB-2130245BC247}" type="datetimeFigureOut">
              <a:rPr lang="en-US" smtClean="0"/>
              <a:t>8/22/2017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D91638-00FE-476D-9862-5905589C0EEC}" type="slidenum">
              <a:rPr lang="en-US" smtClean="0"/>
              <a:t>‹#›</a:t>
            </a:fld>
            <a:endParaRPr lang="en-US"/>
          </a:p>
        </p:txBody>
      </p:sp>
    </p:spTree>
    <p:extLst>
      <p:ext uri="{BB962C8B-B14F-4D97-AF65-F5344CB8AC3E}">
        <p14:creationId xmlns:p14="http://schemas.microsoft.com/office/powerpoint/2010/main" val="1816252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CAA3BC-A02F-4203-82EB-2130245BC247}" type="datetimeFigureOut">
              <a:rPr lang="en-US" smtClean="0"/>
              <a:t>8/22/2017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D91638-00FE-476D-9862-5905589C0EEC}" type="slidenum">
              <a:rPr lang="en-US" smtClean="0"/>
              <a:t>‹#›</a:t>
            </a:fld>
            <a:endParaRPr lang="en-US"/>
          </a:p>
        </p:txBody>
      </p:sp>
    </p:spTree>
    <p:extLst>
      <p:ext uri="{BB962C8B-B14F-4D97-AF65-F5344CB8AC3E}">
        <p14:creationId xmlns:p14="http://schemas.microsoft.com/office/powerpoint/2010/main" val="804160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CAA3BC-A02F-4203-82EB-2130245BC247}" type="datetimeFigureOut">
              <a:rPr lang="en-US" smtClean="0"/>
              <a:t>8/22/2017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D91638-00FE-476D-9862-5905589C0EEC}" type="slidenum">
              <a:rPr lang="en-US" smtClean="0"/>
              <a:t>‹#›</a:t>
            </a:fld>
            <a:endParaRPr lang="en-US"/>
          </a:p>
        </p:txBody>
      </p:sp>
    </p:spTree>
    <p:extLst>
      <p:ext uri="{BB962C8B-B14F-4D97-AF65-F5344CB8AC3E}">
        <p14:creationId xmlns:p14="http://schemas.microsoft.com/office/powerpoint/2010/main" val="348342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CAA3BC-A02F-4203-82EB-2130245BC247}" type="datetimeFigureOut">
              <a:rPr lang="en-US" smtClean="0"/>
              <a:t>8/22/2017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D91638-00FE-476D-9862-5905589C0EEC}" type="slidenum">
              <a:rPr lang="en-US" smtClean="0"/>
              <a:t>‹#›</a:t>
            </a:fld>
            <a:endParaRPr lang="en-US"/>
          </a:p>
        </p:txBody>
      </p:sp>
    </p:spTree>
    <p:extLst>
      <p:ext uri="{BB962C8B-B14F-4D97-AF65-F5344CB8AC3E}">
        <p14:creationId xmlns:p14="http://schemas.microsoft.com/office/powerpoint/2010/main" val="41447660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0CAA3BC-A02F-4203-82EB-2130245BC247}" type="datetimeFigureOut">
              <a:rPr lang="en-US" smtClean="0"/>
              <a:t>8/22/2017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D91638-00FE-476D-9862-5905589C0EEC}" type="slidenum">
              <a:rPr lang="en-US" smtClean="0"/>
              <a:t>‹#›</a:t>
            </a:fld>
            <a:endParaRPr lang="en-US"/>
          </a:p>
        </p:txBody>
      </p:sp>
    </p:spTree>
    <p:extLst>
      <p:ext uri="{BB962C8B-B14F-4D97-AF65-F5344CB8AC3E}">
        <p14:creationId xmlns:p14="http://schemas.microsoft.com/office/powerpoint/2010/main" val="10071784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0CAA3BC-A02F-4203-82EB-2130245BC247}" type="datetimeFigureOut">
              <a:rPr lang="en-US" smtClean="0"/>
              <a:t>8/22/2017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D91638-00FE-476D-9862-5905589C0EEC}" type="slidenum">
              <a:rPr lang="en-US" smtClean="0"/>
              <a:t>‹#›</a:t>
            </a:fld>
            <a:endParaRPr lang="en-US"/>
          </a:p>
        </p:txBody>
      </p:sp>
    </p:spTree>
    <p:extLst>
      <p:ext uri="{BB962C8B-B14F-4D97-AF65-F5344CB8AC3E}">
        <p14:creationId xmlns:p14="http://schemas.microsoft.com/office/powerpoint/2010/main" val="2234621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0CAA3BC-A02F-4203-82EB-2130245BC247}" type="datetimeFigureOut">
              <a:rPr lang="en-US" smtClean="0"/>
              <a:t>8/22/2017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D91638-00FE-476D-9862-5905589C0EEC}" type="slidenum">
              <a:rPr lang="en-US" smtClean="0"/>
              <a:t>‹#›</a:t>
            </a:fld>
            <a:endParaRPr lang="en-US"/>
          </a:p>
        </p:txBody>
      </p:sp>
    </p:spTree>
    <p:extLst>
      <p:ext uri="{BB962C8B-B14F-4D97-AF65-F5344CB8AC3E}">
        <p14:creationId xmlns:p14="http://schemas.microsoft.com/office/powerpoint/2010/main" val="2413951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CAA3BC-A02F-4203-82EB-2130245BC247}" type="datetimeFigureOut">
              <a:rPr lang="en-US" smtClean="0"/>
              <a:t>8/22/2017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D91638-00FE-476D-9862-5905589C0EEC}" type="slidenum">
              <a:rPr lang="en-US" smtClean="0"/>
              <a:t>‹#›</a:t>
            </a:fld>
            <a:endParaRPr lang="en-US"/>
          </a:p>
        </p:txBody>
      </p:sp>
    </p:spTree>
    <p:extLst>
      <p:ext uri="{BB962C8B-B14F-4D97-AF65-F5344CB8AC3E}">
        <p14:creationId xmlns:p14="http://schemas.microsoft.com/office/powerpoint/2010/main" val="2500007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CAA3BC-A02F-4203-82EB-2130245BC247}" type="datetimeFigureOut">
              <a:rPr lang="en-US" smtClean="0"/>
              <a:t>8/22/2017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D91638-00FE-476D-9862-5905589C0EEC}" type="slidenum">
              <a:rPr lang="en-US" smtClean="0"/>
              <a:t>‹#›</a:t>
            </a:fld>
            <a:endParaRPr lang="en-US"/>
          </a:p>
        </p:txBody>
      </p:sp>
    </p:spTree>
    <p:extLst>
      <p:ext uri="{BB962C8B-B14F-4D97-AF65-F5344CB8AC3E}">
        <p14:creationId xmlns:p14="http://schemas.microsoft.com/office/powerpoint/2010/main" val="3312014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CAA3BC-A02F-4203-82EB-2130245BC247}" type="datetimeFigureOut">
              <a:rPr lang="en-US" smtClean="0"/>
              <a:t>8/22/2017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D91638-00FE-476D-9862-5905589C0EEC}" type="slidenum">
              <a:rPr lang="en-US" smtClean="0"/>
              <a:t>‹#›</a:t>
            </a:fld>
            <a:endParaRPr lang="en-US"/>
          </a:p>
        </p:txBody>
      </p:sp>
    </p:spTree>
    <p:extLst>
      <p:ext uri="{BB962C8B-B14F-4D97-AF65-F5344CB8AC3E}">
        <p14:creationId xmlns:p14="http://schemas.microsoft.com/office/powerpoint/2010/main" val="3466387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CAA3BC-A02F-4203-82EB-2130245BC247}" type="datetimeFigureOut">
              <a:rPr lang="en-US" smtClean="0"/>
              <a:t>8/22/2017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D91638-00FE-476D-9862-5905589C0EEC}" type="slidenum">
              <a:rPr lang="en-US" smtClean="0"/>
              <a:t>‹#›</a:t>
            </a:fld>
            <a:endParaRPr lang="en-US"/>
          </a:p>
        </p:txBody>
      </p:sp>
    </p:spTree>
    <p:extLst>
      <p:ext uri="{BB962C8B-B14F-4D97-AF65-F5344CB8AC3E}">
        <p14:creationId xmlns:p14="http://schemas.microsoft.com/office/powerpoint/2010/main" val="29434437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i0.wp.com/scoutingmagazine.org/wp-content/uploads/2016/04/Positions-Responsibiliti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16" y="-76200"/>
            <a:ext cx="9138684" cy="61722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4038600" y="48492"/>
            <a:ext cx="5105400" cy="1470025"/>
          </a:xfrm>
        </p:spPr>
        <p:txBody>
          <a:bodyPr/>
          <a:lstStyle/>
          <a:p>
            <a:r>
              <a:rPr lang="en-US" dirty="0" smtClean="0"/>
              <a:t>Troop 225</a:t>
            </a:r>
            <a:endParaRPr lang="en-US" dirty="0"/>
          </a:p>
        </p:txBody>
      </p:sp>
      <p:sp>
        <p:nvSpPr>
          <p:cNvPr id="3" name="Subtitle 2"/>
          <p:cNvSpPr>
            <a:spLocks noGrp="1"/>
          </p:cNvSpPr>
          <p:nvPr>
            <p:ph type="subTitle" idx="1"/>
          </p:nvPr>
        </p:nvSpPr>
        <p:spPr>
          <a:xfrm>
            <a:off x="5316" y="5181600"/>
            <a:ext cx="5633484" cy="1565564"/>
          </a:xfrm>
        </p:spPr>
        <p:txBody>
          <a:bodyPr/>
          <a:lstStyle/>
          <a:p>
            <a:r>
              <a:rPr lang="en-US" dirty="0" smtClean="0"/>
              <a:t>Positions of Responsibility</a:t>
            </a:r>
          </a:p>
          <a:p>
            <a:r>
              <a:rPr lang="en-US" dirty="0" smtClean="0"/>
              <a:t>2017-2018</a:t>
            </a:r>
            <a:endParaRPr lang="en-US" dirty="0"/>
          </a:p>
        </p:txBody>
      </p:sp>
    </p:spTree>
    <p:extLst>
      <p:ext uri="{BB962C8B-B14F-4D97-AF65-F5344CB8AC3E}">
        <p14:creationId xmlns:p14="http://schemas.microsoft.com/office/powerpoint/2010/main" val="14754295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Chaplain’s Aide</a:t>
            </a:r>
            <a:endParaRPr lang="en-US" dirty="0"/>
          </a:p>
        </p:txBody>
      </p:sp>
      <p:sp>
        <p:nvSpPr>
          <p:cNvPr id="4" name="Text Placeholder 3"/>
          <p:cNvSpPr>
            <a:spLocks noGrp="1"/>
          </p:cNvSpPr>
          <p:nvPr>
            <p:ph type="body" sz="half" idx="2"/>
          </p:nvPr>
        </p:nvSpPr>
        <p:spPr/>
        <p:txBody>
          <a:bodyPr/>
          <a:lstStyle/>
          <a:p>
            <a:pPr marL="285750" indent="-285750">
              <a:buFont typeface="Wingdings" panose="05000000000000000000" pitchFamily="2" charset="2"/>
              <a:buChar char="Ø"/>
            </a:pPr>
            <a:r>
              <a:rPr lang="en-US" dirty="0" smtClean="0"/>
              <a:t>Lead </a:t>
            </a:r>
            <a:r>
              <a:rPr lang="en-US" dirty="0"/>
              <a:t>the troop in a prayer before </a:t>
            </a:r>
            <a:r>
              <a:rPr lang="en-US" dirty="0" smtClean="0"/>
              <a:t>a meal </a:t>
            </a:r>
            <a:r>
              <a:rPr lang="en-US" dirty="0"/>
              <a:t>during at least one fall and one spring camping trip. </a:t>
            </a:r>
            <a:endParaRPr lang="en-US" dirty="0" smtClean="0"/>
          </a:p>
          <a:p>
            <a:pPr marL="285750" indent="-285750">
              <a:buFont typeface="Wingdings" panose="05000000000000000000" pitchFamily="2" charset="2"/>
              <a:buChar char="Ø"/>
            </a:pPr>
            <a:r>
              <a:rPr lang="en-US" dirty="0" smtClean="0"/>
              <a:t>Lead </a:t>
            </a:r>
            <a:r>
              <a:rPr lang="en-US" dirty="0"/>
              <a:t>the troop in a prayer before at least one COH's during the course of the year. </a:t>
            </a:r>
            <a:endParaRPr lang="en-US" dirty="0" smtClean="0"/>
          </a:p>
          <a:p>
            <a:pPr marL="285750" indent="-285750">
              <a:buFont typeface="Wingdings" panose="05000000000000000000" pitchFamily="2" charset="2"/>
              <a:buChar char="Ø"/>
            </a:pPr>
            <a:r>
              <a:rPr lang="en-US" dirty="0" smtClean="0"/>
              <a:t>Ensure </a:t>
            </a:r>
            <a:r>
              <a:rPr lang="en-US" dirty="0"/>
              <a:t>the troops religious needs are met and religious holidays observed and recognized on troop calendar, promote the BSA religious emblem </a:t>
            </a:r>
            <a:r>
              <a:rPr lang="en-US" dirty="0" smtClean="0"/>
              <a:t>program</a:t>
            </a:r>
          </a:p>
          <a:p>
            <a:pPr marL="285750" indent="-285750">
              <a:buFont typeface="Wingdings" panose="05000000000000000000" pitchFamily="2" charset="2"/>
              <a:buChar char="Ø"/>
            </a:pPr>
            <a:r>
              <a:rPr lang="en-US" dirty="0" smtClean="0"/>
              <a:t>Organize Troop members for Scout Sunday in conjunction with our host Church or another local Church – 2 deep leadership required. Scoutmaster approval and notification of event.</a:t>
            </a:r>
          </a:p>
          <a:p>
            <a:endParaRPr lang="en-US" dirty="0"/>
          </a:p>
        </p:txBody>
      </p:sp>
      <p:sp>
        <p:nvSpPr>
          <p:cNvPr id="5" name="Content Placeholder 2"/>
          <p:cNvSpPr>
            <a:spLocks noGrp="1"/>
          </p:cNvSpPr>
          <p:nvPr>
            <p:ph idx="1"/>
          </p:nvPr>
        </p:nvSpPr>
        <p:spPr/>
        <p:txBody>
          <a:bodyPr>
            <a:normAutofit/>
          </a:bodyPr>
          <a:lstStyle/>
          <a:p>
            <a:pPr marL="0" indent="0">
              <a:buNone/>
            </a:pPr>
            <a:r>
              <a:rPr lang="en-US" sz="1800" dirty="0" smtClean="0"/>
              <a:t>Chain of Communication</a:t>
            </a:r>
            <a:endParaRPr lang="en-US" sz="1800" dirty="0"/>
          </a:p>
        </p:txBody>
      </p:sp>
      <p:sp>
        <p:nvSpPr>
          <p:cNvPr id="7" name="Rectangle 6"/>
          <p:cNvSpPr/>
          <p:nvPr/>
        </p:nvSpPr>
        <p:spPr>
          <a:xfrm>
            <a:off x="5043054" y="3048000"/>
            <a:ext cx="15240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Patrol Members</a:t>
            </a:r>
            <a:endParaRPr lang="en-US" dirty="0">
              <a:solidFill>
                <a:schemeClr val="tx1"/>
              </a:solidFill>
            </a:endParaRPr>
          </a:p>
        </p:txBody>
      </p:sp>
      <p:sp>
        <p:nvSpPr>
          <p:cNvPr id="8" name="Rectangle 7"/>
          <p:cNvSpPr/>
          <p:nvPr/>
        </p:nvSpPr>
        <p:spPr>
          <a:xfrm>
            <a:off x="5025736" y="1143000"/>
            <a:ext cx="15240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Church</a:t>
            </a:r>
            <a:endParaRPr lang="en-US" dirty="0">
              <a:solidFill>
                <a:schemeClr val="tx1"/>
              </a:solidFill>
            </a:endParaRPr>
          </a:p>
        </p:txBody>
      </p:sp>
      <p:sp>
        <p:nvSpPr>
          <p:cNvPr id="9" name="Rectangle 8"/>
          <p:cNvSpPr/>
          <p:nvPr/>
        </p:nvSpPr>
        <p:spPr>
          <a:xfrm>
            <a:off x="5043054" y="2057400"/>
            <a:ext cx="15240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Chaplain's Aide</a:t>
            </a:r>
            <a:endParaRPr lang="en-US" dirty="0">
              <a:solidFill>
                <a:schemeClr val="tx1"/>
              </a:solidFill>
            </a:endParaRPr>
          </a:p>
        </p:txBody>
      </p:sp>
      <p:sp>
        <p:nvSpPr>
          <p:cNvPr id="10" name="Rectangle 9"/>
          <p:cNvSpPr/>
          <p:nvPr/>
        </p:nvSpPr>
        <p:spPr>
          <a:xfrm>
            <a:off x="6858000" y="2057400"/>
            <a:ext cx="15240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Scoutmaster &amp; PLC</a:t>
            </a:r>
            <a:endParaRPr lang="en-US" dirty="0">
              <a:solidFill>
                <a:schemeClr val="tx1"/>
              </a:solidFill>
            </a:endParaRPr>
          </a:p>
        </p:txBody>
      </p:sp>
      <p:cxnSp>
        <p:nvCxnSpPr>
          <p:cNvPr id="12" name="Straight Connector 11"/>
          <p:cNvCxnSpPr/>
          <p:nvPr/>
        </p:nvCxnSpPr>
        <p:spPr>
          <a:xfrm>
            <a:off x="5562600" y="1828800"/>
            <a:ext cx="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9" idx="3"/>
            <a:endCxn id="10" idx="1"/>
          </p:cNvCxnSpPr>
          <p:nvPr/>
        </p:nvCxnSpPr>
        <p:spPr>
          <a:xfrm>
            <a:off x="6567054" y="2400300"/>
            <a:ext cx="29094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5410200" y="2743200"/>
            <a:ext cx="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3657600" y="4603173"/>
            <a:ext cx="3810000" cy="2031325"/>
          </a:xfrm>
          <a:prstGeom prst="rect">
            <a:avLst/>
          </a:prstGeom>
          <a:noFill/>
        </p:spPr>
        <p:txBody>
          <a:bodyPr wrap="square" rtlCol="0">
            <a:spAutoFit/>
          </a:bodyPr>
          <a:lstStyle/>
          <a:p>
            <a:r>
              <a:rPr lang="en-US" b="1" dirty="0" smtClean="0">
                <a:solidFill>
                  <a:schemeClr val="accent6">
                    <a:lumMod val="75000"/>
                  </a:schemeClr>
                </a:solidFill>
              </a:rPr>
              <a:t>Minimums for those in advancing rank in 4 months or less</a:t>
            </a:r>
          </a:p>
          <a:p>
            <a:endParaRPr lang="en-US" dirty="0" smtClean="0"/>
          </a:p>
          <a:p>
            <a:r>
              <a:rPr lang="en-US" dirty="0" smtClean="0"/>
              <a:t>1 fall or spring meal prayer</a:t>
            </a:r>
          </a:p>
          <a:p>
            <a:r>
              <a:rPr lang="en-US" dirty="0" smtClean="0"/>
              <a:t>1 COH prayer </a:t>
            </a:r>
          </a:p>
          <a:p>
            <a:r>
              <a:rPr lang="en-US" dirty="0" smtClean="0"/>
              <a:t>Religious emblems in fall </a:t>
            </a:r>
            <a:r>
              <a:rPr lang="en-US" u="sng" dirty="0" smtClean="0"/>
              <a:t>or</a:t>
            </a:r>
            <a:r>
              <a:rPr lang="en-US" dirty="0" smtClean="0"/>
              <a:t> Scout Sunday in Spring</a:t>
            </a:r>
            <a:endParaRPr lang="en-US" dirty="0"/>
          </a:p>
        </p:txBody>
      </p:sp>
      <p:pic>
        <p:nvPicPr>
          <p:cNvPr id="12290" name="Picture 2" descr="https://tse2.mm.bing.net/th?id=OIP.M174a4709389fd8523bf9e865649884ccH0&amp;pid=15.1&amp;P=0&amp;w=300&amp;h=3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10400" y="2895600"/>
            <a:ext cx="2137064" cy="2137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63019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Historian</a:t>
            </a:r>
            <a:endParaRPr lang="en-US" dirty="0"/>
          </a:p>
        </p:txBody>
      </p:sp>
      <p:sp>
        <p:nvSpPr>
          <p:cNvPr id="4" name="Text Placeholder 3"/>
          <p:cNvSpPr>
            <a:spLocks noGrp="1"/>
          </p:cNvSpPr>
          <p:nvPr>
            <p:ph type="body" sz="half" idx="2"/>
          </p:nvPr>
        </p:nvSpPr>
        <p:spPr/>
        <p:txBody>
          <a:bodyPr/>
          <a:lstStyle/>
          <a:p>
            <a:pPr marL="285750" indent="-285750">
              <a:buFont typeface="Wingdings" panose="05000000000000000000" pitchFamily="2" charset="2"/>
              <a:buChar char="Ø"/>
            </a:pPr>
            <a:r>
              <a:rPr lang="en-US" dirty="0" smtClean="0"/>
              <a:t>Complete </a:t>
            </a:r>
            <a:r>
              <a:rPr lang="en-US" dirty="0"/>
              <a:t>a minimum of one project of historical significance to the troop </a:t>
            </a:r>
            <a:r>
              <a:rPr lang="en-US" dirty="0" smtClean="0"/>
              <a:t>prior to rank advancement or 1 year, whichever comes first.</a:t>
            </a:r>
          </a:p>
          <a:p>
            <a:pPr marL="285750" indent="-285750">
              <a:buFont typeface="Wingdings" panose="05000000000000000000" pitchFamily="2" charset="2"/>
              <a:buChar char="Ø"/>
            </a:pPr>
            <a:r>
              <a:rPr lang="en-US" dirty="0" smtClean="0"/>
              <a:t> </a:t>
            </a:r>
            <a:r>
              <a:rPr lang="en-US" dirty="0"/>
              <a:t>Ideas must be pre-approved by Scoutmaster (sample projects are: interview past Eagle scouts from the troop, collect and display troop memorabilia</a:t>
            </a:r>
            <a:r>
              <a:rPr lang="en-US" dirty="0" smtClean="0"/>
              <a:t>)</a:t>
            </a:r>
          </a:p>
          <a:p>
            <a:pPr marL="285750" indent="-285750">
              <a:buFont typeface="Wingdings" panose="05000000000000000000" pitchFamily="2" charset="2"/>
              <a:buChar char="Ø"/>
            </a:pPr>
            <a:r>
              <a:rPr lang="en-US" dirty="0" smtClean="0"/>
              <a:t>Gather accurate data from Scouts, families and leadership as needed.</a:t>
            </a:r>
          </a:p>
          <a:p>
            <a:pPr marL="285750" indent="-285750">
              <a:buFont typeface="Wingdings" panose="05000000000000000000" pitchFamily="2" charset="2"/>
              <a:buChar char="Ø"/>
            </a:pPr>
            <a:r>
              <a:rPr lang="en-US" dirty="0" smtClean="0"/>
              <a:t>Present completed project at a Court Of Honor or Troop meeting. </a:t>
            </a:r>
          </a:p>
          <a:p>
            <a:endParaRPr lang="en-US" dirty="0"/>
          </a:p>
        </p:txBody>
      </p:sp>
      <p:sp>
        <p:nvSpPr>
          <p:cNvPr id="5" name="Content Placeholder 2"/>
          <p:cNvSpPr>
            <a:spLocks noGrp="1"/>
          </p:cNvSpPr>
          <p:nvPr>
            <p:ph idx="1"/>
          </p:nvPr>
        </p:nvSpPr>
        <p:spPr/>
        <p:txBody>
          <a:bodyPr>
            <a:normAutofit/>
          </a:bodyPr>
          <a:lstStyle/>
          <a:p>
            <a:pPr marL="0" indent="0">
              <a:buNone/>
            </a:pPr>
            <a:r>
              <a:rPr lang="en-US" sz="1800" dirty="0" smtClean="0"/>
              <a:t>Chain of Communication</a:t>
            </a:r>
            <a:endParaRPr lang="en-US" sz="1800" dirty="0"/>
          </a:p>
        </p:txBody>
      </p:sp>
      <p:sp>
        <p:nvSpPr>
          <p:cNvPr id="6" name="Rectangle 5"/>
          <p:cNvSpPr/>
          <p:nvPr/>
        </p:nvSpPr>
        <p:spPr>
          <a:xfrm>
            <a:off x="6019800" y="1143000"/>
            <a:ext cx="15240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Scoutmaster</a:t>
            </a:r>
            <a:endParaRPr lang="en-US" dirty="0">
              <a:solidFill>
                <a:schemeClr val="tx1"/>
              </a:solidFill>
            </a:endParaRPr>
          </a:p>
        </p:txBody>
      </p:sp>
      <p:sp>
        <p:nvSpPr>
          <p:cNvPr id="7" name="Rectangle 6"/>
          <p:cNvSpPr/>
          <p:nvPr/>
        </p:nvSpPr>
        <p:spPr>
          <a:xfrm>
            <a:off x="6071755" y="2209800"/>
            <a:ext cx="15240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Historian</a:t>
            </a:r>
            <a:endParaRPr lang="en-US" dirty="0">
              <a:solidFill>
                <a:schemeClr val="tx1"/>
              </a:solidFill>
            </a:endParaRPr>
          </a:p>
        </p:txBody>
      </p:sp>
      <p:sp>
        <p:nvSpPr>
          <p:cNvPr id="8" name="Rectangle 7"/>
          <p:cNvSpPr/>
          <p:nvPr/>
        </p:nvSpPr>
        <p:spPr>
          <a:xfrm>
            <a:off x="6075219" y="3276600"/>
            <a:ext cx="15240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Troop Members</a:t>
            </a:r>
            <a:endParaRPr lang="en-US" dirty="0">
              <a:solidFill>
                <a:schemeClr val="tx1"/>
              </a:solidFill>
            </a:endParaRPr>
          </a:p>
        </p:txBody>
      </p:sp>
      <p:cxnSp>
        <p:nvCxnSpPr>
          <p:cNvPr id="10" name="Straight Connector 9"/>
          <p:cNvCxnSpPr/>
          <p:nvPr/>
        </p:nvCxnSpPr>
        <p:spPr>
          <a:xfrm>
            <a:off x="6629400" y="1828800"/>
            <a:ext cx="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7" idx="2"/>
            <a:endCxn id="8" idx="0"/>
          </p:cNvCxnSpPr>
          <p:nvPr/>
        </p:nvCxnSpPr>
        <p:spPr>
          <a:xfrm>
            <a:off x="6833755" y="2895600"/>
            <a:ext cx="3464" cy="381000"/>
          </a:xfrm>
          <a:prstGeom prst="line">
            <a:avLst/>
          </a:prstGeom>
        </p:spPr>
        <p:style>
          <a:lnRef idx="1">
            <a:schemeClr val="accent1"/>
          </a:lnRef>
          <a:fillRef idx="0">
            <a:schemeClr val="accent1"/>
          </a:fillRef>
          <a:effectRef idx="0">
            <a:schemeClr val="accent1"/>
          </a:effectRef>
          <a:fontRef idx="minor">
            <a:schemeClr val="tx1"/>
          </a:fontRef>
        </p:style>
      </p:cxnSp>
      <p:pic>
        <p:nvPicPr>
          <p:cNvPr id="7170" name="Picture 2" descr="https://tse3.mm.bing.net/th?id=OIP.M3412c6303a98d50f595c97a4fedc83eao0&amp;pid=15.1&amp;P=0&amp;w=300&amp;h=3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05475" y="4500402"/>
            <a:ext cx="2152650" cy="21670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78683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Librarian</a:t>
            </a:r>
          </a:p>
        </p:txBody>
      </p:sp>
      <p:sp>
        <p:nvSpPr>
          <p:cNvPr id="4" name="Text Placeholder 3"/>
          <p:cNvSpPr>
            <a:spLocks noGrp="1"/>
          </p:cNvSpPr>
          <p:nvPr>
            <p:ph type="body" sz="half" idx="2"/>
          </p:nvPr>
        </p:nvSpPr>
        <p:spPr/>
        <p:txBody>
          <a:bodyPr>
            <a:normAutofit lnSpcReduction="10000"/>
          </a:bodyPr>
          <a:lstStyle/>
          <a:p>
            <a:pPr marL="285750" indent="-285750">
              <a:buFont typeface="Wingdings" panose="05000000000000000000" pitchFamily="2" charset="2"/>
              <a:buChar char="Ø"/>
            </a:pPr>
            <a:r>
              <a:rPr lang="en-US" dirty="0" smtClean="0"/>
              <a:t>Maintain </a:t>
            </a:r>
            <a:r>
              <a:rPr lang="en-US" dirty="0"/>
              <a:t>record of inventory in troop </a:t>
            </a:r>
            <a:r>
              <a:rPr lang="en-US" dirty="0" smtClean="0"/>
              <a:t>library</a:t>
            </a:r>
          </a:p>
          <a:p>
            <a:pPr marL="285750" indent="-285750">
              <a:buFont typeface="Wingdings" panose="05000000000000000000" pitchFamily="2" charset="2"/>
              <a:buChar char="Ø"/>
            </a:pPr>
            <a:r>
              <a:rPr lang="en-US" dirty="0" smtClean="0"/>
              <a:t>“Check out” borrowed materials to individual scouts. </a:t>
            </a:r>
          </a:p>
          <a:p>
            <a:pPr marL="285750" indent="-285750">
              <a:buFont typeface="Wingdings" panose="05000000000000000000" pitchFamily="2" charset="2"/>
              <a:buChar char="Ø"/>
            </a:pPr>
            <a:r>
              <a:rPr lang="en-US" dirty="0" smtClean="0"/>
              <a:t>Provide an Inventory to SPL &amp; Scoutmaster in Sept and May each year of all booklets, notify of any needing replacement or lost and booklets still checked out to individual scouts.</a:t>
            </a:r>
          </a:p>
          <a:p>
            <a:pPr marL="285750" indent="-285750">
              <a:buFont typeface="Wingdings" panose="05000000000000000000" pitchFamily="2" charset="2"/>
              <a:buChar char="Ø"/>
            </a:pPr>
            <a:r>
              <a:rPr lang="en-US" dirty="0" smtClean="0"/>
              <a:t>Alphabetize </a:t>
            </a:r>
            <a:r>
              <a:rPr lang="en-US" dirty="0"/>
              <a:t>booklets. The Librarian shall follow up with lenders to ensure that the booklets are returned in usable format. </a:t>
            </a:r>
            <a:endParaRPr lang="en-US" dirty="0" smtClean="0"/>
          </a:p>
          <a:p>
            <a:pPr marL="285750" indent="-285750">
              <a:buFont typeface="Wingdings" panose="05000000000000000000" pitchFamily="2" charset="2"/>
              <a:buChar char="Ø"/>
            </a:pPr>
            <a:r>
              <a:rPr lang="en-US" dirty="0" smtClean="0"/>
              <a:t>The </a:t>
            </a:r>
            <a:r>
              <a:rPr lang="en-US" dirty="0"/>
              <a:t>Librarian shall also inventory the troop's library at the beginning of the year to ensure that upcoming MB's to be taught are included, and coordinate with troop leaders if any are missing.</a:t>
            </a:r>
          </a:p>
        </p:txBody>
      </p:sp>
      <p:sp>
        <p:nvSpPr>
          <p:cNvPr id="5" name="Content Placeholder 2"/>
          <p:cNvSpPr>
            <a:spLocks noGrp="1"/>
          </p:cNvSpPr>
          <p:nvPr>
            <p:ph idx="1"/>
          </p:nvPr>
        </p:nvSpPr>
        <p:spPr/>
        <p:txBody>
          <a:bodyPr>
            <a:normAutofit/>
          </a:bodyPr>
          <a:lstStyle/>
          <a:p>
            <a:pPr marL="0" indent="0">
              <a:buNone/>
            </a:pPr>
            <a:r>
              <a:rPr lang="en-US" sz="1800" dirty="0" smtClean="0"/>
              <a:t>Chain of Communication</a:t>
            </a:r>
            <a:endParaRPr lang="en-US" sz="1800" dirty="0"/>
          </a:p>
        </p:txBody>
      </p:sp>
      <p:sp>
        <p:nvSpPr>
          <p:cNvPr id="6" name="Rectangle 5"/>
          <p:cNvSpPr/>
          <p:nvPr/>
        </p:nvSpPr>
        <p:spPr>
          <a:xfrm>
            <a:off x="6019800" y="1143000"/>
            <a:ext cx="15240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Scoutmaster &amp; SPL</a:t>
            </a:r>
            <a:endParaRPr lang="en-US" dirty="0">
              <a:solidFill>
                <a:schemeClr val="tx1"/>
              </a:solidFill>
            </a:endParaRPr>
          </a:p>
        </p:txBody>
      </p:sp>
      <p:sp>
        <p:nvSpPr>
          <p:cNvPr id="7" name="Rectangle 6"/>
          <p:cNvSpPr/>
          <p:nvPr/>
        </p:nvSpPr>
        <p:spPr>
          <a:xfrm>
            <a:off x="5995555" y="2209800"/>
            <a:ext cx="15240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Librarian</a:t>
            </a:r>
            <a:endParaRPr lang="en-US" dirty="0">
              <a:solidFill>
                <a:schemeClr val="tx1"/>
              </a:solidFill>
            </a:endParaRPr>
          </a:p>
        </p:txBody>
      </p:sp>
      <p:sp>
        <p:nvSpPr>
          <p:cNvPr id="8" name="Rectangle 7"/>
          <p:cNvSpPr/>
          <p:nvPr/>
        </p:nvSpPr>
        <p:spPr>
          <a:xfrm>
            <a:off x="6019800" y="3255818"/>
            <a:ext cx="15240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Scouts</a:t>
            </a:r>
            <a:endParaRPr lang="en-US" dirty="0">
              <a:solidFill>
                <a:schemeClr val="tx1"/>
              </a:solidFill>
            </a:endParaRPr>
          </a:p>
        </p:txBody>
      </p:sp>
      <p:cxnSp>
        <p:nvCxnSpPr>
          <p:cNvPr id="10" name="Straight Connector 9"/>
          <p:cNvCxnSpPr/>
          <p:nvPr/>
        </p:nvCxnSpPr>
        <p:spPr>
          <a:xfrm>
            <a:off x="6553200" y="1828800"/>
            <a:ext cx="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934200" y="2895600"/>
            <a:ext cx="0" cy="360218"/>
          </a:xfrm>
          <a:prstGeom prst="line">
            <a:avLst/>
          </a:prstGeom>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3768436" y="4495800"/>
            <a:ext cx="3810000" cy="2031325"/>
          </a:xfrm>
          <a:prstGeom prst="rect">
            <a:avLst/>
          </a:prstGeom>
          <a:noFill/>
        </p:spPr>
        <p:txBody>
          <a:bodyPr wrap="square" rtlCol="0">
            <a:spAutoFit/>
          </a:bodyPr>
          <a:lstStyle/>
          <a:p>
            <a:r>
              <a:rPr lang="en-US" b="1" dirty="0" smtClean="0">
                <a:solidFill>
                  <a:schemeClr val="accent6">
                    <a:lumMod val="75000"/>
                  </a:schemeClr>
                </a:solidFill>
              </a:rPr>
              <a:t>Minimums for those in advancing rank in 4 months or less</a:t>
            </a:r>
          </a:p>
          <a:p>
            <a:endParaRPr lang="en-US" dirty="0" smtClean="0"/>
          </a:p>
          <a:p>
            <a:r>
              <a:rPr lang="en-US" dirty="0" smtClean="0"/>
              <a:t>1 fall or spring complete inventory</a:t>
            </a:r>
          </a:p>
          <a:p>
            <a:r>
              <a:rPr lang="en-US" dirty="0" smtClean="0"/>
              <a:t>Provide borrowed materials list</a:t>
            </a:r>
          </a:p>
          <a:p>
            <a:r>
              <a:rPr lang="en-US" dirty="0" smtClean="0"/>
              <a:t>Confirm booklets available for next 6 months of upcoming MBs</a:t>
            </a:r>
          </a:p>
        </p:txBody>
      </p:sp>
      <p:pic>
        <p:nvPicPr>
          <p:cNvPr id="8194" name="Picture 2" descr="https://tse4.mm.bing.net/th?id=OIP.Me82c08c54e0768244f41080f0d69a224o0&amp;pid=15.1&amp;P=0&amp;w=300&amp;h=3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9000" y="1485900"/>
            <a:ext cx="2438400"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29358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Photographer</a:t>
            </a:r>
          </a:p>
        </p:txBody>
      </p:sp>
      <p:sp>
        <p:nvSpPr>
          <p:cNvPr id="4" name="Text Placeholder 3"/>
          <p:cNvSpPr>
            <a:spLocks noGrp="1"/>
          </p:cNvSpPr>
          <p:nvPr>
            <p:ph type="body" sz="half" idx="2"/>
          </p:nvPr>
        </p:nvSpPr>
        <p:spPr/>
        <p:txBody>
          <a:bodyPr>
            <a:normAutofit lnSpcReduction="10000"/>
          </a:bodyPr>
          <a:lstStyle/>
          <a:p>
            <a:pPr marL="285750" indent="-285750">
              <a:buFont typeface="Wingdings" panose="05000000000000000000" pitchFamily="2" charset="2"/>
              <a:buChar char="Ø"/>
            </a:pPr>
            <a:r>
              <a:rPr lang="en-US" dirty="0" smtClean="0"/>
              <a:t>Attend 1 Fall &amp; 1 Spring trip and </a:t>
            </a:r>
            <a:r>
              <a:rPr lang="en-US" dirty="0"/>
              <a:t>take </a:t>
            </a:r>
            <a:r>
              <a:rPr lang="en-US" dirty="0" smtClean="0"/>
              <a:t>photographs</a:t>
            </a:r>
          </a:p>
          <a:p>
            <a:pPr marL="285750" indent="-285750">
              <a:buFont typeface="Wingdings" panose="05000000000000000000" pitchFamily="2" charset="2"/>
              <a:buChar char="Ø"/>
            </a:pPr>
            <a:r>
              <a:rPr lang="en-US" dirty="0" smtClean="0"/>
              <a:t>Attend 2 Court of Honors and take photos</a:t>
            </a:r>
          </a:p>
          <a:p>
            <a:pPr marL="285750" indent="-285750">
              <a:buFont typeface="Wingdings" panose="05000000000000000000" pitchFamily="2" charset="2"/>
              <a:buChar char="Ø"/>
            </a:pPr>
            <a:r>
              <a:rPr lang="en-US" dirty="0" smtClean="0"/>
              <a:t>Provide Scoutmaster &amp; Webmaster </a:t>
            </a:r>
            <a:r>
              <a:rPr lang="en-US" dirty="0"/>
              <a:t>with digital files for posting on </a:t>
            </a:r>
            <a:r>
              <a:rPr lang="en-US" dirty="0" smtClean="0"/>
              <a:t>website</a:t>
            </a:r>
          </a:p>
          <a:p>
            <a:pPr marL="285750" indent="-285750">
              <a:buFont typeface="Wingdings" panose="05000000000000000000" pitchFamily="2" charset="2"/>
              <a:buChar char="Ø"/>
            </a:pPr>
            <a:r>
              <a:rPr lang="en-US" dirty="0" smtClean="0"/>
              <a:t>The </a:t>
            </a:r>
            <a:r>
              <a:rPr lang="en-US" dirty="0"/>
              <a:t>photographer will be responsible for taking photographs during troop outings, at COH's, and during weekly meetings </a:t>
            </a:r>
            <a:endParaRPr lang="en-US" dirty="0" smtClean="0"/>
          </a:p>
          <a:p>
            <a:pPr marL="285750" indent="-285750">
              <a:buFont typeface="Wingdings" panose="05000000000000000000" pitchFamily="2" charset="2"/>
              <a:buChar char="Ø"/>
            </a:pPr>
            <a:r>
              <a:rPr lang="en-US" dirty="0" smtClean="0"/>
              <a:t>The </a:t>
            </a:r>
            <a:r>
              <a:rPr lang="en-US" dirty="0"/>
              <a:t>photographer should attempt to make sure that all scouts are photographed at least twice during the year </a:t>
            </a:r>
            <a:endParaRPr lang="en-US" dirty="0" smtClean="0"/>
          </a:p>
          <a:p>
            <a:pPr marL="285750" indent="-285750">
              <a:buFont typeface="Wingdings" panose="05000000000000000000" pitchFamily="2" charset="2"/>
              <a:buChar char="Ø"/>
            </a:pPr>
            <a:r>
              <a:rPr lang="en-US" dirty="0" smtClean="0"/>
              <a:t>Take </a:t>
            </a:r>
            <a:r>
              <a:rPr lang="en-US" dirty="0"/>
              <a:t>photographs of MB counselors at least once during each MB session</a:t>
            </a:r>
            <a:r>
              <a:rPr lang="en-US" dirty="0" smtClean="0"/>
              <a:t>.</a:t>
            </a:r>
          </a:p>
          <a:p>
            <a:pPr marL="285750" indent="-285750">
              <a:buFont typeface="Wingdings" panose="05000000000000000000" pitchFamily="2" charset="2"/>
              <a:buChar char="Ø"/>
            </a:pPr>
            <a:r>
              <a:rPr lang="en-US" dirty="0" smtClean="0"/>
              <a:t>Obtain photos from other members for any trips not attended</a:t>
            </a:r>
          </a:p>
        </p:txBody>
      </p:sp>
      <p:sp>
        <p:nvSpPr>
          <p:cNvPr id="5" name="TextBox 4"/>
          <p:cNvSpPr txBox="1"/>
          <p:nvPr/>
        </p:nvSpPr>
        <p:spPr>
          <a:xfrm>
            <a:off x="3768436" y="4495800"/>
            <a:ext cx="3810000" cy="1754326"/>
          </a:xfrm>
          <a:prstGeom prst="rect">
            <a:avLst/>
          </a:prstGeom>
          <a:noFill/>
        </p:spPr>
        <p:txBody>
          <a:bodyPr wrap="square" rtlCol="0">
            <a:spAutoFit/>
          </a:bodyPr>
          <a:lstStyle/>
          <a:p>
            <a:r>
              <a:rPr lang="en-US" b="1" dirty="0" smtClean="0">
                <a:solidFill>
                  <a:schemeClr val="accent6">
                    <a:lumMod val="75000"/>
                  </a:schemeClr>
                </a:solidFill>
              </a:rPr>
              <a:t>Minimums for those in advancing rank in 4 months or less</a:t>
            </a:r>
          </a:p>
          <a:p>
            <a:endParaRPr lang="en-US" dirty="0" smtClean="0"/>
          </a:p>
          <a:p>
            <a:r>
              <a:rPr lang="en-US" dirty="0" smtClean="0"/>
              <a:t>1 fall or spring trip</a:t>
            </a:r>
          </a:p>
          <a:p>
            <a:r>
              <a:rPr lang="en-US" dirty="0" smtClean="0"/>
              <a:t>1 COH </a:t>
            </a:r>
          </a:p>
          <a:p>
            <a:r>
              <a:rPr lang="en-US" dirty="0" smtClean="0"/>
              <a:t>MB Counselors either fall or spring</a:t>
            </a:r>
          </a:p>
        </p:txBody>
      </p:sp>
      <p:sp>
        <p:nvSpPr>
          <p:cNvPr id="6" name="Content Placeholder 2"/>
          <p:cNvSpPr>
            <a:spLocks noGrp="1"/>
          </p:cNvSpPr>
          <p:nvPr>
            <p:ph idx="1"/>
          </p:nvPr>
        </p:nvSpPr>
        <p:spPr/>
        <p:txBody>
          <a:bodyPr>
            <a:normAutofit/>
          </a:bodyPr>
          <a:lstStyle/>
          <a:p>
            <a:pPr marL="0" indent="0">
              <a:buNone/>
            </a:pPr>
            <a:r>
              <a:rPr lang="en-US" sz="1800" dirty="0" smtClean="0"/>
              <a:t>Chain of Communication</a:t>
            </a:r>
            <a:endParaRPr lang="en-US" sz="1800" dirty="0"/>
          </a:p>
        </p:txBody>
      </p:sp>
      <p:sp>
        <p:nvSpPr>
          <p:cNvPr id="7" name="Rectangle 6"/>
          <p:cNvSpPr/>
          <p:nvPr/>
        </p:nvSpPr>
        <p:spPr>
          <a:xfrm>
            <a:off x="6019800" y="1143000"/>
            <a:ext cx="15240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Scoutmaster &amp; Webmaster</a:t>
            </a:r>
            <a:endParaRPr lang="en-US" dirty="0">
              <a:solidFill>
                <a:schemeClr val="tx1"/>
              </a:solidFill>
            </a:endParaRPr>
          </a:p>
        </p:txBody>
      </p:sp>
      <p:sp>
        <p:nvSpPr>
          <p:cNvPr id="8" name="Rectangle 7"/>
          <p:cNvSpPr/>
          <p:nvPr/>
        </p:nvSpPr>
        <p:spPr>
          <a:xfrm>
            <a:off x="6019800" y="2286000"/>
            <a:ext cx="15240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Photographer</a:t>
            </a:r>
            <a:endParaRPr lang="en-US" dirty="0">
              <a:solidFill>
                <a:schemeClr val="tx1"/>
              </a:solidFill>
            </a:endParaRPr>
          </a:p>
        </p:txBody>
      </p:sp>
      <p:sp>
        <p:nvSpPr>
          <p:cNvPr id="9" name="Rectangle 8"/>
          <p:cNvSpPr/>
          <p:nvPr/>
        </p:nvSpPr>
        <p:spPr>
          <a:xfrm>
            <a:off x="6030191" y="3352800"/>
            <a:ext cx="15240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Troop Membership</a:t>
            </a:r>
            <a:endParaRPr lang="en-US" dirty="0">
              <a:solidFill>
                <a:schemeClr val="tx1"/>
              </a:solidFill>
            </a:endParaRPr>
          </a:p>
        </p:txBody>
      </p:sp>
      <p:cxnSp>
        <p:nvCxnSpPr>
          <p:cNvPr id="11" name="Straight Connector 10"/>
          <p:cNvCxnSpPr/>
          <p:nvPr/>
        </p:nvCxnSpPr>
        <p:spPr>
          <a:xfrm>
            <a:off x="6553200" y="1828800"/>
            <a:ext cx="0" cy="45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7010400" y="2971800"/>
            <a:ext cx="0" cy="381000"/>
          </a:xfrm>
          <a:prstGeom prst="line">
            <a:avLst/>
          </a:prstGeom>
        </p:spPr>
        <p:style>
          <a:lnRef idx="1">
            <a:schemeClr val="accent1"/>
          </a:lnRef>
          <a:fillRef idx="0">
            <a:schemeClr val="accent1"/>
          </a:fillRef>
          <a:effectRef idx="0">
            <a:schemeClr val="accent1"/>
          </a:effectRef>
          <a:fontRef idx="minor">
            <a:schemeClr val="tx1"/>
          </a:fontRef>
        </p:style>
      </p:cxnSp>
      <p:pic>
        <p:nvPicPr>
          <p:cNvPr id="14" name="Picture 2" descr="https://tse3.mm.bing.net/th?id=OIP.M3412c6303a98d50f595c97a4fedc83eao0&amp;pid=15.1&amp;P=0&amp;w=300&amp;h=3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52825" y="1828800"/>
            <a:ext cx="2152650" cy="21670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88259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Quartermaster</a:t>
            </a:r>
          </a:p>
        </p:txBody>
      </p:sp>
      <p:sp>
        <p:nvSpPr>
          <p:cNvPr id="4" name="Text Placeholder 3"/>
          <p:cNvSpPr>
            <a:spLocks noGrp="1"/>
          </p:cNvSpPr>
          <p:nvPr>
            <p:ph type="body" sz="half" idx="2"/>
          </p:nvPr>
        </p:nvSpPr>
        <p:spPr/>
        <p:txBody>
          <a:bodyPr>
            <a:normAutofit fontScale="92500"/>
          </a:bodyPr>
          <a:lstStyle/>
          <a:p>
            <a:pPr marL="285750" indent="-285750">
              <a:buFont typeface="Wingdings" panose="05000000000000000000" pitchFamily="2" charset="2"/>
              <a:buChar char="Ø"/>
            </a:pPr>
            <a:r>
              <a:rPr lang="en-US" dirty="0" smtClean="0"/>
              <a:t>Organize at least 2 clean-up dates(1 fall, 1 spring) after camping trips with Scoutmaster and Adult Quartermaster approval.</a:t>
            </a:r>
          </a:p>
          <a:p>
            <a:pPr marL="285750" indent="-285750">
              <a:buFont typeface="Wingdings" panose="05000000000000000000" pitchFamily="2" charset="2"/>
              <a:buChar char="Ø"/>
            </a:pPr>
            <a:r>
              <a:rPr lang="en-US" dirty="0" smtClean="0"/>
              <a:t>Attends </a:t>
            </a:r>
            <a:r>
              <a:rPr lang="en-US" dirty="0"/>
              <a:t>at least one </a:t>
            </a:r>
            <a:r>
              <a:rPr lang="en-US" dirty="0" err="1" smtClean="0"/>
              <a:t>Bergey</a:t>
            </a:r>
            <a:r>
              <a:rPr lang="en-US" dirty="0" smtClean="0"/>
              <a:t> Barn clean-up </a:t>
            </a:r>
            <a:r>
              <a:rPr lang="en-US" dirty="0"/>
              <a:t>in the fall and one in the Spring to clean &amp;</a:t>
            </a:r>
            <a:r>
              <a:rPr lang="en-US" dirty="0" smtClean="0"/>
              <a:t> </a:t>
            </a:r>
            <a:r>
              <a:rPr lang="en-US" dirty="0"/>
              <a:t>organize </a:t>
            </a:r>
            <a:r>
              <a:rPr lang="en-US" dirty="0" smtClean="0"/>
              <a:t>equipment.</a:t>
            </a:r>
          </a:p>
          <a:p>
            <a:pPr marL="285750" indent="-285750">
              <a:buFont typeface="Wingdings" panose="05000000000000000000" pitchFamily="2" charset="2"/>
              <a:buChar char="Ø"/>
            </a:pPr>
            <a:r>
              <a:rPr lang="en-US" dirty="0" smtClean="0"/>
              <a:t>Coordinate with other quartermasters for a minimum of 4 clean-ups a year.</a:t>
            </a:r>
          </a:p>
          <a:p>
            <a:pPr marL="285750" indent="-285750">
              <a:buFont typeface="Wingdings" panose="05000000000000000000" pitchFamily="2" charset="2"/>
              <a:buChar char="Ø"/>
            </a:pPr>
            <a:r>
              <a:rPr lang="en-US" dirty="0" smtClean="0"/>
              <a:t>Keep </a:t>
            </a:r>
            <a:r>
              <a:rPr lang="en-US" dirty="0"/>
              <a:t>equipment in good repair and communicate any needed replacements. </a:t>
            </a:r>
            <a:endParaRPr lang="en-US" dirty="0" smtClean="0"/>
          </a:p>
          <a:p>
            <a:pPr marL="285750" indent="-285750">
              <a:buFont typeface="Wingdings" panose="05000000000000000000" pitchFamily="2" charset="2"/>
              <a:buChar char="Ø"/>
            </a:pPr>
            <a:r>
              <a:rPr lang="en-US" dirty="0" smtClean="0"/>
              <a:t>Ensure the patrol box(</a:t>
            </a:r>
            <a:r>
              <a:rPr lang="en-US" dirty="0" err="1" smtClean="0"/>
              <a:t>es</a:t>
            </a:r>
            <a:r>
              <a:rPr lang="en-US" dirty="0" smtClean="0"/>
              <a:t>) </a:t>
            </a:r>
            <a:r>
              <a:rPr lang="en-US" dirty="0"/>
              <a:t>has a complete set of camping equipment, and that the equipment is clean and usable for the upcoming trip. </a:t>
            </a:r>
            <a:endParaRPr lang="en-US" dirty="0" smtClean="0"/>
          </a:p>
          <a:p>
            <a:pPr marL="285750" indent="-285750">
              <a:buFont typeface="Wingdings" panose="05000000000000000000" pitchFamily="2" charset="2"/>
              <a:buChar char="Ø"/>
            </a:pPr>
            <a:r>
              <a:rPr lang="en-US" dirty="0" smtClean="0"/>
              <a:t>Set </a:t>
            </a:r>
            <a:r>
              <a:rPr lang="en-US" dirty="0"/>
              <a:t>up the camping stove </a:t>
            </a:r>
            <a:r>
              <a:rPr lang="en-US" dirty="0" smtClean="0"/>
              <a:t>during trips </a:t>
            </a:r>
            <a:r>
              <a:rPr lang="en-US" dirty="0"/>
              <a:t>and </a:t>
            </a:r>
            <a:r>
              <a:rPr lang="en-US" dirty="0" smtClean="0"/>
              <a:t>train </a:t>
            </a:r>
            <a:r>
              <a:rPr lang="en-US" dirty="0"/>
              <a:t>younger scouts in the proper method of stove setup </a:t>
            </a:r>
            <a:r>
              <a:rPr lang="en-US" dirty="0" smtClean="0"/>
              <a:t> and equipment usage.</a:t>
            </a:r>
            <a:endParaRPr lang="en-US" dirty="0"/>
          </a:p>
        </p:txBody>
      </p:sp>
      <p:sp>
        <p:nvSpPr>
          <p:cNvPr id="6" name="Content Placeholder 2"/>
          <p:cNvSpPr>
            <a:spLocks noGrp="1"/>
          </p:cNvSpPr>
          <p:nvPr>
            <p:ph idx="1"/>
          </p:nvPr>
        </p:nvSpPr>
        <p:spPr/>
        <p:txBody>
          <a:bodyPr>
            <a:normAutofit/>
          </a:bodyPr>
          <a:lstStyle/>
          <a:p>
            <a:pPr marL="0" indent="0">
              <a:buNone/>
            </a:pPr>
            <a:r>
              <a:rPr lang="en-US" sz="1800" dirty="0" smtClean="0"/>
              <a:t>Chain of Communication</a:t>
            </a:r>
            <a:endParaRPr lang="en-US" sz="1800" i="1" dirty="0"/>
          </a:p>
        </p:txBody>
      </p:sp>
      <p:sp>
        <p:nvSpPr>
          <p:cNvPr id="7" name="TextBox 6"/>
          <p:cNvSpPr txBox="1"/>
          <p:nvPr/>
        </p:nvSpPr>
        <p:spPr>
          <a:xfrm>
            <a:off x="3768436" y="4495800"/>
            <a:ext cx="3810000" cy="1754326"/>
          </a:xfrm>
          <a:prstGeom prst="rect">
            <a:avLst/>
          </a:prstGeom>
          <a:noFill/>
        </p:spPr>
        <p:txBody>
          <a:bodyPr wrap="square" rtlCol="0">
            <a:spAutoFit/>
          </a:bodyPr>
          <a:lstStyle/>
          <a:p>
            <a:r>
              <a:rPr lang="en-US" b="1" dirty="0" smtClean="0">
                <a:solidFill>
                  <a:schemeClr val="accent6">
                    <a:lumMod val="75000"/>
                  </a:schemeClr>
                </a:solidFill>
              </a:rPr>
              <a:t>Minimums for those in advancing rank in 4 months or less</a:t>
            </a:r>
          </a:p>
          <a:p>
            <a:endParaRPr lang="en-US" dirty="0"/>
          </a:p>
          <a:p>
            <a:r>
              <a:rPr lang="en-US" dirty="0" smtClean="0"/>
              <a:t>Organize 1 clean-up</a:t>
            </a:r>
          </a:p>
          <a:p>
            <a:r>
              <a:rPr lang="en-US" dirty="0" smtClean="0"/>
              <a:t>Attend 1 clean-up</a:t>
            </a:r>
          </a:p>
          <a:p>
            <a:r>
              <a:rPr lang="en-US" dirty="0" smtClean="0"/>
              <a:t>Set-up Equipment on 1 trip</a:t>
            </a:r>
          </a:p>
        </p:txBody>
      </p:sp>
      <p:sp>
        <p:nvSpPr>
          <p:cNvPr id="8" name="Rectangle 7"/>
          <p:cNvSpPr/>
          <p:nvPr/>
        </p:nvSpPr>
        <p:spPr>
          <a:xfrm>
            <a:off x="5950527" y="3657600"/>
            <a:ext cx="1828800" cy="609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Scouts</a:t>
            </a:r>
            <a:endParaRPr lang="en-US" dirty="0">
              <a:solidFill>
                <a:schemeClr val="tx1"/>
              </a:solidFill>
            </a:endParaRPr>
          </a:p>
        </p:txBody>
      </p:sp>
      <p:sp>
        <p:nvSpPr>
          <p:cNvPr id="9" name="Rectangle 8"/>
          <p:cNvSpPr/>
          <p:nvPr/>
        </p:nvSpPr>
        <p:spPr>
          <a:xfrm>
            <a:off x="6002482" y="2438400"/>
            <a:ext cx="16764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Quartermaster</a:t>
            </a:r>
            <a:endParaRPr lang="en-US" dirty="0">
              <a:solidFill>
                <a:schemeClr val="tx1"/>
              </a:solidFill>
            </a:endParaRPr>
          </a:p>
        </p:txBody>
      </p:sp>
      <p:sp>
        <p:nvSpPr>
          <p:cNvPr id="10" name="Rectangle 9"/>
          <p:cNvSpPr/>
          <p:nvPr/>
        </p:nvSpPr>
        <p:spPr>
          <a:xfrm>
            <a:off x="6154881" y="914400"/>
            <a:ext cx="1624445" cy="1066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Scoutmaster &amp; Quartermaster</a:t>
            </a:r>
            <a:endParaRPr lang="en-US" dirty="0">
              <a:solidFill>
                <a:schemeClr val="tx1"/>
              </a:solidFill>
            </a:endParaRPr>
          </a:p>
        </p:txBody>
      </p:sp>
      <p:cxnSp>
        <p:nvCxnSpPr>
          <p:cNvPr id="12" name="Straight Arrow Connector 11"/>
          <p:cNvCxnSpPr/>
          <p:nvPr/>
        </p:nvCxnSpPr>
        <p:spPr>
          <a:xfrm flipV="1">
            <a:off x="6629400" y="1981200"/>
            <a:ext cx="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7086600" y="3124200"/>
            <a:ext cx="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13314" name="Picture 2" descr="https://tse3.mm.bing.net/th?id=OIP.M2466cdf39f489ba8c76ab736bc0bdbb9o0&amp;pid=15.1&amp;P=0&amp;w=300&amp;h=3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46226" y="1219200"/>
            <a:ext cx="2556256" cy="259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4084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Scribe</a:t>
            </a:r>
          </a:p>
        </p:txBody>
      </p:sp>
      <p:sp>
        <p:nvSpPr>
          <p:cNvPr id="4" name="Text Placeholder 3"/>
          <p:cNvSpPr>
            <a:spLocks noGrp="1"/>
          </p:cNvSpPr>
          <p:nvPr>
            <p:ph type="body" sz="half" idx="2"/>
          </p:nvPr>
        </p:nvSpPr>
        <p:spPr/>
        <p:txBody>
          <a:bodyPr/>
          <a:lstStyle/>
          <a:p>
            <a:pPr marL="285750" indent="-285750">
              <a:buFont typeface="Wingdings" panose="05000000000000000000" pitchFamily="2" charset="2"/>
              <a:buChar char="Ø"/>
            </a:pPr>
            <a:r>
              <a:rPr lang="en-US" dirty="0" smtClean="0"/>
              <a:t>Contributes </a:t>
            </a:r>
            <a:r>
              <a:rPr lang="en-US" dirty="0"/>
              <a:t>at least two times to </a:t>
            </a:r>
            <a:r>
              <a:rPr lang="en-US" dirty="0" smtClean="0"/>
              <a:t>2 Scout newsletters </a:t>
            </a:r>
            <a:r>
              <a:rPr lang="en-US" dirty="0"/>
              <a:t>(there are 4 newsletters, one at each Court of Honor). </a:t>
            </a:r>
            <a:endParaRPr lang="en-US" dirty="0" smtClean="0"/>
          </a:p>
          <a:p>
            <a:pPr marL="285750" indent="-285750">
              <a:buFont typeface="Wingdings" panose="05000000000000000000" pitchFamily="2" charset="2"/>
              <a:buChar char="Ø"/>
            </a:pPr>
            <a:r>
              <a:rPr lang="en-US" dirty="0" smtClean="0"/>
              <a:t>The </a:t>
            </a:r>
            <a:r>
              <a:rPr lang="en-US" dirty="0"/>
              <a:t>scribe is also expected to take attendance during the weekly troop meetings, and will record the attendance on the troop </a:t>
            </a:r>
            <a:r>
              <a:rPr lang="en-US" dirty="0" smtClean="0"/>
              <a:t>forums.</a:t>
            </a:r>
          </a:p>
          <a:p>
            <a:pPr marL="285750" indent="-285750">
              <a:buFont typeface="Wingdings" panose="05000000000000000000" pitchFamily="2" charset="2"/>
              <a:buChar char="Ø"/>
            </a:pPr>
            <a:r>
              <a:rPr lang="en-US" dirty="0" smtClean="0"/>
              <a:t> </a:t>
            </a:r>
            <a:r>
              <a:rPr lang="en-US" dirty="0"/>
              <a:t>The scribe will also work with the Troop Leaders to prepare Thank You letters to all donors for major fundraising events such as the Turkey Shoot.</a:t>
            </a:r>
          </a:p>
        </p:txBody>
      </p:sp>
      <p:sp>
        <p:nvSpPr>
          <p:cNvPr id="5" name="Content Placeholder 2"/>
          <p:cNvSpPr>
            <a:spLocks noGrp="1"/>
          </p:cNvSpPr>
          <p:nvPr>
            <p:ph idx="1"/>
          </p:nvPr>
        </p:nvSpPr>
        <p:spPr/>
        <p:txBody>
          <a:bodyPr>
            <a:normAutofit/>
          </a:bodyPr>
          <a:lstStyle/>
          <a:p>
            <a:pPr marL="0" indent="0">
              <a:buNone/>
            </a:pPr>
            <a:r>
              <a:rPr lang="en-US" sz="1800" dirty="0" smtClean="0"/>
              <a:t>Chain of Communication</a:t>
            </a:r>
            <a:endParaRPr lang="en-US" sz="1800" dirty="0"/>
          </a:p>
        </p:txBody>
      </p:sp>
      <p:sp>
        <p:nvSpPr>
          <p:cNvPr id="6" name="TextBox 5"/>
          <p:cNvSpPr txBox="1"/>
          <p:nvPr/>
        </p:nvSpPr>
        <p:spPr>
          <a:xfrm>
            <a:off x="2819400" y="4343400"/>
            <a:ext cx="4267200" cy="2308324"/>
          </a:xfrm>
          <a:prstGeom prst="rect">
            <a:avLst/>
          </a:prstGeom>
          <a:noFill/>
        </p:spPr>
        <p:txBody>
          <a:bodyPr wrap="square" rtlCol="0">
            <a:spAutoFit/>
          </a:bodyPr>
          <a:lstStyle/>
          <a:p>
            <a:r>
              <a:rPr lang="en-US" b="1" dirty="0" smtClean="0">
                <a:solidFill>
                  <a:schemeClr val="accent6">
                    <a:lumMod val="75000"/>
                  </a:schemeClr>
                </a:solidFill>
              </a:rPr>
              <a:t>Minimums for those in advancing rank in 4 months or less</a:t>
            </a:r>
          </a:p>
          <a:p>
            <a:endParaRPr lang="en-US" dirty="0" smtClean="0"/>
          </a:p>
          <a:p>
            <a:r>
              <a:rPr lang="en-US" dirty="0"/>
              <a:t>1</a:t>
            </a:r>
            <a:r>
              <a:rPr lang="en-US" dirty="0" smtClean="0"/>
              <a:t> article in a COH Newsletters</a:t>
            </a:r>
          </a:p>
          <a:p>
            <a:r>
              <a:rPr lang="en-US" dirty="0" smtClean="0"/>
              <a:t>Record attendance for 4 months</a:t>
            </a:r>
          </a:p>
          <a:p>
            <a:r>
              <a:rPr lang="en-US" dirty="0" smtClean="0"/>
              <a:t>Thank you letter(s) or get an article promoting Troop 225 in a local paper or attend a PLC meeting acting as Secretary</a:t>
            </a:r>
          </a:p>
        </p:txBody>
      </p:sp>
      <p:sp>
        <p:nvSpPr>
          <p:cNvPr id="7" name="Rectangle 6"/>
          <p:cNvSpPr/>
          <p:nvPr/>
        </p:nvSpPr>
        <p:spPr>
          <a:xfrm>
            <a:off x="5919354" y="1447800"/>
            <a:ext cx="1828800" cy="609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Scoutmaster &amp; </a:t>
            </a:r>
          </a:p>
          <a:p>
            <a:pPr algn="ctr"/>
            <a:r>
              <a:rPr lang="en-US" dirty="0" smtClean="0">
                <a:solidFill>
                  <a:schemeClr val="tx1"/>
                </a:solidFill>
              </a:rPr>
              <a:t>Troop Leadership</a:t>
            </a:r>
            <a:endParaRPr lang="en-US" dirty="0">
              <a:solidFill>
                <a:schemeClr val="tx1"/>
              </a:solidFill>
            </a:endParaRPr>
          </a:p>
        </p:txBody>
      </p:sp>
      <p:sp>
        <p:nvSpPr>
          <p:cNvPr id="8" name="Rectangle 7"/>
          <p:cNvSpPr/>
          <p:nvPr/>
        </p:nvSpPr>
        <p:spPr>
          <a:xfrm>
            <a:off x="5922818" y="2438400"/>
            <a:ext cx="1828800" cy="609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Scribe</a:t>
            </a:r>
            <a:endParaRPr lang="en-US" dirty="0">
              <a:solidFill>
                <a:schemeClr val="tx1"/>
              </a:solidFill>
            </a:endParaRPr>
          </a:p>
        </p:txBody>
      </p:sp>
      <p:sp>
        <p:nvSpPr>
          <p:cNvPr id="10" name="Rectangle 9"/>
          <p:cNvSpPr/>
          <p:nvPr/>
        </p:nvSpPr>
        <p:spPr>
          <a:xfrm>
            <a:off x="5950527" y="3415145"/>
            <a:ext cx="1828800" cy="609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Scouts</a:t>
            </a:r>
            <a:endParaRPr lang="en-US" dirty="0">
              <a:solidFill>
                <a:schemeClr val="tx1"/>
              </a:solidFill>
            </a:endParaRPr>
          </a:p>
        </p:txBody>
      </p:sp>
      <p:cxnSp>
        <p:nvCxnSpPr>
          <p:cNvPr id="12" name="Straight Arrow Connector 11"/>
          <p:cNvCxnSpPr/>
          <p:nvPr/>
        </p:nvCxnSpPr>
        <p:spPr>
          <a:xfrm flipV="1">
            <a:off x="6629400" y="2057400"/>
            <a:ext cx="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7086600" y="3048000"/>
            <a:ext cx="0" cy="367145"/>
          </a:xfrm>
          <a:prstGeom prst="line">
            <a:avLst/>
          </a:prstGeom>
        </p:spPr>
        <p:style>
          <a:lnRef idx="1">
            <a:schemeClr val="accent1"/>
          </a:lnRef>
          <a:fillRef idx="0">
            <a:schemeClr val="accent1"/>
          </a:fillRef>
          <a:effectRef idx="0">
            <a:schemeClr val="accent1"/>
          </a:effectRef>
          <a:fontRef idx="minor">
            <a:schemeClr val="tx1"/>
          </a:fontRef>
        </p:style>
      </p:cxnSp>
      <p:pic>
        <p:nvPicPr>
          <p:cNvPr id="6146" name="Picture 2" descr="https://tse4.mm.bing.net/th?id=OIP.Mc58dbce574ec7a0611f22676c4bbcd84o0&amp;pid=15.1&amp;P=0&amp;w=300&amp;h=30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46504" y="1009650"/>
            <a:ext cx="2192296" cy="22219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34196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Webmaster</a:t>
            </a:r>
          </a:p>
        </p:txBody>
      </p:sp>
      <p:sp>
        <p:nvSpPr>
          <p:cNvPr id="4" name="Text Placeholder 3"/>
          <p:cNvSpPr>
            <a:spLocks noGrp="1"/>
          </p:cNvSpPr>
          <p:nvPr>
            <p:ph type="body" sz="half" idx="2"/>
          </p:nvPr>
        </p:nvSpPr>
        <p:spPr/>
        <p:txBody>
          <a:bodyPr/>
          <a:lstStyle/>
          <a:p>
            <a:pPr marL="285750" indent="-285750">
              <a:buFont typeface="Wingdings" panose="05000000000000000000" pitchFamily="2" charset="2"/>
              <a:buChar char="Ø"/>
            </a:pPr>
            <a:r>
              <a:rPr lang="en-US" dirty="0" smtClean="0"/>
              <a:t>Responsible </a:t>
            </a:r>
            <a:r>
              <a:rPr lang="en-US" dirty="0"/>
              <a:t>for maintenance of the troop website and </a:t>
            </a:r>
            <a:r>
              <a:rPr lang="en-US" dirty="0" smtClean="0"/>
              <a:t>forums-ensuring </a:t>
            </a:r>
            <a:r>
              <a:rPr lang="en-US" dirty="0"/>
              <a:t>that posted information is </a:t>
            </a:r>
            <a:r>
              <a:rPr lang="en-US" dirty="0" smtClean="0"/>
              <a:t>accurate</a:t>
            </a:r>
          </a:p>
          <a:p>
            <a:pPr marL="285750" indent="-285750">
              <a:buFont typeface="Wingdings" panose="05000000000000000000" pitchFamily="2" charset="2"/>
              <a:buChar char="Ø"/>
            </a:pPr>
            <a:r>
              <a:rPr lang="en-US" dirty="0" smtClean="0"/>
              <a:t>Notifies Scoutmaster of missing sign-ups or data</a:t>
            </a:r>
          </a:p>
          <a:p>
            <a:pPr marL="285750" indent="-285750">
              <a:buFont typeface="Wingdings" panose="05000000000000000000" pitchFamily="2" charset="2"/>
              <a:buChar char="Ø"/>
            </a:pPr>
            <a:r>
              <a:rPr lang="en-US" dirty="0" smtClean="0"/>
              <a:t>Uploads photos received from Photographer &amp; Scoutmaster</a:t>
            </a:r>
          </a:p>
          <a:p>
            <a:pPr marL="285750" indent="-285750">
              <a:buFont typeface="Wingdings" panose="05000000000000000000" pitchFamily="2" charset="2"/>
              <a:buChar char="Ø"/>
            </a:pPr>
            <a:r>
              <a:rPr lang="en-US" dirty="0" smtClean="0"/>
              <a:t>Makes recommendations for changes to website</a:t>
            </a:r>
          </a:p>
          <a:p>
            <a:pPr marL="285750" indent="-285750">
              <a:buFont typeface="Wingdings" panose="05000000000000000000" pitchFamily="2" charset="2"/>
              <a:buChar char="Ø"/>
            </a:pPr>
            <a:r>
              <a:rPr lang="en-US" dirty="0" smtClean="0"/>
              <a:t>Trains new Scouts on how to post to the forums.</a:t>
            </a:r>
          </a:p>
          <a:p>
            <a:pPr marL="285750" indent="-285750">
              <a:buFont typeface="Wingdings" panose="05000000000000000000" pitchFamily="2" charset="2"/>
              <a:buChar char="Ø"/>
            </a:pPr>
            <a:r>
              <a:rPr lang="en-US" dirty="0" smtClean="0"/>
              <a:t>Works with Scoutmaster to get new scouts sign-</a:t>
            </a:r>
            <a:r>
              <a:rPr lang="en-US" dirty="0" err="1" smtClean="0"/>
              <a:t>ons</a:t>
            </a:r>
            <a:endParaRPr lang="en-US" dirty="0"/>
          </a:p>
        </p:txBody>
      </p:sp>
      <p:sp>
        <p:nvSpPr>
          <p:cNvPr id="5" name="Content Placeholder 2"/>
          <p:cNvSpPr>
            <a:spLocks noGrp="1"/>
          </p:cNvSpPr>
          <p:nvPr>
            <p:ph idx="1"/>
          </p:nvPr>
        </p:nvSpPr>
        <p:spPr/>
        <p:txBody>
          <a:bodyPr>
            <a:normAutofit/>
          </a:bodyPr>
          <a:lstStyle/>
          <a:p>
            <a:pPr marL="0" indent="0">
              <a:buNone/>
            </a:pPr>
            <a:r>
              <a:rPr lang="en-US" sz="1800" dirty="0" smtClean="0"/>
              <a:t>Chain of Communication</a:t>
            </a:r>
            <a:endParaRPr lang="en-US" sz="1800" dirty="0"/>
          </a:p>
        </p:txBody>
      </p:sp>
      <p:sp>
        <p:nvSpPr>
          <p:cNvPr id="6" name="Rectangle 5"/>
          <p:cNvSpPr/>
          <p:nvPr/>
        </p:nvSpPr>
        <p:spPr>
          <a:xfrm>
            <a:off x="5410200" y="2362200"/>
            <a:ext cx="1828800" cy="609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Webmaster</a:t>
            </a:r>
            <a:endParaRPr lang="en-US" dirty="0">
              <a:solidFill>
                <a:schemeClr val="tx1"/>
              </a:solidFill>
            </a:endParaRPr>
          </a:p>
        </p:txBody>
      </p:sp>
      <p:sp>
        <p:nvSpPr>
          <p:cNvPr id="7" name="Rectangle 6"/>
          <p:cNvSpPr/>
          <p:nvPr/>
        </p:nvSpPr>
        <p:spPr>
          <a:xfrm>
            <a:off x="5410200" y="1219200"/>
            <a:ext cx="1828800" cy="609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Scoutmaster</a:t>
            </a:r>
            <a:endParaRPr lang="en-US" dirty="0">
              <a:solidFill>
                <a:schemeClr val="tx1"/>
              </a:solidFill>
            </a:endParaRPr>
          </a:p>
        </p:txBody>
      </p:sp>
      <p:sp>
        <p:nvSpPr>
          <p:cNvPr id="8" name="Rectangle 7"/>
          <p:cNvSpPr/>
          <p:nvPr/>
        </p:nvSpPr>
        <p:spPr>
          <a:xfrm>
            <a:off x="5410200" y="3432463"/>
            <a:ext cx="1828800" cy="609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Scouts</a:t>
            </a:r>
            <a:endParaRPr lang="en-US" dirty="0">
              <a:solidFill>
                <a:schemeClr val="tx1"/>
              </a:solidFill>
            </a:endParaRPr>
          </a:p>
        </p:txBody>
      </p:sp>
      <p:cxnSp>
        <p:nvCxnSpPr>
          <p:cNvPr id="10" name="Straight Connector 9"/>
          <p:cNvCxnSpPr/>
          <p:nvPr/>
        </p:nvCxnSpPr>
        <p:spPr>
          <a:xfrm>
            <a:off x="6096000" y="1828800"/>
            <a:ext cx="0" cy="533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477000" y="2971800"/>
            <a:ext cx="0" cy="460663"/>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819400" y="4648200"/>
            <a:ext cx="4267200" cy="1754326"/>
          </a:xfrm>
          <a:prstGeom prst="rect">
            <a:avLst/>
          </a:prstGeom>
          <a:noFill/>
        </p:spPr>
        <p:txBody>
          <a:bodyPr wrap="square" rtlCol="0">
            <a:spAutoFit/>
          </a:bodyPr>
          <a:lstStyle/>
          <a:p>
            <a:r>
              <a:rPr lang="en-US" b="1" dirty="0" smtClean="0">
                <a:solidFill>
                  <a:schemeClr val="accent6">
                    <a:lumMod val="75000"/>
                  </a:schemeClr>
                </a:solidFill>
              </a:rPr>
              <a:t>Minimums for those in advancing rank in 4 months or less</a:t>
            </a:r>
          </a:p>
          <a:p>
            <a:endParaRPr lang="en-US" dirty="0" smtClean="0"/>
          </a:p>
          <a:p>
            <a:r>
              <a:rPr lang="en-US" dirty="0" smtClean="0"/>
              <a:t>Uploads photos from 1 trip or activity</a:t>
            </a:r>
          </a:p>
          <a:p>
            <a:r>
              <a:rPr lang="en-US" dirty="0" smtClean="0"/>
              <a:t>Gives 1 update on status of website to Scoutmaster</a:t>
            </a:r>
          </a:p>
        </p:txBody>
      </p:sp>
      <p:pic>
        <p:nvPicPr>
          <p:cNvPr id="15362" name="Picture 2" descr="https://tse3.mm.bing.net/th?id=OIP.Mbc7714b3edda75ff9877afc7de84a71eo0&amp;pid=15.1&amp;P=0&amp;w=300&amp;h=3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34200" y="4521376"/>
            <a:ext cx="1981200" cy="20079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78288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Assistant Patrol Leader</a:t>
            </a:r>
            <a:endParaRPr lang="en-US" dirty="0"/>
          </a:p>
        </p:txBody>
      </p:sp>
      <p:sp>
        <p:nvSpPr>
          <p:cNvPr id="4" name="Text Placeholder 3"/>
          <p:cNvSpPr>
            <a:spLocks noGrp="1"/>
          </p:cNvSpPr>
          <p:nvPr>
            <p:ph type="body" sz="half" idx="2"/>
          </p:nvPr>
        </p:nvSpPr>
        <p:spPr/>
        <p:txBody>
          <a:bodyPr/>
          <a:lstStyle/>
          <a:p>
            <a:pPr marL="285750" indent="-285750">
              <a:buFont typeface="Wingdings" panose="05000000000000000000" pitchFamily="2" charset="2"/>
              <a:buChar char="Ø"/>
            </a:pPr>
            <a:r>
              <a:rPr lang="en-US" dirty="0" smtClean="0"/>
              <a:t>Assumes Patrol Leader duties in absence of Patrol Leader</a:t>
            </a:r>
          </a:p>
          <a:p>
            <a:pPr marL="285750" indent="-285750">
              <a:buFont typeface="Wingdings" panose="05000000000000000000" pitchFamily="2" charset="2"/>
              <a:buChar char="Ø"/>
            </a:pPr>
            <a:r>
              <a:rPr lang="en-US" dirty="0"/>
              <a:t>1</a:t>
            </a:r>
            <a:r>
              <a:rPr lang="en-US" dirty="0" smtClean="0"/>
              <a:t> out of the 3 weekly meetings/month</a:t>
            </a:r>
          </a:p>
          <a:p>
            <a:pPr marL="285750" indent="-285750">
              <a:buFont typeface="Wingdings" panose="05000000000000000000" pitchFamily="2" charset="2"/>
              <a:buChar char="Ø"/>
            </a:pPr>
            <a:r>
              <a:rPr lang="en-US" dirty="0"/>
              <a:t>1</a:t>
            </a:r>
            <a:r>
              <a:rPr lang="en-US" dirty="0" smtClean="0"/>
              <a:t> PLC meetings in the fall (Sept, Oct, Nov, Dec)</a:t>
            </a:r>
          </a:p>
          <a:p>
            <a:pPr marL="285750" indent="-285750">
              <a:buFont typeface="Wingdings" panose="05000000000000000000" pitchFamily="2" charset="2"/>
              <a:buChar char="Ø"/>
            </a:pPr>
            <a:r>
              <a:rPr lang="en-US" dirty="0"/>
              <a:t>1</a:t>
            </a:r>
            <a:r>
              <a:rPr lang="en-US" dirty="0" smtClean="0"/>
              <a:t> PLC meetings in the spring.(Jan, Feb, Mar, Apr, May)</a:t>
            </a:r>
          </a:p>
          <a:p>
            <a:endParaRPr lang="en-US" dirty="0" smtClean="0"/>
          </a:p>
          <a:p>
            <a:r>
              <a:rPr lang="en-US" dirty="0" smtClean="0">
                <a:solidFill>
                  <a:srgbClr val="FF0000"/>
                </a:solidFill>
              </a:rPr>
              <a:t>BSA does NOT consider this a qualified leadership position</a:t>
            </a:r>
            <a:r>
              <a:rPr lang="en-US" dirty="0" smtClean="0"/>
              <a:t>.</a:t>
            </a:r>
            <a:endParaRPr lang="en-US" dirty="0"/>
          </a:p>
        </p:txBody>
      </p:sp>
      <p:sp>
        <p:nvSpPr>
          <p:cNvPr id="5" name="Content Placeholder 2"/>
          <p:cNvSpPr>
            <a:spLocks noGrp="1"/>
          </p:cNvSpPr>
          <p:nvPr>
            <p:ph idx="1"/>
          </p:nvPr>
        </p:nvSpPr>
        <p:spPr/>
        <p:txBody>
          <a:bodyPr>
            <a:normAutofit/>
          </a:bodyPr>
          <a:lstStyle/>
          <a:p>
            <a:pPr marL="0" indent="0">
              <a:buNone/>
            </a:pPr>
            <a:r>
              <a:rPr lang="en-US" sz="1800" dirty="0" smtClean="0"/>
              <a:t>Chain of Communication</a:t>
            </a:r>
            <a:endParaRPr lang="en-US" sz="1800" dirty="0"/>
          </a:p>
        </p:txBody>
      </p:sp>
      <p:sp>
        <p:nvSpPr>
          <p:cNvPr id="6" name="Rectangle 5"/>
          <p:cNvSpPr/>
          <p:nvPr/>
        </p:nvSpPr>
        <p:spPr>
          <a:xfrm>
            <a:off x="5410200" y="3432463"/>
            <a:ext cx="1828800" cy="609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Scouts</a:t>
            </a:r>
            <a:endParaRPr lang="en-US" dirty="0">
              <a:solidFill>
                <a:schemeClr val="tx1"/>
              </a:solidFill>
            </a:endParaRPr>
          </a:p>
        </p:txBody>
      </p:sp>
      <p:sp>
        <p:nvSpPr>
          <p:cNvPr id="7" name="Rectangle 6"/>
          <p:cNvSpPr/>
          <p:nvPr/>
        </p:nvSpPr>
        <p:spPr>
          <a:xfrm>
            <a:off x="5396345" y="2590800"/>
            <a:ext cx="1828800" cy="609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Asst. Patrol Leader</a:t>
            </a:r>
            <a:endParaRPr lang="en-US" dirty="0">
              <a:solidFill>
                <a:schemeClr val="tx1"/>
              </a:solidFill>
            </a:endParaRPr>
          </a:p>
        </p:txBody>
      </p:sp>
      <p:sp>
        <p:nvSpPr>
          <p:cNvPr id="8" name="Rectangle 7"/>
          <p:cNvSpPr/>
          <p:nvPr/>
        </p:nvSpPr>
        <p:spPr>
          <a:xfrm>
            <a:off x="5396345" y="1752600"/>
            <a:ext cx="1828800" cy="609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Patrol Leader</a:t>
            </a:r>
            <a:endParaRPr lang="en-US" dirty="0">
              <a:solidFill>
                <a:schemeClr val="tx1"/>
              </a:solidFill>
            </a:endParaRPr>
          </a:p>
        </p:txBody>
      </p:sp>
      <p:sp>
        <p:nvSpPr>
          <p:cNvPr id="9" name="Rectangle 8"/>
          <p:cNvSpPr/>
          <p:nvPr/>
        </p:nvSpPr>
        <p:spPr>
          <a:xfrm>
            <a:off x="5424055" y="914400"/>
            <a:ext cx="1828800" cy="609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PLC</a:t>
            </a:r>
            <a:endParaRPr lang="en-US" dirty="0">
              <a:solidFill>
                <a:schemeClr val="tx1"/>
              </a:solidFill>
            </a:endParaRPr>
          </a:p>
        </p:txBody>
      </p:sp>
      <p:cxnSp>
        <p:nvCxnSpPr>
          <p:cNvPr id="11" name="Straight Connector 10"/>
          <p:cNvCxnSpPr/>
          <p:nvPr/>
        </p:nvCxnSpPr>
        <p:spPr>
          <a:xfrm>
            <a:off x="6096000" y="1524000"/>
            <a:ext cx="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172200" y="2362200"/>
            <a:ext cx="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172200" y="3200400"/>
            <a:ext cx="0" cy="232063"/>
          </a:xfrm>
          <a:prstGeom prst="line">
            <a:avLst/>
          </a:prstGeom>
        </p:spPr>
        <p:style>
          <a:lnRef idx="1">
            <a:schemeClr val="accent1"/>
          </a:lnRef>
          <a:fillRef idx="0">
            <a:schemeClr val="accent1"/>
          </a:fillRef>
          <a:effectRef idx="0">
            <a:schemeClr val="accent1"/>
          </a:effectRef>
          <a:fontRef idx="minor">
            <a:schemeClr val="tx1"/>
          </a:fontRef>
        </p:style>
      </p:cxnSp>
      <p:pic>
        <p:nvPicPr>
          <p:cNvPr id="9218" name="Picture 2" descr="https://tse4.mm.bing.net/th?id=OIP.M53a1a07086dab70e85efff95ea7f967bo0&amp;pid=15.1&amp;P=0&amp;w=300&amp;h=3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9973" y="4051589"/>
            <a:ext cx="2667000" cy="2667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80681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0"/>
            <a:ext cx="8229600" cy="1143000"/>
          </a:xfrm>
        </p:spPr>
        <p:txBody>
          <a:bodyPr/>
          <a:lstStyle/>
          <a:p>
            <a:r>
              <a:rPr lang="en-US" dirty="0" smtClean="0"/>
              <a:t>Scout Responsibility</a:t>
            </a:r>
            <a:endParaRPr lang="en-US" dirty="0"/>
          </a:p>
        </p:txBody>
      </p:sp>
      <p:sp>
        <p:nvSpPr>
          <p:cNvPr id="3" name="Content Placeholder 2"/>
          <p:cNvSpPr>
            <a:spLocks noGrp="1"/>
          </p:cNvSpPr>
          <p:nvPr>
            <p:ph idx="1"/>
          </p:nvPr>
        </p:nvSpPr>
        <p:spPr>
          <a:xfrm>
            <a:off x="457200" y="2819400"/>
            <a:ext cx="8229600" cy="2773363"/>
          </a:xfrm>
        </p:spPr>
        <p:txBody>
          <a:bodyPr>
            <a:normAutofit fontScale="85000" lnSpcReduction="10000"/>
          </a:bodyPr>
          <a:lstStyle/>
          <a:p>
            <a:pPr>
              <a:buFont typeface="Wingdings" panose="05000000000000000000" pitchFamily="2" charset="2"/>
              <a:buChar char="Ø"/>
            </a:pPr>
            <a:r>
              <a:rPr lang="en-US" sz="2400" dirty="0" smtClean="0"/>
              <a:t>To fulfill all duties as listed .</a:t>
            </a:r>
          </a:p>
          <a:p>
            <a:pPr>
              <a:buFont typeface="Wingdings" panose="05000000000000000000" pitchFamily="2" charset="2"/>
              <a:buChar char="Ø"/>
            </a:pPr>
            <a:r>
              <a:rPr lang="en-US" sz="2400" dirty="0" smtClean="0"/>
              <a:t>Keep track of and be able to demonstrate how he fulfilled those duties.</a:t>
            </a:r>
          </a:p>
          <a:p>
            <a:pPr>
              <a:buFont typeface="Wingdings" panose="05000000000000000000" pitchFamily="2" charset="2"/>
              <a:buChar char="Ø"/>
            </a:pPr>
            <a:r>
              <a:rPr lang="en-US" sz="2400" dirty="0" smtClean="0"/>
              <a:t>Attend 1 meeting a month plus 1 trip Sept-Dec &amp; 1 Trip </a:t>
            </a:r>
          </a:p>
          <a:p>
            <a:pPr marL="0" indent="0">
              <a:buNone/>
            </a:pPr>
            <a:r>
              <a:rPr lang="en-US" sz="2400" dirty="0" smtClean="0"/>
              <a:t>Jan-May</a:t>
            </a:r>
          </a:p>
          <a:p>
            <a:pPr>
              <a:buFont typeface="Wingdings" panose="05000000000000000000" pitchFamily="2" charset="2"/>
              <a:buChar char="Ø"/>
            </a:pPr>
            <a:r>
              <a:rPr lang="en-US" sz="2400" dirty="0" smtClean="0"/>
              <a:t>Wear Class A to all activities and events, unless instructed to wear Class B</a:t>
            </a:r>
          </a:p>
          <a:p>
            <a:pPr>
              <a:buFont typeface="Wingdings" panose="05000000000000000000" pitchFamily="2" charset="2"/>
              <a:buChar char="Ø"/>
            </a:pPr>
            <a:r>
              <a:rPr lang="en-US" sz="2400" dirty="0" smtClean="0"/>
              <a:t>Provide service in </a:t>
            </a:r>
            <a:r>
              <a:rPr lang="en-US" sz="2400" dirty="0" smtClean="0">
                <a:solidFill>
                  <a:srgbClr val="FF0000"/>
                </a:solidFill>
              </a:rPr>
              <a:t>addition</a:t>
            </a:r>
            <a:r>
              <a:rPr lang="en-US" sz="2400" dirty="0" smtClean="0"/>
              <a:t> to Rank required</a:t>
            </a:r>
            <a:r>
              <a:rPr lang="en-US" sz="2400" dirty="0" smtClean="0">
                <a:solidFill>
                  <a:srgbClr val="FF0000"/>
                </a:solidFill>
              </a:rPr>
              <a:t> </a:t>
            </a:r>
            <a:r>
              <a:rPr lang="en-US" sz="2400" dirty="0" smtClean="0"/>
              <a:t>service hours benefiting their community (approval form on website) in an amount equal to the Rank he is working on. Rank service hours must be BSA/Troop sponsored.</a:t>
            </a:r>
          </a:p>
          <a:p>
            <a:pPr marL="0" indent="0">
              <a:buNone/>
            </a:pPr>
            <a:endParaRPr lang="en-US" sz="2400" dirty="0" smtClean="0"/>
          </a:p>
          <a:p>
            <a:pPr marL="0" indent="0">
              <a:buNone/>
            </a:pPr>
            <a:endParaRPr lang="en-US" dirty="0" smtClean="0"/>
          </a:p>
          <a:p>
            <a:pPr marL="0" indent="0">
              <a:buNone/>
            </a:pPr>
            <a:endParaRPr lang="en-US" dirty="0" smtClean="0"/>
          </a:p>
          <a:p>
            <a:pPr marL="0" indent="0">
              <a:buNone/>
            </a:pPr>
            <a:endParaRPr lang="en-US" dirty="0"/>
          </a:p>
          <a:p>
            <a:pPr marL="0" indent="0">
              <a:buNone/>
            </a:pPr>
            <a:endParaRPr lang="en-US" dirty="0"/>
          </a:p>
        </p:txBody>
      </p:sp>
      <p:sp>
        <p:nvSpPr>
          <p:cNvPr id="4" name="Rounded Rectangle 3"/>
          <p:cNvSpPr/>
          <p:nvPr/>
        </p:nvSpPr>
        <p:spPr>
          <a:xfrm>
            <a:off x="1066800" y="228600"/>
            <a:ext cx="67056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Positions are considered to be held from Sept to May plus any days  June to Aug (Summer camp, </a:t>
            </a:r>
            <a:r>
              <a:rPr lang="en-US" dirty="0" err="1" smtClean="0"/>
              <a:t>Assacorkin</a:t>
            </a:r>
            <a:r>
              <a:rPr lang="en-US" dirty="0" smtClean="0"/>
              <a:t>) where duties are actively being fulfilled for the Troop. </a:t>
            </a:r>
            <a:endParaRPr lang="en-US" dirty="0"/>
          </a:p>
        </p:txBody>
      </p:sp>
    </p:spTree>
    <p:extLst>
      <p:ext uri="{BB962C8B-B14F-4D97-AF65-F5344CB8AC3E}">
        <p14:creationId xmlns:p14="http://schemas.microsoft.com/office/powerpoint/2010/main" val="30154599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3"/>
          <p:cNvSpPr>
            <a:spLocks noGrp="1"/>
          </p:cNvSpPr>
          <p:nvPr>
            <p:ph sz="half" idx="1"/>
          </p:nvPr>
        </p:nvSpPr>
        <p:spPr>
          <a:xfrm>
            <a:off x="381000" y="1524000"/>
            <a:ext cx="4038600" cy="4765095"/>
          </a:xfrm>
        </p:spPr>
        <p:txBody>
          <a:bodyPr>
            <a:normAutofit fontScale="47500" lnSpcReduction="20000"/>
          </a:bodyPr>
          <a:lstStyle/>
          <a:p>
            <a:pPr marL="285750" indent="-285750">
              <a:buFont typeface="Wingdings" panose="05000000000000000000" pitchFamily="2" charset="2"/>
              <a:buChar char="Ø"/>
            </a:pPr>
            <a:r>
              <a:rPr lang="en-US" dirty="0" smtClean="0"/>
              <a:t>2 out of the 3 weekly meetings/month</a:t>
            </a:r>
          </a:p>
          <a:p>
            <a:pPr marL="285750" indent="-285750">
              <a:buFont typeface="Wingdings" panose="05000000000000000000" pitchFamily="2" charset="2"/>
              <a:buChar char="Ø"/>
            </a:pPr>
            <a:r>
              <a:rPr lang="en-US" dirty="0" smtClean="0"/>
              <a:t>2 PLC meetings in the fall (Sept, Oct, Nov, Dec)</a:t>
            </a:r>
          </a:p>
          <a:p>
            <a:pPr marL="285750" indent="-285750">
              <a:buFont typeface="Wingdings" panose="05000000000000000000" pitchFamily="2" charset="2"/>
              <a:buChar char="Ø"/>
            </a:pPr>
            <a:r>
              <a:rPr lang="en-US" dirty="0" smtClean="0"/>
              <a:t>2 PLC meetings in the spring.(Jan, Feb, Mar, Apr, May)</a:t>
            </a:r>
          </a:p>
          <a:p>
            <a:pPr marL="285750" indent="-285750">
              <a:buFont typeface="Wingdings" panose="05000000000000000000" pitchFamily="2" charset="2"/>
              <a:buChar char="Ø"/>
            </a:pPr>
            <a:r>
              <a:rPr lang="en-US" dirty="0" smtClean="0"/>
              <a:t>3 Trips a year(1 Fall, 1 Spring, 1 Choice)</a:t>
            </a:r>
          </a:p>
          <a:p>
            <a:pPr marL="285750" indent="-285750">
              <a:buFont typeface="Wingdings" panose="05000000000000000000" pitchFamily="2" charset="2"/>
              <a:buChar char="Ø"/>
            </a:pPr>
            <a:r>
              <a:rPr lang="en-US" dirty="0"/>
              <a:t>L</a:t>
            </a:r>
            <a:r>
              <a:rPr lang="en-US" dirty="0" smtClean="0"/>
              <a:t>ead PLC with guidance from Scoutmaster</a:t>
            </a:r>
          </a:p>
          <a:p>
            <a:pPr marL="285750" indent="-285750">
              <a:buFont typeface="Wingdings" panose="05000000000000000000" pitchFamily="2" charset="2"/>
              <a:buChar char="Ø"/>
            </a:pPr>
            <a:r>
              <a:rPr lang="en-US" dirty="0" smtClean="0"/>
              <a:t>Coordinate PLC objectives with Committee &amp; Scoutmaster. </a:t>
            </a:r>
          </a:p>
          <a:p>
            <a:pPr marL="285750" indent="-285750">
              <a:buFont typeface="Wingdings" panose="05000000000000000000" pitchFamily="2" charset="2"/>
              <a:buChar char="Ø"/>
            </a:pPr>
            <a:r>
              <a:rPr lang="en-US" dirty="0" smtClean="0"/>
              <a:t>Assist patrol leaders (including SPL, ASPL)in their duties and ensure regular attendance is being kept, set a good example for the troop by wearing required uniform and behaving in a manner that personifies the Scout Oath and Law.</a:t>
            </a:r>
          </a:p>
          <a:p>
            <a:pPr marL="285750" indent="-285750">
              <a:buFont typeface="Wingdings" panose="05000000000000000000" pitchFamily="2" charset="2"/>
              <a:buChar char="Ø"/>
            </a:pPr>
            <a:r>
              <a:rPr lang="en-US" dirty="0" smtClean="0"/>
              <a:t>Work to promote the success of individual advancement. Sign-off on Trail to 1</a:t>
            </a:r>
            <a:r>
              <a:rPr lang="en-US" baseline="30000" dirty="0" smtClean="0"/>
              <a:t>st</a:t>
            </a:r>
            <a:r>
              <a:rPr lang="en-US" dirty="0" smtClean="0"/>
              <a:t> Class and others as directed by Scoutmaster.</a:t>
            </a:r>
          </a:p>
          <a:p>
            <a:pPr marL="285750" indent="-285750">
              <a:buFont typeface="Wingdings" panose="05000000000000000000" pitchFamily="2" charset="2"/>
              <a:buChar char="Ø"/>
            </a:pPr>
            <a:r>
              <a:rPr lang="en-US" dirty="0" smtClean="0"/>
              <a:t>Communicate concerns, issues and recommendations to PLC &amp; Scoutmaster.</a:t>
            </a:r>
          </a:p>
          <a:p>
            <a:pPr marL="285750" indent="-285750">
              <a:buFont typeface="Wingdings" panose="05000000000000000000" pitchFamily="2" charset="2"/>
              <a:buChar char="Ø"/>
            </a:pPr>
            <a:r>
              <a:rPr lang="en-US" dirty="0" smtClean="0"/>
              <a:t>Organize Court of Honor ceremonies for the Troop.</a:t>
            </a:r>
          </a:p>
          <a:p>
            <a:pPr marL="285750" indent="-285750">
              <a:buFont typeface="Wingdings" panose="05000000000000000000" pitchFamily="2" charset="2"/>
              <a:buChar char="Ø"/>
            </a:pPr>
            <a:r>
              <a:rPr lang="en-US" dirty="0" smtClean="0"/>
              <a:t>Other duties as assigned by the Scoutmaster.</a:t>
            </a:r>
          </a:p>
          <a:p>
            <a:pPr marL="285750" indent="-285750">
              <a:buFont typeface="Wingdings" panose="05000000000000000000" pitchFamily="2" charset="2"/>
              <a:buChar char="Ø"/>
            </a:pPr>
            <a:r>
              <a:rPr lang="en-US" dirty="0" smtClean="0">
                <a:solidFill>
                  <a:schemeClr val="accent6">
                    <a:lumMod val="75000"/>
                  </a:schemeClr>
                </a:solidFill>
              </a:rPr>
              <a:t>MUST be 16 years old, have previous leadership experience within the Troop of Patrol Leader or higher. Preference given to Eagle Scouts. Is selected by the Scoutmaster. PLC may make recommendations.</a:t>
            </a:r>
          </a:p>
        </p:txBody>
      </p:sp>
      <p:sp>
        <p:nvSpPr>
          <p:cNvPr id="6" name="Title 1"/>
          <p:cNvSpPr>
            <a:spLocks noGrp="1"/>
          </p:cNvSpPr>
          <p:nvPr>
            <p:ph type="title"/>
          </p:nvPr>
        </p:nvSpPr>
        <p:spPr>
          <a:xfrm>
            <a:off x="381000" y="609600"/>
            <a:ext cx="4495800" cy="1162050"/>
          </a:xfrm>
        </p:spPr>
        <p:txBody>
          <a:bodyPr>
            <a:normAutofit fontScale="90000"/>
          </a:bodyPr>
          <a:lstStyle/>
          <a:p>
            <a:r>
              <a:rPr lang="en-US" dirty="0" smtClean="0"/>
              <a:t>Jr. Asst. Scoutmaster</a:t>
            </a:r>
            <a:br>
              <a:rPr lang="en-US" dirty="0" smtClean="0"/>
            </a:br>
            <a:r>
              <a:rPr lang="en-US" sz="1100" dirty="0" smtClean="0"/>
              <a:t>Reports to Scoutmaster</a:t>
            </a:r>
            <a:r>
              <a:rPr lang="en-US" dirty="0" smtClean="0"/>
              <a:t/>
            </a:r>
            <a:br>
              <a:rPr lang="en-US" dirty="0" smtClean="0"/>
            </a:br>
            <a:endParaRPr lang="en-US" dirty="0"/>
          </a:p>
        </p:txBody>
      </p:sp>
      <p:sp>
        <p:nvSpPr>
          <p:cNvPr id="7" name="Content Placeholder 2"/>
          <p:cNvSpPr>
            <a:spLocks noGrp="1"/>
          </p:cNvSpPr>
          <p:nvPr>
            <p:ph sz="half" idx="2"/>
          </p:nvPr>
        </p:nvSpPr>
        <p:spPr>
          <a:xfrm>
            <a:off x="4704636" y="1042188"/>
            <a:ext cx="4038600" cy="4525963"/>
          </a:xfrm>
        </p:spPr>
        <p:txBody>
          <a:bodyPr>
            <a:normAutofit/>
          </a:bodyPr>
          <a:lstStyle/>
          <a:p>
            <a:pPr marL="0" indent="0">
              <a:buNone/>
            </a:pPr>
            <a:r>
              <a:rPr lang="en-US" sz="1800" dirty="0" smtClean="0"/>
              <a:t>Chain of Communications</a:t>
            </a:r>
            <a:endParaRPr lang="en-US" sz="1800" dirty="0"/>
          </a:p>
        </p:txBody>
      </p:sp>
      <p:sp>
        <p:nvSpPr>
          <p:cNvPr id="9" name="Rectangle 8"/>
          <p:cNvSpPr/>
          <p:nvPr/>
        </p:nvSpPr>
        <p:spPr>
          <a:xfrm>
            <a:off x="4750021" y="1810054"/>
            <a:ext cx="15240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Troop Committee</a:t>
            </a:r>
            <a:endParaRPr lang="en-US" dirty="0">
              <a:solidFill>
                <a:schemeClr val="tx1"/>
              </a:solidFill>
            </a:endParaRPr>
          </a:p>
        </p:txBody>
      </p:sp>
      <p:cxnSp>
        <p:nvCxnSpPr>
          <p:cNvPr id="10" name="Straight Connector 9"/>
          <p:cNvCxnSpPr/>
          <p:nvPr/>
        </p:nvCxnSpPr>
        <p:spPr>
          <a:xfrm>
            <a:off x="7620000" y="2445732"/>
            <a:ext cx="0" cy="576032"/>
          </a:xfrm>
          <a:prstGeom prst="line">
            <a:avLst/>
          </a:prstGeom>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7238592" y="1759932"/>
            <a:ext cx="15240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Scoutmaster</a:t>
            </a:r>
            <a:endParaRPr lang="en-US" dirty="0">
              <a:solidFill>
                <a:schemeClr val="tx1"/>
              </a:solidFill>
            </a:endParaRPr>
          </a:p>
        </p:txBody>
      </p:sp>
      <p:cxnSp>
        <p:nvCxnSpPr>
          <p:cNvPr id="12" name="Straight Connector 11"/>
          <p:cNvCxnSpPr/>
          <p:nvPr/>
        </p:nvCxnSpPr>
        <p:spPr>
          <a:xfrm>
            <a:off x="6282629" y="2098350"/>
            <a:ext cx="955963"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6784245" y="3021764"/>
            <a:ext cx="2030301" cy="72165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Jr Asst. Scoutmaster</a:t>
            </a:r>
            <a:endParaRPr lang="en-US" dirty="0">
              <a:solidFill>
                <a:schemeClr val="tx1"/>
              </a:solidFill>
            </a:endParaRPr>
          </a:p>
        </p:txBody>
      </p:sp>
      <p:cxnSp>
        <p:nvCxnSpPr>
          <p:cNvPr id="17" name="Straight Connector 16"/>
          <p:cNvCxnSpPr/>
          <p:nvPr/>
        </p:nvCxnSpPr>
        <p:spPr>
          <a:xfrm flipH="1">
            <a:off x="5253928" y="2823268"/>
            <a:ext cx="2362200" cy="0"/>
          </a:xfrm>
          <a:prstGeom prst="line">
            <a:avLst/>
          </a:prstGeom>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4615193" y="3021764"/>
            <a:ext cx="15240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Asst. Scoutmaster</a:t>
            </a:r>
            <a:endParaRPr lang="en-US" dirty="0">
              <a:solidFill>
                <a:schemeClr val="tx1"/>
              </a:solidFill>
            </a:endParaRPr>
          </a:p>
        </p:txBody>
      </p:sp>
      <p:cxnSp>
        <p:nvCxnSpPr>
          <p:cNvPr id="21" name="Straight Connector 20"/>
          <p:cNvCxnSpPr/>
          <p:nvPr/>
        </p:nvCxnSpPr>
        <p:spPr>
          <a:xfrm>
            <a:off x="5257800" y="2823268"/>
            <a:ext cx="0" cy="198496"/>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13" idx="1"/>
            <a:endCxn id="18" idx="3"/>
          </p:cNvCxnSpPr>
          <p:nvPr/>
        </p:nvCxnSpPr>
        <p:spPr>
          <a:xfrm flipH="1" flipV="1">
            <a:off x="6139193" y="3364664"/>
            <a:ext cx="645052" cy="1793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7722686" y="3743423"/>
            <a:ext cx="0" cy="367352"/>
          </a:xfrm>
          <a:prstGeom prst="line">
            <a:avLst/>
          </a:prstGeom>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6737790" y="4115257"/>
            <a:ext cx="15240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PLC</a:t>
            </a:r>
            <a:endParaRPr lang="en-US" dirty="0">
              <a:solidFill>
                <a:schemeClr val="tx1"/>
              </a:solidFill>
            </a:endParaRPr>
          </a:p>
        </p:txBody>
      </p:sp>
      <p:pic>
        <p:nvPicPr>
          <p:cNvPr id="1026" name="Picture 2" descr="Image:JuniorAssistantScoutmasterPatch.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07172" y="4079398"/>
            <a:ext cx="2209697" cy="22096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90226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Senior Patrol Leader</a:t>
            </a:r>
            <a:br>
              <a:rPr lang="en-US" dirty="0" smtClean="0"/>
            </a:br>
            <a:r>
              <a:rPr lang="en-US" sz="1100" dirty="0" smtClean="0"/>
              <a:t>member of Patrol Leader Council</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marL="0" indent="0">
              <a:buNone/>
            </a:pPr>
            <a:r>
              <a:rPr lang="en-US" sz="1800" dirty="0" smtClean="0"/>
              <a:t>Chain of Communications</a:t>
            </a:r>
            <a:endParaRPr lang="en-US" sz="1800" dirty="0"/>
          </a:p>
        </p:txBody>
      </p:sp>
      <p:sp>
        <p:nvSpPr>
          <p:cNvPr id="4" name="Text Placeholder 3"/>
          <p:cNvSpPr>
            <a:spLocks noGrp="1"/>
          </p:cNvSpPr>
          <p:nvPr>
            <p:ph type="body" sz="half" idx="2"/>
          </p:nvPr>
        </p:nvSpPr>
        <p:spPr>
          <a:xfrm>
            <a:off x="457200" y="1435100"/>
            <a:ext cx="3810000" cy="4691063"/>
          </a:xfrm>
        </p:spPr>
        <p:txBody>
          <a:bodyPr>
            <a:normAutofit fontScale="92500" lnSpcReduction="10000"/>
          </a:bodyPr>
          <a:lstStyle/>
          <a:p>
            <a:pPr marL="285750" indent="-285750">
              <a:buFont typeface="Wingdings" panose="05000000000000000000" pitchFamily="2" charset="2"/>
              <a:buChar char="Ø"/>
            </a:pPr>
            <a:r>
              <a:rPr lang="en-US" dirty="0" smtClean="0"/>
              <a:t>2 out of the 3 weekly meetings/month</a:t>
            </a:r>
          </a:p>
          <a:p>
            <a:pPr marL="285750" indent="-285750">
              <a:buFont typeface="Wingdings" panose="05000000000000000000" pitchFamily="2" charset="2"/>
              <a:buChar char="Ø"/>
            </a:pPr>
            <a:r>
              <a:rPr lang="en-US" dirty="0" smtClean="0"/>
              <a:t>2 PLC meetings in the fall (Sept, Oct, Nov, Dec)</a:t>
            </a:r>
          </a:p>
          <a:p>
            <a:pPr marL="285750" indent="-285750">
              <a:buFont typeface="Wingdings" panose="05000000000000000000" pitchFamily="2" charset="2"/>
              <a:buChar char="Ø"/>
            </a:pPr>
            <a:r>
              <a:rPr lang="en-US" dirty="0" smtClean="0"/>
              <a:t>2 PLC meetings in the spring.(Jan, Feb, Mar, Apr, May)</a:t>
            </a:r>
          </a:p>
          <a:p>
            <a:pPr marL="285750" indent="-285750">
              <a:buFont typeface="Wingdings" panose="05000000000000000000" pitchFamily="2" charset="2"/>
              <a:buChar char="Ø"/>
            </a:pPr>
            <a:r>
              <a:rPr lang="en-US" dirty="0" smtClean="0"/>
              <a:t>3 Trips a year(1 Fall, 1 Spring, 1 Choice)</a:t>
            </a:r>
          </a:p>
          <a:p>
            <a:pPr marL="285750" indent="-285750">
              <a:buFont typeface="Wingdings" panose="05000000000000000000" pitchFamily="2" charset="2"/>
              <a:buChar char="Ø"/>
            </a:pPr>
            <a:r>
              <a:rPr lang="en-US" dirty="0"/>
              <a:t>L</a:t>
            </a:r>
            <a:r>
              <a:rPr lang="en-US" dirty="0" smtClean="0"/>
              <a:t>ead Troop meetings and PLC meetings with guidance from Scoutmaster</a:t>
            </a:r>
          </a:p>
          <a:p>
            <a:pPr marL="285750" indent="-285750">
              <a:buFont typeface="Wingdings" panose="05000000000000000000" pitchFamily="2" charset="2"/>
              <a:buChar char="Ø"/>
            </a:pPr>
            <a:r>
              <a:rPr lang="en-US" dirty="0" smtClean="0"/>
              <a:t>Organize Scouts &amp; Plan Activities for Trips with PLC. Ensure a Patrol Leader is designated for every activity/trip</a:t>
            </a:r>
          </a:p>
          <a:p>
            <a:pPr marL="285750" indent="-285750">
              <a:buFont typeface="Wingdings" panose="05000000000000000000" pitchFamily="2" charset="2"/>
              <a:buChar char="Ø"/>
            </a:pPr>
            <a:r>
              <a:rPr lang="en-US" dirty="0" smtClean="0"/>
              <a:t>Assist patrol leaders in their duties and ensure regular attendance is being kept, set a good example for the troop by wearing required uniform and behaving in a manner that personifies the Scout Oath and Law</a:t>
            </a:r>
          </a:p>
          <a:p>
            <a:pPr marL="285750" indent="-285750">
              <a:buFont typeface="Wingdings" panose="05000000000000000000" pitchFamily="2" charset="2"/>
              <a:buChar char="Ø"/>
            </a:pPr>
            <a:r>
              <a:rPr lang="en-US" dirty="0" smtClean="0"/>
              <a:t>Work to promote the success of individual patrols.</a:t>
            </a:r>
          </a:p>
          <a:p>
            <a:pPr marL="285750" indent="-285750">
              <a:buFont typeface="Wingdings" panose="05000000000000000000" pitchFamily="2" charset="2"/>
              <a:buChar char="Ø"/>
            </a:pPr>
            <a:r>
              <a:rPr lang="en-US" dirty="0" smtClean="0"/>
              <a:t>Communicate concerns, issues and recommendations to PLC &amp; Scoutmaster.</a:t>
            </a:r>
          </a:p>
          <a:p>
            <a:pPr marL="285750" indent="-285750">
              <a:buFont typeface="Wingdings" panose="05000000000000000000" pitchFamily="2" charset="2"/>
              <a:buChar char="Ø"/>
            </a:pPr>
            <a:r>
              <a:rPr lang="en-US" dirty="0" smtClean="0"/>
              <a:t>Record PLC meeting agenda and notes on forum</a:t>
            </a:r>
          </a:p>
          <a:p>
            <a:pPr marL="285750" indent="-285750">
              <a:buFont typeface="Wingdings" panose="05000000000000000000" pitchFamily="2" charset="2"/>
              <a:buChar char="Ø"/>
            </a:pPr>
            <a:r>
              <a:rPr lang="en-US" dirty="0" smtClean="0"/>
              <a:t>Must have prior leadership experience with the Troop of at least Patrol Leader.</a:t>
            </a:r>
            <a:endParaRPr lang="en-US" dirty="0"/>
          </a:p>
        </p:txBody>
      </p:sp>
      <p:sp>
        <p:nvSpPr>
          <p:cNvPr id="5" name="Rectangle 4"/>
          <p:cNvSpPr/>
          <p:nvPr/>
        </p:nvSpPr>
        <p:spPr>
          <a:xfrm>
            <a:off x="4353791" y="710045"/>
            <a:ext cx="15240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Troop Committee</a:t>
            </a:r>
            <a:endParaRPr lang="en-US" dirty="0">
              <a:solidFill>
                <a:schemeClr val="tx1"/>
              </a:solidFill>
            </a:endParaRPr>
          </a:p>
        </p:txBody>
      </p:sp>
      <p:sp>
        <p:nvSpPr>
          <p:cNvPr id="6" name="Rectangle 5"/>
          <p:cNvSpPr/>
          <p:nvPr/>
        </p:nvSpPr>
        <p:spPr>
          <a:xfrm>
            <a:off x="6833754" y="710045"/>
            <a:ext cx="15240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Scoutmaster</a:t>
            </a:r>
            <a:endParaRPr lang="en-US" dirty="0">
              <a:solidFill>
                <a:schemeClr val="tx1"/>
              </a:solidFill>
            </a:endParaRPr>
          </a:p>
        </p:txBody>
      </p:sp>
      <p:sp>
        <p:nvSpPr>
          <p:cNvPr id="7" name="Rectangle 6"/>
          <p:cNvSpPr/>
          <p:nvPr/>
        </p:nvSpPr>
        <p:spPr>
          <a:xfrm>
            <a:off x="6172200" y="1981200"/>
            <a:ext cx="15240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Patrol Leader Council</a:t>
            </a:r>
            <a:endParaRPr lang="en-US" dirty="0">
              <a:solidFill>
                <a:schemeClr val="tx1"/>
              </a:solidFill>
            </a:endParaRPr>
          </a:p>
        </p:txBody>
      </p:sp>
      <p:sp>
        <p:nvSpPr>
          <p:cNvPr id="8" name="Rectangle 7"/>
          <p:cNvSpPr/>
          <p:nvPr/>
        </p:nvSpPr>
        <p:spPr>
          <a:xfrm>
            <a:off x="4353791" y="2819400"/>
            <a:ext cx="15240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Patrol Leaders</a:t>
            </a:r>
            <a:endParaRPr lang="en-US" dirty="0">
              <a:solidFill>
                <a:schemeClr val="tx1"/>
              </a:solidFill>
            </a:endParaRPr>
          </a:p>
        </p:txBody>
      </p:sp>
      <p:sp>
        <p:nvSpPr>
          <p:cNvPr id="9" name="Rectangle 8"/>
          <p:cNvSpPr/>
          <p:nvPr/>
        </p:nvSpPr>
        <p:spPr>
          <a:xfrm>
            <a:off x="5943600" y="2819400"/>
            <a:ext cx="15240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Senior Patrol Leader</a:t>
            </a:r>
            <a:endParaRPr lang="en-US" dirty="0">
              <a:solidFill>
                <a:schemeClr val="tx1"/>
              </a:solidFill>
            </a:endParaRPr>
          </a:p>
        </p:txBody>
      </p:sp>
      <p:sp>
        <p:nvSpPr>
          <p:cNvPr id="10" name="Rectangle 9"/>
          <p:cNvSpPr/>
          <p:nvPr/>
        </p:nvSpPr>
        <p:spPr>
          <a:xfrm>
            <a:off x="7595754" y="2819400"/>
            <a:ext cx="1524000" cy="838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Scout Leadership Core</a:t>
            </a:r>
            <a:endParaRPr lang="en-US" dirty="0">
              <a:solidFill>
                <a:schemeClr val="tx1"/>
              </a:solidFill>
            </a:endParaRPr>
          </a:p>
        </p:txBody>
      </p:sp>
      <p:sp>
        <p:nvSpPr>
          <p:cNvPr id="11" name="Rectangle 10"/>
          <p:cNvSpPr/>
          <p:nvPr/>
        </p:nvSpPr>
        <p:spPr>
          <a:xfrm>
            <a:off x="4353791" y="3657600"/>
            <a:ext cx="15240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Patrol Members</a:t>
            </a:r>
            <a:endParaRPr lang="en-US" dirty="0">
              <a:solidFill>
                <a:schemeClr val="tx1"/>
              </a:solidFill>
            </a:endParaRPr>
          </a:p>
        </p:txBody>
      </p:sp>
      <p:cxnSp>
        <p:nvCxnSpPr>
          <p:cNvPr id="14" name="Straight Connector 13"/>
          <p:cNvCxnSpPr>
            <a:stCxn id="5" idx="3"/>
            <a:endCxn id="6" idx="1"/>
          </p:cNvCxnSpPr>
          <p:nvPr/>
        </p:nvCxnSpPr>
        <p:spPr>
          <a:xfrm>
            <a:off x="5877791" y="1052945"/>
            <a:ext cx="95596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360254" y="1052945"/>
            <a:ext cx="0" cy="4184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9" idx="1"/>
            <a:endCxn id="8" idx="3"/>
          </p:cNvCxnSpPr>
          <p:nvPr/>
        </p:nvCxnSpPr>
        <p:spPr>
          <a:xfrm flipH="1">
            <a:off x="5877791" y="3162300"/>
            <a:ext cx="6580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9" idx="3"/>
          </p:cNvCxnSpPr>
          <p:nvPr/>
        </p:nvCxnSpPr>
        <p:spPr>
          <a:xfrm>
            <a:off x="7467600" y="3162300"/>
            <a:ext cx="1281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a:stCxn id="8" idx="2"/>
            <a:endCxn id="11" idx="0"/>
          </p:cNvCxnSpPr>
          <p:nvPr/>
        </p:nvCxnSpPr>
        <p:spPr>
          <a:xfrm>
            <a:off x="5115791" y="3505200"/>
            <a:ext cx="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Elbow Connector 37"/>
          <p:cNvCxnSpPr>
            <a:endCxn id="8" idx="0"/>
          </p:cNvCxnSpPr>
          <p:nvPr/>
        </p:nvCxnSpPr>
        <p:spPr>
          <a:xfrm rot="10800000" flipV="1">
            <a:off x="5115792" y="2209800"/>
            <a:ext cx="1056409" cy="609600"/>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Elbow Connector 41"/>
          <p:cNvCxnSpPr>
            <a:endCxn id="10" idx="0"/>
          </p:cNvCxnSpPr>
          <p:nvPr/>
        </p:nvCxnSpPr>
        <p:spPr>
          <a:xfrm>
            <a:off x="7696200" y="2209800"/>
            <a:ext cx="661554" cy="609600"/>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endCxn id="9" idx="0"/>
          </p:cNvCxnSpPr>
          <p:nvPr/>
        </p:nvCxnSpPr>
        <p:spPr>
          <a:xfrm>
            <a:off x="6705600" y="2667000"/>
            <a:ext cx="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2050" name="Picture 2" descr="https://tse2.mm.bing.net/th?id=OIP.Ma47bc79daca4642421729e06f75956aeo0&amp;pid=15.1&amp;P=0&amp;w=300&amp;h=3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9800" y="4114800"/>
            <a:ext cx="2628900" cy="2628900"/>
          </a:xfrm>
          <a:prstGeom prst="rect">
            <a:avLst/>
          </a:prstGeom>
          <a:noFill/>
          <a:extLst>
            <a:ext uri="{909E8E84-426E-40DD-AFC4-6F175D3DCCD1}">
              <a14:hiddenFill xmlns:a14="http://schemas.microsoft.com/office/drawing/2010/main">
                <a:solidFill>
                  <a:srgbClr val="FFFFFF"/>
                </a:solidFill>
              </a14:hiddenFill>
            </a:ext>
          </a:extLst>
        </p:spPr>
      </p:pic>
      <p:sp>
        <p:nvSpPr>
          <p:cNvPr id="23" name="Rectangle 22"/>
          <p:cNvSpPr/>
          <p:nvPr/>
        </p:nvSpPr>
        <p:spPr>
          <a:xfrm>
            <a:off x="4886885" y="1471433"/>
            <a:ext cx="2447365" cy="46412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Jr Asst. Scoutmaster</a:t>
            </a:r>
            <a:endParaRPr lang="en-US" dirty="0">
              <a:solidFill>
                <a:schemeClr val="tx1"/>
              </a:solidFill>
            </a:endParaRPr>
          </a:p>
        </p:txBody>
      </p:sp>
      <p:cxnSp>
        <p:nvCxnSpPr>
          <p:cNvPr id="21" name="Elbow Connector 20"/>
          <p:cNvCxnSpPr>
            <a:stCxn id="23" idx="3"/>
          </p:cNvCxnSpPr>
          <p:nvPr/>
        </p:nvCxnSpPr>
        <p:spPr>
          <a:xfrm>
            <a:off x="7334250" y="1703497"/>
            <a:ext cx="228600" cy="277703"/>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7448550" y="1395845"/>
            <a:ext cx="0" cy="307651"/>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65337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Assistant Senior Patrol Leaders</a:t>
            </a:r>
            <a:br>
              <a:rPr lang="en-US" dirty="0" smtClean="0"/>
            </a:br>
            <a:r>
              <a:rPr lang="en-US" sz="1100" dirty="0">
                <a:solidFill>
                  <a:prstClr val="black"/>
                </a:solidFill>
              </a:rPr>
              <a:t>member of Patrol Leader Council</a:t>
            </a:r>
            <a:endParaRPr lang="en-US" dirty="0"/>
          </a:p>
        </p:txBody>
      </p:sp>
      <p:sp>
        <p:nvSpPr>
          <p:cNvPr id="4" name="Text Placeholder 3"/>
          <p:cNvSpPr>
            <a:spLocks noGrp="1"/>
          </p:cNvSpPr>
          <p:nvPr>
            <p:ph type="body" sz="half" idx="2"/>
          </p:nvPr>
        </p:nvSpPr>
        <p:spPr>
          <a:xfrm>
            <a:off x="228600" y="1435100"/>
            <a:ext cx="3236913" cy="4965700"/>
          </a:xfrm>
        </p:spPr>
        <p:txBody>
          <a:bodyPr>
            <a:normAutofit/>
          </a:bodyPr>
          <a:lstStyle/>
          <a:p>
            <a:pPr marL="285750" indent="-285750">
              <a:buFont typeface="Wingdings" panose="05000000000000000000" pitchFamily="2" charset="2"/>
              <a:buChar char="Ø"/>
            </a:pPr>
            <a:r>
              <a:rPr lang="en-US" dirty="0" smtClean="0"/>
              <a:t>Assist </a:t>
            </a:r>
            <a:r>
              <a:rPr lang="en-US" dirty="0"/>
              <a:t>the SPL to lead the weekly troop </a:t>
            </a:r>
            <a:r>
              <a:rPr lang="en-US" dirty="0" smtClean="0"/>
              <a:t>meetings.</a:t>
            </a:r>
          </a:p>
          <a:p>
            <a:pPr marL="285750" indent="-285750">
              <a:buFont typeface="Wingdings" panose="05000000000000000000" pitchFamily="2" charset="2"/>
              <a:buChar char="Ø"/>
            </a:pPr>
            <a:r>
              <a:rPr lang="en-US" dirty="0" smtClean="0"/>
              <a:t>Assume </a:t>
            </a:r>
            <a:r>
              <a:rPr lang="en-US" dirty="0"/>
              <a:t>the SPL responsibilities if the SPL cannot attend a troop meeting or PLC meeting. </a:t>
            </a:r>
            <a:endParaRPr lang="en-US" dirty="0" smtClean="0"/>
          </a:p>
          <a:p>
            <a:pPr marL="285750" indent="-285750">
              <a:buFont typeface="Wingdings" panose="05000000000000000000" pitchFamily="2" charset="2"/>
              <a:buChar char="Ø"/>
            </a:pPr>
            <a:r>
              <a:rPr lang="en-US" dirty="0" smtClean="0"/>
              <a:t>Must attend 2 out of the 3 weekly meetings/month</a:t>
            </a:r>
          </a:p>
          <a:p>
            <a:pPr marL="285750" indent="-285750">
              <a:buFont typeface="Wingdings" panose="05000000000000000000" pitchFamily="2" charset="2"/>
              <a:buChar char="Ø"/>
            </a:pPr>
            <a:r>
              <a:rPr lang="en-US" dirty="0" smtClean="0"/>
              <a:t>Must attend 2 PLC meetings in the fall (Sept, Oct, Nov, Dec)</a:t>
            </a:r>
          </a:p>
          <a:p>
            <a:pPr marL="285750" indent="-285750">
              <a:buFont typeface="Wingdings" panose="05000000000000000000" pitchFamily="2" charset="2"/>
              <a:buChar char="Ø"/>
            </a:pPr>
            <a:r>
              <a:rPr lang="en-US" dirty="0" smtClean="0"/>
              <a:t>Must attend 2 PLC meetings in the spring.(Jan, Feb, Mar, Apr, May)</a:t>
            </a:r>
          </a:p>
          <a:p>
            <a:pPr marL="285750" indent="-285750">
              <a:buFont typeface="Wingdings" panose="05000000000000000000" pitchFamily="2" charset="2"/>
              <a:buChar char="Ø"/>
            </a:pPr>
            <a:r>
              <a:rPr lang="en-US" dirty="0" smtClean="0"/>
              <a:t>ASPL </a:t>
            </a:r>
            <a:r>
              <a:rPr lang="en-US" dirty="0"/>
              <a:t>will review with each </a:t>
            </a:r>
            <a:r>
              <a:rPr lang="en-US" dirty="0" smtClean="0"/>
              <a:t>Patrol Leader </a:t>
            </a:r>
            <a:r>
              <a:rPr lang="en-US" dirty="0"/>
              <a:t>to ensure that they are actively involving all scouts in </a:t>
            </a:r>
            <a:r>
              <a:rPr lang="en-US" dirty="0" smtClean="0"/>
              <a:t>trip activities.</a:t>
            </a:r>
          </a:p>
          <a:p>
            <a:pPr marL="285750" indent="-285750">
              <a:buFont typeface="Wingdings" panose="05000000000000000000" pitchFamily="2" charset="2"/>
              <a:buChar char="Ø"/>
            </a:pPr>
            <a:r>
              <a:rPr lang="en-US" dirty="0" smtClean="0"/>
              <a:t>Assist Guide in Training Patrol Leaders</a:t>
            </a:r>
          </a:p>
          <a:p>
            <a:pPr marL="285750" indent="-285750">
              <a:buFont typeface="Wingdings" panose="05000000000000000000" pitchFamily="2" charset="2"/>
              <a:buChar char="Ø"/>
            </a:pPr>
            <a:r>
              <a:rPr lang="en-US" dirty="0" smtClean="0"/>
              <a:t>Takes on Guide and Instructor roles in absence of these positions.</a:t>
            </a:r>
          </a:p>
          <a:p>
            <a:pPr marL="285750" indent="-285750">
              <a:buFont typeface="Wingdings" panose="05000000000000000000" pitchFamily="2" charset="2"/>
              <a:buChar char="Ø"/>
            </a:pPr>
            <a:r>
              <a:rPr lang="en-US" dirty="0" smtClean="0"/>
              <a:t>Communicates issues, concerns &amp; recommendations to PLC</a:t>
            </a:r>
            <a:endParaRPr lang="en-US" dirty="0"/>
          </a:p>
        </p:txBody>
      </p:sp>
      <p:sp>
        <p:nvSpPr>
          <p:cNvPr id="6" name="Content Placeholder 2"/>
          <p:cNvSpPr>
            <a:spLocks noGrp="1"/>
          </p:cNvSpPr>
          <p:nvPr>
            <p:ph idx="1"/>
          </p:nvPr>
        </p:nvSpPr>
        <p:spPr>
          <a:xfrm>
            <a:off x="3575050" y="273050"/>
            <a:ext cx="5111750" cy="5853113"/>
          </a:xfrm>
        </p:spPr>
        <p:txBody>
          <a:bodyPr>
            <a:normAutofit/>
          </a:bodyPr>
          <a:lstStyle/>
          <a:p>
            <a:pPr marL="0" indent="0">
              <a:buNone/>
            </a:pPr>
            <a:r>
              <a:rPr lang="en-US" sz="1800" dirty="0" smtClean="0"/>
              <a:t>Chain of Communications</a:t>
            </a:r>
            <a:endParaRPr lang="en-US" sz="1800" dirty="0"/>
          </a:p>
        </p:txBody>
      </p:sp>
      <p:sp>
        <p:nvSpPr>
          <p:cNvPr id="7" name="Rectangle 6"/>
          <p:cNvSpPr/>
          <p:nvPr/>
        </p:nvSpPr>
        <p:spPr>
          <a:xfrm>
            <a:off x="5607627" y="4644736"/>
            <a:ext cx="15240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Patrol Members</a:t>
            </a:r>
            <a:endParaRPr lang="en-US" dirty="0">
              <a:solidFill>
                <a:schemeClr val="tx1"/>
              </a:solidFill>
            </a:endParaRPr>
          </a:p>
        </p:txBody>
      </p:sp>
      <p:sp>
        <p:nvSpPr>
          <p:cNvPr id="8" name="Rectangle 7"/>
          <p:cNvSpPr/>
          <p:nvPr/>
        </p:nvSpPr>
        <p:spPr>
          <a:xfrm>
            <a:off x="5631872" y="3733800"/>
            <a:ext cx="15240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Patrol Leaders</a:t>
            </a:r>
            <a:endParaRPr lang="en-US" dirty="0">
              <a:solidFill>
                <a:schemeClr val="tx1"/>
              </a:solidFill>
            </a:endParaRPr>
          </a:p>
        </p:txBody>
      </p:sp>
      <p:sp>
        <p:nvSpPr>
          <p:cNvPr id="9" name="Rectangle 8"/>
          <p:cNvSpPr/>
          <p:nvPr/>
        </p:nvSpPr>
        <p:spPr>
          <a:xfrm>
            <a:off x="5607627" y="1828800"/>
            <a:ext cx="15240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Patrol Leader Council</a:t>
            </a:r>
            <a:endParaRPr lang="en-US" dirty="0">
              <a:solidFill>
                <a:schemeClr val="tx1"/>
              </a:solidFill>
            </a:endParaRPr>
          </a:p>
        </p:txBody>
      </p:sp>
      <p:sp>
        <p:nvSpPr>
          <p:cNvPr id="10" name="Rectangle 9"/>
          <p:cNvSpPr/>
          <p:nvPr/>
        </p:nvSpPr>
        <p:spPr>
          <a:xfrm>
            <a:off x="5635336" y="990600"/>
            <a:ext cx="15240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Scoutmaster</a:t>
            </a:r>
            <a:endParaRPr lang="en-US" dirty="0">
              <a:solidFill>
                <a:schemeClr val="tx1"/>
              </a:solidFill>
            </a:endParaRPr>
          </a:p>
        </p:txBody>
      </p:sp>
      <p:sp>
        <p:nvSpPr>
          <p:cNvPr id="11" name="Rectangle 10"/>
          <p:cNvSpPr/>
          <p:nvPr/>
        </p:nvSpPr>
        <p:spPr>
          <a:xfrm>
            <a:off x="4083627" y="2701636"/>
            <a:ext cx="15240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Senior Patrol Leader</a:t>
            </a:r>
            <a:endParaRPr lang="en-US" dirty="0">
              <a:solidFill>
                <a:schemeClr val="tx1"/>
              </a:solidFill>
            </a:endParaRPr>
          </a:p>
        </p:txBody>
      </p:sp>
      <p:sp>
        <p:nvSpPr>
          <p:cNvPr id="12" name="Rectangle 11"/>
          <p:cNvSpPr/>
          <p:nvPr/>
        </p:nvSpPr>
        <p:spPr>
          <a:xfrm>
            <a:off x="5843155" y="2701636"/>
            <a:ext cx="15240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Asst. Senior Patrol Leaders</a:t>
            </a:r>
            <a:endParaRPr lang="en-US" dirty="0">
              <a:solidFill>
                <a:schemeClr val="tx1"/>
              </a:solidFill>
            </a:endParaRPr>
          </a:p>
        </p:txBody>
      </p:sp>
      <p:sp>
        <p:nvSpPr>
          <p:cNvPr id="13" name="Rectangle 12"/>
          <p:cNvSpPr/>
          <p:nvPr/>
        </p:nvSpPr>
        <p:spPr>
          <a:xfrm>
            <a:off x="7543800" y="2701636"/>
            <a:ext cx="1524000" cy="8035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Scout Leadership Core</a:t>
            </a:r>
            <a:endParaRPr lang="en-US" dirty="0">
              <a:solidFill>
                <a:schemeClr val="tx1"/>
              </a:solidFill>
            </a:endParaRPr>
          </a:p>
        </p:txBody>
      </p:sp>
      <p:cxnSp>
        <p:nvCxnSpPr>
          <p:cNvPr id="15" name="Elbow Connector 14"/>
          <p:cNvCxnSpPr/>
          <p:nvPr/>
        </p:nvCxnSpPr>
        <p:spPr>
          <a:xfrm rot="16200000" flipH="1">
            <a:off x="6959313" y="1964747"/>
            <a:ext cx="909206" cy="564576"/>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Elbow Connector 16"/>
          <p:cNvCxnSpPr>
            <a:stCxn id="9" idx="1"/>
          </p:cNvCxnSpPr>
          <p:nvPr/>
        </p:nvCxnSpPr>
        <p:spPr>
          <a:xfrm rot="10800000" flipV="1">
            <a:off x="5181601" y="2171700"/>
            <a:ext cx="426027" cy="529936"/>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6172200" y="2514600"/>
            <a:ext cx="0" cy="1870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11" idx="2"/>
          </p:cNvCxnSpPr>
          <p:nvPr/>
        </p:nvCxnSpPr>
        <p:spPr>
          <a:xfrm>
            <a:off x="4845627" y="3387436"/>
            <a:ext cx="762000" cy="42256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6477000" y="3387436"/>
            <a:ext cx="0" cy="34636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H="1">
            <a:off x="7159336" y="3505200"/>
            <a:ext cx="841664" cy="3810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6172200" y="4419600"/>
            <a:ext cx="0" cy="2251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3074" name="Picture 2" descr="https://tse2.mm.bing.net/th?id=OIP.M7f8352b6dd453dee2244cfbf8abe2829H0&amp;pid=15.1&amp;P=0&amp;w=300&amp;h=3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0004" y="4076700"/>
            <a:ext cx="2019300" cy="2019300"/>
          </a:xfrm>
          <a:prstGeom prst="rect">
            <a:avLst/>
          </a:prstGeom>
          <a:noFill/>
          <a:extLst>
            <a:ext uri="{909E8E84-426E-40DD-AFC4-6F175D3DCCD1}">
              <a14:hiddenFill xmlns:a14="http://schemas.microsoft.com/office/drawing/2010/main">
                <a:solidFill>
                  <a:srgbClr val="FFFFFF"/>
                </a:solidFill>
              </a14:hiddenFill>
            </a:ext>
          </a:extLst>
        </p:spPr>
      </p:pic>
      <p:cxnSp>
        <p:nvCxnSpPr>
          <p:cNvPr id="41" name="Straight Connector 40"/>
          <p:cNvCxnSpPr/>
          <p:nvPr/>
        </p:nvCxnSpPr>
        <p:spPr>
          <a:xfrm flipV="1">
            <a:off x="6172200" y="1676400"/>
            <a:ext cx="0" cy="1524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55675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Order of Arrow Rep</a:t>
            </a:r>
            <a:br>
              <a:rPr lang="en-US" dirty="0" smtClean="0"/>
            </a:br>
            <a:r>
              <a:rPr lang="en-US" sz="1100" dirty="0" smtClean="0"/>
              <a:t>Member of Leadership Core &amp; PLC</a:t>
            </a:r>
            <a:endParaRPr lang="en-US" sz="1100" dirty="0"/>
          </a:p>
        </p:txBody>
      </p:sp>
      <p:sp>
        <p:nvSpPr>
          <p:cNvPr id="3" name="Content Placeholder 2"/>
          <p:cNvSpPr>
            <a:spLocks noGrp="1"/>
          </p:cNvSpPr>
          <p:nvPr>
            <p:ph idx="1"/>
          </p:nvPr>
        </p:nvSpPr>
        <p:spPr/>
        <p:txBody>
          <a:bodyPr>
            <a:normAutofit/>
          </a:bodyPr>
          <a:lstStyle/>
          <a:p>
            <a:pPr marL="0" indent="0">
              <a:buNone/>
            </a:pPr>
            <a:r>
              <a:rPr lang="en-US" sz="1800" dirty="0" smtClean="0"/>
              <a:t>Chain of Communication</a:t>
            </a:r>
            <a:endParaRPr lang="en-US" sz="1800" dirty="0"/>
          </a:p>
        </p:txBody>
      </p:sp>
      <p:sp>
        <p:nvSpPr>
          <p:cNvPr id="4" name="Text Placeholder 3"/>
          <p:cNvSpPr>
            <a:spLocks noGrp="1"/>
          </p:cNvSpPr>
          <p:nvPr>
            <p:ph type="body" sz="half" idx="2"/>
          </p:nvPr>
        </p:nvSpPr>
        <p:spPr/>
        <p:txBody>
          <a:bodyPr>
            <a:normAutofit fontScale="92500" lnSpcReduction="10000"/>
          </a:bodyPr>
          <a:lstStyle/>
          <a:p>
            <a:pPr marL="285750" indent="-285750">
              <a:buFont typeface="Wingdings" panose="05000000000000000000" pitchFamily="2" charset="2"/>
              <a:buChar char="Ø"/>
            </a:pPr>
            <a:r>
              <a:rPr lang="en-US" dirty="0" smtClean="0"/>
              <a:t>Must attend 7 of 10 monthly Tri-County Chapter meetings (Sept-Aug)</a:t>
            </a:r>
          </a:p>
          <a:p>
            <a:pPr marL="285750" indent="-285750">
              <a:buFont typeface="Wingdings" panose="05000000000000000000" pitchFamily="2" charset="2"/>
              <a:buChar char="Ø"/>
            </a:pPr>
            <a:r>
              <a:rPr lang="en-US" dirty="0" smtClean="0"/>
              <a:t>Must attend 1 of 3 OA Lodge weekends/year (Sept- Aug)</a:t>
            </a:r>
          </a:p>
          <a:p>
            <a:pPr marL="285750" indent="-285750">
              <a:buFont typeface="Wingdings" panose="05000000000000000000" pitchFamily="2" charset="2"/>
              <a:buChar char="Ø"/>
            </a:pPr>
            <a:r>
              <a:rPr lang="en-US" dirty="0" smtClean="0"/>
              <a:t>Must participate in at least 1;</a:t>
            </a:r>
          </a:p>
          <a:p>
            <a:r>
              <a:rPr lang="en-US" dirty="0"/>
              <a:t> </a:t>
            </a:r>
            <a:r>
              <a:rPr lang="en-US" dirty="0" smtClean="0"/>
              <a:t>           Chapter Service project(s)</a:t>
            </a:r>
          </a:p>
          <a:p>
            <a:r>
              <a:rPr lang="en-US" dirty="0"/>
              <a:t> </a:t>
            </a:r>
            <a:r>
              <a:rPr lang="en-US" dirty="0" smtClean="0"/>
              <a:t>           Chapter Fellowship</a:t>
            </a:r>
          </a:p>
          <a:p>
            <a:r>
              <a:rPr lang="en-US" dirty="0"/>
              <a:t> </a:t>
            </a:r>
            <a:r>
              <a:rPr lang="en-US" dirty="0" smtClean="0"/>
              <a:t>           Chapter Committee Activities</a:t>
            </a:r>
          </a:p>
          <a:p>
            <a:pPr marL="285750" indent="-285750">
              <a:buFont typeface="Wingdings" panose="05000000000000000000" pitchFamily="2" charset="2"/>
              <a:buChar char="Ø"/>
            </a:pPr>
            <a:r>
              <a:rPr lang="en-US" dirty="0" smtClean="0"/>
              <a:t>Provide OA updates and information at Troop Meetings</a:t>
            </a:r>
          </a:p>
          <a:p>
            <a:pPr marL="285750" indent="-285750">
              <a:buFont typeface="Wingdings" panose="05000000000000000000" pitchFamily="2" charset="2"/>
              <a:buChar char="Ø"/>
            </a:pPr>
            <a:r>
              <a:rPr lang="en-US" dirty="0" smtClean="0"/>
              <a:t>Arrange an election for potential new OA members each Feb or March with The Scoutmaster, Chapter Chief and Chapter Advisor.</a:t>
            </a:r>
          </a:p>
          <a:p>
            <a:pPr marL="285750" indent="-285750">
              <a:buFont typeface="Wingdings" panose="05000000000000000000" pitchFamily="2" charset="2"/>
              <a:buChar char="Ø"/>
            </a:pPr>
            <a:r>
              <a:rPr lang="en-US" dirty="0" smtClean="0"/>
              <a:t>Must attend 2 PLC meetings in the fall (Sept, Oct, Nov, Dec)</a:t>
            </a:r>
          </a:p>
          <a:p>
            <a:pPr marL="285750" indent="-285750">
              <a:buFont typeface="Wingdings" panose="05000000000000000000" pitchFamily="2" charset="2"/>
              <a:buChar char="Ø"/>
            </a:pPr>
            <a:r>
              <a:rPr lang="en-US" dirty="0" smtClean="0"/>
              <a:t>Must attend 2 PLC meetings in the spring.(Jan, Feb, Mar, Apr, May)</a:t>
            </a:r>
          </a:p>
          <a:p>
            <a:pPr marL="285750" indent="-285750">
              <a:buFont typeface="Wingdings" panose="05000000000000000000" pitchFamily="2" charset="2"/>
              <a:buChar char="Ø"/>
            </a:pPr>
            <a:r>
              <a:rPr lang="en-US" dirty="0" smtClean="0"/>
              <a:t>Must attend 2 out of the 3 weekly meetings/month</a:t>
            </a:r>
            <a:endParaRPr lang="en-US" dirty="0"/>
          </a:p>
          <a:p>
            <a:pPr marL="285750" indent="-285750">
              <a:buFont typeface="Wingdings" panose="05000000000000000000" pitchFamily="2" charset="2"/>
              <a:buChar char="Ø"/>
            </a:pPr>
            <a:r>
              <a:rPr lang="en-US" dirty="0" smtClean="0">
                <a:solidFill>
                  <a:schemeClr val="accent6">
                    <a:lumMod val="75000"/>
                  </a:schemeClr>
                </a:solidFill>
              </a:rPr>
              <a:t>These positions must be requested and approved by Scoutmaster. They are not chosen or elected.</a:t>
            </a:r>
          </a:p>
        </p:txBody>
      </p:sp>
      <p:sp>
        <p:nvSpPr>
          <p:cNvPr id="7" name="Rectangle 6"/>
          <p:cNvSpPr/>
          <p:nvPr/>
        </p:nvSpPr>
        <p:spPr>
          <a:xfrm>
            <a:off x="5669974" y="2646217"/>
            <a:ext cx="1285010" cy="838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Scout Leadership Core</a:t>
            </a:r>
            <a:endParaRPr lang="en-US" dirty="0">
              <a:solidFill>
                <a:schemeClr val="tx1"/>
              </a:solidFill>
            </a:endParaRPr>
          </a:p>
        </p:txBody>
      </p:sp>
      <p:sp>
        <p:nvSpPr>
          <p:cNvPr id="8" name="Rectangle 7"/>
          <p:cNvSpPr/>
          <p:nvPr/>
        </p:nvSpPr>
        <p:spPr>
          <a:xfrm>
            <a:off x="5538355" y="3713018"/>
            <a:ext cx="1600199" cy="838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6">
                    <a:lumMod val="75000"/>
                  </a:schemeClr>
                </a:solidFill>
              </a:rPr>
              <a:t>Order of Arrow</a:t>
            </a:r>
          </a:p>
          <a:p>
            <a:pPr algn="ctr"/>
            <a:r>
              <a:rPr lang="en-US" dirty="0" smtClean="0">
                <a:solidFill>
                  <a:schemeClr val="accent6">
                    <a:lumMod val="75000"/>
                  </a:schemeClr>
                </a:solidFill>
              </a:rPr>
              <a:t>Representative</a:t>
            </a:r>
            <a:endParaRPr lang="en-US" dirty="0">
              <a:solidFill>
                <a:schemeClr val="accent6">
                  <a:lumMod val="75000"/>
                </a:schemeClr>
              </a:solidFill>
            </a:endParaRPr>
          </a:p>
        </p:txBody>
      </p:sp>
      <p:sp>
        <p:nvSpPr>
          <p:cNvPr id="9" name="Rectangle 8"/>
          <p:cNvSpPr/>
          <p:nvPr/>
        </p:nvSpPr>
        <p:spPr>
          <a:xfrm>
            <a:off x="3962400" y="3733800"/>
            <a:ext cx="1285010" cy="838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6">
                    <a:lumMod val="75000"/>
                  </a:schemeClr>
                </a:solidFill>
              </a:rPr>
              <a:t>Instructor</a:t>
            </a:r>
            <a:endParaRPr lang="en-US" dirty="0">
              <a:solidFill>
                <a:schemeClr val="accent6">
                  <a:lumMod val="75000"/>
                </a:schemeClr>
              </a:solidFill>
            </a:endParaRPr>
          </a:p>
        </p:txBody>
      </p:sp>
      <p:sp>
        <p:nvSpPr>
          <p:cNvPr id="10" name="Rectangle 9"/>
          <p:cNvSpPr/>
          <p:nvPr/>
        </p:nvSpPr>
        <p:spPr>
          <a:xfrm>
            <a:off x="7375814" y="3713018"/>
            <a:ext cx="1285010" cy="838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6">
                    <a:lumMod val="75000"/>
                  </a:schemeClr>
                </a:solidFill>
              </a:rPr>
              <a:t>Guide</a:t>
            </a:r>
            <a:endParaRPr lang="en-US" dirty="0">
              <a:solidFill>
                <a:schemeClr val="accent6">
                  <a:lumMod val="75000"/>
                </a:schemeClr>
              </a:solidFill>
            </a:endParaRPr>
          </a:p>
        </p:txBody>
      </p:sp>
      <p:sp>
        <p:nvSpPr>
          <p:cNvPr id="11" name="Rectangle 10"/>
          <p:cNvSpPr/>
          <p:nvPr/>
        </p:nvSpPr>
        <p:spPr>
          <a:xfrm>
            <a:off x="5656119" y="4876800"/>
            <a:ext cx="1285010" cy="838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Patrol Members</a:t>
            </a:r>
            <a:endParaRPr lang="en-US" dirty="0">
              <a:solidFill>
                <a:schemeClr val="tx1"/>
              </a:solidFill>
            </a:endParaRPr>
          </a:p>
        </p:txBody>
      </p:sp>
      <p:sp>
        <p:nvSpPr>
          <p:cNvPr id="12" name="Rectangle 11"/>
          <p:cNvSpPr/>
          <p:nvPr/>
        </p:nvSpPr>
        <p:spPr>
          <a:xfrm>
            <a:off x="5695949" y="1600200"/>
            <a:ext cx="1285010" cy="838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PLC</a:t>
            </a:r>
            <a:endParaRPr lang="en-US" dirty="0">
              <a:solidFill>
                <a:schemeClr val="tx1"/>
              </a:solidFill>
            </a:endParaRPr>
          </a:p>
        </p:txBody>
      </p:sp>
      <p:sp>
        <p:nvSpPr>
          <p:cNvPr id="13" name="Rectangle 12"/>
          <p:cNvSpPr/>
          <p:nvPr/>
        </p:nvSpPr>
        <p:spPr>
          <a:xfrm>
            <a:off x="5538356" y="744682"/>
            <a:ext cx="1600198" cy="62691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Scoutmaster</a:t>
            </a:r>
            <a:endParaRPr lang="en-US" dirty="0">
              <a:solidFill>
                <a:schemeClr val="tx1"/>
              </a:solidFill>
            </a:endParaRPr>
          </a:p>
        </p:txBody>
      </p:sp>
      <p:cxnSp>
        <p:nvCxnSpPr>
          <p:cNvPr id="15" name="Elbow Connector 14"/>
          <p:cNvCxnSpPr/>
          <p:nvPr/>
        </p:nvCxnSpPr>
        <p:spPr>
          <a:xfrm rot="5400000">
            <a:off x="4781551" y="2838450"/>
            <a:ext cx="969818" cy="779319"/>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Elbow Connector 16"/>
          <p:cNvCxnSpPr/>
          <p:nvPr/>
        </p:nvCxnSpPr>
        <p:spPr>
          <a:xfrm rot="16200000" flipH="1">
            <a:off x="6909955" y="2850573"/>
            <a:ext cx="893618" cy="831271"/>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6172200" y="3484417"/>
            <a:ext cx="0" cy="22860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V="1">
            <a:off x="6172200" y="2438400"/>
            <a:ext cx="0" cy="20781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V="1">
            <a:off x="6172200" y="1371600"/>
            <a:ext cx="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4876800" y="4572000"/>
            <a:ext cx="779319" cy="5334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endCxn id="11" idx="3"/>
          </p:cNvCxnSpPr>
          <p:nvPr/>
        </p:nvCxnSpPr>
        <p:spPr>
          <a:xfrm flipH="1">
            <a:off x="6941129" y="4572000"/>
            <a:ext cx="907471" cy="7239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6096000" y="4572000"/>
            <a:ext cx="0" cy="2667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pic>
        <p:nvPicPr>
          <p:cNvPr id="10242" name="Picture 2" descr="https://tse4.mm.bing.net/th?id=OIP.Ma308fd6bee73b49b5bfa9b3b7737df86o0&amp;pid=15.1&amp;P=0&amp;w=300&amp;h=3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95230" y="947737"/>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13233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Instructor</a:t>
            </a:r>
            <a:br>
              <a:rPr lang="en-US" dirty="0" smtClean="0"/>
            </a:br>
            <a:r>
              <a:rPr lang="en-US" sz="1100" dirty="0">
                <a:solidFill>
                  <a:prstClr val="black"/>
                </a:solidFill>
              </a:rPr>
              <a:t>Member of Leadership Core &amp; PLC</a:t>
            </a:r>
            <a:endParaRPr lang="en-US" dirty="0"/>
          </a:p>
        </p:txBody>
      </p:sp>
      <p:sp>
        <p:nvSpPr>
          <p:cNvPr id="4" name="Text Placeholder 3"/>
          <p:cNvSpPr>
            <a:spLocks noGrp="1"/>
          </p:cNvSpPr>
          <p:nvPr>
            <p:ph type="body" sz="half" idx="2"/>
          </p:nvPr>
        </p:nvSpPr>
        <p:spPr>
          <a:xfrm>
            <a:off x="152400" y="1435100"/>
            <a:ext cx="3313113" cy="4691063"/>
          </a:xfrm>
        </p:spPr>
        <p:txBody>
          <a:bodyPr/>
          <a:lstStyle/>
          <a:p>
            <a:pPr marL="285750" indent="-285750">
              <a:buFont typeface="Wingdings" panose="05000000000000000000" pitchFamily="2" charset="2"/>
              <a:buChar char="Ø"/>
            </a:pPr>
            <a:r>
              <a:rPr lang="en-US" dirty="0" smtClean="0"/>
              <a:t>Must </a:t>
            </a:r>
            <a:r>
              <a:rPr lang="en-US" dirty="0"/>
              <a:t>be proficient in s</a:t>
            </a:r>
            <a:r>
              <a:rPr lang="en-US" dirty="0" smtClean="0"/>
              <a:t>cout skills </a:t>
            </a:r>
            <a:r>
              <a:rPr lang="en-US" dirty="0"/>
              <a:t>required for outdoor activities </a:t>
            </a:r>
          </a:p>
          <a:p>
            <a:pPr marL="285750" indent="-285750">
              <a:buFont typeface="Wingdings" panose="05000000000000000000" pitchFamily="2" charset="2"/>
              <a:buChar char="Ø"/>
            </a:pPr>
            <a:r>
              <a:rPr lang="en-US" dirty="0" smtClean="0"/>
              <a:t>Must have complete understanding of  </a:t>
            </a:r>
            <a:r>
              <a:rPr lang="en-US" dirty="0"/>
              <a:t>rank </a:t>
            </a:r>
            <a:r>
              <a:rPr lang="en-US" dirty="0" smtClean="0"/>
              <a:t>advancement(s) </a:t>
            </a:r>
          </a:p>
          <a:p>
            <a:pPr marL="285750" indent="-285750">
              <a:buFont typeface="Wingdings" panose="05000000000000000000" pitchFamily="2" charset="2"/>
              <a:buChar char="Ø"/>
            </a:pPr>
            <a:r>
              <a:rPr lang="en-US" dirty="0" smtClean="0"/>
              <a:t>Must teach any combination of the above during </a:t>
            </a:r>
            <a:r>
              <a:rPr lang="en-US" dirty="0"/>
              <a:t>2 different meetings or troop activity. Dates must be pre-approved by </a:t>
            </a:r>
            <a:r>
              <a:rPr lang="en-US" dirty="0" smtClean="0"/>
              <a:t>Scoutmaster.</a:t>
            </a:r>
          </a:p>
          <a:p>
            <a:pPr marL="285750" indent="-285750">
              <a:buFont typeface="Wingdings" panose="05000000000000000000" pitchFamily="2" charset="2"/>
              <a:buChar char="Ø"/>
            </a:pPr>
            <a:r>
              <a:rPr lang="en-US" dirty="0" smtClean="0"/>
              <a:t>Must attend “</a:t>
            </a:r>
            <a:r>
              <a:rPr lang="en-US" dirty="0" err="1" smtClean="0"/>
              <a:t>Brownsea</a:t>
            </a:r>
            <a:r>
              <a:rPr lang="en-US" dirty="0" smtClean="0"/>
              <a:t> Weekend”</a:t>
            </a:r>
          </a:p>
          <a:p>
            <a:pPr marL="285750" indent="-285750">
              <a:buFont typeface="Wingdings" panose="05000000000000000000" pitchFamily="2" charset="2"/>
              <a:buChar char="Ø"/>
            </a:pPr>
            <a:r>
              <a:rPr lang="en-US" dirty="0" smtClean="0"/>
              <a:t>Must attend 2 PLC meetings in the fall (Sept, Oct, Nov, Dec)</a:t>
            </a:r>
          </a:p>
          <a:p>
            <a:pPr marL="285750" indent="-285750">
              <a:buFont typeface="Wingdings" panose="05000000000000000000" pitchFamily="2" charset="2"/>
              <a:buChar char="Ø"/>
            </a:pPr>
            <a:r>
              <a:rPr lang="en-US" dirty="0" smtClean="0"/>
              <a:t>Must attend 2 out of the 3 weekly meetings/month</a:t>
            </a:r>
          </a:p>
          <a:p>
            <a:pPr marL="285750" indent="-285750">
              <a:buFont typeface="Wingdings" panose="05000000000000000000" pitchFamily="2" charset="2"/>
              <a:buChar char="Ø"/>
            </a:pPr>
            <a:r>
              <a:rPr lang="en-US" dirty="0" smtClean="0"/>
              <a:t>Must attend 2 PLC meetings in the spring.(Jan, Feb, Mar, Apr, May)</a:t>
            </a:r>
          </a:p>
          <a:p>
            <a:pPr marL="285750" indent="-285750">
              <a:buFont typeface="Wingdings" panose="05000000000000000000" pitchFamily="2" charset="2"/>
              <a:buChar char="Ø"/>
            </a:pPr>
            <a:r>
              <a:rPr lang="en-US" dirty="0" smtClean="0">
                <a:solidFill>
                  <a:schemeClr val="accent6">
                    <a:lumMod val="75000"/>
                  </a:schemeClr>
                </a:solidFill>
              </a:rPr>
              <a:t>These positions must be requested and approved by Scoutmaster. They are not chosen or elected.</a:t>
            </a:r>
          </a:p>
          <a:p>
            <a:endParaRPr lang="en-US" dirty="0"/>
          </a:p>
        </p:txBody>
      </p:sp>
      <p:sp>
        <p:nvSpPr>
          <p:cNvPr id="5" name="Content Placeholder 2"/>
          <p:cNvSpPr>
            <a:spLocks noGrp="1"/>
          </p:cNvSpPr>
          <p:nvPr>
            <p:ph idx="1"/>
          </p:nvPr>
        </p:nvSpPr>
        <p:spPr>
          <a:xfrm>
            <a:off x="3540125" y="301552"/>
            <a:ext cx="5111750" cy="5853113"/>
          </a:xfrm>
        </p:spPr>
        <p:txBody>
          <a:bodyPr>
            <a:normAutofit/>
          </a:bodyPr>
          <a:lstStyle/>
          <a:p>
            <a:pPr marL="0" indent="0">
              <a:buNone/>
            </a:pPr>
            <a:r>
              <a:rPr lang="en-US" sz="1800" dirty="0" smtClean="0"/>
              <a:t>Chain of Communication</a:t>
            </a:r>
            <a:endParaRPr lang="en-US" sz="1800" dirty="0"/>
          </a:p>
        </p:txBody>
      </p:sp>
      <p:sp>
        <p:nvSpPr>
          <p:cNvPr id="6" name="Rectangle 5"/>
          <p:cNvSpPr/>
          <p:nvPr/>
        </p:nvSpPr>
        <p:spPr>
          <a:xfrm>
            <a:off x="5538356" y="744682"/>
            <a:ext cx="1600198" cy="62691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Scoutmaster</a:t>
            </a:r>
            <a:endParaRPr lang="en-US" dirty="0">
              <a:solidFill>
                <a:schemeClr val="tx1"/>
              </a:solidFill>
            </a:endParaRPr>
          </a:p>
        </p:txBody>
      </p:sp>
      <p:cxnSp>
        <p:nvCxnSpPr>
          <p:cNvPr id="7" name="Straight Arrow Connector 6"/>
          <p:cNvCxnSpPr/>
          <p:nvPr/>
        </p:nvCxnSpPr>
        <p:spPr>
          <a:xfrm flipV="1">
            <a:off x="6172200" y="1371600"/>
            <a:ext cx="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5695949" y="1600200"/>
            <a:ext cx="1285010" cy="838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PLC</a:t>
            </a:r>
            <a:endParaRPr lang="en-US" dirty="0">
              <a:solidFill>
                <a:schemeClr val="tx1"/>
              </a:solidFill>
            </a:endParaRPr>
          </a:p>
        </p:txBody>
      </p:sp>
      <p:cxnSp>
        <p:nvCxnSpPr>
          <p:cNvPr id="9" name="Straight Arrow Connector 8"/>
          <p:cNvCxnSpPr/>
          <p:nvPr/>
        </p:nvCxnSpPr>
        <p:spPr>
          <a:xfrm flipV="1">
            <a:off x="6172200" y="2438400"/>
            <a:ext cx="0" cy="20781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5669974" y="2646217"/>
            <a:ext cx="1285010" cy="838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Scout Leadership Core</a:t>
            </a:r>
            <a:endParaRPr lang="en-US" dirty="0">
              <a:solidFill>
                <a:schemeClr val="tx1"/>
              </a:solidFill>
            </a:endParaRPr>
          </a:p>
        </p:txBody>
      </p:sp>
      <p:cxnSp>
        <p:nvCxnSpPr>
          <p:cNvPr id="11" name="Elbow Connector 10"/>
          <p:cNvCxnSpPr/>
          <p:nvPr/>
        </p:nvCxnSpPr>
        <p:spPr>
          <a:xfrm rot="5400000">
            <a:off x="4781551" y="2838450"/>
            <a:ext cx="969818" cy="779319"/>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6172200" y="3484417"/>
            <a:ext cx="0" cy="22860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Elbow Connector 12"/>
          <p:cNvCxnSpPr/>
          <p:nvPr/>
        </p:nvCxnSpPr>
        <p:spPr>
          <a:xfrm rot="16200000" flipH="1">
            <a:off x="6909955" y="2850573"/>
            <a:ext cx="893618" cy="831271"/>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3962400" y="3733800"/>
            <a:ext cx="1285010" cy="838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6">
                    <a:lumMod val="75000"/>
                  </a:schemeClr>
                </a:solidFill>
              </a:rPr>
              <a:t>Instructor</a:t>
            </a:r>
            <a:endParaRPr lang="en-US" dirty="0">
              <a:solidFill>
                <a:schemeClr val="accent6">
                  <a:lumMod val="75000"/>
                </a:schemeClr>
              </a:solidFill>
            </a:endParaRPr>
          </a:p>
        </p:txBody>
      </p:sp>
      <p:sp>
        <p:nvSpPr>
          <p:cNvPr id="15" name="Rectangle 14"/>
          <p:cNvSpPr/>
          <p:nvPr/>
        </p:nvSpPr>
        <p:spPr>
          <a:xfrm>
            <a:off x="5538355" y="3713018"/>
            <a:ext cx="1600199" cy="838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6">
                    <a:lumMod val="75000"/>
                  </a:schemeClr>
                </a:solidFill>
              </a:rPr>
              <a:t>Order of Arrow</a:t>
            </a:r>
          </a:p>
          <a:p>
            <a:pPr algn="ctr"/>
            <a:r>
              <a:rPr lang="en-US" dirty="0" smtClean="0">
                <a:solidFill>
                  <a:schemeClr val="accent6">
                    <a:lumMod val="75000"/>
                  </a:schemeClr>
                </a:solidFill>
              </a:rPr>
              <a:t>Representative</a:t>
            </a:r>
            <a:endParaRPr lang="en-US" dirty="0">
              <a:solidFill>
                <a:schemeClr val="accent6">
                  <a:lumMod val="75000"/>
                </a:schemeClr>
              </a:solidFill>
            </a:endParaRPr>
          </a:p>
        </p:txBody>
      </p:sp>
      <p:sp>
        <p:nvSpPr>
          <p:cNvPr id="16" name="Rectangle 15"/>
          <p:cNvSpPr/>
          <p:nvPr/>
        </p:nvSpPr>
        <p:spPr>
          <a:xfrm>
            <a:off x="7375814" y="3713018"/>
            <a:ext cx="1285010" cy="838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6">
                    <a:lumMod val="75000"/>
                  </a:schemeClr>
                </a:solidFill>
              </a:rPr>
              <a:t>Guide</a:t>
            </a:r>
            <a:endParaRPr lang="en-US" dirty="0">
              <a:solidFill>
                <a:schemeClr val="accent6">
                  <a:lumMod val="75000"/>
                </a:schemeClr>
              </a:solidFill>
            </a:endParaRPr>
          </a:p>
        </p:txBody>
      </p:sp>
      <p:cxnSp>
        <p:nvCxnSpPr>
          <p:cNvPr id="17" name="Straight Arrow Connector 16"/>
          <p:cNvCxnSpPr/>
          <p:nvPr/>
        </p:nvCxnSpPr>
        <p:spPr>
          <a:xfrm>
            <a:off x="4876800" y="4572000"/>
            <a:ext cx="779319" cy="5334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6096000" y="4572000"/>
            <a:ext cx="0" cy="2667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6941129" y="4572000"/>
            <a:ext cx="907471" cy="7239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5656119" y="4876800"/>
            <a:ext cx="1285010" cy="838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Patrol Members</a:t>
            </a:r>
            <a:endParaRPr lang="en-US" dirty="0">
              <a:solidFill>
                <a:schemeClr val="tx1"/>
              </a:solidFill>
            </a:endParaRPr>
          </a:p>
        </p:txBody>
      </p:sp>
      <p:pic>
        <p:nvPicPr>
          <p:cNvPr id="11266" name="Picture 2" descr="https://tse2.mm.bing.net/th?id=OIP.Maeda40d6300cda628468ced592d407eeo0&amp;pid=15.1&amp;P=0&amp;w=300&amp;h=3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9966" y="912667"/>
            <a:ext cx="1956494" cy="19829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11468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Guide</a:t>
            </a:r>
            <a:br>
              <a:rPr lang="en-US" dirty="0" smtClean="0"/>
            </a:br>
            <a:r>
              <a:rPr lang="en-US" sz="1100" dirty="0">
                <a:solidFill>
                  <a:prstClr val="black"/>
                </a:solidFill>
              </a:rPr>
              <a:t>Member of Leadership Core &amp; PLC</a:t>
            </a:r>
            <a:endParaRPr lang="en-US" dirty="0"/>
          </a:p>
        </p:txBody>
      </p:sp>
      <p:sp>
        <p:nvSpPr>
          <p:cNvPr id="4" name="Text Placeholder 3"/>
          <p:cNvSpPr>
            <a:spLocks noGrp="1"/>
          </p:cNvSpPr>
          <p:nvPr>
            <p:ph type="body" sz="half" idx="2"/>
          </p:nvPr>
        </p:nvSpPr>
        <p:spPr/>
        <p:txBody>
          <a:bodyPr/>
          <a:lstStyle/>
          <a:p>
            <a:pPr marL="285750" indent="-285750">
              <a:buFont typeface="Wingdings" panose="05000000000000000000" pitchFamily="2" charset="2"/>
              <a:buChar char="Ø"/>
            </a:pPr>
            <a:r>
              <a:rPr lang="en-US" dirty="0" smtClean="0"/>
              <a:t>Trains and mentors new Patrol Leaders</a:t>
            </a:r>
          </a:p>
          <a:p>
            <a:pPr marL="285750" indent="-285750">
              <a:buFont typeface="Wingdings" panose="05000000000000000000" pitchFamily="2" charset="2"/>
              <a:buChar char="Ø"/>
            </a:pPr>
            <a:r>
              <a:rPr lang="en-US" dirty="0" smtClean="0"/>
              <a:t>Ensures Patrol Leaders are communicating with patrol members.</a:t>
            </a:r>
          </a:p>
          <a:p>
            <a:pPr marL="285750" indent="-285750">
              <a:buFont typeface="Wingdings" panose="05000000000000000000" pitchFamily="2" charset="2"/>
              <a:buChar char="Ø"/>
            </a:pPr>
            <a:r>
              <a:rPr lang="en-US" dirty="0" smtClean="0"/>
              <a:t>Ensures Patrol Members are advancing in rank with Instructor’s assistance.</a:t>
            </a:r>
          </a:p>
          <a:p>
            <a:pPr marL="285750" indent="-285750">
              <a:buFont typeface="Wingdings" panose="05000000000000000000" pitchFamily="2" charset="2"/>
              <a:buChar char="Ø"/>
            </a:pPr>
            <a:r>
              <a:rPr lang="en-US" dirty="0" smtClean="0"/>
              <a:t>Must be Life or Eagle Scout Rank</a:t>
            </a:r>
          </a:p>
          <a:p>
            <a:pPr marL="285750" indent="-285750">
              <a:buFont typeface="Wingdings" panose="05000000000000000000" pitchFamily="2" charset="2"/>
              <a:buChar char="Ø"/>
            </a:pPr>
            <a:r>
              <a:rPr lang="en-US" dirty="0" smtClean="0"/>
              <a:t>2 out of the 3 weekly meetings/month</a:t>
            </a:r>
          </a:p>
          <a:p>
            <a:pPr marL="285750" indent="-285750">
              <a:buFont typeface="Wingdings" panose="05000000000000000000" pitchFamily="2" charset="2"/>
              <a:buChar char="Ø"/>
            </a:pPr>
            <a:r>
              <a:rPr lang="en-US" dirty="0" smtClean="0"/>
              <a:t>2 PLC meetings in the fall (Sept, Oct, Nov, Dec)</a:t>
            </a:r>
          </a:p>
          <a:p>
            <a:pPr marL="285750" indent="-285750">
              <a:buFont typeface="Wingdings" panose="05000000000000000000" pitchFamily="2" charset="2"/>
              <a:buChar char="Ø"/>
            </a:pPr>
            <a:r>
              <a:rPr lang="en-US" dirty="0" smtClean="0"/>
              <a:t>2 PLC meetings in the spring.(Jan, Feb, Mar, Apr, May)</a:t>
            </a:r>
          </a:p>
          <a:p>
            <a:pPr marL="285750" indent="-285750">
              <a:buFont typeface="Wingdings" panose="05000000000000000000" pitchFamily="2" charset="2"/>
              <a:buChar char="Ø"/>
            </a:pPr>
            <a:r>
              <a:rPr lang="en-US" dirty="0" smtClean="0">
                <a:solidFill>
                  <a:schemeClr val="accent6">
                    <a:lumMod val="75000"/>
                  </a:schemeClr>
                </a:solidFill>
              </a:rPr>
              <a:t>These positions must be requested and approved by Scoutmaster. They are not chosen or elected.</a:t>
            </a:r>
          </a:p>
          <a:p>
            <a:endParaRPr lang="en-US" dirty="0"/>
          </a:p>
        </p:txBody>
      </p:sp>
      <p:sp>
        <p:nvSpPr>
          <p:cNvPr id="6" name="Content Placeholder 2"/>
          <p:cNvSpPr>
            <a:spLocks noGrp="1"/>
          </p:cNvSpPr>
          <p:nvPr>
            <p:ph idx="1"/>
          </p:nvPr>
        </p:nvSpPr>
        <p:spPr/>
        <p:txBody>
          <a:bodyPr>
            <a:normAutofit/>
          </a:bodyPr>
          <a:lstStyle/>
          <a:p>
            <a:pPr marL="0" indent="0">
              <a:buNone/>
            </a:pPr>
            <a:r>
              <a:rPr lang="en-US" sz="1800" dirty="0" smtClean="0"/>
              <a:t>Chain of Communication</a:t>
            </a:r>
            <a:endParaRPr lang="en-US" sz="1800" dirty="0"/>
          </a:p>
        </p:txBody>
      </p:sp>
      <p:sp>
        <p:nvSpPr>
          <p:cNvPr id="8" name="Rectangle 7"/>
          <p:cNvSpPr/>
          <p:nvPr/>
        </p:nvSpPr>
        <p:spPr>
          <a:xfrm>
            <a:off x="5538356" y="744682"/>
            <a:ext cx="1600198" cy="62691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Scoutmaster</a:t>
            </a:r>
            <a:endParaRPr lang="en-US" dirty="0">
              <a:solidFill>
                <a:schemeClr val="tx1"/>
              </a:solidFill>
            </a:endParaRPr>
          </a:p>
        </p:txBody>
      </p:sp>
      <p:cxnSp>
        <p:nvCxnSpPr>
          <p:cNvPr id="9" name="Straight Arrow Connector 8"/>
          <p:cNvCxnSpPr/>
          <p:nvPr/>
        </p:nvCxnSpPr>
        <p:spPr>
          <a:xfrm flipV="1">
            <a:off x="6172200" y="1371600"/>
            <a:ext cx="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5695949" y="1600200"/>
            <a:ext cx="1285010" cy="838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PLC</a:t>
            </a:r>
            <a:endParaRPr lang="en-US" dirty="0">
              <a:solidFill>
                <a:schemeClr val="tx1"/>
              </a:solidFill>
            </a:endParaRPr>
          </a:p>
        </p:txBody>
      </p:sp>
      <p:cxnSp>
        <p:nvCxnSpPr>
          <p:cNvPr id="11" name="Straight Arrow Connector 10"/>
          <p:cNvCxnSpPr/>
          <p:nvPr/>
        </p:nvCxnSpPr>
        <p:spPr>
          <a:xfrm flipV="1">
            <a:off x="6172200" y="2438400"/>
            <a:ext cx="0" cy="20781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5669974" y="2646217"/>
            <a:ext cx="1285010" cy="838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Scout Leadership Core</a:t>
            </a:r>
            <a:endParaRPr lang="en-US" dirty="0">
              <a:solidFill>
                <a:schemeClr val="tx1"/>
              </a:solidFill>
            </a:endParaRPr>
          </a:p>
        </p:txBody>
      </p:sp>
      <p:cxnSp>
        <p:nvCxnSpPr>
          <p:cNvPr id="13" name="Elbow Connector 12"/>
          <p:cNvCxnSpPr/>
          <p:nvPr/>
        </p:nvCxnSpPr>
        <p:spPr>
          <a:xfrm rot="5400000">
            <a:off x="4781551" y="2838450"/>
            <a:ext cx="969818" cy="779319"/>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Elbow Connector 13"/>
          <p:cNvCxnSpPr/>
          <p:nvPr/>
        </p:nvCxnSpPr>
        <p:spPr>
          <a:xfrm rot="16200000" flipH="1">
            <a:off x="6909955" y="2850573"/>
            <a:ext cx="893618" cy="831271"/>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6172200" y="3484417"/>
            <a:ext cx="0" cy="22860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3962400" y="3733800"/>
            <a:ext cx="1285010" cy="838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6">
                    <a:lumMod val="75000"/>
                  </a:schemeClr>
                </a:solidFill>
              </a:rPr>
              <a:t>Instructor</a:t>
            </a:r>
            <a:endParaRPr lang="en-US" dirty="0">
              <a:solidFill>
                <a:schemeClr val="accent6">
                  <a:lumMod val="75000"/>
                </a:schemeClr>
              </a:solidFill>
            </a:endParaRPr>
          </a:p>
        </p:txBody>
      </p:sp>
      <p:sp>
        <p:nvSpPr>
          <p:cNvPr id="17" name="Rectangle 16"/>
          <p:cNvSpPr/>
          <p:nvPr/>
        </p:nvSpPr>
        <p:spPr>
          <a:xfrm>
            <a:off x="5538355" y="3713018"/>
            <a:ext cx="1600199" cy="838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6">
                    <a:lumMod val="75000"/>
                  </a:schemeClr>
                </a:solidFill>
              </a:rPr>
              <a:t>Order of Arrow</a:t>
            </a:r>
          </a:p>
          <a:p>
            <a:pPr algn="ctr"/>
            <a:r>
              <a:rPr lang="en-US" dirty="0" smtClean="0">
                <a:solidFill>
                  <a:schemeClr val="accent6">
                    <a:lumMod val="75000"/>
                  </a:schemeClr>
                </a:solidFill>
              </a:rPr>
              <a:t>Representative</a:t>
            </a:r>
            <a:endParaRPr lang="en-US" dirty="0">
              <a:solidFill>
                <a:schemeClr val="accent6">
                  <a:lumMod val="75000"/>
                </a:schemeClr>
              </a:solidFill>
            </a:endParaRPr>
          </a:p>
        </p:txBody>
      </p:sp>
      <p:sp>
        <p:nvSpPr>
          <p:cNvPr id="18" name="Rectangle 17"/>
          <p:cNvSpPr/>
          <p:nvPr/>
        </p:nvSpPr>
        <p:spPr>
          <a:xfrm>
            <a:off x="7375814" y="3713018"/>
            <a:ext cx="1285010" cy="838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6">
                    <a:lumMod val="75000"/>
                  </a:schemeClr>
                </a:solidFill>
              </a:rPr>
              <a:t>Guide</a:t>
            </a:r>
            <a:endParaRPr lang="en-US" dirty="0">
              <a:solidFill>
                <a:schemeClr val="accent6">
                  <a:lumMod val="75000"/>
                </a:schemeClr>
              </a:solidFill>
            </a:endParaRPr>
          </a:p>
        </p:txBody>
      </p:sp>
      <p:cxnSp>
        <p:nvCxnSpPr>
          <p:cNvPr id="19" name="Straight Arrow Connector 18"/>
          <p:cNvCxnSpPr/>
          <p:nvPr/>
        </p:nvCxnSpPr>
        <p:spPr>
          <a:xfrm>
            <a:off x="4876800" y="4572000"/>
            <a:ext cx="779319" cy="5334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6096000" y="4572000"/>
            <a:ext cx="0" cy="2667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H="1">
            <a:off x="6941129" y="4572000"/>
            <a:ext cx="907471" cy="7239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5656119" y="4876800"/>
            <a:ext cx="1285010" cy="838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Patrol Members</a:t>
            </a:r>
            <a:endParaRPr lang="en-US" dirty="0">
              <a:solidFill>
                <a:schemeClr val="tx1"/>
              </a:solidFill>
            </a:endParaRPr>
          </a:p>
        </p:txBody>
      </p:sp>
      <p:pic>
        <p:nvPicPr>
          <p:cNvPr id="5122" name="Picture 2" descr="https://tse3.mm.bing.net/th?id=OIP.M2cd98e82ae6fa22b7ff2f377fd0884cbo0&amp;pid=15.1&amp;P=0&amp;w=300&amp;h=3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4810" y="1456459"/>
            <a:ext cx="1771650" cy="177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8889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Patrol Leader</a:t>
            </a:r>
            <a:br>
              <a:rPr lang="en-US" dirty="0" smtClean="0"/>
            </a:br>
            <a:r>
              <a:rPr lang="en-US" sz="1100" dirty="0">
                <a:solidFill>
                  <a:prstClr val="black"/>
                </a:solidFill>
              </a:rPr>
              <a:t>member of Patrol Leader Council</a:t>
            </a:r>
            <a:endParaRPr lang="en-US" dirty="0"/>
          </a:p>
        </p:txBody>
      </p:sp>
      <p:sp>
        <p:nvSpPr>
          <p:cNvPr id="4" name="Text Placeholder 3"/>
          <p:cNvSpPr>
            <a:spLocks noGrp="1"/>
          </p:cNvSpPr>
          <p:nvPr>
            <p:ph type="body" sz="half" idx="2"/>
          </p:nvPr>
        </p:nvSpPr>
        <p:spPr/>
        <p:txBody>
          <a:bodyPr/>
          <a:lstStyle/>
          <a:p>
            <a:pPr marL="285750" indent="-285750">
              <a:buFont typeface="Wingdings" panose="05000000000000000000" pitchFamily="2" charset="2"/>
              <a:buChar char="Ø"/>
            </a:pPr>
            <a:r>
              <a:rPr lang="en-US" dirty="0" smtClean="0"/>
              <a:t>2 out of the 3 weekly meetings/month</a:t>
            </a:r>
          </a:p>
          <a:p>
            <a:pPr marL="285750" indent="-285750">
              <a:buFont typeface="Wingdings" panose="05000000000000000000" pitchFamily="2" charset="2"/>
              <a:buChar char="Ø"/>
            </a:pPr>
            <a:r>
              <a:rPr lang="en-US" dirty="0" smtClean="0"/>
              <a:t>2 PLC meetings in the fall (Sept, Oct, Nov, Dec)</a:t>
            </a:r>
          </a:p>
          <a:p>
            <a:pPr marL="285750" indent="-285750">
              <a:buFont typeface="Wingdings" panose="05000000000000000000" pitchFamily="2" charset="2"/>
              <a:buChar char="Ø"/>
            </a:pPr>
            <a:r>
              <a:rPr lang="en-US" dirty="0" smtClean="0"/>
              <a:t>2 PLC meetings in the spring.(Jan, Feb, Mar, Apr, May)</a:t>
            </a:r>
          </a:p>
          <a:p>
            <a:pPr marL="285750" indent="-285750">
              <a:buFont typeface="Wingdings" panose="05000000000000000000" pitchFamily="2" charset="2"/>
              <a:buChar char="Ø"/>
            </a:pPr>
            <a:r>
              <a:rPr lang="en-US" dirty="0" smtClean="0"/>
              <a:t>Assist Scribe in maintaining accurate weekly attendance records for your patrol</a:t>
            </a:r>
          </a:p>
          <a:p>
            <a:pPr marL="285750" indent="-285750">
              <a:buFont typeface="Wingdings" panose="05000000000000000000" pitchFamily="2" charset="2"/>
              <a:buChar char="Ø"/>
            </a:pPr>
            <a:r>
              <a:rPr lang="en-US" dirty="0" smtClean="0"/>
              <a:t>Communicate news and updates to scouts in your patrol</a:t>
            </a:r>
          </a:p>
          <a:p>
            <a:pPr marL="285750" indent="-285750">
              <a:buFont typeface="Wingdings" panose="05000000000000000000" pitchFamily="2" charset="2"/>
              <a:buChar char="Ø"/>
            </a:pPr>
            <a:r>
              <a:rPr lang="en-US" dirty="0" smtClean="0"/>
              <a:t>Set a good example for the troop by wearing required uniform and behaving in a manner that personifies the Scout Oath and Law</a:t>
            </a:r>
          </a:p>
          <a:p>
            <a:pPr marL="285750" indent="-285750">
              <a:buFont typeface="Wingdings" panose="05000000000000000000" pitchFamily="2" charset="2"/>
              <a:buChar char="Ø"/>
            </a:pPr>
            <a:r>
              <a:rPr lang="en-US" dirty="0" smtClean="0"/>
              <a:t>Help patrol members be successful scouts and advance in rank</a:t>
            </a:r>
          </a:p>
          <a:p>
            <a:pPr marL="285750" indent="-285750">
              <a:buFont typeface="Wingdings" panose="05000000000000000000" pitchFamily="2" charset="2"/>
              <a:buChar char="Ø"/>
            </a:pPr>
            <a:r>
              <a:rPr lang="en-US" dirty="0" smtClean="0"/>
              <a:t>Report Patrol member concerns and ideas to PLC</a:t>
            </a:r>
            <a:endParaRPr lang="en-US" dirty="0"/>
          </a:p>
        </p:txBody>
      </p:sp>
      <p:sp>
        <p:nvSpPr>
          <p:cNvPr id="5" name="Content Placeholder 2"/>
          <p:cNvSpPr>
            <a:spLocks noGrp="1"/>
          </p:cNvSpPr>
          <p:nvPr>
            <p:ph idx="1"/>
          </p:nvPr>
        </p:nvSpPr>
        <p:spPr/>
        <p:txBody>
          <a:bodyPr>
            <a:normAutofit/>
          </a:bodyPr>
          <a:lstStyle/>
          <a:p>
            <a:pPr marL="0" indent="0">
              <a:buNone/>
            </a:pPr>
            <a:r>
              <a:rPr lang="en-US" sz="1800" dirty="0" smtClean="0"/>
              <a:t>Chain of Communication</a:t>
            </a:r>
            <a:endParaRPr lang="en-US" sz="1800" dirty="0"/>
          </a:p>
        </p:txBody>
      </p:sp>
      <p:sp>
        <p:nvSpPr>
          <p:cNvPr id="6" name="Rectangle 5"/>
          <p:cNvSpPr/>
          <p:nvPr/>
        </p:nvSpPr>
        <p:spPr>
          <a:xfrm>
            <a:off x="5791200" y="1905000"/>
            <a:ext cx="15240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Patrol Leader </a:t>
            </a:r>
            <a:endParaRPr lang="en-US" dirty="0">
              <a:solidFill>
                <a:schemeClr val="tx1"/>
              </a:solidFill>
            </a:endParaRPr>
          </a:p>
        </p:txBody>
      </p:sp>
      <p:sp>
        <p:nvSpPr>
          <p:cNvPr id="7" name="Rectangle 6"/>
          <p:cNvSpPr/>
          <p:nvPr/>
        </p:nvSpPr>
        <p:spPr>
          <a:xfrm>
            <a:off x="5787736" y="914400"/>
            <a:ext cx="15240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Patrol Leader Council</a:t>
            </a:r>
            <a:endParaRPr lang="en-US" dirty="0">
              <a:solidFill>
                <a:schemeClr val="tx1"/>
              </a:solidFill>
            </a:endParaRPr>
          </a:p>
        </p:txBody>
      </p:sp>
      <p:sp>
        <p:nvSpPr>
          <p:cNvPr id="8" name="Rectangle 7"/>
          <p:cNvSpPr/>
          <p:nvPr/>
        </p:nvSpPr>
        <p:spPr>
          <a:xfrm>
            <a:off x="5787736" y="2895600"/>
            <a:ext cx="15240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Patrol Members</a:t>
            </a:r>
            <a:endParaRPr lang="en-US" dirty="0">
              <a:solidFill>
                <a:schemeClr val="tx1"/>
              </a:solidFill>
            </a:endParaRPr>
          </a:p>
        </p:txBody>
      </p:sp>
      <p:cxnSp>
        <p:nvCxnSpPr>
          <p:cNvPr id="12" name="Straight Connector 11"/>
          <p:cNvCxnSpPr/>
          <p:nvPr/>
        </p:nvCxnSpPr>
        <p:spPr>
          <a:xfrm>
            <a:off x="6324600" y="1600200"/>
            <a:ext cx="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6" idx="2"/>
            <a:endCxn id="8" idx="0"/>
          </p:cNvCxnSpPr>
          <p:nvPr/>
        </p:nvCxnSpPr>
        <p:spPr>
          <a:xfrm flipH="1">
            <a:off x="6549736" y="2590800"/>
            <a:ext cx="3464" cy="304800"/>
          </a:xfrm>
          <a:prstGeom prst="line">
            <a:avLst/>
          </a:prstGeom>
        </p:spPr>
        <p:style>
          <a:lnRef idx="1">
            <a:schemeClr val="accent1"/>
          </a:lnRef>
          <a:fillRef idx="0">
            <a:schemeClr val="accent1"/>
          </a:fillRef>
          <a:effectRef idx="0">
            <a:schemeClr val="accent1"/>
          </a:effectRef>
          <a:fontRef idx="minor">
            <a:schemeClr val="tx1"/>
          </a:fontRef>
        </p:style>
      </p:cxnSp>
      <p:pic>
        <p:nvPicPr>
          <p:cNvPr id="4098" name="Picture 2" descr="https://tse1.mm.bing.net/th?id=OIP.M528da625308443b07b3f9f6e16737ed8o0&amp;pid=15.1&amp;P=0&amp;w=170&amp;h=16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6800" y="3810000"/>
            <a:ext cx="2895600" cy="28615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81579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t>Positions of responsibility within a Patrol</a:t>
            </a:r>
            <a:endParaRPr lang="en-US" sz="2000" b="1" dirty="0"/>
          </a:p>
        </p:txBody>
      </p:sp>
      <p:sp>
        <p:nvSpPr>
          <p:cNvPr id="3" name="Content Placeholder 2"/>
          <p:cNvSpPr>
            <a:spLocks noGrp="1"/>
          </p:cNvSpPr>
          <p:nvPr>
            <p:ph idx="1"/>
          </p:nvPr>
        </p:nvSpPr>
        <p:spPr/>
        <p:txBody>
          <a:bodyPr>
            <a:normAutofit/>
          </a:bodyPr>
          <a:lstStyle/>
          <a:p>
            <a:r>
              <a:rPr lang="en-US" sz="2800" dirty="0" smtClean="0"/>
              <a:t>Chaplain’s Aide</a:t>
            </a:r>
          </a:p>
          <a:p>
            <a:r>
              <a:rPr lang="en-US" sz="2800" dirty="0" smtClean="0"/>
              <a:t>Historian</a:t>
            </a:r>
          </a:p>
          <a:p>
            <a:r>
              <a:rPr lang="en-US" sz="2800" dirty="0" smtClean="0"/>
              <a:t>Librarian</a:t>
            </a:r>
          </a:p>
          <a:p>
            <a:r>
              <a:rPr lang="en-US" sz="2800" dirty="0" smtClean="0"/>
              <a:t>Photographer (wears </a:t>
            </a:r>
            <a:r>
              <a:rPr lang="en-US" sz="2800" dirty="0"/>
              <a:t>H</a:t>
            </a:r>
            <a:r>
              <a:rPr lang="en-US" sz="2800" dirty="0" smtClean="0"/>
              <a:t>istorian patch)</a:t>
            </a:r>
          </a:p>
          <a:p>
            <a:r>
              <a:rPr lang="en-US" sz="2800" dirty="0" smtClean="0"/>
              <a:t>Quartermaster</a:t>
            </a:r>
          </a:p>
          <a:p>
            <a:r>
              <a:rPr lang="en-US" sz="2800" dirty="0" smtClean="0"/>
              <a:t>Scribe</a:t>
            </a:r>
          </a:p>
          <a:p>
            <a:r>
              <a:rPr lang="en-US" sz="2800" dirty="0" smtClean="0"/>
              <a:t>Webmaster</a:t>
            </a:r>
          </a:p>
          <a:p>
            <a:r>
              <a:rPr lang="en-US" sz="2800" dirty="0" smtClean="0"/>
              <a:t>Asst. Patrol Leader(does not count for advancement)</a:t>
            </a:r>
          </a:p>
          <a:p>
            <a:endParaRPr lang="en-US" dirty="0" smtClean="0"/>
          </a:p>
          <a:p>
            <a:endParaRPr lang="en-US" dirty="0"/>
          </a:p>
        </p:txBody>
      </p:sp>
    </p:spTree>
    <p:extLst>
      <p:ext uri="{BB962C8B-B14F-4D97-AF65-F5344CB8AC3E}">
        <p14:creationId xmlns:p14="http://schemas.microsoft.com/office/powerpoint/2010/main" val="817719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611</TotalTime>
  <Words>2111</Words>
  <Application>Microsoft Office PowerPoint</Application>
  <PresentationFormat>On-screen Show (4:3)</PresentationFormat>
  <Paragraphs>267</Paragraphs>
  <Slides>18</Slides>
  <Notes>2</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Troop 225</vt:lpstr>
      <vt:lpstr>Jr. Asst. Scoutmaster Reports to Scoutmaster </vt:lpstr>
      <vt:lpstr>Senior Patrol Leader member of Patrol Leader Council </vt:lpstr>
      <vt:lpstr>Assistant Senior Patrol Leaders member of Patrol Leader Council</vt:lpstr>
      <vt:lpstr>Order of Arrow Rep Member of Leadership Core &amp; PLC</vt:lpstr>
      <vt:lpstr>Instructor Member of Leadership Core &amp; PLC</vt:lpstr>
      <vt:lpstr>Guide Member of Leadership Core &amp; PLC</vt:lpstr>
      <vt:lpstr>Patrol Leader member of Patrol Leader Council</vt:lpstr>
      <vt:lpstr>Positions of responsibility within a Patrol</vt:lpstr>
      <vt:lpstr>Chaplain’s Aide</vt:lpstr>
      <vt:lpstr>Historian</vt:lpstr>
      <vt:lpstr>Librarian</vt:lpstr>
      <vt:lpstr>Photographer</vt:lpstr>
      <vt:lpstr>Quartermaster</vt:lpstr>
      <vt:lpstr>Scribe</vt:lpstr>
      <vt:lpstr>Webmaster</vt:lpstr>
      <vt:lpstr>Assistant Patrol Leader</vt:lpstr>
      <vt:lpstr>Scout Responsibility</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Troop 225</dc:title>
  <dc:creator>Valerie</dc:creator>
  <cp:lastModifiedBy>Valerie</cp:lastModifiedBy>
  <cp:revision>35</cp:revision>
  <dcterms:created xsi:type="dcterms:W3CDTF">2016-08-12T15:03:42Z</dcterms:created>
  <dcterms:modified xsi:type="dcterms:W3CDTF">2017-08-22T15:58:26Z</dcterms:modified>
</cp:coreProperties>
</file>