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5"/>
  </p:notesMasterIdLst>
  <p:sldIdLst>
    <p:sldId id="256" r:id="rId2"/>
    <p:sldId id="340" r:id="rId3"/>
    <p:sldId id="339" r:id="rId4"/>
    <p:sldId id="341" r:id="rId5"/>
    <p:sldId id="257" r:id="rId6"/>
    <p:sldId id="258" r:id="rId7"/>
    <p:sldId id="259" r:id="rId8"/>
    <p:sldId id="262" r:id="rId9"/>
    <p:sldId id="260" r:id="rId10"/>
    <p:sldId id="261" r:id="rId11"/>
    <p:sldId id="263" r:id="rId12"/>
    <p:sldId id="265" r:id="rId13"/>
    <p:sldId id="266" r:id="rId14"/>
    <p:sldId id="267" r:id="rId15"/>
    <p:sldId id="268" r:id="rId16"/>
    <p:sldId id="269" r:id="rId17"/>
    <p:sldId id="270" r:id="rId18"/>
    <p:sldId id="271" r:id="rId19"/>
    <p:sldId id="272" r:id="rId20"/>
    <p:sldId id="274" r:id="rId21"/>
    <p:sldId id="358" r:id="rId22"/>
    <p:sldId id="345" r:id="rId23"/>
    <p:sldId id="359" r:id="rId24"/>
    <p:sldId id="348" r:id="rId25"/>
    <p:sldId id="347" r:id="rId26"/>
    <p:sldId id="264" r:id="rId27"/>
    <p:sldId id="275" r:id="rId28"/>
    <p:sldId id="276" r:id="rId29"/>
    <p:sldId id="277" r:id="rId30"/>
    <p:sldId id="349" r:id="rId31"/>
    <p:sldId id="278" r:id="rId32"/>
    <p:sldId id="346" r:id="rId33"/>
    <p:sldId id="279" r:id="rId34"/>
    <p:sldId id="280" r:id="rId35"/>
    <p:sldId id="281" r:id="rId36"/>
    <p:sldId id="282" r:id="rId37"/>
    <p:sldId id="283" r:id="rId38"/>
    <p:sldId id="284" r:id="rId39"/>
    <p:sldId id="285" r:id="rId40"/>
    <p:sldId id="288" r:id="rId41"/>
    <p:sldId id="293" r:id="rId42"/>
    <p:sldId id="294" r:id="rId43"/>
    <p:sldId id="297" r:id="rId44"/>
    <p:sldId id="298" r:id="rId45"/>
    <p:sldId id="300" r:id="rId46"/>
    <p:sldId id="301" r:id="rId47"/>
    <p:sldId id="302" r:id="rId48"/>
    <p:sldId id="306" r:id="rId49"/>
    <p:sldId id="307" r:id="rId50"/>
    <p:sldId id="308" r:id="rId51"/>
    <p:sldId id="310" r:id="rId52"/>
    <p:sldId id="316" r:id="rId53"/>
    <p:sldId id="314" r:id="rId54"/>
    <p:sldId id="317" r:id="rId55"/>
    <p:sldId id="354" r:id="rId56"/>
    <p:sldId id="320" r:id="rId57"/>
    <p:sldId id="355" r:id="rId58"/>
    <p:sldId id="356" r:id="rId59"/>
    <p:sldId id="357" r:id="rId60"/>
    <p:sldId id="360" r:id="rId61"/>
    <p:sldId id="325" r:id="rId62"/>
    <p:sldId id="328" r:id="rId63"/>
    <p:sldId id="329" r:id="rId64"/>
    <p:sldId id="330" r:id="rId65"/>
    <p:sldId id="331" r:id="rId66"/>
    <p:sldId id="350" r:id="rId67"/>
    <p:sldId id="334" r:id="rId68"/>
    <p:sldId id="335" r:id="rId69"/>
    <p:sldId id="338" r:id="rId70"/>
    <p:sldId id="351" r:id="rId71"/>
    <p:sldId id="363" r:id="rId72"/>
    <p:sldId id="352" r:id="rId73"/>
    <p:sldId id="353"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33CC"/>
    <a:srgbClr val="FF00FF"/>
    <a:srgbClr val="0C056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8" d="100"/>
          <a:sy n="78" d="100"/>
        </p:scale>
        <p:origin x="-27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FDA928-A939-4B45-9F34-726D5A3E0748}" type="datetimeFigureOut">
              <a:rPr lang="en-US" smtClean="0"/>
              <a:pPr/>
              <a:t>11/11/2025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7F1573-6EC2-46D4-A184-2B226593FC5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Unpleasant topic but necessary because if you stay</a:t>
            </a:r>
            <a:r>
              <a:rPr lang="en-US" baseline="0" dirty="0" smtClean="0"/>
              <a:t> naïve about it, it could hurt you and I want to do everything I can so that more people don’t get hurt.</a:t>
            </a:r>
            <a:endParaRPr lang="en-US" dirty="0"/>
          </a:p>
        </p:txBody>
      </p:sp>
      <p:sp>
        <p:nvSpPr>
          <p:cNvPr id="4" name="Slide Number Placeholder 3"/>
          <p:cNvSpPr>
            <a:spLocks noGrp="1"/>
          </p:cNvSpPr>
          <p:nvPr>
            <p:ph type="sldNum" sz="quarter" idx="10"/>
          </p:nvPr>
        </p:nvSpPr>
        <p:spPr/>
        <p:txBody>
          <a:bodyPr/>
          <a:lstStyle/>
          <a:p>
            <a:fld id="{6B7F1573-6EC2-46D4-A184-2B226593FC5A}"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Protective mechanism gaining weight</a:t>
            </a:r>
            <a:endParaRPr lang="en-US" dirty="0"/>
          </a:p>
        </p:txBody>
      </p:sp>
      <p:sp>
        <p:nvSpPr>
          <p:cNvPr id="4" name="Slide Number Placeholder 3"/>
          <p:cNvSpPr>
            <a:spLocks noGrp="1"/>
          </p:cNvSpPr>
          <p:nvPr>
            <p:ph type="sldNum" sz="quarter" idx="10"/>
          </p:nvPr>
        </p:nvSpPr>
        <p:spPr/>
        <p:txBody>
          <a:bodyPr/>
          <a:lstStyle/>
          <a:p>
            <a:fld id="{6B7F1573-6EC2-46D4-A184-2B226593FC5A}"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Consequences: cause and effect</a:t>
            </a:r>
            <a:endParaRPr lang="en-US" dirty="0"/>
          </a:p>
        </p:txBody>
      </p:sp>
      <p:sp>
        <p:nvSpPr>
          <p:cNvPr id="4" name="Slide Number Placeholder 3"/>
          <p:cNvSpPr>
            <a:spLocks noGrp="1"/>
          </p:cNvSpPr>
          <p:nvPr>
            <p:ph type="sldNum" sz="quarter" idx="10"/>
          </p:nvPr>
        </p:nvSpPr>
        <p:spPr/>
        <p:txBody>
          <a:bodyPr/>
          <a:lstStyle/>
          <a:p>
            <a:fld id="{6B7F1573-6EC2-46D4-A184-2B226593FC5A}" type="slidenum">
              <a:rPr lang="en-US" smtClean="0"/>
              <a:pPr/>
              <a:t>62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37B3920-7C5D-47E4-A9A8-A7CEA665C19D}" type="datetime1">
              <a:rPr lang="en-US" smtClean="0"/>
              <a:pPr/>
              <a:t>11/11/2025</a:t>
            </a:fld>
            <a:endParaRPr lang="en-US"/>
          </a:p>
        </p:txBody>
      </p:sp>
      <p:sp>
        <p:nvSpPr>
          <p:cNvPr id="19" name="Footer Placeholder 18"/>
          <p:cNvSpPr>
            <a:spLocks noGrp="1"/>
          </p:cNvSpPr>
          <p:nvPr>
            <p:ph type="ftr" sz="quarter" idx="11"/>
          </p:nvPr>
        </p:nvSpPr>
        <p:spPr/>
        <p:txBody>
          <a:bodyPr/>
          <a:lstStyle/>
          <a:p>
            <a:r>
              <a:rPr lang="en-US" smtClean="0"/>
              <a:t>mibaso.org</a:t>
            </a:r>
            <a:endParaRPr lang="en-US"/>
          </a:p>
        </p:txBody>
      </p:sp>
      <p:sp>
        <p:nvSpPr>
          <p:cNvPr id="27" name="Slide Number Placeholder 26"/>
          <p:cNvSpPr>
            <a:spLocks noGrp="1"/>
          </p:cNvSpPr>
          <p:nvPr>
            <p:ph type="sldNum" sz="quarter" idx="12"/>
          </p:nvPr>
        </p:nvSpPr>
        <p:spPr/>
        <p:txBody>
          <a:bodyPr/>
          <a:lstStyle/>
          <a:p>
            <a:fld id="{C1FF6DA9-008F-8B48-92A6-B652298478B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D3AFB8-0ED6-4803-A890-A11EFC0789C4}" type="datetime1">
              <a:rPr lang="en-US" smtClean="0"/>
              <a:pPr/>
              <a:t>11/11/2025</a:t>
            </a:fld>
            <a:endParaRPr lang="en-US"/>
          </a:p>
        </p:txBody>
      </p:sp>
      <p:sp>
        <p:nvSpPr>
          <p:cNvPr id="5" name="Footer Placeholder 4"/>
          <p:cNvSpPr>
            <a:spLocks noGrp="1"/>
          </p:cNvSpPr>
          <p:nvPr>
            <p:ph type="ftr" sz="quarter" idx="11"/>
          </p:nvPr>
        </p:nvSpPr>
        <p:spPr/>
        <p:txBody>
          <a:bodyPr/>
          <a:lstStyle/>
          <a:p>
            <a:r>
              <a:rPr lang="en-US" smtClean="0"/>
              <a:t>mibaso.org</a:t>
            </a:r>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6523E9B-42BA-4658-A702-F5F57F6A8CFB}" type="datetime1">
              <a:rPr lang="en-US" smtClean="0"/>
              <a:pPr/>
              <a:t>11/11/2025</a:t>
            </a:fld>
            <a:endParaRPr lang="en-US"/>
          </a:p>
        </p:txBody>
      </p:sp>
      <p:sp>
        <p:nvSpPr>
          <p:cNvPr id="5" name="Footer Placeholder 4"/>
          <p:cNvSpPr>
            <a:spLocks noGrp="1"/>
          </p:cNvSpPr>
          <p:nvPr>
            <p:ph type="ftr" sz="quarter" idx="11"/>
          </p:nvPr>
        </p:nvSpPr>
        <p:spPr/>
        <p:txBody>
          <a:bodyPr/>
          <a:lstStyle/>
          <a:p>
            <a:r>
              <a:rPr lang="en-US" smtClean="0"/>
              <a:t>mibaso.org</a:t>
            </a:r>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8CAB59B-8FC1-4B59-8CF9-4A959BF9AA7F}" type="datetime1">
              <a:rPr lang="en-US" smtClean="0"/>
              <a:pPr/>
              <a:t>11/11/2025</a:t>
            </a:fld>
            <a:endParaRPr lang="en-US"/>
          </a:p>
        </p:txBody>
      </p:sp>
      <p:sp>
        <p:nvSpPr>
          <p:cNvPr id="5" name="Footer Placeholder 4"/>
          <p:cNvSpPr>
            <a:spLocks noGrp="1"/>
          </p:cNvSpPr>
          <p:nvPr>
            <p:ph type="ftr" sz="quarter" idx="11"/>
          </p:nvPr>
        </p:nvSpPr>
        <p:spPr/>
        <p:txBody>
          <a:bodyPr/>
          <a:lstStyle/>
          <a:p>
            <a:r>
              <a:rPr lang="en-US" smtClean="0"/>
              <a:t>mibaso.org</a:t>
            </a:r>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13425BB-E061-4EF3-A56F-17492BD4E5C4}" type="datetime1">
              <a:rPr lang="en-US" smtClean="0"/>
              <a:pPr/>
              <a:t>11/11/2025</a:t>
            </a:fld>
            <a:endParaRPr lang="en-US"/>
          </a:p>
        </p:txBody>
      </p:sp>
      <p:sp>
        <p:nvSpPr>
          <p:cNvPr id="5" name="Footer Placeholder 4"/>
          <p:cNvSpPr>
            <a:spLocks noGrp="1"/>
          </p:cNvSpPr>
          <p:nvPr>
            <p:ph type="ftr" sz="quarter" idx="11"/>
          </p:nvPr>
        </p:nvSpPr>
        <p:spPr/>
        <p:txBody>
          <a:bodyPr/>
          <a:lstStyle/>
          <a:p>
            <a:r>
              <a:rPr lang="en-US" smtClean="0"/>
              <a:t>mibaso.org</a:t>
            </a:r>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A1A22A3-C804-479B-8263-9E20E6A993B4}" type="datetime1">
              <a:rPr lang="en-US" smtClean="0"/>
              <a:pPr/>
              <a:t>11/11/2025</a:t>
            </a:fld>
            <a:endParaRPr lang="en-US"/>
          </a:p>
        </p:txBody>
      </p:sp>
      <p:sp>
        <p:nvSpPr>
          <p:cNvPr id="6" name="Footer Placeholder 5"/>
          <p:cNvSpPr>
            <a:spLocks noGrp="1"/>
          </p:cNvSpPr>
          <p:nvPr>
            <p:ph type="ftr" sz="quarter" idx="11"/>
          </p:nvPr>
        </p:nvSpPr>
        <p:spPr/>
        <p:txBody>
          <a:bodyPr/>
          <a:lstStyle/>
          <a:p>
            <a:r>
              <a:rPr lang="en-US" smtClean="0"/>
              <a:t>mibaso.org</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9347DA5-74E5-43C3-B834-4F42382760D5}" type="datetime1">
              <a:rPr lang="en-US" smtClean="0"/>
              <a:pPr/>
              <a:t>11/11/2025</a:t>
            </a:fld>
            <a:endParaRPr lang="en-US"/>
          </a:p>
        </p:txBody>
      </p:sp>
      <p:sp>
        <p:nvSpPr>
          <p:cNvPr id="8" name="Footer Placeholder 7"/>
          <p:cNvSpPr>
            <a:spLocks noGrp="1"/>
          </p:cNvSpPr>
          <p:nvPr>
            <p:ph type="ftr" sz="quarter" idx="11"/>
          </p:nvPr>
        </p:nvSpPr>
        <p:spPr/>
        <p:txBody>
          <a:bodyPr/>
          <a:lstStyle/>
          <a:p>
            <a:r>
              <a:rPr lang="en-US" smtClean="0"/>
              <a:t>mibaso.org</a:t>
            </a:r>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6103A88-267F-403D-995F-DEC2BD825737}" type="datetime1">
              <a:rPr lang="en-US" smtClean="0"/>
              <a:pPr/>
              <a:t>11/11/2025</a:t>
            </a:fld>
            <a:endParaRPr lang="en-US"/>
          </a:p>
        </p:txBody>
      </p:sp>
      <p:sp>
        <p:nvSpPr>
          <p:cNvPr id="4" name="Footer Placeholder 3"/>
          <p:cNvSpPr>
            <a:spLocks noGrp="1"/>
          </p:cNvSpPr>
          <p:nvPr>
            <p:ph type="ftr" sz="quarter" idx="11"/>
          </p:nvPr>
        </p:nvSpPr>
        <p:spPr/>
        <p:txBody>
          <a:bodyPr/>
          <a:lstStyle/>
          <a:p>
            <a:r>
              <a:rPr lang="en-US" smtClean="0"/>
              <a:t>mibaso.org</a:t>
            </a:r>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0BB6A2-E47A-4252-8F35-132B6FA33A81}" type="datetime1">
              <a:rPr lang="en-US" smtClean="0"/>
              <a:pPr/>
              <a:t>11/11/2025</a:t>
            </a:fld>
            <a:endParaRPr lang="en-US"/>
          </a:p>
        </p:txBody>
      </p:sp>
      <p:sp>
        <p:nvSpPr>
          <p:cNvPr id="3" name="Footer Placeholder 2"/>
          <p:cNvSpPr>
            <a:spLocks noGrp="1"/>
          </p:cNvSpPr>
          <p:nvPr>
            <p:ph type="ftr" sz="quarter" idx="11"/>
          </p:nvPr>
        </p:nvSpPr>
        <p:spPr/>
        <p:txBody>
          <a:bodyPr/>
          <a:lstStyle/>
          <a:p>
            <a:r>
              <a:rPr lang="en-US" smtClean="0"/>
              <a:t>mibaso.org</a:t>
            </a:r>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62F40B6-195C-4834-800F-7DEFDF24478E}" type="datetime1">
              <a:rPr lang="en-US" smtClean="0"/>
              <a:pPr/>
              <a:t>11/11/2025</a:t>
            </a:fld>
            <a:endParaRPr lang="en-US"/>
          </a:p>
        </p:txBody>
      </p:sp>
      <p:sp>
        <p:nvSpPr>
          <p:cNvPr id="6" name="Footer Placeholder 5"/>
          <p:cNvSpPr>
            <a:spLocks noGrp="1"/>
          </p:cNvSpPr>
          <p:nvPr>
            <p:ph type="ftr" sz="quarter" idx="11"/>
          </p:nvPr>
        </p:nvSpPr>
        <p:spPr/>
        <p:txBody>
          <a:bodyPr/>
          <a:lstStyle/>
          <a:p>
            <a:r>
              <a:rPr lang="en-US" smtClean="0"/>
              <a:t>mibaso.org</a:t>
            </a:r>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59C46D2-7789-4ED0-9CA7-B317CE4A1746}" type="datetime1">
              <a:rPr lang="en-US" smtClean="0"/>
              <a:pPr/>
              <a:t>11/11/2025</a:t>
            </a:fld>
            <a:endParaRPr lang="en-US"/>
          </a:p>
        </p:txBody>
      </p:sp>
      <p:sp>
        <p:nvSpPr>
          <p:cNvPr id="6" name="Footer Placeholder 5"/>
          <p:cNvSpPr>
            <a:spLocks noGrp="1"/>
          </p:cNvSpPr>
          <p:nvPr>
            <p:ph type="ftr" sz="quarter" idx="11"/>
          </p:nvPr>
        </p:nvSpPr>
        <p:spPr/>
        <p:txBody>
          <a:bodyPr/>
          <a:lstStyle/>
          <a:p>
            <a:r>
              <a:rPr lang="en-US" smtClean="0"/>
              <a:t>mibaso.org</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1FF6DA9-008F-8B48-92A6-B652298478BF}"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5AB7334-C4C2-49A8-A672-EAD704D72829}" type="datetime1">
              <a:rPr lang="en-US" smtClean="0"/>
              <a:pPr/>
              <a:t>11/11/2025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mibaso.org</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1FF6DA9-008F-8B48-92A6-B652298478BF}"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Women%20On%20Guard+1National%20Sexual%20Violence%20Resource%20Center+1RAIN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healthresearchfunding.org/39-date-rape-statistics-college-campuses/?utm_source=chatgpt.com" TargetMode="External"/><Relationship Id="rId2" Type="http://schemas.openxmlformats.org/officeDocument/2006/relationships/hyperlink" Target="https://www.uptodate.com/contents/date-rape-risk-factors-and-prevention/abstract/8?utm_source=chatgpt.com"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alteristic.org/green-dot/" TargetMode="External"/><Relationship Id="rId2" Type="http://schemas.openxmlformats.org/officeDocument/2006/relationships/hyperlink" Target="https://www.oatext.com/pdf/JTBR-1-105.pdf?utm_source=chatgpt.com"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s://time.com/3918050/canadian-university-rape-risk-training/?utm_source=chatgpt.com" TargetMode="External"/><Relationship Id="rId4" Type="http://schemas.openxmlformats.org/officeDocument/2006/relationships/hyperlink" Target="https://www.teenvogue.com/story/bystander-intervention-sexual-assault-prevention-high-schools?utm_source=chatgpt.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pubmed.ncbi.nlm.nih.gov/11991158/"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aau.edu/sites/default/files/AAU-Files/Key-Issues/Campus-Safety/AAU-Campus-Climate-Survey-FINAL-10-20-17.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stacks.cdc.gov/view/cdc/2194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lhealthcharts.gov/charts/SearchResult.asp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miami-police.org/Records-FIBRS_stats.html?utm_source=chatgpt.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amzn.to/3LHqHdj"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www.cnn.com/interactive/2017/02/health/nursing-home-sex-abuse-investigation/"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R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chabad.org/library/article_cdo/aid/1014243/jewish/Overcoming-the-Unthinkable.ht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lawgroup.com/sam-dordulian-joins-rainn-national-leadership-counci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Suncoast%20Center+4mujerfla.org+4Florida%20Council%20Against%20Sexual%20Violence+4"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victimadvocate.com/crime-victims-resources/victim-resource-directories/miami-dade-county/?utm_source=chatgpt.co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childhelp.org/" TargetMode="Externa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rainn.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vpva.rutgers.edu/info-resources/male-victims-sexual-violence" TargetMode="External"/><Relationship Id="rId2" Type="http://schemas.openxmlformats.org/officeDocument/2006/relationships/hyperlink" Target="https://www.dlawgroup.com/sexual-assault-statistics-2024/?utm_source=chatgpt.com"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malesurvivor.or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nsvrc.org/statistics/statistics-depth?utm_source=chatgpt.co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r_aBDU_c5q8"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mailto:MibasoHolisticHealth@gmail.com" TargetMode="External"/><Relationship Id="rId2" Type="http://schemas.openxmlformats.org/officeDocument/2006/relationships/hyperlink" Target="https://mibaso.org/heal-the-world"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Scienceline+2ScienceDirect+2Office%20of%20Justice%20Programs+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nsvrc.org/statistics?utm_source=chatgpt.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32" y="1275588"/>
            <a:ext cx="8229600" cy="1143000"/>
          </a:xfrm>
        </p:spPr>
        <p:txBody>
          <a:bodyPr>
            <a:normAutofit fontScale="90000"/>
          </a:bodyPr>
          <a:lstStyle/>
          <a:p>
            <a:r>
              <a:rPr dirty="0" smtClean="0"/>
              <a:t>Campus Culture</a:t>
            </a:r>
            <a:r>
              <a:rPr lang="en-US" dirty="0" smtClean="0"/>
              <a:t> -</a:t>
            </a:r>
            <a:br>
              <a:rPr lang="en-US" dirty="0" smtClean="0"/>
            </a:br>
            <a:r>
              <a:rPr dirty="0" smtClean="0">
                <a:effectLst>
                  <a:outerShdw blurRad="38100" dist="38100" dir="2700000" algn="tl">
                    <a:srgbClr val="000000">
                      <a:alpha val="43137"/>
                    </a:srgbClr>
                  </a:outerShdw>
                </a:effectLst>
              </a:rPr>
              <a:t>Creating </a:t>
            </a:r>
            <a:r>
              <a:rPr dirty="0">
                <a:effectLst>
                  <a:outerShdw blurRad="38100" dist="38100" dir="2700000" algn="tl">
                    <a:srgbClr val="000000">
                      <a:alpha val="43137"/>
                    </a:srgbClr>
                  </a:outerShdw>
                </a:effectLst>
              </a:rPr>
              <a:t>Safer </a:t>
            </a:r>
            <a:r>
              <a:rPr dirty="0" smtClean="0">
                <a:effectLst>
                  <a:outerShdw blurRad="38100" dist="38100" dir="2700000" algn="tl">
                    <a:srgbClr val="000000">
                      <a:alpha val="43137"/>
                    </a:srgbClr>
                  </a:outerShdw>
                </a:effectLst>
              </a:rPr>
              <a:t>Spaces</a:t>
            </a:r>
            <a:endParaRP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830749"/>
            <a:ext cx="8229600" cy="3163111"/>
          </a:xfrm>
        </p:spPr>
        <p:txBody>
          <a:bodyPr/>
          <a:lstStyle/>
          <a:p>
            <a:pPr>
              <a:buNone/>
            </a:pPr>
            <a:r>
              <a:rPr dirty="0"/>
              <a:t>“</a:t>
            </a:r>
            <a:r>
              <a:rPr i="1" dirty="0"/>
              <a:t>It could happen to </a:t>
            </a:r>
            <a:r>
              <a:rPr i="1" dirty="0" smtClean="0"/>
              <a:t>anyone</a:t>
            </a:r>
            <a:r>
              <a:rPr lang="en-US" i="1" dirty="0" smtClean="0"/>
              <a:t>.</a:t>
            </a:r>
            <a:r>
              <a:rPr i="1" dirty="0" smtClean="0"/>
              <a:t> What </a:t>
            </a:r>
            <a:r>
              <a:rPr i="1" dirty="0"/>
              <a:t>I wish I knew but didn’t, until it was too late.”</a:t>
            </a:r>
          </a:p>
        </p:txBody>
      </p:sp>
      <p:sp>
        <p:nvSpPr>
          <p:cNvPr id="4" name="Footer Placeholder 3"/>
          <p:cNvSpPr>
            <a:spLocks noGrp="1"/>
          </p:cNvSpPr>
          <p:nvPr>
            <p:ph type="ftr" sz="quarter" idx="11"/>
          </p:nvPr>
        </p:nvSpPr>
        <p:spPr/>
        <p:txBody>
          <a:bodyPr/>
          <a:lstStyle/>
          <a:p>
            <a:r>
              <a:rPr lang="en-US" smtClean="0"/>
              <a:t>mibaso.org</a:t>
            </a:r>
            <a:endParaRPr lang="en-US"/>
          </a:p>
        </p:txBody>
      </p:sp>
      <p:sp>
        <p:nvSpPr>
          <p:cNvPr id="77826" name="AutoShape 2" descr="563+ Thousand Young Friends Laughing Royalty-Free Images, Stock Photos &amp;  Pictures | Shuttersto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friends.jpg"/>
          <p:cNvPicPr>
            <a:picLocks noChangeAspect="1"/>
          </p:cNvPicPr>
          <p:nvPr/>
        </p:nvPicPr>
        <p:blipFill>
          <a:blip r:embed="rId2"/>
          <a:srcRect b="8567"/>
          <a:stretch>
            <a:fillRect/>
          </a:stretch>
        </p:blipFill>
        <p:spPr>
          <a:xfrm>
            <a:off x="5144450" y="3790410"/>
            <a:ext cx="3361173" cy="22034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smtClean="0">
                <a:effectLst>
                  <a:outerShdw blurRad="38100" dist="38100" dir="2700000" algn="tl">
                    <a:srgbClr val="000000">
                      <a:alpha val="43137"/>
                    </a:srgbClr>
                  </a:outerShdw>
                </a:effectLst>
              </a:rPr>
              <a:t>Reporting</a:t>
            </a:r>
            <a:r>
              <a:rPr dirty="0" smtClean="0"/>
              <a:t> </a:t>
            </a:r>
            <a:r>
              <a:rPr dirty="0"/>
              <a:t>and Legal Outcomes</a:t>
            </a:r>
          </a:p>
        </p:txBody>
      </p:sp>
      <p:sp>
        <p:nvSpPr>
          <p:cNvPr id="3" name="Content Placeholder 2"/>
          <p:cNvSpPr>
            <a:spLocks noGrp="1"/>
          </p:cNvSpPr>
          <p:nvPr>
            <p:ph idx="1"/>
          </p:nvPr>
        </p:nvSpPr>
        <p:spPr/>
        <p:txBody>
          <a:bodyPr/>
          <a:lstStyle/>
          <a:p>
            <a:r>
              <a:rPr i="1" dirty="0">
                <a:effectLst>
                  <a:outerShdw blurRad="38100" dist="38100" dir="2700000" algn="tl">
                    <a:srgbClr val="000000">
                      <a:alpha val="43137"/>
                    </a:srgbClr>
                  </a:outerShdw>
                </a:effectLst>
              </a:rPr>
              <a:t>Only</a:t>
            </a:r>
            <a:r>
              <a:rPr dirty="0"/>
              <a:t> about </a:t>
            </a:r>
            <a:r>
              <a:rPr b="1" u="sng" dirty="0">
                <a:solidFill>
                  <a:srgbClr val="7030A0"/>
                </a:solidFill>
                <a:effectLst>
                  <a:outerShdw blurRad="38100" dist="38100" dir="2700000" algn="tl">
                    <a:srgbClr val="000000">
                      <a:alpha val="43137"/>
                    </a:srgbClr>
                  </a:outerShdw>
                </a:effectLst>
              </a:rPr>
              <a:t>21.4%</a:t>
            </a:r>
            <a:r>
              <a:rPr dirty="0"/>
              <a:t> of rapes and sexual assaults were </a:t>
            </a:r>
            <a:r>
              <a:rPr b="1" dirty="0"/>
              <a:t>reported</a:t>
            </a:r>
            <a:r>
              <a:rPr dirty="0"/>
              <a:t> to police in 2022</a:t>
            </a:r>
            <a:r>
              <a:rPr dirty="0" smtClean="0"/>
              <a:t>.</a:t>
            </a:r>
            <a:endParaRPr lang="en-US" dirty="0" smtClean="0"/>
          </a:p>
          <a:p>
            <a:pPr lvl="0"/>
            <a:r>
              <a:rPr lang="en-US" dirty="0" smtClean="0"/>
              <a:t>Of every 1,000 perpetrators, only </a:t>
            </a:r>
            <a:r>
              <a:rPr lang="en-US" b="1" dirty="0" smtClean="0"/>
              <a:t>25</a:t>
            </a:r>
            <a:r>
              <a:rPr lang="en-US" dirty="0" smtClean="0"/>
              <a:t> are incarcerated. (</a:t>
            </a:r>
            <a:r>
              <a:rPr lang="en-US" b="1" dirty="0" smtClean="0">
                <a:solidFill>
                  <a:srgbClr val="7030A0"/>
                </a:solidFill>
                <a:effectLst>
                  <a:outerShdw blurRad="38100" dist="38100" dir="2700000" algn="tl">
                    <a:srgbClr val="000000">
                      <a:alpha val="43137"/>
                    </a:srgbClr>
                  </a:outerShdw>
                </a:effectLst>
              </a:rPr>
              <a:t>2.5%</a:t>
            </a:r>
            <a:r>
              <a:rPr lang="en-US" dirty="0" smtClean="0"/>
              <a:t>)</a:t>
            </a:r>
            <a:r>
              <a:rPr lang="en-US" dirty="0" smtClean="0">
                <a:effectLst>
                  <a:outerShdw blurRad="38100" dist="38100" dir="2700000" algn="tl">
                    <a:srgbClr val="000000">
                      <a:alpha val="43137"/>
                    </a:srgbClr>
                  </a:outerShdw>
                </a:effectLst>
              </a:rPr>
              <a:t> </a:t>
            </a:r>
            <a:r>
              <a:rPr lang="en-US" sz="1600" dirty="0" smtClean="0">
                <a:hlinkClick r:id="rId2" action="ppaction://hlinkfile"/>
              </a:rPr>
              <a:t>Ref</a:t>
            </a:r>
            <a:r>
              <a:rPr lang="en-US" sz="1600" dirty="0" smtClean="0">
                <a:hlinkClick r:id="rId2" action="ppaction://hlinkfile"/>
              </a:rPr>
              <a:t>erence</a:t>
            </a:r>
            <a:endParaRPr lang="en-US" sz="1600" dirty="0" smtClean="0"/>
          </a:p>
          <a:p>
            <a:pPr>
              <a:buNone/>
            </a:pPr>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reporting.jpg"/>
          <p:cNvPicPr>
            <a:picLocks noChangeAspect="1"/>
          </p:cNvPicPr>
          <p:nvPr/>
        </p:nvPicPr>
        <p:blipFill>
          <a:blip r:embed="rId3"/>
          <a:stretch>
            <a:fillRect/>
          </a:stretch>
        </p:blipFill>
        <p:spPr>
          <a:xfrm>
            <a:off x="2473661" y="3771765"/>
            <a:ext cx="3836227" cy="25528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solidFill>
                  <a:srgbClr val="FF0000"/>
                </a:solidFill>
                <a:effectLst>
                  <a:outerShdw blurRad="38100" dist="38100" dir="2700000" algn="tl">
                    <a:srgbClr val="000000">
                      <a:alpha val="43137"/>
                    </a:srgbClr>
                  </a:outerShdw>
                </a:effectLst>
              </a:rPr>
              <a:t>Risk</a:t>
            </a:r>
            <a:r>
              <a:rPr dirty="0" smtClean="0"/>
              <a:t> </a:t>
            </a:r>
            <a:r>
              <a:rPr dirty="0"/>
              <a:t>Factors</a:t>
            </a:r>
          </a:p>
        </p:txBody>
      </p:sp>
      <p:sp>
        <p:nvSpPr>
          <p:cNvPr id="3" name="Content Placeholder 2"/>
          <p:cNvSpPr>
            <a:spLocks noGrp="1"/>
          </p:cNvSpPr>
          <p:nvPr>
            <p:ph idx="1"/>
          </p:nvPr>
        </p:nvSpPr>
        <p:spPr/>
        <p:txBody>
          <a:bodyPr>
            <a:normAutofit/>
          </a:bodyPr>
          <a:lstStyle/>
          <a:p>
            <a:r>
              <a:rPr u="sng" dirty="0"/>
              <a:t>Demographic Factors</a:t>
            </a:r>
            <a:r>
              <a:rPr dirty="0"/>
              <a:t>: Younger age at first date, early sexual activity, earlier age of menarche, and a history of prior sexual victimization increase vulnerability to date rape</a:t>
            </a:r>
            <a:r>
              <a:rPr dirty="0" smtClean="0"/>
              <a:t>.</a:t>
            </a:r>
            <a:r>
              <a:rPr lang="en-US" dirty="0" smtClean="0"/>
              <a:t>  </a:t>
            </a:r>
            <a:r>
              <a:rPr lang="en-US" sz="1800" u="sng" dirty="0" smtClean="0"/>
              <a:t>Ref</a:t>
            </a:r>
            <a:r>
              <a:rPr lang="en-US" sz="1800" dirty="0" smtClean="0"/>
              <a:t>: </a:t>
            </a:r>
            <a:r>
              <a:rPr lang="en-US" sz="1800" dirty="0" err="1" smtClean="0">
                <a:hlinkClick r:id="rId2"/>
              </a:rPr>
              <a:t>UpToDate</a:t>
            </a:r>
            <a:endParaRPr sz="1800" dirty="0"/>
          </a:p>
          <a:p>
            <a:r>
              <a:rPr u="sng" dirty="0"/>
              <a:t>Psychosocial Factors</a:t>
            </a:r>
            <a:r>
              <a:rPr dirty="0"/>
              <a:t>: </a:t>
            </a:r>
            <a:r>
              <a:rPr dirty="0">
                <a:solidFill>
                  <a:srgbClr val="FF0000"/>
                </a:solidFill>
              </a:rPr>
              <a:t>Acceptance of rape myths </a:t>
            </a:r>
            <a:r>
              <a:rPr dirty="0"/>
              <a:t>and violence toward women are associated with higher risk</a:t>
            </a:r>
            <a:r>
              <a:rPr dirty="0" smtClean="0"/>
              <a:t>.</a:t>
            </a:r>
            <a:r>
              <a:rPr lang="en-US" dirty="0" smtClean="0"/>
              <a:t> </a:t>
            </a:r>
            <a:r>
              <a:rPr lang="en-US" sz="1800" u="sng" dirty="0" smtClean="0"/>
              <a:t>Ref</a:t>
            </a:r>
            <a:r>
              <a:rPr lang="en-US" sz="1800" dirty="0" smtClean="0"/>
              <a:t>: </a:t>
            </a:r>
            <a:r>
              <a:rPr lang="en-US" sz="1800" dirty="0" err="1" smtClean="0">
                <a:hlinkClick r:id="rId2"/>
              </a:rPr>
              <a:t>UpToDate</a:t>
            </a:r>
            <a:endParaRPr sz="1800" dirty="0"/>
          </a:p>
          <a:p>
            <a:r>
              <a:rPr u="sng" dirty="0"/>
              <a:t>Substance Use</a:t>
            </a:r>
            <a:r>
              <a:rPr dirty="0"/>
              <a:t>: </a:t>
            </a:r>
            <a:r>
              <a:rPr b="1" dirty="0">
                <a:solidFill>
                  <a:srgbClr val="002060"/>
                </a:solidFill>
                <a:effectLst>
                  <a:outerShdw blurRad="38100" dist="38100" dir="2700000" algn="tl">
                    <a:srgbClr val="000000">
                      <a:alpha val="43137"/>
                    </a:srgbClr>
                  </a:outerShdw>
                </a:effectLst>
              </a:rPr>
              <a:t>Alcohol</a:t>
            </a:r>
            <a:r>
              <a:rPr b="1" dirty="0">
                <a:solidFill>
                  <a:srgbClr val="002060"/>
                </a:solidFill>
              </a:rPr>
              <a:t> is the most commonly used substance in date rape incidents</a:t>
            </a:r>
            <a:r>
              <a:rPr dirty="0"/>
              <a:t>, surpassing the use </a:t>
            </a:r>
            <a:r>
              <a:rPr dirty="0" smtClean="0"/>
              <a:t>of "</a:t>
            </a:r>
            <a:r>
              <a:rPr dirty="0"/>
              <a:t>date rape" drugs</a:t>
            </a:r>
            <a:r>
              <a:rPr dirty="0" smtClean="0"/>
              <a:t>.</a:t>
            </a:r>
            <a:r>
              <a:rPr lang="en-US" dirty="0" smtClean="0"/>
              <a:t>  </a:t>
            </a:r>
            <a:r>
              <a:rPr lang="en-US" sz="1800" u="sng" dirty="0" smtClean="0"/>
              <a:t>Ref</a:t>
            </a:r>
            <a:r>
              <a:rPr lang="en-US" sz="1800" dirty="0" smtClean="0"/>
              <a:t>: </a:t>
            </a:r>
            <a:r>
              <a:rPr lang="en-US" sz="1800" dirty="0" smtClean="0">
                <a:hlinkClick r:id="rId3"/>
              </a:rPr>
              <a:t>HRF</a:t>
            </a:r>
            <a:endParaRPr sz="1800"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risk 2.png"/>
          <p:cNvPicPr>
            <a:picLocks noChangeAspect="1"/>
          </p:cNvPicPr>
          <p:nvPr/>
        </p:nvPicPr>
        <p:blipFill>
          <a:blip r:embed="rId4"/>
          <a:stretch>
            <a:fillRect/>
          </a:stretch>
        </p:blipFill>
        <p:spPr>
          <a:xfrm>
            <a:off x="7506834" y="581308"/>
            <a:ext cx="1783080" cy="16383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2335"/>
            <a:ext cx="8229600" cy="796501"/>
          </a:xfrm>
        </p:spPr>
        <p:txBody>
          <a:bodyPr>
            <a:normAutofit fontScale="90000"/>
          </a:bodyPr>
          <a:lstStyle/>
          <a:p>
            <a:r>
              <a:rPr dirty="0" smtClean="0">
                <a:effectLst>
                  <a:outerShdw blurRad="38100" dist="38100" dir="2700000" algn="tl">
                    <a:srgbClr val="000000">
                      <a:alpha val="43137"/>
                    </a:srgbClr>
                  </a:outerShdw>
                </a:effectLst>
              </a:rPr>
              <a:t>Prevention</a:t>
            </a:r>
            <a:r>
              <a:rPr dirty="0" smtClean="0"/>
              <a:t> </a:t>
            </a:r>
            <a:r>
              <a:rPr dirty="0"/>
              <a:t>Strategies</a:t>
            </a:r>
          </a:p>
        </p:txBody>
      </p:sp>
      <p:sp>
        <p:nvSpPr>
          <p:cNvPr id="3" name="Content Placeholder 2"/>
          <p:cNvSpPr>
            <a:spLocks noGrp="1"/>
          </p:cNvSpPr>
          <p:nvPr>
            <p:ph idx="1"/>
          </p:nvPr>
        </p:nvSpPr>
        <p:spPr>
          <a:xfrm>
            <a:off x="457200" y="1448835"/>
            <a:ext cx="8229600" cy="5272639"/>
          </a:xfrm>
        </p:spPr>
        <p:txBody>
          <a:bodyPr>
            <a:normAutofit fontScale="92500"/>
          </a:bodyPr>
          <a:lstStyle/>
          <a:p>
            <a:r>
              <a:rPr u="sng" dirty="0"/>
              <a:t>Education Programs</a:t>
            </a:r>
            <a:r>
              <a:rPr dirty="0"/>
              <a:t>: Programs focusing on changing rape-related attitudes, myths, and victim-blaming have been implemented, but their effectiveness </a:t>
            </a:r>
            <a:r>
              <a:rPr dirty="0" smtClean="0"/>
              <a:t>varies.</a:t>
            </a:r>
            <a:r>
              <a:rPr lang="en-US" dirty="0" smtClean="0"/>
              <a:t>   </a:t>
            </a:r>
            <a:r>
              <a:rPr lang="en-US" dirty="0" smtClean="0">
                <a:hlinkClick r:id="rId2"/>
              </a:rPr>
              <a:t>oatext.com</a:t>
            </a:r>
            <a:endParaRPr dirty="0"/>
          </a:p>
          <a:p>
            <a:r>
              <a:rPr u="sng" dirty="0"/>
              <a:t>Bystander Intervention</a:t>
            </a:r>
            <a:r>
              <a:rPr dirty="0"/>
              <a:t>: Initiatives like the </a:t>
            </a:r>
            <a:r>
              <a:rPr dirty="0">
                <a:hlinkClick r:id="rId3"/>
              </a:rPr>
              <a:t>Green Dot program</a:t>
            </a:r>
            <a:r>
              <a:rPr dirty="0"/>
              <a:t> have shown success in reducing sexual violence through training students to intervene in high-risk situations</a:t>
            </a:r>
            <a:r>
              <a:rPr dirty="0" smtClean="0"/>
              <a:t>.</a:t>
            </a:r>
            <a:r>
              <a:rPr lang="en-US" dirty="0" smtClean="0"/>
              <a:t> Green Dot seeks to shift social norms towards </a:t>
            </a:r>
            <a:r>
              <a:rPr lang="en-US" b="1" dirty="0" smtClean="0">
                <a:solidFill>
                  <a:schemeClr val="accent4">
                    <a:lumMod val="50000"/>
                  </a:schemeClr>
                </a:solidFill>
              </a:rPr>
              <a:t>compassion, connection, and care, creating a culture that doesn't tolerate violence</a:t>
            </a:r>
            <a:r>
              <a:rPr lang="en-US" dirty="0" smtClean="0"/>
              <a:t>. </a:t>
            </a:r>
            <a:r>
              <a:rPr lang="en-US" dirty="0" smtClean="0">
                <a:hlinkClick r:id="rId4"/>
              </a:rPr>
              <a:t>Teen Vogue</a:t>
            </a:r>
            <a:endParaRPr dirty="0"/>
          </a:p>
          <a:p>
            <a:r>
              <a:rPr u="sng" dirty="0"/>
              <a:t>Self-Defense Training</a:t>
            </a:r>
            <a:r>
              <a:rPr dirty="0"/>
              <a:t>: Specialized training programs for college women have been effective in reducing the risk of rape by teaching risk assessment and self-defense techniques</a:t>
            </a:r>
            <a:r>
              <a:rPr dirty="0" smtClean="0"/>
              <a:t>.</a:t>
            </a:r>
            <a:r>
              <a:rPr lang="en-US" dirty="0" smtClean="0"/>
              <a:t> </a:t>
            </a:r>
            <a:r>
              <a:rPr lang="en-US" dirty="0" smtClean="0">
                <a:hlinkClick r:id="rId5"/>
              </a:rPr>
              <a:t>Time</a:t>
            </a:r>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self defense.jpg"/>
          <p:cNvPicPr>
            <a:picLocks noChangeAspect="1"/>
          </p:cNvPicPr>
          <p:nvPr/>
        </p:nvPicPr>
        <p:blipFill>
          <a:blip r:embed="rId6"/>
          <a:stretch>
            <a:fillRect/>
          </a:stretch>
        </p:blipFill>
        <p:spPr>
          <a:xfrm>
            <a:off x="6019800" y="0"/>
            <a:ext cx="2286000" cy="152122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025" y="398834"/>
            <a:ext cx="8229600" cy="1143000"/>
          </a:xfrm>
        </p:spPr>
        <p:txBody>
          <a:bodyPr/>
          <a:lstStyle/>
          <a:p>
            <a:r>
              <a:rPr dirty="0" smtClean="0"/>
              <a:t>David </a:t>
            </a:r>
            <a:r>
              <a:rPr dirty="0" err="1"/>
              <a:t>Lisak's</a:t>
            </a:r>
            <a:r>
              <a:rPr dirty="0"/>
              <a:t> </a:t>
            </a:r>
            <a:r>
              <a:rPr dirty="0">
                <a:effectLst>
                  <a:outerShdw blurRad="38100" dist="38100" dir="2700000" algn="tl">
                    <a:srgbClr val="000000">
                      <a:alpha val="43137"/>
                    </a:srgbClr>
                  </a:outerShdw>
                </a:effectLst>
              </a:rPr>
              <a:t>Study</a:t>
            </a:r>
          </a:p>
        </p:txBody>
      </p:sp>
      <p:sp>
        <p:nvSpPr>
          <p:cNvPr id="3" name="Content Placeholder 2"/>
          <p:cNvSpPr>
            <a:spLocks noGrp="1"/>
          </p:cNvSpPr>
          <p:nvPr>
            <p:ph idx="1"/>
          </p:nvPr>
        </p:nvSpPr>
        <p:spPr>
          <a:xfrm>
            <a:off x="457200" y="1541834"/>
            <a:ext cx="8229600" cy="4087238"/>
          </a:xfrm>
        </p:spPr>
        <p:txBody>
          <a:bodyPr/>
          <a:lstStyle/>
          <a:p>
            <a:r>
              <a:rPr u="sng" dirty="0"/>
              <a:t>Title</a:t>
            </a:r>
            <a:r>
              <a:rPr dirty="0"/>
              <a:t>: Repeat Rape and Multiple Offending Among </a:t>
            </a:r>
            <a:r>
              <a:rPr b="1" dirty="0"/>
              <a:t>Undetected Rapists</a:t>
            </a:r>
          </a:p>
          <a:p>
            <a:r>
              <a:rPr u="sng" dirty="0"/>
              <a:t>Author</a:t>
            </a:r>
            <a:r>
              <a:rPr dirty="0"/>
              <a:t>: David </a:t>
            </a:r>
            <a:r>
              <a:rPr dirty="0" err="1"/>
              <a:t>Lisak</a:t>
            </a:r>
            <a:r>
              <a:rPr dirty="0"/>
              <a:t> &amp; Paul M. Miller (2002)</a:t>
            </a:r>
          </a:p>
          <a:p>
            <a:r>
              <a:rPr u="sng" dirty="0"/>
              <a:t>Journal</a:t>
            </a:r>
            <a:r>
              <a:rPr dirty="0"/>
              <a:t>: Violence and Victims</a:t>
            </a:r>
          </a:p>
          <a:p>
            <a:r>
              <a:rPr u="sng" dirty="0"/>
              <a:t>Key </a:t>
            </a:r>
            <a:r>
              <a:rPr u="sng" dirty="0" smtClean="0"/>
              <a:t>Findings</a:t>
            </a:r>
            <a:r>
              <a:rPr dirty="0" smtClean="0"/>
              <a:t>:</a:t>
            </a:r>
            <a:r>
              <a:rPr lang="en-US" dirty="0" smtClean="0"/>
              <a:t> </a:t>
            </a:r>
            <a:r>
              <a:rPr b="1" dirty="0" smtClean="0">
                <a:solidFill>
                  <a:schemeClr val="bg1"/>
                </a:solidFill>
                <a:effectLst>
                  <a:outerShdw blurRad="38100" dist="38100" dir="2700000" algn="tl">
                    <a:srgbClr val="000000">
                      <a:alpha val="43137"/>
                    </a:srgbClr>
                  </a:outerShdw>
                </a:effectLst>
              </a:rPr>
              <a:t>6.4</a:t>
            </a:r>
            <a:r>
              <a:rPr b="1" dirty="0">
                <a:solidFill>
                  <a:schemeClr val="bg1"/>
                </a:solidFill>
                <a:effectLst>
                  <a:outerShdw blurRad="38100" dist="38100" dir="2700000" algn="tl">
                    <a:srgbClr val="000000">
                      <a:alpha val="43137"/>
                    </a:srgbClr>
                  </a:outerShdw>
                </a:effectLst>
              </a:rPr>
              <a:t>%</a:t>
            </a:r>
            <a:r>
              <a:rPr dirty="0">
                <a:solidFill>
                  <a:schemeClr val="bg1"/>
                </a:solidFill>
              </a:rPr>
              <a:t> of </a:t>
            </a:r>
            <a:r>
              <a:rPr u="sng" dirty="0">
                <a:solidFill>
                  <a:schemeClr val="bg1"/>
                </a:solidFill>
              </a:rPr>
              <a:t>college men </a:t>
            </a:r>
            <a:r>
              <a:rPr dirty="0">
                <a:solidFill>
                  <a:schemeClr val="bg1"/>
                </a:solidFill>
              </a:rPr>
              <a:t>admitted to behavior that met legal definitions of rape or attempted rape</a:t>
            </a:r>
            <a:r>
              <a:rPr dirty="0" smtClean="0">
                <a:solidFill>
                  <a:schemeClr val="bg1"/>
                </a:solidFill>
              </a:rPr>
              <a:t>.</a:t>
            </a:r>
            <a:r>
              <a:rPr lang="en-US" dirty="0" smtClean="0">
                <a:solidFill>
                  <a:schemeClr val="bg1"/>
                </a:solidFill>
              </a:rPr>
              <a:t> </a:t>
            </a:r>
          </a:p>
          <a:p>
            <a:pPr>
              <a:buNone/>
            </a:pPr>
            <a:r>
              <a:rPr lang="en-US" sz="1800" dirty="0" smtClean="0">
                <a:hlinkClick r:id="rId2"/>
              </a:rPr>
              <a:t>https://pubmed.ncbi.nlm.nih.gov/11991158/</a:t>
            </a:r>
            <a:endParaRPr sz="1800"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men.jpg"/>
          <p:cNvPicPr>
            <a:picLocks noChangeAspect="1"/>
          </p:cNvPicPr>
          <p:nvPr/>
        </p:nvPicPr>
        <p:blipFill>
          <a:blip r:embed="rId3"/>
          <a:stretch>
            <a:fillRect/>
          </a:stretch>
        </p:blipFill>
        <p:spPr>
          <a:xfrm>
            <a:off x="5159168" y="4319081"/>
            <a:ext cx="3829189" cy="25389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365787" cy="1143000"/>
          </a:xfrm>
        </p:spPr>
        <p:txBody>
          <a:bodyPr>
            <a:normAutofit fontScale="90000"/>
          </a:bodyPr>
          <a:lstStyle/>
          <a:p>
            <a:r>
              <a:rPr b="1" dirty="0" smtClean="0">
                <a:solidFill>
                  <a:schemeClr val="bg1"/>
                </a:solidFill>
                <a:effectLst>
                  <a:outerShdw blurRad="38100" dist="38100" dir="2700000" algn="tl">
                    <a:srgbClr val="000000">
                      <a:alpha val="43137"/>
                    </a:srgbClr>
                  </a:outerShdw>
                </a:effectLst>
              </a:rPr>
              <a:t>AAU</a:t>
            </a:r>
            <a:r>
              <a:rPr dirty="0" smtClean="0"/>
              <a:t> </a:t>
            </a:r>
            <a:r>
              <a:rPr dirty="0"/>
              <a:t>Campus Climate Survey (2019)</a:t>
            </a:r>
          </a:p>
        </p:txBody>
      </p:sp>
      <p:sp>
        <p:nvSpPr>
          <p:cNvPr id="3" name="Content Placeholder 2"/>
          <p:cNvSpPr>
            <a:spLocks noGrp="1"/>
          </p:cNvSpPr>
          <p:nvPr>
            <p:ph idx="1"/>
          </p:nvPr>
        </p:nvSpPr>
        <p:spPr>
          <a:xfrm>
            <a:off x="340468" y="1275588"/>
            <a:ext cx="8229600" cy="4096966"/>
          </a:xfrm>
        </p:spPr>
        <p:txBody>
          <a:bodyPr/>
          <a:lstStyle/>
          <a:p>
            <a:r>
              <a:rPr u="sng" dirty="0"/>
              <a:t>Title</a:t>
            </a:r>
            <a:r>
              <a:rPr dirty="0"/>
              <a:t>: Association of American Universities Campus Climate Survey on Sexual Assault and Misconduct</a:t>
            </a:r>
          </a:p>
          <a:p>
            <a:r>
              <a:rPr u="sng" dirty="0" smtClean="0"/>
              <a:t>Key Findings</a:t>
            </a:r>
            <a:r>
              <a:rPr dirty="0" smtClean="0"/>
              <a:t>:</a:t>
            </a:r>
            <a:r>
              <a:rPr lang="en-US" dirty="0" smtClean="0"/>
              <a:t> </a:t>
            </a:r>
            <a:r>
              <a:rPr b="1" dirty="0" smtClean="0">
                <a:solidFill>
                  <a:srgbClr val="FF0000"/>
                </a:solidFill>
                <a:effectLst>
                  <a:outerShdw blurRad="38100" dist="38100" dir="2700000" algn="tl">
                    <a:srgbClr val="000000">
                      <a:alpha val="43137"/>
                    </a:srgbClr>
                  </a:outerShdw>
                </a:effectLst>
              </a:rPr>
              <a:t>13</a:t>
            </a:r>
            <a:r>
              <a:rPr b="1" dirty="0">
                <a:solidFill>
                  <a:srgbClr val="FF0000"/>
                </a:solidFill>
                <a:effectLst>
                  <a:outerShdw blurRad="38100" dist="38100" dir="2700000" algn="tl">
                    <a:srgbClr val="000000">
                      <a:alpha val="43137"/>
                    </a:srgbClr>
                  </a:outerShdw>
                </a:effectLst>
              </a:rPr>
              <a:t>%</a:t>
            </a:r>
            <a:r>
              <a:rPr dirty="0">
                <a:solidFill>
                  <a:srgbClr val="002060"/>
                </a:solidFill>
                <a:effectLst>
                  <a:outerShdw blurRad="38100" dist="38100" dir="2700000" algn="tl">
                    <a:srgbClr val="000000">
                      <a:alpha val="43137"/>
                    </a:srgbClr>
                  </a:outerShdw>
                </a:effectLst>
              </a:rPr>
              <a:t> </a:t>
            </a:r>
            <a:r>
              <a:rPr dirty="0">
                <a:solidFill>
                  <a:srgbClr val="002060"/>
                </a:solidFill>
              </a:rPr>
              <a:t>of </a:t>
            </a:r>
            <a:r>
              <a:rPr i="1" dirty="0">
                <a:solidFill>
                  <a:srgbClr val="002060"/>
                </a:solidFill>
              </a:rPr>
              <a:t>undergrad</a:t>
            </a:r>
            <a:r>
              <a:rPr dirty="0">
                <a:solidFill>
                  <a:srgbClr val="002060"/>
                </a:solidFill>
              </a:rPr>
              <a:t> women </a:t>
            </a:r>
            <a:r>
              <a:rPr i="1" dirty="0">
                <a:solidFill>
                  <a:schemeClr val="bg1"/>
                </a:solidFill>
              </a:rPr>
              <a:t>reported</a:t>
            </a:r>
            <a:r>
              <a:rPr dirty="0">
                <a:solidFill>
                  <a:srgbClr val="002060"/>
                </a:solidFill>
              </a:rPr>
              <a:t> nonconsensual sexual </a:t>
            </a:r>
            <a:r>
              <a:rPr dirty="0" smtClean="0">
                <a:solidFill>
                  <a:srgbClr val="002060"/>
                </a:solidFill>
              </a:rPr>
              <a:t>contact</a:t>
            </a:r>
            <a:endParaRPr lang="en-US" dirty="0" smtClean="0"/>
          </a:p>
          <a:p>
            <a:r>
              <a:rPr lang="en-US" dirty="0" smtClean="0">
                <a:solidFill>
                  <a:schemeClr val="bg1"/>
                </a:solidFill>
                <a:hlinkClick r:id="rId2"/>
              </a:rPr>
              <a:t>A</a:t>
            </a:r>
            <a:r>
              <a:rPr lang="en-US" dirty="0" smtClean="0">
                <a:hlinkClick r:id="rId2"/>
              </a:rPr>
              <a:t>ssociation of </a:t>
            </a:r>
            <a:r>
              <a:rPr lang="en-US" dirty="0" smtClean="0">
                <a:solidFill>
                  <a:schemeClr val="bg1"/>
                </a:solidFill>
                <a:hlinkClick r:id="rId2"/>
              </a:rPr>
              <a:t>A</a:t>
            </a:r>
            <a:r>
              <a:rPr lang="en-US" dirty="0" smtClean="0">
                <a:hlinkClick r:id="rId2"/>
              </a:rPr>
              <a:t>merican </a:t>
            </a:r>
            <a:r>
              <a:rPr lang="en-US" dirty="0" smtClean="0">
                <a:solidFill>
                  <a:schemeClr val="bg1"/>
                </a:solidFill>
                <a:hlinkClick r:id="rId2"/>
              </a:rPr>
              <a:t>U</a:t>
            </a:r>
            <a:r>
              <a:rPr lang="en-US" dirty="0" smtClean="0">
                <a:hlinkClick r:id="rId2"/>
              </a:rPr>
              <a:t>niversities</a:t>
            </a:r>
            <a:r>
              <a:rPr lang="en-US" sz="1400" dirty="0" smtClean="0"/>
              <a:t> PDF</a:t>
            </a:r>
            <a:endParaRPr lang="en-US" sz="1400" dirty="0" smtClean="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protest 2.jpg"/>
          <p:cNvPicPr>
            <a:picLocks noChangeAspect="1"/>
          </p:cNvPicPr>
          <p:nvPr/>
        </p:nvPicPr>
        <p:blipFill>
          <a:blip r:embed="rId3"/>
          <a:stretch>
            <a:fillRect/>
          </a:stretch>
        </p:blipFill>
        <p:spPr>
          <a:xfrm>
            <a:off x="2315183" y="3813243"/>
            <a:ext cx="4183163" cy="235040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3038"/>
            <a:ext cx="8229600" cy="1143000"/>
          </a:xfrm>
        </p:spPr>
        <p:txBody>
          <a:bodyPr>
            <a:normAutofit fontScale="90000"/>
          </a:bodyPr>
          <a:lstStyle/>
          <a:p>
            <a:r>
              <a:rPr dirty="0" err="1" smtClean="0"/>
              <a:t>Tjaden</a:t>
            </a:r>
            <a:r>
              <a:rPr dirty="0" smtClean="0"/>
              <a:t> </a:t>
            </a:r>
            <a:r>
              <a:rPr dirty="0"/>
              <a:t>&amp; </a:t>
            </a:r>
            <a:r>
              <a:rPr dirty="0" err="1"/>
              <a:t>Thoennes</a:t>
            </a:r>
            <a:r>
              <a:rPr dirty="0"/>
              <a:t> (2000) – National Institute of Justice</a:t>
            </a:r>
          </a:p>
        </p:txBody>
      </p:sp>
      <p:sp>
        <p:nvSpPr>
          <p:cNvPr id="3" name="Content Placeholder 2"/>
          <p:cNvSpPr>
            <a:spLocks noGrp="1"/>
          </p:cNvSpPr>
          <p:nvPr>
            <p:ph idx="1"/>
          </p:nvPr>
        </p:nvSpPr>
        <p:spPr>
          <a:xfrm>
            <a:off x="457200" y="2242226"/>
            <a:ext cx="8229600" cy="3766226"/>
          </a:xfrm>
        </p:spPr>
        <p:txBody>
          <a:bodyPr/>
          <a:lstStyle/>
          <a:p>
            <a:r>
              <a:rPr u="sng" dirty="0"/>
              <a:t>Title</a:t>
            </a:r>
            <a:r>
              <a:rPr dirty="0"/>
              <a:t>: Prevalence, Incidence, and Consequences of Violence Against Women</a:t>
            </a:r>
          </a:p>
          <a:p>
            <a:r>
              <a:rPr u="sng" dirty="0"/>
              <a:t>Published by</a:t>
            </a:r>
            <a:r>
              <a:rPr dirty="0"/>
              <a:t>: National Institute of Justice and </a:t>
            </a:r>
            <a:r>
              <a:rPr dirty="0">
                <a:effectLst>
                  <a:outerShdw blurRad="38100" dist="38100" dir="2700000" algn="tl">
                    <a:srgbClr val="000000">
                      <a:alpha val="43137"/>
                    </a:srgbClr>
                  </a:outerShdw>
                </a:effectLst>
                <a:hlinkClick r:id="rId2"/>
              </a:rPr>
              <a:t>CDC</a:t>
            </a:r>
            <a:endParaRPr dirty="0">
              <a:effectLst>
                <a:outerShdw blurRad="38100" dist="38100" dir="2700000" algn="tl">
                  <a:srgbClr val="000000">
                    <a:alpha val="43137"/>
                  </a:srgbClr>
                </a:outerShdw>
              </a:effectLst>
            </a:endParaRPr>
          </a:p>
          <a:p>
            <a:pPr lvl="0"/>
            <a:r>
              <a:rPr u="sng" dirty="0"/>
              <a:t>Key Findings</a:t>
            </a:r>
            <a:r>
              <a:rPr dirty="0" smtClean="0"/>
              <a:t>:</a:t>
            </a:r>
            <a:r>
              <a:rPr lang="en-US" dirty="0" smtClean="0"/>
              <a:t> Lifetime prevalence of rape among women</a:t>
            </a:r>
            <a:r>
              <a:rPr lang="en-US" dirty="0" smtClean="0">
                <a:solidFill>
                  <a:srgbClr val="002060"/>
                </a:solidFill>
              </a:rPr>
              <a:t>: </a:t>
            </a:r>
            <a:r>
              <a:rPr lang="en-US" b="1" dirty="0" smtClean="0">
                <a:solidFill>
                  <a:srgbClr val="FF0000"/>
                </a:solidFill>
                <a:effectLst>
                  <a:outerShdw blurRad="38100" dist="38100" dir="2700000" algn="tl">
                    <a:srgbClr val="000000">
                      <a:alpha val="43137"/>
                    </a:srgbClr>
                  </a:outerShdw>
                </a:effectLst>
              </a:rPr>
              <a:t>~18% </a:t>
            </a:r>
            <a:r>
              <a:rPr lang="en-US" dirty="0" smtClean="0">
                <a:solidFill>
                  <a:srgbClr val="002060"/>
                </a:solidFill>
              </a:rPr>
              <a:t>&amp; </a:t>
            </a:r>
            <a:r>
              <a:rPr lang="en-US" i="1" dirty="0" smtClean="0">
                <a:solidFill>
                  <a:srgbClr val="002060"/>
                </a:solidFill>
              </a:rPr>
              <a:t>Most</a:t>
            </a:r>
            <a:r>
              <a:rPr lang="en-US" dirty="0" smtClean="0">
                <a:solidFill>
                  <a:srgbClr val="002060"/>
                </a:solidFill>
              </a:rPr>
              <a:t> assaults committed by </a:t>
            </a:r>
            <a:r>
              <a:rPr lang="en-US" b="1" dirty="0" smtClean="0">
                <a:solidFill>
                  <a:srgbClr val="002060"/>
                </a:solidFill>
              </a:rPr>
              <a:t>someone the victim </a:t>
            </a:r>
            <a:r>
              <a:rPr lang="en-US" b="1" dirty="0" smtClean="0">
                <a:solidFill>
                  <a:srgbClr val="002060"/>
                </a:solidFill>
              </a:rPr>
              <a:t>knows</a:t>
            </a:r>
            <a:endParaRPr lang="en-US" sz="1800" dirty="0" smtClean="0"/>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friends 2.jpg"/>
          <p:cNvPicPr>
            <a:picLocks noChangeAspect="1"/>
          </p:cNvPicPr>
          <p:nvPr/>
        </p:nvPicPr>
        <p:blipFill>
          <a:blip r:embed="rId3"/>
          <a:stretch>
            <a:fillRect/>
          </a:stretch>
        </p:blipFill>
        <p:spPr>
          <a:xfrm>
            <a:off x="5523689" y="4793236"/>
            <a:ext cx="2897627" cy="1928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Statewide </a:t>
            </a:r>
            <a:r>
              <a:rPr dirty="0"/>
              <a:t>Rape Rate</a:t>
            </a:r>
          </a:p>
        </p:txBody>
      </p:sp>
      <p:sp>
        <p:nvSpPr>
          <p:cNvPr id="3" name="Content Placeholder 2"/>
          <p:cNvSpPr>
            <a:spLocks noGrp="1"/>
          </p:cNvSpPr>
          <p:nvPr>
            <p:ph idx="1"/>
          </p:nvPr>
        </p:nvSpPr>
        <p:spPr>
          <a:xfrm>
            <a:off x="457200" y="1935480"/>
            <a:ext cx="8453336" cy="4389120"/>
          </a:xfrm>
        </p:spPr>
        <p:txBody>
          <a:bodyPr/>
          <a:lstStyle/>
          <a:p>
            <a:r>
              <a:rPr dirty="0"/>
              <a:t>In 2023, </a:t>
            </a:r>
            <a:r>
              <a:rPr dirty="0">
                <a:solidFill>
                  <a:srgbClr val="FF0000"/>
                </a:solidFill>
                <a:effectLst>
                  <a:outerShdw blurRad="38100" dist="38100" dir="2700000" algn="tl">
                    <a:srgbClr val="000000">
                      <a:alpha val="43137"/>
                    </a:srgbClr>
                  </a:outerShdw>
                </a:effectLst>
                <a:hlinkClick r:id="rId2"/>
              </a:rPr>
              <a:t>Florida</a:t>
            </a:r>
            <a:r>
              <a:rPr dirty="0"/>
              <a:t> reported a rape rate of </a:t>
            </a:r>
            <a:r>
              <a:rPr b="1" dirty="0">
                <a:solidFill>
                  <a:srgbClr val="002060"/>
                </a:solidFill>
              </a:rPr>
              <a:t>10.1 </a:t>
            </a:r>
            <a:r>
              <a:rPr b="1" i="1" dirty="0">
                <a:solidFill>
                  <a:srgbClr val="002060"/>
                </a:solidFill>
              </a:rPr>
              <a:t>per</a:t>
            </a:r>
            <a:r>
              <a:rPr b="1" dirty="0">
                <a:solidFill>
                  <a:srgbClr val="002060"/>
                </a:solidFill>
              </a:rPr>
              <a:t> 100,000 </a:t>
            </a:r>
            <a:r>
              <a:rPr dirty="0"/>
              <a:t>population</a:t>
            </a:r>
            <a:r>
              <a:rPr dirty="0" smtClean="0"/>
              <a:t>.</a:t>
            </a:r>
            <a:r>
              <a:rPr lang="en-US" dirty="0" smtClean="0"/>
              <a:t> </a:t>
            </a:r>
            <a:endParaRPr sz="1800"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FL.jpg"/>
          <p:cNvPicPr>
            <a:picLocks noChangeAspect="1"/>
          </p:cNvPicPr>
          <p:nvPr/>
        </p:nvPicPr>
        <p:blipFill>
          <a:blip r:embed="rId3"/>
          <a:stretch>
            <a:fillRect/>
          </a:stretch>
        </p:blipFill>
        <p:spPr>
          <a:xfrm>
            <a:off x="2540541" y="3282587"/>
            <a:ext cx="3898375" cy="261788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effectLst>
                  <a:outerShdw blurRad="38100" dist="38100" dir="2700000" algn="tl">
                    <a:srgbClr val="000000">
                      <a:alpha val="43137"/>
                    </a:srgbClr>
                  </a:outerShdw>
                </a:effectLst>
              </a:rPr>
              <a:t>Miami-Dade </a:t>
            </a:r>
            <a:r>
              <a:rPr dirty="0">
                <a:effectLst>
                  <a:outerShdw blurRad="38100" dist="38100" dir="2700000" algn="tl">
                    <a:srgbClr val="000000">
                      <a:alpha val="43137"/>
                    </a:srgbClr>
                  </a:outerShdw>
                </a:effectLst>
              </a:rPr>
              <a:t>County</a:t>
            </a:r>
          </a:p>
        </p:txBody>
      </p:sp>
      <p:sp>
        <p:nvSpPr>
          <p:cNvPr id="3" name="Content Placeholder 2"/>
          <p:cNvSpPr>
            <a:spLocks noGrp="1"/>
          </p:cNvSpPr>
          <p:nvPr>
            <p:ph idx="1"/>
          </p:nvPr>
        </p:nvSpPr>
        <p:spPr/>
        <p:txBody>
          <a:bodyPr/>
          <a:lstStyle/>
          <a:p>
            <a:r>
              <a:rPr dirty="0"/>
              <a:t>In 2024, Miami recorded </a:t>
            </a:r>
            <a:r>
              <a:rPr b="1" dirty="0" smtClean="0">
                <a:solidFill>
                  <a:schemeClr val="bg1"/>
                </a:solidFill>
              </a:rPr>
              <a:t>10</a:t>
            </a:r>
            <a:r>
              <a:rPr lang="en-US" b="1" dirty="0" smtClean="0">
                <a:solidFill>
                  <a:schemeClr val="bg1"/>
                </a:solidFill>
              </a:rPr>
              <a:t>2</a:t>
            </a:r>
            <a:r>
              <a:rPr dirty="0" smtClean="0"/>
              <a:t> </a:t>
            </a:r>
            <a:r>
              <a:rPr dirty="0"/>
              <a:t>cases of forcible rape, down from </a:t>
            </a:r>
            <a:r>
              <a:rPr b="1" dirty="0">
                <a:solidFill>
                  <a:schemeClr val="bg1"/>
                </a:solidFill>
              </a:rPr>
              <a:t>121</a:t>
            </a:r>
            <a:r>
              <a:rPr dirty="0"/>
              <a:t> in 2023</a:t>
            </a:r>
            <a:r>
              <a:rPr dirty="0" smtClean="0"/>
              <a:t>.</a:t>
            </a:r>
            <a:r>
              <a:rPr lang="en-US" dirty="0" smtClean="0"/>
              <a:t> </a:t>
            </a:r>
            <a:r>
              <a:rPr lang="en-US" sz="1800" dirty="0" smtClean="0">
                <a:hlinkClick r:id="rId2"/>
              </a:rPr>
              <a:t>Miami Police</a:t>
            </a:r>
            <a:endParaRPr sz="1800"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popo.jpg"/>
          <p:cNvPicPr>
            <a:picLocks noChangeAspect="1"/>
          </p:cNvPicPr>
          <p:nvPr/>
        </p:nvPicPr>
        <p:blipFill>
          <a:blip r:embed="rId3"/>
          <a:stretch>
            <a:fillRect/>
          </a:stretch>
        </p:blipFill>
        <p:spPr>
          <a:xfrm>
            <a:off x="2055374" y="3044757"/>
            <a:ext cx="4665600" cy="31047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4749"/>
            <a:ext cx="8229600" cy="1143000"/>
          </a:xfrm>
        </p:spPr>
        <p:txBody>
          <a:bodyPr>
            <a:normAutofit/>
          </a:bodyPr>
          <a:lstStyle/>
          <a:p>
            <a:r>
              <a:rPr dirty="0" smtClean="0">
                <a:solidFill>
                  <a:srgbClr val="FFFF00"/>
                </a:solidFill>
                <a:effectLst>
                  <a:outerShdw blurRad="38100" dist="38100" dir="2700000" algn="tl">
                    <a:srgbClr val="000000">
                      <a:alpha val="43137"/>
                    </a:srgbClr>
                  </a:outerShdw>
                </a:effectLst>
              </a:rPr>
              <a:t>Underreporting</a:t>
            </a:r>
            <a:r>
              <a:rPr dirty="0" smtClean="0"/>
              <a:t> </a:t>
            </a:r>
            <a:r>
              <a:rPr dirty="0"/>
              <a:t>and Challenges</a:t>
            </a:r>
          </a:p>
        </p:txBody>
      </p:sp>
      <p:sp>
        <p:nvSpPr>
          <p:cNvPr id="3" name="Content Placeholder 2"/>
          <p:cNvSpPr>
            <a:spLocks noGrp="1"/>
          </p:cNvSpPr>
          <p:nvPr>
            <p:ph idx="1"/>
          </p:nvPr>
        </p:nvSpPr>
        <p:spPr>
          <a:xfrm>
            <a:off x="457200" y="1687749"/>
            <a:ext cx="8229600" cy="4636851"/>
          </a:xfrm>
        </p:spPr>
        <p:txBody>
          <a:bodyPr/>
          <a:lstStyle/>
          <a:p>
            <a:r>
              <a:rPr dirty="0"/>
              <a:t>Many incidents of sexual violence go </a:t>
            </a:r>
            <a:r>
              <a:rPr b="1" dirty="0">
                <a:solidFill>
                  <a:srgbClr val="002060"/>
                </a:solidFill>
              </a:rPr>
              <a:t>unreported</a:t>
            </a:r>
            <a:r>
              <a:rPr dirty="0"/>
              <a:t>, often due to </a:t>
            </a:r>
            <a:r>
              <a:rPr dirty="0">
                <a:solidFill>
                  <a:srgbClr val="FFFF00"/>
                </a:solidFill>
              </a:rPr>
              <a:t>fear, stigma, or distrust in the justice system.</a:t>
            </a:r>
          </a:p>
          <a:p>
            <a:r>
              <a:rPr dirty="0"/>
              <a:t>The actual prevalence of rape and sexual assault is likely </a:t>
            </a:r>
            <a:r>
              <a:rPr lang="en-US" i="1" dirty="0" smtClean="0">
                <a:solidFill>
                  <a:srgbClr val="002060"/>
                </a:solidFill>
                <a:effectLst>
                  <a:outerShdw blurRad="38100" dist="38100" dir="2700000" algn="tl">
                    <a:srgbClr val="000000">
                      <a:alpha val="43137"/>
                    </a:srgbClr>
                  </a:outerShdw>
                </a:effectLst>
              </a:rPr>
              <a:t>much </a:t>
            </a:r>
            <a:r>
              <a:rPr i="1" dirty="0" smtClean="0">
                <a:solidFill>
                  <a:srgbClr val="002060"/>
                </a:solidFill>
                <a:effectLst>
                  <a:outerShdw blurRad="38100" dist="38100" dir="2700000" algn="tl">
                    <a:srgbClr val="000000">
                      <a:alpha val="43137"/>
                    </a:srgbClr>
                  </a:outerShdw>
                </a:effectLst>
              </a:rPr>
              <a:t>higher </a:t>
            </a:r>
            <a:r>
              <a:rPr dirty="0"/>
              <a:t>than reported figures suggest</a:t>
            </a:r>
            <a:r>
              <a:rPr dirty="0" smtClean="0"/>
              <a:t>.</a:t>
            </a:r>
            <a:endParaRPr lang="en-US" dirty="0" smtClean="0"/>
          </a:p>
          <a:p>
            <a:pPr>
              <a:buNone/>
            </a:pPr>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reporting.jpg"/>
          <p:cNvPicPr>
            <a:picLocks noChangeAspect="1"/>
          </p:cNvPicPr>
          <p:nvPr/>
        </p:nvPicPr>
        <p:blipFill>
          <a:blip r:embed="rId2"/>
          <a:stretch>
            <a:fillRect/>
          </a:stretch>
        </p:blipFill>
        <p:spPr>
          <a:xfrm>
            <a:off x="2432079" y="3968885"/>
            <a:ext cx="3587721" cy="2387465"/>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416" y="595819"/>
            <a:ext cx="6019800" cy="753894"/>
          </a:xfrm>
        </p:spPr>
        <p:txBody>
          <a:bodyPr>
            <a:normAutofit fontScale="90000"/>
          </a:bodyPr>
          <a:lstStyle/>
          <a:p>
            <a:r>
              <a:rPr lang="en-US" dirty="0" smtClean="0">
                <a:effectLst>
                  <a:outerShdw blurRad="38100" dist="38100" dir="2700000" algn="tl">
                    <a:srgbClr val="000000">
                      <a:alpha val="43137"/>
                    </a:srgbClr>
                  </a:outerShdw>
                </a:effectLst>
              </a:rPr>
              <a:t>High Profile Cases</a:t>
            </a:r>
            <a:endParaRP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4281" y="1349714"/>
            <a:ext cx="8822987" cy="5508286"/>
          </a:xfrm>
        </p:spPr>
        <p:txBody>
          <a:bodyPr>
            <a:normAutofit fontScale="70000" lnSpcReduction="20000"/>
          </a:bodyPr>
          <a:lstStyle/>
          <a:p>
            <a:r>
              <a:rPr b="1" dirty="0" smtClean="0">
                <a:solidFill>
                  <a:srgbClr val="002060"/>
                </a:solidFill>
              </a:rPr>
              <a:t>Bill Cosby</a:t>
            </a:r>
            <a:r>
              <a:rPr lang="en-US" b="1" dirty="0" smtClean="0">
                <a:solidFill>
                  <a:srgbClr val="002060"/>
                </a:solidFill>
              </a:rPr>
              <a:t>- </a:t>
            </a:r>
            <a:r>
              <a:rPr lang="en-US" dirty="0" smtClean="0"/>
              <a:t>1 M bail, served 3 years</a:t>
            </a:r>
          </a:p>
          <a:p>
            <a:r>
              <a:rPr b="1" dirty="0" smtClean="0">
                <a:solidFill>
                  <a:srgbClr val="002060"/>
                </a:solidFill>
              </a:rPr>
              <a:t>Harvey Weinstein</a:t>
            </a:r>
            <a:r>
              <a:rPr lang="en-US" b="1" dirty="0" smtClean="0">
                <a:solidFill>
                  <a:srgbClr val="002060"/>
                </a:solidFill>
              </a:rPr>
              <a:t> </a:t>
            </a:r>
            <a:r>
              <a:rPr lang="en-US" dirty="0" smtClean="0"/>
              <a:t>sentenced to 23 years in prison in March 2020 in NY.                    In February 2023, +16 years in CA for other convictions.</a:t>
            </a:r>
          </a:p>
          <a:p>
            <a:r>
              <a:rPr dirty="0" smtClean="0">
                <a:solidFill>
                  <a:srgbClr val="002060"/>
                </a:solidFill>
              </a:rPr>
              <a:t>USA </a:t>
            </a:r>
            <a:r>
              <a:rPr dirty="0">
                <a:solidFill>
                  <a:srgbClr val="002060"/>
                </a:solidFill>
              </a:rPr>
              <a:t>Girls’ Olympic Gymnastics </a:t>
            </a:r>
            <a:r>
              <a:rPr dirty="0" smtClean="0">
                <a:solidFill>
                  <a:srgbClr val="002060"/>
                </a:solidFill>
              </a:rPr>
              <a:t>Team</a:t>
            </a:r>
            <a:r>
              <a:rPr lang="en-US" dirty="0" smtClean="0">
                <a:solidFill>
                  <a:srgbClr val="002060"/>
                </a:solidFill>
              </a:rPr>
              <a:t> </a:t>
            </a:r>
            <a:r>
              <a:rPr lang="en-US" b="1" dirty="0" smtClean="0">
                <a:solidFill>
                  <a:srgbClr val="002060"/>
                </a:solidFill>
              </a:rPr>
              <a:t>doctor</a:t>
            </a:r>
            <a:r>
              <a:rPr lang="en-US" dirty="0" smtClean="0">
                <a:solidFill>
                  <a:srgbClr val="002060"/>
                </a:solidFill>
              </a:rPr>
              <a:t> </a:t>
            </a:r>
            <a:r>
              <a:rPr lang="en-US" dirty="0" smtClean="0"/>
              <a:t>- 60 years in federal prison for child pornography charges + 40 to 175 years &amp; 40 to 125 years in Michigan state prison for numerous sexual assault charges.</a:t>
            </a:r>
          </a:p>
          <a:p>
            <a:r>
              <a:rPr lang="en-US" b="1" dirty="0" smtClean="0">
                <a:solidFill>
                  <a:srgbClr val="002060"/>
                </a:solidFill>
              </a:rPr>
              <a:t>Chris Brown </a:t>
            </a:r>
            <a:r>
              <a:rPr lang="en-US" dirty="0" smtClean="0"/>
              <a:t>– Plead guilty to the felony charge of assault &amp; received a sentence that included 5 years of probation, community labor, rehab &amp; domestic violence counseling. He served 108 days of a 131-day sentence for a probation violation. </a:t>
            </a:r>
          </a:p>
          <a:p>
            <a:r>
              <a:rPr lang="en-US" b="1" dirty="0" smtClean="0">
                <a:solidFill>
                  <a:srgbClr val="002060"/>
                </a:solidFill>
              </a:rPr>
              <a:t>Epstein &amp; Maxwell </a:t>
            </a:r>
            <a:r>
              <a:rPr lang="en-US" dirty="0" smtClean="0"/>
              <a:t>– faced 45 years ; 20 years in prison</a:t>
            </a:r>
          </a:p>
          <a:p>
            <a:r>
              <a:rPr lang="en-US" dirty="0" smtClean="0"/>
              <a:t>Hip-hop mogul </a:t>
            </a:r>
            <a:r>
              <a:rPr lang="en-US" b="1" dirty="0" smtClean="0">
                <a:solidFill>
                  <a:srgbClr val="002060"/>
                </a:solidFill>
              </a:rPr>
              <a:t>Sean "</a:t>
            </a:r>
            <a:r>
              <a:rPr lang="en-US" b="1" dirty="0" err="1" smtClean="0">
                <a:solidFill>
                  <a:srgbClr val="002060"/>
                </a:solidFill>
              </a:rPr>
              <a:t>Diddy</a:t>
            </a:r>
            <a:r>
              <a:rPr lang="en-US" b="1" dirty="0" smtClean="0">
                <a:solidFill>
                  <a:srgbClr val="002060"/>
                </a:solidFill>
              </a:rPr>
              <a:t>" Combs </a:t>
            </a:r>
            <a:r>
              <a:rPr lang="en-US" b="1" dirty="0" smtClean="0"/>
              <a:t>(AKA Puff Daddy)</a:t>
            </a:r>
            <a:r>
              <a:rPr lang="en-US" dirty="0" smtClean="0"/>
              <a:t>is on trial in New York for sex trafficking and racketeering charges. Prosecutors allege that over two decades, Combs exploited his celebrity status to sexually abuse women, orchestrating drug-fueled events and using violence to maintain control. Combs denies all allegations, claiming all activities were consensual.</a:t>
            </a:r>
          </a:p>
          <a:p>
            <a:r>
              <a:rPr lang="en-US" dirty="0" smtClean="0"/>
              <a:t>Motown legend,</a:t>
            </a:r>
            <a:r>
              <a:rPr lang="en-US" b="1" dirty="0" smtClean="0">
                <a:solidFill>
                  <a:srgbClr val="002060"/>
                </a:solidFill>
              </a:rPr>
              <a:t> Smokey Robinson,</a:t>
            </a:r>
            <a:r>
              <a:rPr lang="en-US" dirty="0" smtClean="0"/>
              <a:t> 85, is facing a $50 million lawsuit filed by four former female employees. The plaintiffs allege that Robinson sexually assaulted them repeatedly between 2007 and 2024, often luring them into rooms without surveillance cameras. His wife, Frances Robinson, is also named in the suit for allegedly enabling the abuse and contributing to a hostile work environment. Robinson's attorney has strongly denied the allegations, calling them "vile" and "false."</a:t>
            </a:r>
          </a:p>
          <a:p>
            <a:endParaRPr lang="en-US" dirty="0" smtClean="0"/>
          </a:p>
          <a:p>
            <a:endParaRPr lang="en-US" dirty="0" smtClean="0"/>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news.jpg"/>
          <p:cNvPicPr>
            <a:picLocks noChangeAspect="1"/>
          </p:cNvPicPr>
          <p:nvPr/>
        </p:nvPicPr>
        <p:blipFill>
          <a:blip r:embed="rId2"/>
          <a:stretch>
            <a:fillRect/>
          </a:stretch>
        </p:blipFill>
        <p:spPr>
          <a:xfrm>
            <a:off x="6517532" y="-1"/>
            <a:ext cx="2216284" cy="165368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7396"/>
            <a:ext cx="8229600" cy="690664"/>
          </a:xfrm>
        </p:spPr>
        <p:txBody>
          <a:bodyPr>
            <a:normAutofit fontScale="90000"/>
          </a:bodyPr>
          <a:lstStyle/>
          <a:p>
            <a:r>
              <a:rPr lang="en-US" dirty="0" smtClean="0">
                <a:effectLst>
                  <a:outerShdw blurRad="38100" dist="38100" dir="2700000" algn="tl">
                    <a:srgbClr val="000000">
                      <a:alpha val="43137"/>
                    </a:srgbClr>
                  </a:outerShdw>
                </a:effectLst>
              </a:rPr>
              <a:t>About me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40468" y="1356333"/>
            <a:ext cx="6413216" cy="5000017"/>
          </a:xfrm>
        </p:spPr>
        <p:txBody>
          <a:bodyPr>
            <a:normAutofit fontScale="77500" lnSpcReduction="20000"/>
          </a:bodyPr>
          <a:lstStyle/>
          <a:p>
            <a:endParaRPr lang="en-US" dirty="0" smtClean="0"/>
          </a:p>
          <a:p>
            <a:r>
              <a:rPr lang="en-US" sz="3100" b="1" dirty="0" err="1" smtClean="0">
                <a:solidFill>
                  <a:schemeClr val="bg1"/>
                </a:solidFill>
                <a:effectLst>
                  <a:outerShdw blurRad="38100" dist="38100" dir="2700000" algn="tl">
                    <a:srgbClr val="000000">
                      <a:alpha val="43137"/>
                    </a:srgbClr>
                  </a:outerShdw>
                </a:effectLst>
              </a:rPr>
              <a:t>Ahuva</a:t>
            </a:r>
            <a:r>
              <a:rPr lang="en-US" sz="3100" b="1" dirty="0" smtClean="0">
                <a:solidFill>
                  <a:schemeClr val="bg1"/>
                </a:solidFill>
                <a:effectLst>
                  <a:outerShdw blurRad="38100" dist="38100" dir="2700000" algn="tl">
                    <a:srgbClr val="000000">
                      <a:alpha val="43137"/>
                    </a:srgbClr>
                  </a:outerShdw>
                </a:effectLst>
              </a:rPr>
              <a:t> </a:t>
            </a:r>
            <a:r>
              <a:rPr lang="en-US" sz="3100" b="1" dirty="0" err="1" smtClean="0">
                <a:solidFill>
                  <a:schemeClr val="bg1"/>
                </a:solidFill>
                <a:effectLst>
                  <a:outerShdw blurRad="38100" dist="38100" dir="2700000" algn="tl">
                    <a:srgbClr val="000000">
                      <a:alpha val="43137"/>
                    </a:srgbClr>
                  </a:outerShdw>
                </a:effectLst>
              </a:rPr>
              <a:t>Gamliel</a:t>
            </a:r>
            <a:r>
              <a:rPr lang="en-US" dirty="0" smtClean="0"/>
              <a:t>, ND, AP</a:t>
            </a:r>
          </a:p>
          <a:p>
            <a:r>
              <a:rPr lang="en-US" dirty="0" smtClean="0"/>
              <a:t>BA Psychobiology </a:t>
            </a:r>
            <a:r>
              <a:rPr lang="en-US" u="sng" dirty="0" smtClean="0"/>
              <a:t>UC Santa Cruz</a:t>
            </a:r>
            <a:r>
              <a:rPr lang="en-US" dirty="0" smtClean="0"/>
              <a:t>, Student Service Award Recipient, 1996</a:t>
            </a:r>
          </a:p>
          <a:p>
            <a:r>
              <a:rPr lang="en-US" dirty="0" smtClean="0"/>
              <a:t>Fellowship at </a:t>
            </a:r>
            <a:r>
              <a:rPr lang="en-US" u="sng" dirty="0" smtClean="0"/>
              <a:t>Cornell University</a:t>
            </a:r>
            <a:r>
              <a:rPr lang="en-US" dirty="0" smtClean="0"/>
              <a:t>, 1997</a:t>
            </a:r>
          </a:p>
          <a:p>
            <a:r>
              <a:rPr lang="en-US" dirty="0" smtClean="0"/>
              <a:t>Gap year in USVI – Miss Hawaiian Tropic of the Virgin Islands, 1998  Attended </a:t>
            </a:r>
            <a:r>
              <a:rPr lang="en-US" u="sng" dirty="0" smtClean="0"/>
              <a:t>UVI</a:t>
            </a:r>
            <a:r>
              <a:rPr lang="en-US" dirty="0" smtClean="0"/>
              <a:t> </a:t>
            </a:r>
          </a:p>
          <a:p>
            <a:r>
              <a:rPr lang="en-US" dirty="0" smtClean="0">
                <a:solidFill>
                  <a:schemeClr val="bg1"/>
                </a:solidFill>
                <a:effectLst>
                  <a:outerShdw blurRad="38100" dist="38100" dir="2700000" algn="tl">
                    <a:srgbClr val="000000">
                      <a:alpha val="43137"/>
                    </a:srgbClr>
                  </a:outerShdw>
                </a:effectLst>
              </a:rPr>
              <a:t>Naturopathic Doctor / Acupuncturist </a:t>
            </a:r>
            <a:r>
              <a:rPr lang="en-US" u="sng" dirty="0" err="1" smtClean="0"/>
              <a:t>Bastyr</a:t>
            </a:r>
            <a:r>
              <a:rPr lang="en-US" u="sng" dirty="0" smtClean="0"/>
              <a:t> U</a:t>
            </a:r>
            <a:r>
              <a:rPr lang="en-US" dirty="0" smtClean="0"/>
              <a:t> ‘2004</a:t>
            </a:r>
          </a:p>
          <a:p>
            <a:r>
              <a:rPr lang="en-US" dirty="0" smtClean="0"/>
              <a:t>Cruise ship Acupuncturist, 2004-2006</a:t>
            </a:r>
          </a:p>
          <a:p>
            <a:r>
              <a:rPr lang="en-US" dirty="0" smtClean="0">
                <a:solidFill>
                  <a:schemeClr val="bg1"/>
                </a:solidFill>
                <a:effectLst>
                  <a:outerShdw blurRad="38100" dist="38100" dir="2700000" algn="tl">
                    <a:srgbClr val="000000">
                      <a:alpha val="43137"/>
                    </a:srgbClr>
                  </a:outerShdw>
                </a:effectLst>
              </a:rPr>
              <a:t>Professor of Alternative Medicine  </a:t>
            </a:r>
            <a:r>
              <a:rPr lang="en-US" dirty="0" smtClean="0"/>
              <a:t>Everglades </a:t>
            </a:r>
            <a:r>
              <a:rPr lang="en-US" dirty="0" err="1" smtClean="0"/>
              <a:t>Univ</a:t>
            </a:r>
            <a:endParaRPr lang="en-US" dirty="0" smtClean="0"/>
          </a:p>
          <a:p>
            <a:r>
              <a:rPr lang="en-US" dirty="0" smtClean="0"/>
              <a:t>Private Practice  x 20+ years</a:t>
            </a:r>
          </a:p>
          <a:p>
            <a:r>
              <a:rPr lang="en-US" dirty="0" smtClean="0"/>
              <a:t>Published autobiography &amp; meditations on </a:t>
            </a:r>
            <a:r>
              <a:rPr lang="en-US" b="1" dirty="0" smtClean="0">
                <a:solidFill>
                  <a:schemeClr val="bg1"/>
                </a:solidFill>
                <a:effectLst>
                  <a:outerShdw blurRad="38100" dist="38100" dir="2700000" algn="tl">
                    <a:srgbClr val="000000">
                      <a:alpha val="43137"/>
                    </a:srgbClr>
                  </a:outerShdw>
                </a:effectLst>
                <a:hlinkClick r:id="rId2"/>
              </a:rPr>
              <a:t>Amazon</a:t>
            </a:r>
            <a:endParaRPr lang="en-US" b="1" dirty="0" smtClean="0">
              <a:solidFill>
                <a:schemeClr val="bg1"/>
              </a:solidFill>
              <a:effectLst>
                <a:outerShdw blurRad="38100" dist="38100" dir="2700000" algn="tl">
                  <a:srgbClr val="000000">
                    <a:alpha val="43137"/>
                  </a:srgbClr>
                </a:outerShdw>
              </a:effectLst>
            </a:endParaRPr>
          </a:p>
          <a:p>
            <a:r>
              <a:rPr lang="en-US" dirty="0" smtClean="0"/>
              <a:t>Master’s Athlete - tennis, track &amp; field, 5K, sprint triathlons. </a:t>
            </a:r>
            <a:r>
              <a:rPr lang="en-US" b="1" dirty="0" smtClean="0"/>
              <a:t>Pan American Games </a:t>
            </a:r>
          </a:p>
          <a:p>
            <a:r>
              <a:rPr lang="en-US" i="1" dirty="0" smtClean="0">
                <a:solidFill>
                  <a:srgbClr val="7030A0"/>
                </a:solidFill>
              </a:rPr>
              <a:t>Love the beach, outdoors, travel, dance, and sports.</a:t>
            </a:r>
          </a:p>
          <a:p>
            <a:endParaRPr lang="en-US"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Miss Hawaiian Tropic.jpg"/>
          <p:cNvPicPr>
            <a:picLocks noChangeAspect="1"/>
          </p:cNvPicPr>
          <p:nvPr/>
        </p:nvPicPr>
        <p:blipFill>
          <a:blip r:embed="rId3"/>
          <a:srcRect l="2619" r="34862" b="66109"/>
          <a:stretch>
            <a:fillRect/>
          </a:stretch>
        </p:blipFill>
        <p:spPr>
          <a:xfrm>
            <a:off x="6870416" y="5120640"/>
            <a:ext cx="2273584" cy="1737360"/>
          </a:xfrm>
          <a:prstGeom prst="rect">
            <a:avLst/>
          </a:prstGeom>
        </p:spPr>
      </p:pic>
      <p:pic>
        <p:nvPicPr>
          <p:cNvPr id="6" name="Picture 5" descr="IMG_20240718_080211.jpg"/>
          <p:cNvPicPr>
            <a:picLocks noChangeAspect="1"/>
          </p:cNvPicPr>
          <p:nvPr/>
        </p:nvPicPr>
        <p:blipFill>
          <a:blip r:embed="rId4"/>
          <a:stretch>
            <a:fillRect/>
          </a:stretch>
        </p:blipFill>
        <p:spPr>
          <a:xfrm>
            <a:off x="6969868" y="0"/>
            <a:ext cx="2174132" cy="2174132"/>
          </a:xfrm>
          <a:prstGeom prst="rect">
            <a:avLst/>
          </a:prstGeom>
        </p:spPr>
      </p:pic>
      <p:pic>
        <p:nvPicPr>
          <p:cNvPr id="7" name="Picture 6" descr="FV.jpg"/>
          <p:cNvPicPr>
            <a:picLocks noChangeAspect="1"/>
          </p:cNvPicPr>
          <p:nvPr/>
        </p:nvPicPr>
        <p:blipFill>
          <a:blip r:embed="rId5"/>
          <a:stretch>
            <a:fillRect/>
          </a:stretch>
        </p:blipFill>
        <p:spPr>
          <a:xfrm>
            <a:off x="7100704" y="2333260"/>
            <a:ext cx="1909797" cy="246888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2588"/>
            <a:ext cx="8229600" cy="1143000"/>
          </a:xfrm>
        </p:spPr>
        <p:txBody>
          <a:bodyPr>
            <a:normAutofit/>
          </a:bodyPr>
          <a:lstStyle/>
          <a:p>
            <a:r>
              <a:rPr lang="en-US" dirty="0" smtClean="0">
                <a:effectLst>
                  <a:outerShdw blurRad="38100" dist="38100" dir="2700000" algn="tl">
                    <a:srgbClr val="000000">
                      <a:alpha val="43137"/>
                    </a:srgbClr>
                  </a:outerShdw>
                </a:effectLst>
              </a:rPr>
              <a:t>Celebrities</a:t>
            </a:r>
            <a:endParaRPr dirty="0"/>
          </a:p>
        </p:txBody>
      </p:sp>
      <p:sp>
        <p:nvSpPr>
          <p:cNvPr id="3" name="Content Placeholder 2"/>
          <p:cNvSpPr>
            <a:spLocks noGrp="1"/>
          </p:cNvSpPr>
          <p:nvPr>
            <p:ph idx="1"/>
          </p:nvPr>
        </p:nvSpPr>
        <p:spPr>
          <a:xfrm>
            <a:off x="233464" y="1546698"/>
            <a:ext cx="8910536" cy="5505518"/>
          </a:xfrm>
        </p:spPr>
        <p:txBody>
          <a:bodyPr>
            <a:normAutofit fontScale="62500" lnSpcReduction="20000"/>
          </a:bodyPr>
          <a:lstStyle/>
          <a:p>
            <a:r>
              <a:rPr b="1" dirty="0" smtClean="0">
                <a:solidFill>
                  <a:srgbClr val="002060"/>
                </a:solidFill>
              </a:rPr>
              <a:t>Lady </a:t>
            </a:r>
            <a:r>
              <a:rPr b="1" dirty="0">
                <a:solidFill>
                  <a:srgbClr val="002060"/>
                </a:solidFill>
              </a:rPr>
              <a:t>Gaga </a:t>
            </a:r>
            <a:r>
              <a:rPr dirty="0"/>
              <a:t>– Raped at 19 by a music producer; spoke publicly in </a:t>
            </a:r>
            <a:r>
              <a:rPr b="1" dirty="0"/>
              <a:t>The Hunting Ground documentary</a:t>
            </a:r>
            <a:r>
              <a:rPr dirty="0"/>
              <a:t> and on Oprah.</a:t>
            </a:r>
          </a:p>
          <a:p>
            <a:r>
              <a:rPr b="1" dirty="0" err="1" smtClean="0">
                <a:solidFill>
                  <a:srgbClr val="002060"/>
                </a:solidFill>
              </a:rPr>
              <a:t>Tori</a:t>
            </a:r>
            <a:r>
              <a:rPr b="1" dirty="0" smtClean="0">
                <a:solidFill>
                  <a:srgbClr val="002060"/>
                </a:solidFill>
              </a:rPr>
              <a:t> </a:t>
            </a:r>
            <a:r>
              <a:rPr b="1" dirty="0">
                <a:solidFill>
                  <a:srgbClr val="002060"/>
                </a:solidFill>
              </a:rPr>
              <a:t>Amos </a:t>
            </a:r>
            <a:r>
              <a:rPr dirty="0"/>
              <a:t>– Raped at </a:t>
            </a:r>
            <a:r>
              <a:rPr b="1" dirty="0">
                <a:solidFill>
                  <a:srgbClr val="FF0000"/>
                </a:solidFill>
              </a:rPr>
              <a:t>knifepoint</a:t>
            </a:r>
            <a:r>
              <a:rPr dirty="0"/>
              <a:t> when she was 21; detailed her trauma in songs and interviews.</a:t>
            </a:r>
          </a:p>
          <a:p>
            <a:r>
              <a:rPr b="1" dirty="0" err="1" smtClean="0">
                <a:solidFill>
                  <a:srgbClr val="002060"/>
                </a:solidFill>
              </a:rPr>
              <a:t>Demi</a:t>
            </a:r>
            <a:r>
              <a:rPr b="1" dirty="0" smtClean="0">
                <a:solidFill>
                  <a:srgbClr val="002060"/>
                </a:solidFill>
              </a:rPr>
              <a:t> </a:t>
            </a:r>
            <a:r>
              <a:rPr b="1" dirty="0" err="1">
                <a:solidFill>
                  <a:srgbClr val="002060"/>
                </a:solidFill>
              </a:rPr>
              <a:t>Lovato</a:t>
            </a:r>
            <a:r>
              <a:rPr b="1" dirty="0">
                <a:solidFill>
                  <a:srgbClr val="002060"/>
                </a:solidFill>
              </a:rPr>
              <a:t> </a:t>
            </a:r>
            <a:r>
              <a:rPr dirty="0"/>
              <a:t>– Disclosed being raped as a teenager by someone she knew.</a:t>
            </a:r>
          </a:p>
          <a:p>
            <a:r>
              <a:rPr b="1" dirty="0" err="1" smtClean="0">
                <a:solidFill>
                  <a:srgbClr val="002060"/>
                </a:solidFill>
              </a:rPr>
              <a:t>Rihanna</a:t>
            </a:r>
            <a:r>
              <a:rPr dirty="0" smtClean="0"/>
              <a:t> </a:t>
            </a:r>
            <a:r>
              <a:rPr dirty="0"/>
              <a:t>– Said in interviews she was a survivor of domestic abuse and alluded to deeper trauma.</a:t>
            </a:r>
          </a:p>
          <a:p>
            <a:r>
              <a:rPr b="1" dirty="0" smtClean="0">
                <a:solidFill>
                  <a:srgbClr val="002060"/>
                </a:solidFill>
              </a:rPr>
              <a:t>Viola </a:t>
            </a:r>
            <a:r>
              <a:rPr b="1" dirty="0">
                <a:solidFill>
                  <a:srgbClr val="002060"/>
                </a:solidFill>
              </a:rPr>
              <a:t>Davis </a:t>
            </a:r>
            <a:r>
              <a:rPr dirty="0"/>
              <a:t>– Has shared surviving childhood sexual assault in the context of discussing trauma and resilience.</a:t>
            </a:r>
          </a:p>
          <a:p>
            <a:r>
              <a:rPr b="1" dirty="0" smtClean="0">
                <a:solidFill>
                  <a:srgbClr val="002060"/>
                </a:solidFill>
              </a:rPr>
              <a:t>Gabrielle </a:t>
            </a:r>
            <a:r>
              <a:rPr b="1" dirty="0">
                <a:solidFill>
                  <a:srgbClr val="002060"/>
                </a:solidFill>
              </a:rPr>
              <a:t>Union </a:t>
            </a:r>
            <a:r>
              <a:rPr dirty="0"/>
              <a:t>– Raped at </a:t>
            </a:r>
            <a:r>
              <a:rPr b="1" dirty="0">
                <a:solidFill>
                  <a:srgbClr val="FF0000"/>
                </a:solidFill>
              </a:rPr>
              <a:t>gunpoint</a:t>
            </a:r>
            <a:r>
              <a:rPr dirty="0"/>
              <a:t> at age 19 during a robbery at the shoe store where she worked.</a:t>
            </a:r>
          </a:p>
          <a:p>
            <a:r>
              <a:rPr b="1" dirty="0" smtClean="0">
                <a:solidFill>
                  <a:srgbClr val="002060"/>
                </a:solidFill>
              </a:rPr>
              <a:t>Alyssa </a:t>
            </a:r>
            <a:r>
              <a:rPr b="1" dirty="0">
                <a:solidFill>
                  <a:srgbClr val="002060"/>
                </a:solidFill>
              </a:rPr>
              <a:t>Milano </a:t>
            </a:r>
            <a:r>
              <a:rPr dirty="0"/>
              <a:t>– One of the earliest celebrity voices in the #</a:t>
            </a:r>
            <a:r>
              <a:rPr dirty="0" err="1"/>
              <a:t>MeToo</a:t>
            </a:r>
            <a:r>
              <a:rPr dirty="0"/>
              <a:t> movement; disclosed being raped in her twenties.</a:t>
            </a:r>
          </a:p>
          <a:p>
            <a:r>
              <a:rPr b="1" dirty="0" err="1" smtClean="0">
                <a:solidFill>
                  <a:srgbClr val="002060"/>
                </a:solidFill>
              </a:rPr>
              <a:t>Tyra</a:t>
            </a:r>
            <a:r>
              <a:rPr b="1" dirty="0" smtClean="0">
                <a:solidFill>
                  <a:srgbClr val="002060"/>
                </a:solidFill>
              </a:rPr>
              <a:t> </a:t>
            </a:r>
            <a:r>
              <a:rPr b="1" dirty="0">
                <a:solidFill>
                  <a:srgbClr val="002060"/>
                </a:solidFill>
              </a:rPr>
              <a:t>Banks </a:t>
            </a:r>
            <a:r>
              <a:rPr dirty="0"/>
              <a:t>– Has spoken about surviving emotional and sexual trauma, though not all details are public.</a:t>
            </a:r>
          </a:p>
          <a:p>
            <a:r>
              <a:rPr b="1" dirty="0" smtClean="0">
                <a:solidFill>
                  <a:srgbClr val="002060"/>
                </a:solidFill>
              </a:rPr>
              <a:t>Oprah </a:t>
            </a:r>
            <a:r>
              <a:rPr b="1" dirty="0">
                <a:solidFill>
                  <a:srgbClr val="002060"/>
                </a:solidFill>
              </a:rPr>
              <a:t>Winfrey </a:t>
            </a:r>
            <a:r>
              <a:rPr dirty="0"/>
              <a:t>– Disclosed being raped as a child by a cousin and later abused by other relatives.</a:t>
            </a:r>
          </a:p>
          <a:p>
            <a:r>
              <a:rPr b="1" dirty="0">
                <a:solidFill>
                  <a:srgbClr val="002060"/>
                </a:solidFill>
              </a:rPr>
              <a:t>Maya Angelou </a:t>
            </a:r>
            <a:r>
              <a:rPr dirty="0"/>
              <a:t>– Wrote about being raped at age 8 in her memoir I Know Why the Caged Bird Sings.</a:t>
            </a:r>
          </a:p>
          <a:p>
            <a:pPr algn="ctr">
              <a:buNone/>
            </a:pPr>
            <a:r>
              <a:rPr sz="2900" b="1" i="1" dirty="0">
                <a:solidFill>
                  <a:srgbClr val="7030A0"/>
                </a:solidFill>
              </a:rPr>
              <a:t>Being raped can have profound, long-lasting effects on a person’s life—psychologically, emotionally, physically, and socially. </a:t>
            </a:r>
            <a:endParaRPr lang="en-US" sz="2900" b="1" i="1" dirty="0" smtClean="0">
              <a:solidFill>
                <a:srgbClr val="7030A0"/>
              </a:solidFill>
            </a:endParaRPr>
          </a:p>
          <a:p>
            <a:pPr algn="ctr">
              <a:buNone/>
            </a:pPr>
            <a:r>
              <a:rPr sz="2900" b="1" i="1" dirty="0" smtClean="0">
                <a:solidFill>
                  <a:srgbClr val="7030A0"/>
                </a:solidFill>
              </a:rPr>
              <a:t>Survivors </a:t>
            </a:r>
            <a:r>
              <a:rPr sz="2900" b="1" i="1" dirty="0">
                <a:solidFill>
                  <a:srgbClr val="7030A0"/>
                </a:solidFill>
              </a:rPr>
              <a:t>may experience impacts that vary in intensity and duration, </a:t>
            </a:r>
            <a:r>
              <a:rPr sz="2900" b="1" i="1" dirty="0" smtClean="0">
                <a:solidFill>
                  <a:srgbClr val="7030A0"/>
                </a:solidFill>
              </a:rPr>
              <a:t>but </a:t>
            </a:r>
            <a:r>
              <a:rPr sz="2900" b="1" i="1" dirty="0">
                <a:solidFill>
                  <a:srgbClr val="7030A0"/>
                </a:solidFill>
              </a:rPr>
              <a:t>the trauma is often deep </a:t>
            </a:r>
            <a:r>
              <a:rPr sz="2900" b="1" i="1" dirty="0" smtClean="0">
                <a:solidFill>
                  <a:srgbClr val="7030A0"/>
                </a:solidFill>
              </a:rPr>
              <a:t>and complex</a:t>
            </a:r>
            <a:r>
              <a:rPr lang="en-US" sz="2900" b="1" i="1" dirty="0" smtClean="0">
                <a:solidFill>
                  <a:srgbClr val="7030A0"/>
                </a:solidFill>
              </a:rPr>
              <a:t>.</a:t>
            </a:r>
            <a:endParaRPr sz="2900" b="1" i="1" dirty="0">
              <a:solidFill>
                <a:srgbClr val="7030A0"/>
              </a:solidFill>
            </a:endParaRPr>
          </a:p>
        </p:txBody>
      </p:sp>
      <p:sp>
        <p:nvSpPr>
          <p:cNvPr id="4" name="Footer Placeholder 3"/>
          <p:cNvSpPr>
            <a:spLocks noGrp="1"/>
          </p:cNvSpPr>
          <p:nvPr>
            <p:ph type="ftr" sz="quarter" idx="11"/>
          </p:nvPr>
        </p:nvSpPr>
        <p:spPr/>
        <p:txBody>
          <a:bodyPr/>
          <a:lstStyle/>
          <a:p>
            <a:r>
              <a:rPr lang="en-US" dirty="0" smtClean="0"/>
              <a:t>mibaso.org</a:t>
            </a:r>
            <a:endParaRPr lang="en-US" dirty="0"/>
          </a:p>
        </p:txBody>
      </p:sp>
      <p:pic>
        <p:nvPicPr>
          <p:cNvPr id="5" name="Picture 4" descr="metoo.jpg"/>
          <p:cNvPicPr>
            <a:picLocks noChangeAspect="1"/>
          </p:cNvPicPr>
          <p:nvPr/>
        </p:nvPicPr>
        <p:blipFill>
          <a:blip r:embed="rId2"/>
          <a:stretch>
            <a:fillRect/>
          </a:stretch>
        </p:blipFill>
        <p:spPr>
          <a:xfrm>
            <a:off x="4820866" y="132588"/>
            <a:ext cx="2095500" cy="13944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mibaso.org</a:t>
            </a:r>
            <a:endParaRPr lang="en-US"/>
          </a:p>
        </p:txBody>
      </p:sp>
      <p:pic>
        <p:nvPicPr>
          <p:cNvPr id="1026" name="Picture 2"/>
          <p:cNvPicPr>
            <a:picLocks noChangeAspect="1" noChangeArrowheads="1"/>
          </p:cNvPicPr>
          <p:nvPr/>
        </p:nvPicPr>
        <p:blipFill>
          <a:blip r:embed="rId2"/>
          <a:srcRect t="16484" r="65782" b="10211"/>
          <a:stretch>
            <a:fillRect/>
          </a:stretch>
        </p:blipFill>
        <p:spPr bwMode="auto">
          <a:xfrm>
            <a:off x="865762" y="126460"/>
            <a:ext cx="7417904" cy="6356350"/>
          </a:xfrm>
          <a:prstGeom prst="rect">
            <a:avLst/>
          </a:prstGeom>
          <a:noFill/>
          <a:ln w="9525">
            <a:noFill/>
            <a:miter lim="800000"/>
            <a:headEnd/>
            <a:tailEnd/>
          </a:ln>
        </p:spPr>
      </p:pic>
      <p:sp>
        <p:nvSpPr>
          <p:cNvPr id="4" name="TextBox 3"/>
          <p:cNvSpPr txBox="1"/>
          <p:nvPr/>
        </p:nvSpPr>
        <p:spPr>
          <a:xfrm>
            <a:off x="4357991" y="447472"/>
            <a:ext cx="3453320" cy="923330"/>
          </a:xfrm>
          <a:prstGeom prst="rect">
            <a:avLst/>
          </a:prstGeom>
          <a:noFill/>
        </p:spPr>
        <p:txBody>
          <a:bodyPr wrap="square" rtlCol="0">
            <a:spAutoFit/>
          </a:bodyPr>
          <a:lstStyle/>
          <a:p>
            <a:r>
              <a:rPr lang="en-US" u="sng" dirty="0" smtClean="0">
                <a:solidFill>
                  <a:schemeClr val="accent1">
                    <a:lumMod val="75000"/>
                  </a:schemeClr>
                </a:solidFill>
              </a:rPr>
              <a:t>As of November  2025 </a:t>
            </a:r>
            <a:r>
              <a:rPr lang="en-US" dirty="0" smtClean="0">
                <a:solidFill>
                  <a:schemeClr val="accent1">
                    <a:lumMod val="75000"/>
                  </a:schemeClr>
                </a:solidFill>
              </a:rPr>
              <a:t>:</a:t>
            </a:r>
          </a:p>
          <a:p>
            <a:r>
              <a:rPr lang="en-US" b="1" dirty="0" smtClean="0">
                <a:solidFill>
                  <a:schemeClr val="accent1">
                    <a:lumMod val="75000"/>
                  </a:schemeClr>
                </a:solidFill>
              </a:rPr>
              <a:t>2,783</a:t>
            </a:r>
            <a:r>
              <a:rPr lang="en-US" dirty="0" smtClean="0">
                <a:solidFill>
                  <a:schemeClr val="accent1">
                    <a:lumMod val="75000"/>
                  </a:schemeClr>
                </a:solidFill>
              </a:rPr>
              <a:t> pending cases in the </a:t>
            </a:r>
          </a:p>
          <a:p>
            <a:r>
              <a:rPr lang="en-US" dirty="0" err="1" smtClean="0">
                <a:solidFill>
                  <a:schemeClr val="accent1">
                    <a:lumMod val="75000"/>
                  </a:schemeClr>
                </a:solidFill>
              </a:rPr>
              <a:t>Uber</a:t>
            </a:r>
            <a:r>
              <a:rPr lang="en-US" dirty="0" smtClean="0">
                <a:solidFill>
                  <a:schemeClr val="accent1">
                    <a:lumMod val="75000"/>
                  </a:schemeClr>
                </a:solidFill>
              </a:rPr>
              <a:t> driver  sex  abuse MDL</a:t>
            </a:r>
            <a:endParaRPr lang="en-US"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a:blip r:embed="rId2" cstate="print"/>
          <a:srcRect t="8333" r="38693" b="25801"/>
          <a:stretch>
            <a:fillRect/>
          </a:stretch>
        </p:blipFill>
        <p:spPr bwMode="auto">
          <a:xfrm>
            <a:off x="1240277" y="321310"/>
            <a:ext cx="6755859" cy="603504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hospital.jpg"/>
          <p:cNvPicPr>
            <a:picLocks noChangeAspect="1"/>
          </p:cNvPicPr>
          <p:nvPr/>
        </p:nvPicPr>
        <p:blipFill>
          <a:blip r:embed="rId3"/>
          <a:stretch>
            <a:fillRect/>
          </a:stretch>
        </p:blipFill>
        <p:spPr>
          <a:xfrm>
            <a:off x="5806664" y="321310"/>
            <a:ext cx="2674659" cy="177986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mibaso.org</a:t>
            </a:r>
            <a:endParaRPr lang="en-US"/>
          </a:p>
        </p:txBody>
      </p:sp>
      <p:pic>
        <p:nvPicPr>
          <p:cNvPr id="2050" name="Picture 2"/>
          <p:cNvPicPr>
            <a:picLocks noChangeAspect="1" noChangeArrowheads="1"/>
          </p:cNvPicPr>
          <p:nvPr/>
        </p:nvPicPr>
        <p:blipFill>
          <a:blip r:embed="rId2"/>
          <a:srcRect l="11875" t="4609" r="62063" b="4967"/>
          <a:stretch>
            <a:fillRect/>
          </a:stretch>
        </p:blipFill>
        <p:spPr bwMode="auto">
          <a:xfrm>
            <a:off x="4561840" y="351790"/>
            <a:ext cx="4236720" cy="5879695"/>
          </a:xfrm>
          <a:prstGeom prst="rect">
            <a:avLst/>
          </a:prstGeom>
          <a:noFill/>
          <a:ln w="9525">
            <a:noFill/>
            <a:miter lim="800000"/>
            <a:headEnd/>
            <a:tailEnd/>
          </a:ln>
        </p:spPr>
      </p:pic>
      <p:pic>
        <p:nvPicPr>
          <p:cNvPr id="2051" name="Picture 3"/>
          <p:cNvPicPr>
            <a:picLocks noChangeAspect="1" noChangeArrowheads="1"/>
          </p:cNvPicPr>
          <p:nvPr/>
        </p:nvPicPr>
        <p:blipFill>
          <a:blip r:embed="rId3"/>
          <a:srcRect l="12250" t="5123" r="63813" b="4453"/>
          <a:stretch>
            <a:fillRect/>
          </a:stretch>
        </p:blipFill>
        <p:spPr bwMode="auto">
          <a:xfrm>
            <a:off x="330741" y="351790"/>
            <a:ext cx="3891063" cy="5879695"/>
          </a:xfrm>
          <a:prstGeom prst="rect">
            <a:avLst/>
          </a:prstGeom>
          <a:noFill/>
          <a:ln w="9525">
            <a:noFill/>
            <a:miter lim="800000"/>
            <a:headEnd/>
            <a:tailEnd/>
          </a:ln>
        </p:spPr>
      </p:pic>
      <p:sp>
        <p:nvSpPr>
          <p:cNvPr id="7" name="TextBox 6"/>
          <p:cNvSpPr txBox="1"/>
          <p:nvPr/>
        </p:nvSpPr>
        <p:spPr>
          <a:xfrm>
            <a:off x="204281" y="6231485"/>
            <a:ext cx="8735438" cy="646331"/>
          </a:xfrm>
          <a:prstGeom prst="rect">
            <a:avLst/>
          </a:prstGeom>
          <a:noFill/>
        </p:spPr>
        <p:txBody>
          <a:bodyPr wrap="square" rtlCol="0">
            <a:spAutoFit/>
          </a:bodyPr>
          <a:lstStyle/>
          <a:p>
            <a:r>
              <a:rPr lang="en-US" dirty="0" smtClean="0">
                <a:hlinkClick r:id="rId4"/>
              </a:rPr>
              <a:t>https://www.cnn.com/interactive/2017/02/health/nursing-home-sex-abuse-investigation/</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p:cNvPicPr/>
          <p:nvPr/>
        </p:nvPicPr>
        <p:blipFill>
          <a:blip r:embed="rId2" cstate="print"/>
          <a:srcRect t="4028" r="13147" b="5278"/>
          <a:stretch>
            <a:fillRect/>
          </a:stretch>
        </p:blipFill>
        <p:spPr bwMode="auto">
          <a:xfrm>
            <a:off x="116733" y="-2"/>
            <a:ext cx="8813258" cy="6766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p:cNvPicPr>
          <p:nvPr>
            <p:ph idx="1"/>
          </p:nvPr>
        </p:nvPicPr>
        <p:blipFill>
          <a:blip r:embed="rId2" cstate="print"/>
          <a:srcRect t="4583" b="5139"/>
          <a:stretch>
            <a:fillRect/>
          </a:stretch>
        </p:blipFill>
        <p:spPr bwMode="auto">
          <a:xfrm>
            <a:off x="204281" y="0"/>
            <a:ext cx="8939719" cy="6721475"/>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app.jpg"/>
          <p:cNvPicPr>
            <a:picLocks noChangeAspect="1"/>
          </p:cNvPicPr>
          <p:nvPr/>
        </p:nvPicPr>
        <p:blipFill>
          <a:blip r:embed="rId3"/>
          <a:stretch>
            <a:fillRect/>
          </a:stretch>
        </p:blipFill>
        <p:spPr>
          <a:xfrm>
            <a:off x="4737370" y="1541995"/>
            <a:ext cx="2105472" cy="1619493"/>
          </a:xfrm>
          <a:prstGeom prst="rect">
            <a:avLst/>
          </a:prstGeom>
        </p:spPr>
      </p:pic>
      <p:cxnSp>
        <p:nvCxnSpPr>
          <p:cNvPr id="8" name="Straight Connector 7"/>
          <p:cNvCxnSpPr/>
          <p:nvPr/>
        </p:nvCxnSpPr>
        <p:spPr>
          <a:xfrm>
            <a:off x="204281" y="3570051"/>
            <a:ext cx="607005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4281" y="3813243"/>
            <a:ext cx="52626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effectLst>
                  <a:outerShdw blurRad="38100" dist="38100" dir="2700000" algn="tl">
                    <a:srgbClr val="000000">
                      <a:alpha val="43137"/>
                    </a:srgbClr>
                  </a:outerShdw>
                </a:effectLst>
              </a:rPr>
              <a:t>Psychological </a:t>
            </a:r>
            <a:r>
              <a:rPr dirty="0">
                <a:effectLst>
                  <a:outerShdw blurRad="38100" dist="38100" dir="2700000" algn="tl">
                    <a:srgbClr val="000000">
                      <a:alpha val="43137"/>
                    </a:srgbClr>
                  </a:outerShdw>
                </a:effectLst>
              </a:rPr>
              <a:t>Impact</a:t>
            </a:r>
          </a:p>
        </p:txBody>
      </p:sp>
      <p:sp>
        <p:nvSpPr>
          <p:cNvPr id="3" name="Content Placeholder 2"/>
          <p:cNvSpPr>
            <a:spLocks noGrp="1"/>
          </p:cNvSpPr>
          <p:nvPr>
            <p:ph idx="1"/>
          </p:nvPr>
        </p:nvSpPr>
        <p:spPr/>
        <p:txBody>
          <a:bodyPr/>
          <a:lstStyle/>
          <a:p>
            <a:r>
              <a:rPr u="sng" dirty="0"/>
              <a:t>Mental Health</a:t>
            </a:r>
            <a:r>
              <a:rPr dirty="0"/>
              <a:t>: Victims of </a:t>
            </a:r>
            <a:r>
              <a:rPr lang="en-US" dirty="0" smtClean="0"/>
              <a:t>(</a:t>
            </a:r>
            <a:r>
              <a:rPr dirty="0" smtClean="0"/>
              <a:t>date</a:t>
            </a:r>
            <a:r>
              <a:rPr lang="en-US" dirty="0" smtClean="0"/>
              <a:t>)</a:t>
            </a:r>
            <a:r>
              <a:rPr dirty="0" smtClean="0"/>
              <a:t> </a:t>
            </a:r>
            <a:r>
              <a:rPr dirty="0"/>
              <a:t>rape are more likely to suffer from post-traumatic stress disorder (</a:t>
            </a:r>
            <a:r>
              <a:rPr dirty="0">
                <a:solidFill>
                  <a:srgbClr val="002060"/>
                </a:solidFill>
              </a:rPr>
              <a:t>PTSD</a:t>
            </a:r>
            <a:r>
              <a:rPr dirty="0"/>
              <a:t>) and other psychological issues </a:t>
            </a:r>
            <a:r>
              <a:rPr lang="en-US" dirty="0" smtClean="0"/>
              <a:t>(such as anxiety, </a:t>
            </a:r>
            <a:r>
              <a:rPr lang="en-US" u="sng" dirty="0" smtClean="0"/>
              <a:t>depression, isolation, trust issues</a:t>
            </a:r>
            <a:r>
              <a:rPr lang="en-US" dirty="0" smtClean="0"/>
              <a:t>) </a:t>
            </a:r>
            <a:r>
              <a:rPr dirty="0" smtClean="0"/>
              <a:t>compared </a:t>
            </a:r>
            <a:r>
              <a:rPr dirty="0"/>
              <a:t>to the general population</a:t>
            </a:r>
            <a:r>
              <a:rPr dirty="0" smtClean="0"/>
              <a:t>.</a:t>
            </a:r>
            <a:r>
              <a:rPr lang="en-US" dirty="0" smtClean="0"/>
              <a:t> </a:t>
            </a:r>
            <a:r>
              <a:rPr lang="en-US" sz="1800" u="sng" dirty="0" smtClean="0"/>
              <a:t>Ref</a:t>
            </a:r>
            <a:r>
              <a:rPr lang="en-US" sz="1800" dirty="0" smtClean="0"/>
              <a:t>: </a:t>
            </a:r>
            <a:r>
              <a:rPr lang="en-US" sz="1800" dirty="0" smtClean="0">
                <a:hlinkClick r:id="rId3" action="ppaction://hlinkfile"/>
              </a:rPr>
              <a:t>HRF</a:t>
            </a:r>
            <a:endParaRPr sz="1800"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mental health.png"/>
          <p:cNvPicPr>
            <a:picLocks noChangeAspect="1"/>
          </p:cNvPicPr>
          <p:nvPr/>
        </p:nvPicPr>
        <p:blipFill>
          <a:blip r:embed="rId4"/>
          <a:stretch>
            <a:fillRect/>
          </a:stretch>
        </p:blipFill>
        <p:spPr>
          <a:xfrm>
            <a:off x="4776280" y="3842444"/>
            <a:ext cx="3910519" cy="2513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570" y="428017"/>
            <a:ext cx="8229600" cy="1143000"/>
          </a:xfrm>
        </p:spPr>
        <p:txBody>
          <a:bodyPr>
            <a:normAutofit/>
          </a:bodyPr>
          <a:lstStyle/>
          <a:p>
            <a:r>
              <a:rPr sz="3600" dirty="0" smtClean="0">
                <a:effectLst>
                  <a:outerShdw blurRad="38100" dist="38100" dir="2700000" algn="tl">
                    <a:srgbClr val="000000">
                      <a:alpha val="43137"/>
                    </a:srgbClr>
                  </a:outerShdw>
                </a:effectLst>
              </a:rPr>
              <a:t>Common Health Consequences</a:t>
            </a:r>
            <a:endParaRP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571017"/>
            <a:ext cx="8229600" cy="5189369"/>
          </a:xfrm>
        </p:spPr>
        <p:txBody>
          <a:bodyPr>
            <a:normAutofit fontScale="92500" lnSpcReduction="10000"/>
          </a:bodyPr>
          <a:lstStyle/>
          <a:p>
            <a:r>
              <a:rPr dirty="0" smtClean="0"/>
              <a:t>Flashbacks</a:t>
            </a:r>
            <a:r>
              <a:rPr dirty="0"/>
              <a:t>, nightmares, </a:t>
            </a:r>
            <a:r>
              <a:rPr dirty="0" smtClean="0"/>
              <a:t>hyper</a:t>
            </a:r>
            <a:r>
              <a:rPr lang="en-US" dirty="0" smtClean="0"/>
              <a:t>-</a:t>
            </a:r>
            <a:r>
              <a:rPr dirty="0" smtClean="0"/>
              <a:t>vigilance</a:t>
            </a:r>
            <a:r>
              <a:rPr dirty="0"/>
              <a:t>, emotional numbness</a:t>
            </a:r>
          </a:p>
          <a:p>
            <a:r>
              <a:rPr lang="en-US" dirty="0" smtClean="0"/>
              <a:t>S</a:t>
            </a:r>
            <a:r>
              <a:rPr dirty="0" smtClean="0"/>
              <a:t>uicidal </a:t>
            </a:r>
            <a:r>
              <a:rPr dirty="0"/>
              <a:t>thoughts</a:t>
            </a:r>
          </a:p>
          <a:p>
            <a:r>
              <a:rPr lang="en-US" dirty="0" smtClean="0"/>
              <a:t>F</a:t>
            </a:r>
            <a:r>
              <a:rPr dirty="0" smtClean="0"/>
              <a:t>ear </a:t>
            </a:r>
            <a:r>
              <a:rPr dirty="0"/>
              <a:t>of being alone or in public</a:t>
            </a:r>
          </a:p>
          <a:p>
            <a:r>
              <a:rPr dirty="0"/>
              <a:t>Sexual Dysfunction</a:t>
            </a:r>
          </a:p>
          <a:p>
            <a:r>
              <a:rPr dirty="0"/>
              <a:t>Loss of desire, fear of intimacy, physical pain during sex</a:t>
            </a:r>
          </a:p>
          <a:p>
            <a:r>
              <a:rPr dirty="0"/>
              <a:t>Guilt or Self-Blame</a:t>
            </a:r>
          </a:p>
          <a:p>
            <a:r>
              <a:rPr dirty="0"/>
              <a:t>Often irrational but deeply internalized ("I should have prevented it")</a:t>
            </a:r>
          </a:p>
          <a:p>
            <a:r>
              <a:rPr dirty="0"/>
              <a:t>Dissociation</a:t>
            </a:r>
          </a:p>
          <a:p>
            <a:r>
              <a:rPr dirty="0"/>
              <a:t>Feeling disconnected from one's body or reality (a trauma coping mechanism</a:t>
            </a:r>
            <a:r>
              <a:rPr dirty="0" smtClean="0"/>
              <a:t>)</a:t>
            </a:r>
            <a:endParaRPr lang="en-US" dirty="0" smtClean="0"/>
          </a:p>
          <a:p>
            <a:r>
              <a:rPr lang="en-US" dirty="0" smtClean="0"/>
              <a:t>Gaining weight as a protective mechanism</a:t>
            </a:r>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ptsd.png"/>
          <p:cNvPicPr>
            <a:picLocks noChangeAspect="1"/>
          </p:cNvPicPr>
          <p:nvPr/>
        </p:nvPicPr>
        <p:blipFill>
          <a:blip r:embed="rId2"/>
          <a:stretch>
            <a:fillRect/>
          </a:stretch>
        </p:blipFill>
        <p:spPr>
          <a:xfrm>
            <a:off x="6195060" y="0"/>
            <a:ext cx="3015700" cy="142023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smtClean="0">
                <a:effectLst>
                  <a:outerShdw blurRad="38100" dist="38100" dir="2700000" algn="tl">
                    <a:srgbClr val="000000">
                      <a:alpha val="43137"/>
                    </a:srgbClr>
                  </a:outerShdw>
                </a:effectLst>
              </a:rPr>
              <a:t>If </a:t>
            </a:r>
            <a:r>
              <a:rPr dirty="0">
                <a:effectLst>
                  <a:outerShdw blurRad="38100" dist="38100" dir="2700000" algn="tl">
                    <a:srgbClr val="000000">
                      <a:alpha val="43137"/>
                    </a:srgbClr>
                  </a:outerShdw>
                </a:effectLst>
              </a:rPr>
              <a:t>the Survivor Is a Child or Teen</a:t>
            </a:r>
          </a:p>
        </p:txBody>
      </p:sp>
      <p:sp>
        <p:nvSpPr>
          <p:cNvPr id="3" name="Content Placeholder 2"/>
          <p:cNvSpPr>
            <a:spLocks noGrp="1"/>
          </p:cNvSpPr>
          <p:nvPr>
            <p:ph idx="1"/>
          </p:nvPr>
        </p:nvSpPr>
        <p:spPr/>
        <p:txBody>
          <a:bodyPr/>
          <a:lstStyle/>
          <a:p>
            <a:r>
              <a:rPr dirty="0"/>
              <a:t>Developmental disruptions in trust, </a:t>
            </a:r>
            <a:r>
              <a:rPr dirty="0">
                <a:solidFill>
                  <a:srgbClr val="002060"/>
                </a:solidFill>
                <a:effectLst>
                  <a:outerShdw blurRad="38100" dist="38100" dir="2700000" algn="tl">
                    <a:srgbClr val="000000">
                      <a:alpha val="43137"/>
                    </a:srgbClr>
                  </a:outerShdw>
                </a:effectLst>
              </a:rPr>
              <a:t>identity</a:t>
            </a:r>
            <a:r>
              <a:rPr dirty="0"/>
              <a:t>, and </a:t>
            </a:r>
            <a:r>
              <a:rPr dirty="0" smtClean="0"/>
              <a:t>self-esteem</a:t>
            </a:r>
            <a:r>
              <a:rPr lang="en-US" dirty="0" smtClean="0"/>
              <a:t>.</a:t>
            </a:r>
          </a:p>
          <a:p>
            <a:pPr lvl="0"/>
            <a:r>
              <a:rPr lang="en-US" dirty="0" smtClean="0"/>
              <a:t>Higher risk of </a:t>
            </a:r>
            <a:r>
              <a:rPr lang="en-US" b="1" dirty="0" smtClean="0"/>
              <a:t>re-victimization</a:t>
            </a:r>
            <a:r>
              <a:rPr lang="en-US" dirty="0" smtClean="0"/>
              <a:t> or </a:t>
            </a:r>
            <a:r>
              <a:rPr lang="en-US" b="1" dirty="0" smtClean="0"/>
              <a:t>risky behaviors</a:t>
            </a:r>
            <a:r>
              <a:rPr lang="en-US" dirty="0" smtClean="0"/>
              <a:t> later.</a:t>
            </a:r>
          </a:p>
          <a:p>
            <a:pPr lvl="0"/>
            <a:r>
              <a:rPr lang="en-US" dirty="0" smtClean="0"/>
              <a:t>Difficulty forming healthy adult relationships.</a:t>
            </a:r>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teen.jpg"/>
          <p:cNvPicPr>
            <a:picLocks noChangeAspect="1"/>
          </p:cNvPicPr>
          <p:nvPr/>
        </p:nvPicPr>
        <p:blipFill>
          <a:blip r:embed="rId2"/>
          <a:stretch>
            <a:fillRect/>
          </a:stretch>
        </p:blipFill>
        <p:spPr>
          <a:xfrm>
            <a:off x="2864757" y="4365152"/>
            <a:ext cx="3155043" cy="19594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496"/>
            <a:ext cx="8229600" cy="1143000"/>
          </a:xfrm>
        </p:spPr>
        <p:txBody>
          <a:bodyPr/>
          <a:lstStyle/>
          <a:p>
            <a:r>
              <a:rPr dirty="0" smtClean="0">
                <a:effectLst>
                  <a:outerShdw blurRad="38100" dist="38100" dir="2700000" algn="tl">
                    <a:srgbClr val="000000">
                      <a:alpha val="43137"/>
                    </a:srgbClr>
                  </a:outerShdw>
                </a:effectLst>
              </a:rPr>
              <a:t>Long-Term </a:t>
            </a:r>
            <a:r>
              <a:rPr dirty="0">
                <a:effectLst>
                  <a:outerShdw blurRad="38100" dist="38100" dir="2700000" algn="tl">
                    <a:srgbClr val="000000">
                      <a:alpha val="43137"/>
                    </a:srgbClr>
                  </a:outerShdw>
                </a:effectLst>
              </a:rPr>
              <a:t>Effects</a:t>
            </a:r>
          </a:p>
        </p:txBody>
      </p:sp>
      <p:sp>
        <p:nvSpPr>
          <p:cNvPr id="3" name="Content Placeholder 2"/>
          <p:cNvSpPr>
            <a:spLocks noGrp="1"/>
          </p:cNvSpPr>
          <p:nvPr>
            <p:ph idx="1"/>
          </p:nvPr>
        </p:nvSpPr>
        <p:spPr>
          <a:xfrm>
            <a:off x="415047" y="1828800"/>
            <a:ext cx="4503906" cy="4389120"/>
          </a:xfrm>
        </p:spPr>
        <p:txBody>
          <a:bodyPr/>
          <a:lstStyle/>
          <a:p>
            <a:r>
              <a:rPr dirty="0"/>
              <a:t>Survivors may carry the impact for years or </a:t>
            </a:r>
            <a:r>
              <a:rPr i="1" dirty="0"/>
              <a:t>decades</a:t>
            </a:r>
            <a:r>
              <a:rPr dirty="0"/>
              <a:t>, even with </a:t>
            </a:r>
            <a:r>
              <a:rPr dirty="0" smtClean="0"/>
              <a:t>therapy</a:t>
            </a:r>
            <a:r>
              <a:rPr lang="en-US" dirty="0" smtClean="0"/>
              <a:t>.</a:t>
            </a:r>
            <a:endParaRPr dirty="0"/>
          </a:p>
          <a:p>
            <a:r>
              <a:rPr dirty="0"/>
              <a:t>Many report transformative resilience, but </a:t>
            </a:r>
            <a:r>
              <a:rPr u="sng" dirty="0"/>
              <a:t>healing is </a:t>
            </a:r>
            <a:r>
              <a:rPr b="1" u="sng" dirty="0"/>
              <a:t>not</a:t>
            </a:r>
            <a:r>
              <a:rPr u="sng" dirty="0"/>
              <a:t> </a:t>
            </a:r>
            <a:r>
              <a:rPr u="sng" dirty="0" smtClean="0"/>
              <a:t>linear</a:t>
            </a:r>
            <a:r>
              <a:rPr lang="en-US" u="sng" dirty="0" smtClean="0"/>
              <a:t>.</a:t>
            </a:r>
            <a:endParaRPr u="sng" dirty="0"/>
          </a:p>
          <a:p>
            <a:r>
              <a:rPr dirty="0"/>
              <a:t>Triggers (</a:t>
            </a:r>
            <a:r>
              <a:rPr dirty="0">
                <a:solidFill>
                  <a:schemeClr val="accent1">
                    <a:lumMod val="75000"/>
                  </a:schemeClr>
                </a:solidFill>
                <a:effectLst>
                  <a:outerShdw blurRad="38100" dist="38100" dir="2700000" algn="tl">
                    <a:srgbClr val="000000">
                      <a:alpha val="43137"/>
                    </a:srgbClr>
                  </a:outerShdw>
                </a:effectLst>
              </a:rPr>
              <a:t>smells, sounds, locations</a:t>
            </a:r>
            <a:r>
              <a:rPr dirty="0"/>
              <a:t>) can reactivate trauma </a:t>
            </a:r>
            <a:r>
              <a:rPr dirty="0" smtClean="0"/>
              <a:t>unexpectedly</a:t>
            </a:r>
            <a:r>
              <a:rPr lang="en-US" dirty="0" smtClean="0"/>
              <a:t>.</a:t>
            </a:r>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The-Stages-of-Grief.jpg"/>
          <p:cNvPicPr>
            <a:picLocks noChangeAspect="1"/>
          </p:cNvPicPr>
          <p:nvPr/>
        </p:nvPicPr>
        <p:blipFill>
          <a:blip r:embed="rId2"/>
          <a:stretch>
            <a:fillRect/>
          </a:stretch>
        </p:blipFill>
        <p:spPr>
          <a:xfrm>
            <a:off x="4918953" y="2035513"/>
            <a:ext cx="4024220" cy="314203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Intention</a:t>
            </a:r>
            <a:endParaRPr lang="en-US" dirty="0">
              <a:effectLst>
                <a:outerShdw blurRad="38100" dist="38100" dir="2700000" algn="tl">
                  <a:srgbClr val="000000">
                    <a:alpha val="43137"/>
                  </a:srgbClr>
                </a:outerShdw>
              </a:effectLst>
            </a:endParaRPr>
          </a:p>
        </p:txBody>
      </p:sp>
      <p:sp>
        <p:nvSpPr>
          <p:cNvPr id="3" name="Footer Placeholder 2"/>
          <p:cNvSpPr>
            <a:spLocks noGrp="1"/>
          </p:cNvSpPr>
          <p:nvPr>
            <p:ph type="ftr" sz="quarter" idx="11"/>
          </p:nvPr>
        </p:nvSpPr>
        <p:spPr/>
        <p:txBody>
          <a:bodyPr/>
          <a:lstStyle/>
          <a:p>
            <a:r>
              <a:rPr lang="en-US" smtClean="0"/>
              <a:t>mibaso.org</a:t>
            </a:r>
            <a:endParaRPr lang="en-US"/>
          </a:p>
        </p:txBody>
      </p:sp>
      <p:pic>
        <p:nvPicPr>
          <p:cNvPr id="4" name="Picture 3" descr="Heal the World.png"/>
          <p:cNvPicPr>
            <a:picLocks noChangeAspect="1"/>
          </p:cNvPicPr>
          <p:nvPr/>
        </p:nvPicPr>
        <p:blipFill>
          <a:blip r:embed="rId2"/>
          <a:stretch>
            <a:fillRect/>
          </a:stretch>
        </p:blipFill>
        <p:spPr>
          <a:xfrm>
            <a:off x="4011038" y="1619655"/>
            <a:ext cx="4469860" cy="4469860"/>
          </a:xfrm>
          <a:prstGeom prst="rect">
            <a:avLst/>
          </a:prstGeom>
          <a:ln w="228600" cap="sq" cmpd="thickThin">
            <a:solidFill>
              <a:srgbClr val="7030A0"/>
            </a:solidFill>
            <a:prstDash val="solid"/>
            <a:miter lim="800000"/>
          </a:ln>
          <a:effectLst>
            <a:innerShdw blurRad="76200">
              <a:srgbClr val="000000"/>
            </a:innerShdw>
          </a:effectLst>
        </p:spPr>
      </p:pic>
      <p:sp>
        <p:nvSpPr>
          <p:cNvPr id="5" name="TextBox 4"/>
          <p:cNvSpPr txBox="1"/>
          <p:nvPr/>
        </p:nvSpPr>
        <p:spPr>
          <a:xfrm>
            <a:off x="233464" y="1847088"/>
            <a:ext cx="3404681" cy="3970318"/>
          </a:xfrm>
          <a:prstGeom prst="rect">
            <a:avLst/>
          </a:prstGeom>
          <a:noFill/>
        </p:spPr>
        <p:txBody>
          <a:bodyPr wrap="square" rtlCol="0">
            <a:spAutoFit/>
          </a:bodyPr>
          <a:lstStyle/>
          <a:p>
            <a:endParaRPr lang="en-US" i="1" dirty="0" smtClean="0"/>
          </a:p>
          <a:p>
            <a:pPr algn="ctr"/>
            <a:r>
              <a:rPr lang="en-US" i="1" dirty="0" smtClean="0"/>
              <a:t>“I want to empower individuals by having the knowledge </a:t>
            </a:r>
            <a:endParaRPr lang="en-US" dirty="0" smtClean="0"/>
          </a:p>
          <a:p>
            <a:pPr algn="ctr"/>
            <a:r>
              <a:rPr lang="en-US" i="1" dirty="0" smtClean="0"/>
              <a:t>to make </a:t>
            </a:r>
            <a:r>
              <a:rPr lang="en-US" b="1" i="1" dirty="0" smtClean="0"/>
              <a:t>informed decisions</a:t>
            </a:r>
            <a:r>
              <a:rPr lang="en-US" i="1" dirty="0" smtClean="0"/>
              <a:t> that they won't regret.</a:t>
            </a:r>
          </a:p>
          <a:p>
            <a:pPr algn="ctr"/>
            <a:endParaRPr lang="en-US" i="1" dirty="0" smtClean="0"/>
          </a:p>
          <a:p>
            <a:pPr algn="ctr"/>
            <a:r>
              <a:rPr lang="en-US" i="1" dirty="0" smtClean="0"/>
              <a:t>Knowledge is power, but action is everything!”</a:t>
            </a:r>
          </a:p>
          <a:p>
            <a:pPr algn="ctr"/>
            <a:endParaRPr lang="en-US" i="1" dirty="0" smtClean="0"/>
          </a:p>
          <a:p>
            <a:pPr algn="ctr"/>
            <a:r>
              <a:rPr lang="en-US" i="1" dirty="0" smtClean="0"/>
              <a:t>Silence is consent.</a:t>
            </a:r>
          </a:p>
          <a:p>
            <a:pPr algn="ctr"/>
            <a:endParaRPr lang="en-US" i="1" dirty="0" smtClean="0"/>
          </a:p>
          <a:p>
            <a:pPr algn="ctr"/>
            <a:r>
              <a:rPr lang="en-US" i="1" dirty="0" smtClean="0"/>
              <a:t>You’re either part of the problem,</a:t>
            </a:r>
          </a:p>
          <a:p>
            <a:pPr algn="ctr"/>
            <a:r>
              <a:rPr lang="en-US" i="1" dirty="0" smtClean="0"/>
              <a:t>Or part of the solution…</a:t>
            </a:r>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mibaso.org</a:t>
            </a:r>
            <a:endParaRPr lang="en-US"/>
          </a:p>
        </p:txBody>
      </p:sp>
      <p:pic>
        <p:nvPicPr>
          <p:cNvPr id="3" name="Picture 2" descr="counsellor_kay_bruner.jpg"/>
          <p:cNvPicPr>
            <a:picLocks noChangeAspect="1"/>
          </p:cNvPicPr>
          <p:nvPr/>
        </p:nvPicPr>
        <p:blipFill>
          <a:blip r:embed="rId2"/>
          <a:stretch>
            <a:fillRect/>
          </a:stretch>
        </p:blipFill>
        <p:spPr>
          <a:xfrm>
            <a:off x="836579" y="826175"/>
            <a:ext cx="7568119" cy="567608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effectLst>
                  <a:outerShdw blurRad="38100" dist="38100" dir="2700000" algn="tl">
                    <a:srgbClr val="000000">
                      <a:alpha val="43137"/>
                    </a:srgbClr>
                  </a:outerShdw>
                </a:effectLst>
              </a:rPr>
              <a:t>Survivors </a:t>
            </a:r>
            <a:r>
              <a:rPr dirty="0">
                <a:effectLst>
                  <a:outerShdw blurRad="38100" dist="38100" dir="2700000" algn="tl">
                    <a:srgbClr val="000000">
                      <a:alpha val="43137"/>
                    </a:srgbClr>
                  </a:outerShdw>
                </a:effectLst>
              </a:rPr>
              <a:t>Say...</a:t>
            </a:r>
          </a:p>
        </p:txBody>
      </p:sp>
      <p:sp>
        <p:nvSpPr>
          <p:cNvPr id="3" name="Content Placeholder 2"/>
          <p:cNvSpPr>
            <a:spLocks noGrp="1"/>
          </p:cNvSpPr>
          <p:nvPr>
            <p:ph idx="1"/>
          </p:nvPr>
        </p:nvSpPr>
        <p:spPr/>
        <p:txBody>
          <a:bodyPr/>
          <a:lstStyle/>
          <a:p>
            <a:r>
              <a:rPr dirty="0"/>
              <a:t>“It felt like a part of me was stolen.”</a:t>
            </a:r>
          </a:p>
          <a:p>
            <a:r>
              <a:rPr dirty="0"/>
              <a:t>“Even after years of therapy, certain situations still bring it all back.”</a:t>
            </a:r>
          </a:p>
          <a:p>
            <a:r>
              <a:rPr b="1" dirty="0">
                <a:solidFill>
                  <a:srgbClr val="002060"/>
                </a:solidFill>
              </a:rPr>
              <a:t>“I’m strong now—but I carry the scars, seen and unseen</a:t>
            </a:r>
            <a:r>
              <a:rPr b="1" dirty="0" smtClean="0">
                <a:solidFill>
                  <a:srgbClr val="002060"/>
                </a:solidFill>
              </a:rPr>
              <a:t>.”</a:t>
            </a:r>
            <a:endParaRPr lang="en-US" b="1" dirty="0" smtClean="0">
              <a:solidFill>
                <a:srgbClr val="002060"/>
              </a:solidFill>
            </a:endParaRPr>
          </a:p>
          <a:p>
            <a:r>
              <a:rPr lang="en-US" dirty="0" smtClean="0"/>
              <a:t>“My body &amp; will were violated.”</a:t>
            </a:r>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rape bird.jpg"/>
          <p:cNvPicPr>
            <a:picLocks noChangeAspect="1"/>
          </p:cNvPicPr>
          <p:nvPr/>
        </p:nvPicPr>
        <p:blipFill>
          <a:blip r:embed="rId2"/>
          <a:srcRect b="6757"/>
          <a:stretch>
            <a:fillRect/>
          </a:stretch>
        </p:blipFill>
        <p:spPr>
          <a:xfrm>
            <a:off x="5869182" y="3990960"/>
            <a:ext cx="2574425" cy="220555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p:cNvPicPr/>
          <p:nvPr/>
        </p:nvPicPr>
        <p:blipFill>
          <a:blip r:embed="rId2" cstate="print"/>
          <a:srcRect t="3750" b="17083"/>
          <a:stretch>
            <a:fillRect/>
          </a:stretch>
        </p:blipFill>
        <p:spPr bwMode="auto">
          <a:xfrm>
            <a:off x="321012" y="321013"/>
            <a:ext cx="8599251" cy="6400462"/>
          </a:xfrm>
          <a:prstGeom prst="rect">
            <a:avLst/>
          </a:prstGeom>
          <a:noFill/>
          <a:ln w="9525">
            <a:noFill/>
            <a:miter lim="800000"/>
            <a:headEnd/>
            <a:tailEnd/>
          </a:ln>
        </p:spPr>
      </p:pic>
      <p:cxnSp>
        <p:nvCxnSpPr>
          <p:cNvPr id="7" name="Straight Connector 6"/>
          <p:cNvCxnSpPr/>
          <p:nvPr/>
        </p:nvCxnSpPr>
        <p:spPr>
          <a:xfrm>
            <a:off x="3929974" y="5097294"/>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57200" y="5340485"/>
            <a:ext cx="5428034" cy="19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583677"/>
            <a:ext cx="729574" cy="9727"/>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717915" y="5593404"/>
            <a:ext cx="1498059" cy="5852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571" y="2081719"/>
            <a:ext cx="8229600" cy="797668"/>
          </a:xfrm>
        </p:spPr>
        <p:txBody>
          <a:bodyPr>
            <a:normAutofit/>
          </a:bodyPr>
          <a:lstStyle/>
          <a:p>
            <a:r>
              <a:rPr sz="4000" dirty="0" smtClean="0">
                <a:effectLst>
                  <a:outerShdw blurRad="38100" dist="38100" dir="2700000" algn="tl">
                    <a:srgbClr val="000000">
                      <a:alpha val="43137"/>
                    </a:srgbClr>
                  </a:outerShdw>
                </a:effectLst>
              </a:rPr>
              <a:t>Entitlement </a:t>
            </a:r>
            <a:r>
              <a:rPr sz="4000" dirty="0">
                <a:effectLst>
                  <a:outerShdw blurRad="38100" dist="38100" dir="2700000" algn="tl">
                    <a:srgbClr val="000000">
                      <a:alpha val="43137"/>
                    </a:srgbClr>
                  </a:outerShdw>
                </a:effectLst>
              </a:rPr>
              <a:t>and Misogynistic Attitudes</a:t>
            </a:r>
          </a:p>
        </p:txBody>
      </p:sp>
      <p:sp>
        <p:nvSpPr>
          <p:cNvPr id="3" name="Content Placeholder 2"/>
          <p:cNvSpPr>
            <a:spLocks noGrp="1"/>
          </p:cNvSpPr>
          <p:nvPr>
            <p:ph idx="1"/>
          </p:nvPr>
        </p:nvSpPr>
        <p:spPr>
          <a:xfrm>
            <a:off x="457200" y="2879387"/>
            <a:ext cx="8229600" cy="3445213"/>
          </a:xfrm>
        </p:spPr>
        <p:txBody>
          <a:bodyPr>
            <a:normAutofit lnSpcReduction="10000"/>
          </a:bodyPr>
          <a:lstStyle/>
          <a:p>
            <a:r>
              <a:rPr dirty="0"/>
              <a:t>Belief that they are owed sex because of money spent, attention given, or expectations of dating.</a:t>
            </a:r>
          </a:p>
          <a:p>
            <a:r>
              <a:rPr u="sng" dirty="0"/>
              <a:t>Objectification of women</a:t>
            </a:r>
            <a:r>
              <a:rPr dirty="0"/>
              <a:t>; seeing them as conquests or prizes.</a:t>
            </a:r>
          </a:p>
          <a:p>
            <a:r>
              <a:rPr dirty="0"/>
              <a:t>Endorsing traditional gender roles that justify male dominance</a:t>
            </a:r>
            <a:r>
              <a:rPr dirty="0" smtClean="0"/>
              <a:t>.</a:t>
            </a:r>
            <a:endParaRPr lang="en-US" dirty="0" smtClean="0"/>
          </a:p>
          <a:p>
            <a:r>
              <a:rPr lang="en-US" dirty="0" smtClean="0">
                <a:solidFill>
                  <a:srgbClr val="002060"/>
                </a:solidFill>
              </a:rPr>
              <a:t>Manipulative, selfish, bully, narcissist.</a:t>
            </a:r>
          </a:p>
          <a:p>
            <a:r>
              <a:rPr lang="en-US" dirty="0" smtClean="0">
                <a:solidFill>
                  <a:srgbClr val="002060"/>
                </a:solidFill>
              </a:rPr>
              <a:t>Patronizing, condescending, mean. </a:t>
            </a:r>
            <a:endParaRPr dirty="0">
              <a:solidFill>
                <a:srgbClr val="002060"/>
              </a:solidFill>
            </a:endParaRPr>
          </a:p>
        </p:txBody>
      </p:sp>
      <p:sp>
        <p:nvSpPr>
          <p:cNvPr id="4" name="Footer Placeholder 3"/>
          <p:cNvSpPr>
            <a:spLocks noGrp="1"/>
          </p:cNvSpPr>
          <p:nvPr>
            <p:ph type="ftr" sz="quarter" idx="11"/>
          </p:nvPr>
        </p:nvSpPr>
        <p:spPr/>
        <p:txBody>
          <a:bodyPr/>
          <a:lstStyle/>
          <a:p>
            <a:r>
              <a:rPr lang="en-US" smtClean="0"/>
              <a:t>mibaso.org</a:t>
            </a:r>
            <a:endParaRPr lang="en-US"/>
          </a:p>
        </p:txBody>
      </p:sp>
      <p:sp>
        <p:nvSpPr>
          <p:cNvPr id="88066" name="AutoShape 2" descr="Red flags in the workplace: How to spot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8068" name="AutoShape 4" descr="Red flags in the workplace: How to spot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8070" name="AutoShape 6" descr="Red flags in the workplace: How to spot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Red-flag.png"/>
          <p:cNvPicPr>
            <a:picLocks noChangeAspect="1"/>
          </p:cNvPicPr>
          <p:nvPr/>
        </p:nvPicPr>
        <p:blipFill>
          <a:blip r:embed="rId2"/>
          <a:stretch>
            <a:fillRect/>
          </a:stretch>
        </p:blipFill>
        <p:spPr>
          <a:xfrm>
            <a:off x="3254873" y="661480"/>
            <a:ext cx="2189361" cy="1563829"/>
          </a:xfrm>
          <a:prstGeom prst="ellipse">
            <a:avLst/>
          </a:prstGeom>
          <a:ln w="228600" cap="sq" cmpd="thickThin">
            <a:no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2494"/>
            <a:ext cx="8229600" cy="864594"/>
          </a:xfrm>
        </p:spPr>
        <p:txBody>
          <a:bodyPr>
            <a:normAutofit/>
          </a:bodyPr>
          <a:lstStyle/>
          <a:p>
            <a:r>
              <a:rPr sz="4000" dirty="0" smtClean="0">
                <a:effectLst>
                  <a:outerShdw blurRad="38100" dist="38100" dir="2700000" algn="tl">
                    <a:srgbClr val="000000">
                      <a:alpha val="43137"/>
                    </a:srgbClr>
                  </a:outerShdw>
                </a:effectLst>
              </a:rPr>
              <a:t>Use </a:t>
            </a:r>
            <a:r>
              <a:rPr sz="4000" dirty="0">
                <a:effectLst>
                  <a:outerShdw blurRad="38100" dist="38100" dir="2700000" algn="tl">
                    <a:srgbClr val="000000">
                      <a:alpha val="43137"/>
                    </a:srgbClr>
                  </a:outerShdw>
                </a:effectLst>
              </a:rPr>
              <a:t>of Substances to Facilitate </a:t>
            </a:r>
            <a:r>
              <a:rPr sz="4000" u="sng" dirty="0">
                <a:effectLst>
                  <a:outerShdw blurRad="38100" dist="38100" dir="2700000" algn="tl">
                    <a:srgbClr val="000000">
                      <a:alpha val="43137"/>
                    </a:srgbClr>
                  </a:outerShdw>
                </a:effectLst>
              </a:rPr>
              <a:t>Control</a:t>
            </a:r>
          </a:p>
        </p:txBody>
      </p:sp>
      <p:sp>
        <p:nvSpPr>
          <p:cNvPr id="3" name="Content Placeholder 2"/>
          <p:cNvSpPr>
            <a:spLocks noGrp="1"/>
          </p:cNvSpPr>
          <p:nvPr>
            <p:ph idx="1"/>
          </p:nvPr>
        </p:nvSpPr>
        <p:spPr>
          <a:xfrm>
            <a:off x="457200" y="2208179"/>
            <a:ext cx="8229600" cy="2548647"/>
          </a:xfrm>
        </p:spPr>
        <p:txBody>
          <a:bodyPr/>
          <a:lstStyle/>
          <a:p>
            <a:r>
              <a:rPr dirty="0"/>
              <a:t>Often involves </a:t>
            </a:r>
            <a:r>
              <a:rPr dirty="0">
                <a:solidFill>
                  <a:srgbClr val="002060"/>
                </a:solidFill>
                <a:effectLst>
                  <a:outerShdw blurRad="38100" dist="38100" dir="2700000" algn="tl">
                    <a:srgbClr val="000000">
                      <a:alpha val="43137"/>
                    </a:srgbClr>
                  </a:outerShdw>
                </a:effectLst>
              </a:rPr>
              <a:t>alcohol</a:t>
            </a:r>
            <a:r>
              <a:rPr dirty="0">
                <a:solidFill>
                  <a:srgbClr val="002060"/>
                </a:solidFill>
              </a:rPr>
              <a:t> or drugs </a:t>
            </a:r>
            <a:r>
              <a:rPr dirty="0"/>
              <a:t>to </a:t>
            </a:r>
            <a:r>
              <a:rPr u="sng" dirty="0"/>
              <a:t>reduce a victim’s ability to consent.</a:t>
            </a:r>
          </a:p>
          <a:p>
            <a:r>
              <a:rPr dirty="0"/>
              <a:t>Some </a:t>
            </a:r>
            <a:r>
              <a:rPr i="1" dirty="0"/>
              <a:t>intentionally</a:t>
            </a:r>
            <a:r>
              <a:rPr dirty="0"/>
              <a:t> get themselves and the victim intoxicated to justify or </a:t>
            </a:r>
            <a:r>
              <a:rPr i="1" dirty="0"/>
              <a:t>excuse</a:t>
            </a:r>
            <a:r>
              <a:rPr dirty="0"/>
              <a:t> their behavior</a:t>
            </a:r>
            <a:r>
              <a:rPr dirty="0" smtClean="0"/>
              <a:t>.</a:t>
            </a:r>
            <a:endParaRPr lang="en-US" dirty="0" smtClean="0"/>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Red-flag.png"/>
          <p:cNvPicPr>
            <a:picLocks noChangeAspect="1"/>
          </p:cNvPicPr>
          <p:nvPr/>
        </p:nvPicPr>
        <p:blipFill>
          <a:blip r:embed="rId2"/>
          <a:stretch>
            <a:fillRect/>
          </a:stretch>
        </p:blipFill>
        <p:spPr>
          <a:xfrm>
            <a:off x="3089503" y="4533089"/>
            <a:ext cx="2189361" cy="1563829"/>
          </a:xfrm>
          <a:prstGeom prst="ellipse">
            <a:avLst/>
          </a:prstGeom>
          <a:ln w="228600" cap="sq" cmpd="thickThin">
            <a:no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effectLst>
                  <a:outerShdw blurRad="38100" dist="38100" dir="2700000" algn="tl">
                    <a:srgbClr val="000000">
                      <a:alpha val="43137"/>
                    </a:srgbClr>
                  </a:outerShdw>
                </a:effectLst>
              </a:rPr>
              <a:t>Manipulative </a:t>
            </a:r>
            <a:r>
              <a:rPr dirty="0">
                <a:effectLst>
                  <a:outerShdw blurRad="38100" dist="38100" dir="2700000" algn="tl">
                    <a:srgbClr val="000000">
                      <a:alpha val="43137"/>
                    </a:srgbClr>
                  </a:outerShdw>
                </a:effectLst>
              </a:rPr>
              <a:t>Behavior</a:t>
            </a:r>
          </a:p>
        </p:txBody>
      </p:sp>
      <p:sp>
        <p:nvSpPr>
          <p:cNvPr id="3" name="Content Placeholder 2"/>
          <p:cNvSpPr>
            <a:spLocks noGrp="1"/>
          </p:cNvSpPr>
          <p:nvPr>
            <p:ph idx="1"/>
          </p:nvPr>
        </p:nvSpPr>
        <p:spPr>
          <a:xfrm>
            <a:off x="311284" y="1939695"/>
            <a:ext cx="8550614" cy="4389120"/>
          </a:xfrm>
        </p:spPr>
        <p:txBody>
          <a:bodyPr/>
          <a:lstStyle/>
          <a:p>
            <a:r>
              <a:rPr dirty="0"/>
              <a:t>Coercion, guilt-tripping, or persistence after a clear “no.”</a:t>
            </a:r>
          </a:p>
          <a:p>
            <a:r>
              <a:rPr dirty="0"/>
              <a:t>Misinterprets or deliberately ignores nonverbal or verbal resistance.</a:t>
            </a: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Red-flag.png"/>
          <p:cNvPicPr>
            <a:picLocks noChangeAspect="1"/>
          </p:cNvPicPr>
          <p:nvPr/>
        </p:nvPicPr>
        <p:blipFill>
          <a:blip r:embed="rId2"/>
          <a:stretch>
            <a:fillRect/>
          </a:stretch>
        </p:blipFill>
        <p:spPr>
          <a:xfrm>
            <a:off x="3254873" y="4134255"/>
            <a:ext cx="2189361" cy="1563829"/>
          </a:xfrm>
          <a:prstGeom prst="ellipse">
            <a:avLst/>
          </a:prstGeom>
          <a:ln w="228600" cap="sq" cmpd="thickThin">
            <a:no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effectLst>
                  <a:outerShdw blurRad="38100" dist="38100" dir="2700000" algn="tl">
                    <a:srgbClr val="000000">
                      <a:alpha val="43137"/>
                    </a:srgbClr>
                  </a:outerShdw>
                </a:effectLst>
              </a:rPr>
              <a:t>Minimization </a:t>
            </a:r>
            <a:r>
              <a:rPr dirty="0">
                <a:effectLst>
                  <a:outerShdw blurRad="38100" dist="38100" dir="2700000" algn="tl">
                    <a:srgbClr val="000000">
                      <a:alpha val="43137"/>
                    </a:srgbClr>
                  </a:outerShdw>
                </a:effectLst>
              </a:rPr>
              <a:t>and Denial</a:t>
            </a:r>
          </a:p>
        </p:txBody>
      </p:sp>
      <p:sp>
        <p:nvSpPr>
          <p:cNvPr id="3" name="Content Placeholder 2"/>
          <p:cNvSpPr>
            <a:spLocks noGrp="1"/>
          </p:cNvSpPr>
          <p:nvPr>
            <p:ph idx="1"/>
          </p:nvPr>
        </p:nvSpPr>
        <p:spPr>
          <a:xfrm>
            <a:off x="457200" y="1935480"/>
            <a:ext cx="8229600" cy="2354418"/>
          </a:xfrm>
        </p:spPr>
        <p:txBody>
          <a:bodyPr/>
          <a:lstStyle/>
          <a:p>
            <a:r>
              <a:rPr dirty="0"/>
              <a:t>Believes “it wasn’t really rape” if there was some prior relationship or if the person didn’t resist “enough.”</a:t>
            </a:r>
          </a:p>
          <a:p>
            <a:r>
              <a:rPr dirty="0"/>
              <a:t>May believe that consent is implied if someone agrees to a date or comes home with them.</a:t>
            </a: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Red-flag.png"/>
          <p:cNvPicPr>
            <a:picLocks noChangeAspect="1"/>
          </p:cNvPicPr>
          <p:nvPr/>
        </p:nvPicPr>
        <p:blipFill>
          <a:blip r:embed="rId2"/>
          <a:stretch>
            <a:fillRect/>
          </a:stretch>
        </p:blipFill>
        <p:spPr>
          <a:xfrm>
            <a:off x="3254873" y="3965188"/>
            <a:ext cx="2189361" cy="1563829"/>
          </a:xfrm>
          <a:prstGeom prst="ellipse">
            <a:avLst/>
          </a:prstGeom>
          <a:ln w="228600" cap="sq" cmpd="thickThin">
            <a:no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effectLst>
                  <a:outerShdw blurRad="38100" dist="38100" dir="2700000" algn="tl">
                    <a:srgbClr val="000000">
                      <a:alpha val="43137"/>
                    </a:srgbClr>
                  </a:outerShdw>
                </a:effectLst>
              </a:rPr>
              <a:t>Repeat </a:t>
            </a:r>
            <a:r>
              <a:rPr dirty="0">
                <a:effectLst>
                  <a:outerShdw blurRad="38100" dist="38100" dir="2700000" algn="tl">
                    <a:srgbClr val="000000">
                      <a:alpha val="43137"/>
                    </a:srgbClr>
                  </a:outerShdw>
                </a:effectLst>
              </a:rPr>
              <a:t>Offenders</a:t>
            </a:r>
          </a:p>
        </p:txBody>
      </p:sp>
      <p:sp>
        <p:nvSpPr>
          <p:cNvPr id="3" name="Content Placeholder 2"/>
          <p:cNvSpPr>
            <a:spLocks noGrp="1"/>
          </p:cNvSpPr>
          <p:nvPr>
            <p:ph idx="1"/>
          </p:nvPr>
        </p:nvSpPr>
        <p:spPr>
          <a:xfrm>
            <a:off x="457200" y="1935480"/>
            <a:ext cx="8229600" cy="2082043"/>
          </a:xfrm>
        </p:spPr>
        <p:txBody>
          <a:bodyPr/>
          <a:lstStyle/>
          <a:p>
            <a:r>
              <a:rPr dirty="0"/>
              <a:t>Studies (e.g., by Dr. David </a:t>
            </a:r>
            <a:r>
              <a:rPr dirty="0" err="1"/>
              <a:t>Lisak</a:t>
            </a:r>
            <a:r>
              <a:rPr dirty="0"/>
              <a:t>) have shown that many date rapists are </a:t>
            </a:r>
            <a:r>
              <a:rPr dirty="0">
                <a:solidFill>
                  <a:srgbClr val="002060"/>
                </a:solidFill>
                <a:effectLst>
                  <a:outerShdw blurRad="38100" dist="38100" dir="2700000" algn="tl">
                    <a:srgbClr val="000000">
                      <a:alpha val="43137"/>
                    </a:srgbClr>
                  </a:outerShdw>
                </a:effectLst>
              </a:rPr>
              <a:t>serial </a:t>
            </a:r>
            <a:r>
              <a:rPr dirty="0" smtClean="0">
                <a:solidFill>
                  <a:srgbClr val="002060"/>
                </a:solidFill>
                <a:effectLst>
                  <a:outerShdw blurRad="38100" dist="38100" dir="2700000" algn="tl">
                    <a:srgbClr val="000000">
                      <a:alpha val="43137"/>
                    </a:srgbClr>
                  </a:outerShdw>
                </a:effectLst>
              </a:rPr>
              <a:t>offenders</a:t>
            </a:r>
            <a:endParaRPr lang="en-US" dirty="0" smtClean="0"/>
          </a:p>
          <a:p>
            <a:r>
              <a:rPr dirty="0" smtClean="0"/>
              <a:t> These </a:t>
            </a:r>
            <a:r>
              <a:rPr dirty="0"/>
              <a:t>individuals often have a pattern of </a:t>
            </a:r>
            <a:r>
              <a:rPr u="sng" dirty="0">
                <a:solidFill>
                  <a:srgbClr val="002060"/>
                </a:solidFill>
                <a:effectLst>
                  <a:outerShdw blurRad="38100" dist="38100" dir="2700000" algn="tl">
                    <a:srgbClr val="000000">
                      <a:alpha val="43137"/>
                    </a:srgbClr>
                  </a:outerShdw>
                </a:effectLst>
              </a:rPr>
              <a:t>targeting </a:t>
            </a:r>
            <a:r>
              <a:rPr b="1" u="sng" dirty="0">
                <a:solidFill>
                  <a:srgbClr val="002060"/>
                </a:solidFill>
                <a:effectLst>
                  <a:outerShdw blurRad="38100" dist="38100" dir="2700000" algn="tl">
                    <a:srgbClr val="000000">
                      <a:alpha val="43137"/>
                    </a:srgbClr>
                  </a:outerShdw>
                </a:effectLst>
              </a:rPr>
              <a:t>vulnerable</a:t>
            </a:r>
            <a:r>
              <a:rPr u="sng" dirty="0">
                <a:solidFill>
                  <a:srgbClr val="002060"/>
                </a:solidFill>
                <a:effectLst>
                  <a:outerShdw blurRad="38100" dist="38100" dir="2700000" algn="tl">
                    <a:srgbClr val="000000">
                      <a:alpha val="43137"/>
                    </a:srgbClr>
                  </a:outerShdw>
                </a:effectLst>
              </a:rPr>
              <a:t> people.</a:t>
            </a: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Red-flag.png"/>
          <p:cNvPicPr>
            <a:picLocks noChangeAspect="1"/>
          </p:cNvPicPr>
          <p:nvPr/>
        </p:nvPicPr>
        <p:blipFill>
          <a:blip r:embed="rId2"/>
          <a:stretch>
            <a:fillRect/>
          </a:stretch>
        </p:blipFill>
        <p:spPr>
          <a:xfrm>
            <a:off x="3254873" y="4202348"/>
            <a:ext cx="2189361" cy="1563829"/>
          </a:xfrm>
          <a:prstGeom prst="ellipse">
            <a:avLst/>
          </a:prstGeom>
          <a:ln w="228600" cap="sq" cmpd="thickThin">
            <a:no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3600" dirty="0"/>
              <a:t>Not all perpetrators exhibit all of these </a:t>
            </a:r>
            <a:r>
              <a:rPr sz="3600" dirty="0" smtClean="0"/>
              <a:t>traits</a:t>
            </a:r>
            <a:endParaRPr sz="3600" dirty="0"/>
          </a:p>
        </p:txBody>
      </p:sp>
      <p:sp>
        <p:nvSpPr>
          <p:cNvPr id="3" name="Content Placeholder 2"/>
          <p:cNvSpPr>
            <a:spLocks noGrp="1"/>
          </p:cNvSpPr>
          <p:nvPr>
            <p:ph idx="1"/>
          </p:nvPr>
        </p:nvSpPr>
        <p:spPr>
          <a:xfrm>
            <a:off x="457200" y="1935480"/>
            <a:ext cx="8229600" cy="2257141"/>
          </a:xfrm>
        </p:spPr>
        <p:txBody>
          <a:bodyPr/>
          <a:lstStyle/>
          <a:p>
            <a:r>
              <a:rPr dirty="0">
                <a:solidFill>
                  <a:schemeClr val="bg1">
                    <a:lumMod val="85000"/>
                    <a:lumOff val="15000"/>
                  </a:schemeClr>
                </a:solidFill>
                <a:effectLst>
                  <a:outerShdw blurRad="38100" dist="38100" dir="2700000" algn="tl">
                    <a:srgbClr val="000000">
                      <a:alpha val="43137"/>
                    </a:srgbClr>
                  </a:outerShdw>
                </a:effectLst>
              </a:rPr>
              <a:t>Anyone</a:t>
            </a:r>
            <a:r>
              <a:rPr dirty="0">
                <a:solidFill>
                  <a:schemeClr val="bg1">
                    <a:lumMod val="85000"/>
                    <a:lumOff val="15000"/>
                  </a:schemeClr>
                </a:solidFill>
              </a:rPr>
              <a:t>, regardless of appearance, social status, or background, can commit this crime.</a:t>
            </a:r>
          </a:p>
          <a:p>
            <a:r>
              <a:rPr i="1" dirty="0">
                <a:solidFill>
                  <a:schemeClr val="bg1">
                    <a:lumMod val="85000"/>
                    <a:lumOff val="15000"/>
                  </a:schemeClr>
                </a:solidFill>
              </a:rPr>
              <a:t>Most</a:t>
            </a:r>
            <a:r>
              <a:rPr dirty="0">
                <a:solidFill>
                  <a:schemeClr val="bg1">
                    <a:lumMod val="85000"/>
                    <a:lumOff val="15000"/>
                  </a:schemeClr>
                </a:solidFill>
              </a:rPr>
              <a:t> date rapes are committed by someone the victim knows and may trust.</a:t>
            </a: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Red-flag.png"/>
          <p:cNvPicPr>
            <a:picLocks noChangeAspect="1"/>
          </p:cNvPicPr>
          <p:nvPr/>
        </p:nvPicPr>
        <p:blipFill>
          <a:blip r:embed="rId2"/>
          <a:stretch>
            <a:fillRect/>
          </a:stretch>
        </p:blipFill>
        <p:spPr>
          <a:xfrm>
            <a:off x="3254873" y="4192621"/>
            <a:ext cx="2189361" cy="1563829"/>
          </a:xfrm>
          <a:prstGeom prst="ellipse">
            <a:avLst/>
          </a:prstGeom>
          <a:ln w="228600" cap="sq" cmpd="thickThin">
            <a:no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025" y="704088"/>
            <a:ext cx="8229600" cy="706423"/>
          </a:xfrm>
        </p:spPr>
        <p:txBody>
          <a:bodyPr>
            <a:normAutofit/>
          </a:bodyPr>
          <a:lstStyle/>
          <a:p>
            <a:r>
              <a:rPr sz="4000" dirty="0" smtClean="0">
                <a:effectLst>
                  <a:outerShdw blurRad="38100" dist="38100" dir="2700000" algn="tl">
                    <a:srgbClr val="000000">
                      <a:alpha val="43137"/>
                    </a:srgbClr>
                  </a:outerShdw>
                </a:effectLst>
              </a:rPr>
              <a:t>Warning </a:t>
            </a:r>
            <a:r>
              <a:rPr sz="4000" dirty="0">
                <a:effectLst>
                  <a:outerShdw blurRad="38100" dist="38100" dir="2700000" algn="tl">
                    <a:srgbClr val="000000">
                      <a:alpha val="43137"/>
                    </a:srgbClr>
                  </a:outerShdw>
                </a:effectLst>
              </a:rPr>
              <a:t>Signs of Predatory Behavior</a:t>
            </a:r>
          </a:p>
        </p:txBody>
      </p:sp>
      <p:sp>
        <p:nvSpPr>
          <p:cNvPr id="3" name="Content Placeholder 2"/>
          <p:cNvSpPr>
            <a:spLocks noGrp="1"/>
          </p:cNvSpPr>
          <p:nvPr>
            <p:ph idx="1"/>
          </p:nvPr>
        </p:nvSpPr>
        <p:spPr>
          <a:xfrm>
            <a:off x="457200" y="1536646"/>
            <a:ext cx="8229600" cy="2655975"/>
          </a:xfrm>
        </p:spPr>
        <p:txBody>
          <a:bodyPr>
            <a:normAutofit lnSpcReduction="10000"/>
          </a:bodyPr>
          <a:lstStyle/>
          <a:p>
            <a:r>
              <a:rPr dirty="0"/>
              <a:t>Whether you're watching out for your own safety, a friend’s, or looking to educate others, these behaviors can be red flags</a:t>
            </a:r>
            <a:r>
              <a:rPr dirty="0" smtClean="0"/>
              <a:t>:</a:t>
            </a:r>
            <a:endParaRPr lang="en-US" dirty="0" smtClean="0"/>
          </a:p>
          <a:p>
            <a:pPr lvl="1"/>
            <a:r>
              <a:rPr lang="en-US" u="sng" dirty="0" smtClean="0"/>
              <a:t>Manipulative Language</a:t>
            </a:r>
            <a:r>
              <a:rPr lang="en-US" dirty="0" smtClean="0"/>
              <a:t>: Says things like “Don’t you trust me?” or “Come on, we’ve gone this far.”</a:t>
            </a:r>
          </a:p>
          <a:p>
            <a:pPr lvl="1"/>
            <a:r>
              <a:rPr lang="en-US" u="sng" dirty="0" smtClean="0"/>
              <a:t>Disrespect for Consent</a:t>
            </a:r>
            <a:r>
              <a:rPr lang="en-US" dirty="0" smtClean="0"/>
              <a:t>: Assumes that any intimacy (flirting, kissing, a date) equals permission for sex.</a:t>
            </a:r>
          </a:p>
          <a:p>
            <a:pPr lvl="1"/>
            <a:endParaRPr lang="en-US" dirty="0" smtClean="0"/>
          </a:p>
          <a:p>
            <a:pPr lvl="1"/>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Red-flag.png"/>
          <p:cNvPicPr>
            <a:picLocks noChangeAspect="1"/>
          </p:cNvPicPr>
          <p:nvPr/>
        </p:nvPicPr>
        <p:blipFill>
          <a:blip r:embed="rId2"/>
          <a:stretch>
            <a:fillRect/>
          </a:stretch>
        </p:blipFill>
        <p:spPr>
          <a:xfrm>
            <a:off x="3254873" y="4500691"/>
            <a:ext cx="2189361" cy="1563829"/>
          </a:xfrm>
          <a:prstGeom prst="ellipse">
            <a:avLst/>
          </a:prstGeom>
          <a:ln w="228600" cap="sq" cmpd="thickThin">
            <a:no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My Story</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buNone/>
            </a:pPr>
            <a:endParaRPr lang="en-US"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STT.jpg">
            <a:hlinkClick r:id="rId2"/>
          </p:cNvPr>
          <p:cNvPicPr>
            <a:picLocks noChangeAspect="1"/>
          </p:cNvPicPr>
          <p:nvPr/>
        </p:nvPicPr>
        <p:blipFill>
          <a:blip r:embed="rId3"/>
          <a:stretch>
            <a:fillRect/>
          </a:stretch>
        </p:blipFill>
        <p:spPr>
          <a:xfrm>
            <a:off x="2235793" y="2402732"/>
            <a:ext cx="4486020" cy="298524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effectLst>
                  <a:outerShdw blurRad="38100" dist="38100" dir="2700000" algn="tl">
                    <a:srgbClr val="000000">
                      <a:alpha val="43137"/>
                    </a:srgbClr>
                  </a:outerShdw>
                </a:effectLst>
              </a:rPr>
              <a:t>Date Rape Drugs</a:t>
            </a:r>
            <a:endParaRPr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en-US" sz="2400" dirty="0" smtClean="0"/>
              <a:t> </a:t>
            </a:r>
            <a:r>
              <a:rPr sz="2400" dirty="0" smtClean="0">
                <a:solidFill>
                  <a:srgbClr val="002060"/>
                </a:solidFill>
              </a:rPr>
              <a:t>Dark </a:t>
            </a:r>
            <a:r>
              <a:rPr sz="2400" dirty="0">
                <a:solidFill>
                  <a:srgbClr val="002060"/>
                </a:solidFill>
              </a:rPr>
              <a:t>web </a:t>
            </a:r>
            <a:r>
              <a:rPr sz="2400" dirty="0"/>
              <a:t>and unregulated websites often sell date rape drugs disguised </a:t>
            </a:r>
            <a:r>
              <a:rPr sz="2400" dirty="0" smtClean="0"/>
              <a:t>as</a:t>
            </a:r>
            <a:r>
              <a:rPr lang="en-US" sz="2400" dirty="0" smtClean="0"/>
              <a:t>  </a:t>
            </a:r>
            <a:r>
              <a:rPr lang="en-US" sz="2400" u="sng" dirty="0" smtClean="0"/>
              <a:t>sleep aids</a:t>
            </a:r>
            <a:r>
              <a:rPr lang="en-US" sz="2400" dirty="0" smtClean="0"/>
              <a:t>: These markets are hard to track and often ship internationally in plain packaging.</a:t>
            </a:r>
          </a:p>
          <a:p>
            <a:pPr lvl="1"/>
            <a:endParaRPr lang="en-US" dirty="0" smtClean="0"/>
          </a:p>
          <a:p>
            <a:pPr lvl="1"/>
            <a:r>
              <a:rPr lang="en-US" dirty="0" smtClean="0"/>
              <a:t>Some perpetrators steal or misuse legitimate </a:t>
            </a:r>
            <a:r>
              <a:rPr lang="en-US" dirty="0" smtClean="0">
                <a:solidFill>
                  <a:srgbClr val="002060"/>
                </a:solidFill>
              </a:rPr>
              <a:t>prescriptions</a:t>
            </a:r>
            <a:r>
              <a:rPr lang="en-US" dirty="0" smtClean="0"/>
              <a:t>.</a:t>
            </a:r>
          </a:p>
          <a:p>
            <a:pPr lvl="1"/>
            <a:endParaRPr lang="en-US" dirty="0" smtClean="0"/>
          </a:p>
          <a:p>
            <a:pPr lvl="1"/>
            <a:r>
              <a:rPr lang="en-US" dirty="0" smtClean="0"/>
              <a:t>In some cases, drugs are diverted from friends, family, or colleagues in </a:t>
            </a:r>
            <a:r>
              <a:rPr lang="en-US" u="sng" dirty="0" smtClean="0"/>
              <a:t>medical fields</a:t>
            </a:r>
            <a:r>
              <a:rPr lang="en-US" dirty="0" smtClean="0"/>
              <a:t>.</a:t>
            </a:r>
          </a:p>
          <a:p>
            <a:pPr lvl="1"/>
            <a:endParaRPr lang="en-US" dirty="0" smtClean="0"/>
          </a:p>
          <a:p>
            <a:pPr lvl="1"/>
            <a:r>
              <a:rPr lang="en-US" dirty="0" smtClean="0"/>
              <a:t>Some  are </a:t>
            </a:r>
            <a:r>
              <a:rPr lang="en-US" dirty="0" smtClean="0">
                <a:solidFill>
                  <a:srgbClr val="002060"/>
                </a:solidFill>
              </a:rPr>
              <a:t>home-made</a:t>
            </a:r>
            <a:r>
              <a:rPr lang="en-US" dirty="0" smtClean="0"/>
              <a:t>.</a:t>
            </a:r>
          </a:p>
          <a:p>
            <a:pPr lvl="1"/>
            <a:endParaRPr lang="en-US" dirty="0" smtClean="0"/>
          </a:p>
          <a:p>
            <a:pPr lvl="1"/>
            <a:r>
              <a:rPr lang="en-US" dirty="0" smtClean="0"/>
              <a:t>Others bought from </a:t>
            </a:r>
            <a:r>
              <a:rPr lang="en-US" dirty="0" smtClean="0">
                <a:solidFill>
                  <a:srgbClr val="002060"/>
                </a:solidFill>
                <a:effectLst>
                  <a:outerShdw blurRad="38100" dist="38100" dir="2700000" algn="tl">
                    <a:srgbClr val="000000">
                      <a:alpha val="43137"/>
                    </a:srgbClr>
                  </a:outerShdw>
                </a:effectLst>
              </a:rPr>
              <a:t>drug dealers</a:t>
            </a:r>
            <a:r>
              <a:rPr lang="en-US" dirty="0" smtClean="0"/>
              <a:t>.</a:t>
            </a:r>
          </a:p>
          <a:p>
            <a:pPr lvl="1">
              <a:buNone/>
            </a:pPr>
            <a:endParaRPr lang="en-US" dirty="0" smtClean="0"/>
          </a:p>
          <a:p>
            <a:pPr lvl="1">
              <a:buNone/>
            </a:pPr>
            <a:endParaRPr lang="en-US" dirty="0" smtClean="0"/>
          </a:p>
          <a:p>
            <a:pPr lvl="1"/>
            <a:endParaRPr lang="en-US" dirty="0" smtClean="0"/>
          </a:p>
          <a:p>
            <a:pPr lvl="1"/>
            <a:endParaRPr lang="en-US" dirty="0" smtClean="0"/>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drug.jpg"/>
          <p:cNvPicPr>
            <a:picLocks noChangeAspect="1"/>
          </p:cNvPicPr>
          <p:nvPr/>
        </p:nvPicPr>
        <p:blipFill>
          <a:blip r:embed="rId2"/>
          <a:stretch>
            <a:fillRect/>
          </a:stretch>
        </p:blipFill>
        <p:spPr>
          <a:xfrm>
            <a:off x="5690681" y="4604217"/>
            <a:ext cx="2837639" cy="188832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effectLst>
                  <a:outerShdw blurRad="38100" dist="38100" dir="2700000" algn="tl">
                    <a:srgbClr val="000000">
                      <a:alpha val="43137"/>
                    </a:srgbClr>
                  </a:outerShdw>
                </a:effectLst>
              </a:rPr>
              <a:t>Important </a:t>
            </a:r>
            <a:r>
              <a:rPr dirty="0">
                <a:effectLst>
                  <a:outerShdw blurRad="38100" dist="38100" dir="2700000" algn="tl">
                    <a:srgbClr val="000000">
                      <a:alpha val="43137"/>
                    </a:srgbClr>
                  </a:outerShdw>
                </a:effectLst>
              </a:rPr>
              <a:t>Notes</a:t>
            </a:r>
          </a:p>
        </p:txBody>
      </p:sp>
      <p:sp>
        <p:nvSpPr>
          <p:cNvPr id="3" name="Content Placeholder 2"/>
          <p:cNvSpPr>
            <a:spLocks noGrp="1"/>
          </p:cNvSpPr>
          <p:nvPr>
            <p:ph idx="1"/>
          </p:nvPr>
        </p:nvSpPr>
        <p:spPr/>
        <p:txBody>
          <a:bodyPr>
            <a:normAutofit fontScale="92500"/>
          </a:bodyPr>
          <a:lstStyle/>
          <a:p>
            <a:r>
              <a:rPr dirty="0">
                <a:solidFill>
                  <a:schemeClr val="bg1">
                    <a:lumMod val="85000"/>
                    <a:lumOff val="15000"/>
                  </a:schemeClr>
                </a:solidFill>
              </a:rPr>
              <a:t>Date rape drugs are usually </a:t>
            </a:r>
            <a:r>
              <a:rPr b="1" dirty="0">
                <a:solidFill>
                  <a:schemeClr val="bg1">
                    <a:lumMod val="85000"/>
                    <a:lumOff val="15000"/>
                  </a:schemeClr>
                </a:solidFill>
                <a:effectLst>
                  <a:outerShdw blurRad="38100" dist="38100" dir="2700000" algn="tl">
                    <a:srgbClr val="000000">
                      <a:alpha val="43137"/>
                    </a:srgbClr>
                  </a:outerShdw>
                </a:effectLst>
              </a:rPr>
              <a:t>tasteless, odorless, </a:t>
            </a:r>
            <a:r>
              <a:rPr lang="en-US" b="1" dirty="0" smtClean="0">
                <a:solidFill>
                  <a:schemeClr val="bg1">
                    <a:lumMod val="85000"/>
                    <a:lumOff val="15000"/>
                  </a:schemeClr>
                </a:solidFill>
                <a:effectLst>
                  <a:outerShdw blurRad="38100" dist="38100" dir="2700000" algn="tl">
                    <a:srgbClr val="000000">
                      <a:alpha val="43137"/>
                    </a:srgbClr>
                  </a:outerShdw>
                </a:effectLst>
              </a:rPr>
              <a:t>&amp;</a:t>
            </a:r>
            <a:r>
              <a:rPr b="1" dirty="0" smtClean="0">
                <a:solidFill>
                  <a:schemeClr val="bg1">
                    <a:lumMod val="85000"/>
                    <a:lumOff val="15000"/>
                  </a:schemeClr>
                </a:solidFill>
                <a:effectLst>
                  <a:outerShdw blurRad="38100" dist="38100" dir="2700000" algn="tl">
                    <a:srgbClr val="000000">
                      <a:alpha val="43137"/>
                    </a:srgbClr>
                  </a:outerShdw>
                </a:effectLst>
              </a:rPr>
              <a:t> </a:t>
            </a:r>
            <a:r>
              <a:rPr b="1" dirty="0">
                <a:solidFill>
                  <a:schemeClr val="bg1">
                    <a:lumMod val="85000"/>
                    <a:lumOff val="15000"/>
                  </a:schemeClr>
                </a:solidFill>
                <a:effectLst>
                  <a:outerShdw blurRad="38100" dist="38100" dir="2700000" algn="tl">
                    <a:srgbClr val="000000">
                      <a:alpha val="43137"/>
                    </a:srgbClr>
                  </a:outerShdw>
                </a:effectLst>
              </a:rPr>
              <a:t>fast-acting.</a:t>
            </a:r>
          </a:p>
          <a:p>
            <a:r>
              <a:rPr dirty="0">
                <a:solidFill>
                  <a:schemeClr val="bg1">
                    <a:lumMod val="85000"/>
                    <a:lumOff val="15000"/>
                  </a:schemeClr>
                </a:solidFill>
              </a:rPr>
              <a:t>They are often slipped into drinks in crowded or dimly lit places—bars, clubs, parties.</a:t>
            </a:r>
          </a:p>
          <a:p>
            <a:r>
              <a:rPr dirty="0"/>
              <a:t>Access to these drugs is illegal or tightly controlled in most countries, so any </a:t>
            </a:r>
            <a:r>
              <a:rPr dirty="0">
                <a:solidFill>
                  <a:srgbClr val="FF0000"/>
                </a:solidFill>
                <a:effectLst>
                  <a:outerShdw blurRad="38100" dist="38100" dir="2700000" algn="tl">
                    <a:srgbClr val="000000">
                      <a:alpha val="43137"/>
                    </a:srgbClr>
                  </a:outerShdw>
                </a:effectLst>
              </a:rPr>
              <a:t>possession</a:t>
            </a:r>
            <a:r>
              <a:rPr dirty="0"/>
              <a:t> or use is </a:t>
            </a:r>
            <a:r>
              <a:rPr i="1" dirty="0"/>
              <a:t>already</a:t>
            </a:r>
            <a:r>
              <a:rPr dirty="0"/>
              <a:t> criminal.</a:t>
            </a:r>
          </a:p>
          <a:p>
            <a:r>
              <a:rPr dirty="0"/>
              <a:t>Currently, there isn't a consumer-available test capable of detecting over 100 different date rape drugs directly in a drink. Most on-the-spot detection tools, such as test strips, straws, or nail polish, are designed to identify a </a:t>
            </a:r>
            <a:r>
              <a:rPr i="1" dirty="0"/>
              <a:t>limited </a:t>
            </a:r>
            <a:r>
              <a:rPr dirty="0"/>
              <a:t>number of common substances.</a:t>
            </a: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drd.jpg"/>
          <p:cNvPicPr>
            <a:picLocks noChangeAspect="1"/>
          </p:cNvPicPr>
          <p:nvPr/>
        </p:nvPicPr>
        <p:blipFill>
          <a:blip r:embed="rId2"/>
          <a:stretch>
            <a:fillRect/>
          </a:stretch>
        </p:blipFill>
        <p:spPr>
          <a:xfrm>
            <a:off x="5797685" y="124330"/>
            <a:ext cx="2598258" cy="172275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18874"/>
          </a:xfrm>
        </p:spPr>
        <p:txBody>
          <a:bodyPr>
            <a:normAutofit/>
          </a:bodyPr>
          <a:lstStyle/>
          <a:p>
            <a:r>
              <a:rPr sz="3600" dirty="0" smtClean="0">
                <a:solidFill>
                  <a:schemeClr val="bg2">
                    <a:lumMod val="20000"/>
                    <a:lumOff val="80000"/>
                  </a:schemeClr>
                </a:solidFill>
                <a:effectLst>
                  <a:outerShdw blurRad="38100" dist="38100" dir="2700000" algn="tl">
                    <a:srgbClr val="000000">
                      <a:alpha val="43137"/>
                    </a:srgbClr>
                  </a:outerShdw>
                </a:effectLst>
              </a:rPr>
              <a:t>How </a:t>
            </a:r>
            <a:r>
              <a:rPr sz="3600" dirty="0">
                <a:solidFill>
                  <a:schemeClr val="bg2">
                    <a:lumMod val="20000"/>
                    <a:lumOff val="80000"/>
                  </a:schemeClr>
                </a:solidFill>
                <a:effectLst>
                  <a:outerShdw blurRad="38100" dist="38100" dir="2700000" algn="tl">
                    <a:srgbClr val="000000">
                      <a:alpha val="43137"/>
                    </a:srgbClr>
                  </a:outerShdw>
                </a:effectLst>
              </a:rPr>
              <a:t>to Talk About Consent and Prevention</a:t>
            </a:r>
          </a:p>
        </p:txBody>
      </p:sp>
      <p:sp>
        <p:nvSpPr>
          <p:cNvPr id="3" name="Content Placeholder 2"/>
          <p:cNvSpPr>
            <a:spLocks noGrp="1"/>
          </p:cNvSpPr>
          <p:nvPr>
            <p:ph idx="1"/>
          </p:nvPr>
        </p:nvSpPr>
        <p:spPr>
          <a:xfrm>
            <a:off x="457200" y="1322962"/>
            <a:ext cx="8229600" cy="5001638"/>
          </a:xfrm>
        </p:spPr>
        <p:txBody>
          <a:bodyPr>
            <a:normAutofit/>
          </a:bodyPr>
          <a:lstStyle/>
          <a:p>
            <a:r>
              <a:rPr dirty="0"/>
              <a:t>Whether you're talking to friends, teens, or adults, these approaches help make conversations effective and supportive</a:t>
            </a:r>
            <a:r>
              <a:rPr dirty="0" smtClean="0"/>
              <a:t>:</a:t>
            </a:r>
            <a:endParaRPr lang="en-US" dirty="0" smtClean="0"/>
          </a:p>
          <a:p>
            <a:r>
              <a:rPr lang="en-US" u="sng" dirty="0" smtClean="0"/>
              <a:t>Use Clear, Everyday Language</a:t>
            </a:r>
            <a:r>
              <a:rPr lang="en-US" dirty="0" smtClean="0"/>
              <a:t>: “Consent means you both actively want to do something—not just going along with it.”</a:t>
            </a:r>
          </a:p>
          <a:p>
            <a:r>
              <a:rPr lang="en-US" dirty="0" smtClean="0"/>
              <a:t>“You can change your mind at any time. That’s normal and should be respected.”</a:t>
            </a:r>
          </a:p>
          <a:p>
            <a:r>
              <a:rPr lang="en-US" dirty="0" smtClean="0"/>
              <a:t>“If someone is drunk, high, or unsure, that’s not consent.” “You can’t assume anything based on what someone wears, says, or does.”</a:t>
            </a:r>
          </a:p>
          <a:p>
            <a:endParaRPr lang="en-US" dirty="0" smtClean="0"/>
          </a:p>
          <a:p>
            <a:endParaRPr lang="en-US" dirty="0" smtClean="0"/>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570" y="408562"/>
            <a:ext cx="8229600" cy="1143000"/>
          </a:xfrm>
        </p:spPr>
        <p:txBody>
          <a:bodyPr>
            <a:normAutofit/>
          </a:bodyPr>
          <a:lstStyle/>
          <a:p>
            <a:r>
              <a:rPr sz="4000" dirty="0" smtClean="0">
                <a:effectLst>
                  <a:outerShdw blurRad="38100" dist="38100" dir="2700000" algn="tl">
                    <a:srgbClr val="000000">
                      <a:alpha val="43137"/>
                    </a:srgbClr>
                  </a:outerShdw>
                </a:effectLst>
              </a:rPr>
              <a:t>Challenge </a:t>
            </a:r>
            <a:r>
              <a:rPr sz="4000" dirty="0">
                <a:effectLst>
                  <a:outerShdw blurRad="38100" dist="38100" dir="2700000" algn="tl">
                    <a:srgbClr val="000000">
                      <a:alpha val="43137"/>
                    </a:srgbClr>
                  </a:outerShdw>
                </a:effectLst>
              </a:rPr>
              <a:t>Myths Without Shaming</a:t>
            </a:r>
          </a:p>
        </p:txBody>
      </p:sp>
      <p:sp>
        <p:nvSpPr>
          <p:cNvPr id="3" name="Content Placeholder 2"/>
          <p:cNvSpPr>
            <a:spLocks noGrp="1"/>
          </p:cNvSpPr>
          <p:nvPr>
            <p:ph idx="1"/>
          </p:nvPr>
        </p:nvSpPr>
        <p:spPr>
          <a:xfrm>
            <a:off x="457200" y="1638138"/>
            <a:ext cx="8229600" cy="4389120"/>
          </a:xfrm>
        </p:spPr>
        <p:txBody>
          <a:bodyPr/>
          <a:lstStyle/>
          <a:p>
            <a:r>
              <a:rPr dirty="0"/>
              <a:t>Gently correct ideas like “they were asking for it” or “real rape is done by strangers.”</a:t>
            </a:r>
          </a:p>
          <a:p>
            <a:r>
              <a:rPr dirty="0">
                <a:solidFill>
                  <a:schemeClr val="bg1">
                    <a:lumMod val="85000"/>
                    <a:lumOff val="15000"/>
                  </a:schemeClr>
                </a:solidFill>
              </a:rPr>
              <a:t>“Actually, </a:t>
            </a:r>
            <a:r>
              <a:rPr b="1" dirty="0">
                <a:solidFill>
                  <a:schemeClr val="bg1">
                    <a:lumMod val="85000"/>
                    <a:lumOff val="15000"/>
                  </a:schemeClr>
                </a:solidFill>
              </a:rPr>
              <a:t>most sexual assaults happen between people who know each other</a:t>
            </a:r>
            <a:r>
              <a:rPr dirty="0">
                <a:solidFill>
                  <a:schemeClr val="bg1">
                    <a:lumMod val="85000"/>
                    <a:lumOff val="15000"/>
                  </a:schemeClr>
                </a:solidFill>
              </a:rPr>
              <a:t>.”</a:t>
            </a: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myths.png"/>
          <p:cNvPicPr>
            <a:picLocks noChangeAspect="1"/>
          </p:cNvPicPr>
          <p:nvPr/>
        </p:nvPicPr>
        <p:blipFill>
          <a:blip r:embed="rId2"/>
          <a:srcRect/>
          <a:stretch>
            <a:fillRect/>
          </a:stretch>
        </p:blipFill>
        <p:spPr>
          <a:xfrm>
            <a:off x="3362528" y="3579779"/>
            <a:ext cx="2657272" cy="265727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111"/>
            <a:ext cx="8229600" cy="1143000"/>
          </a:xfrm>
        </p:spPr>
        <p:txBody>
          <a:bodyPr/>
          <a:lstStyle/>
          <a:p>
            <a:r>
              <a:rPr dirty="0">
                <a:effectLst>
                  <a:outerShdw blurRad="38100" dist="38100" dir="2700000" algn="tl">
                    <a:srgbClr val="000000">
                      <a:alpha val="43137"/>
                    </a:srgbClr>
                  </a:outerShdw>
                </a:effectLst>
              </a:rPr>
              <a:t>Listen without </a:t>
            </a:r>
            <a:r>
              <a:rPr dirty="0" smtClean="0">
                <a:effectLst>
                  <a:outerShdw blurRad="38100" dist="38100" dir="2700000" algn="tl">
                    <a:srgbClr val="000000">
                      <a:alpha val="43137"/>
                    </a:srgbClr>
                  </a:outerShdw>
                </a:effectLst>
              </a:rPr>
              <a:t>judgment</a:t>
            </a:r>
            <a:endParaRP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39111"/>
            <a:ext cx="8229600" cy="4389120"/>
          </a:xfrm>
        </p:spPr>
        <p:txBody>
          <a:bodyPr/>
          <a:lstStyle/>
          <a:p>
            <a:r>
              <a:rPr dirty="0"/>
              <a:t>Believe them. Don’t question what they wore, drank, or did (it wasn’t their fault!).</a:t>
            </a:r>
          </a:p>
          <a:p>
            <a:r>
              <a:rPr dirty="0"/>
              <a:t>Offer resources (hotlines, campus safety, local advocacy centers).</a:t>
            </a:r>
          </a:p>
          <a:p>
            <a:r>
              <a:rPr dirty="0"/>
              <a:t>Let them make their own choices about what to do next—reclaiming </a:t>
            </a:r>
            <a:r>
              <a:rPr dirty="0">
                <a:effectLst>
                  <a:outerShdw blurRad="38100" dist="38100" dir="2700000" algn="tl">
                    <a:srgbClr val="000000">
                      <a:alpha val="43137"/>
                    </a:srgbClr>
                  </a:outerShdw>
                </a:effectLst>
              </a:rPr>
              <a:t>control</a:t>
            </a:r>
            <a:r>
              <a:rPr dirty="0"/>
              <a:t> is crucial.</a:t>
            </a: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listen.jpg"/>
          <p:cNvPicPr>
            <a:picLocks noChangeAspect="1"/>
          </p:cNvPicPr>
          <p:nvPr/>
        </p:nvPicPr>
        <p:blipFill>
          <a:blip r:embed="rId2"/>
          <a:stretch>
            <a:fillRect/>
          </a:stretch>
        </p:blipFill>
        <p:spPr>
          <a:xfrm>
            <a:off x="2794674" y="4406630"/>
            <a:ext cx="2929907" cy="19497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Date Rape Detecting Devices</a:t>
            </a:r>
            <a:endParaRP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72374" y="1847088"/>
            <a:ext cx="8229600" cy="4389120"/>
          </a:xfrm>
        </p:spPr>
        <p:txBody>
          <a:bodyPr/>
          <a:lstStyle/>
          <a:p>
            <a:r>
              <a:rPr u="sng" dirty="0">
                <a:solidFill>
                  <a:srgbClr val="002060"/>
                </a:solidFill>
              </a:rPr>
              <a:t>Drink Safe Coasters </a:t>
            </a:r>
            <a:r>
              <a:rPr dirty="0"/>
              <a:t>– Apply a drop of your drink to test areas; color changes may indicate drugs.</a:t>
            </a:r>
          </a:p>
          <a:p>
            <a:r>
              <a:rPr u="sng" dirty="0" err="1">
                <a:solidFill>
                  <a:srgbClr val="002060"/>
                </a:solidFill>
              </a:rPr>
              <a:t>SipChip</a:t>
            </a:r>
            <a:r>
              <a:rPr dirty="0"/>
              <a:t> – A small disk that tests for multiple drugs in wine, beer, or cocktails.</a:t>
            </a:r>
          </a:p>
          <a:p>
            <a:r>
              <a:rPr u="sng" dirty="0">
                <a:solidFill>
                  <a:srgbClr val="002060"/>
                </a:solidFill>
              </a:rPr>
              <a:t>Undercover Colors Test Strips </a:t>
            </a:r>
            <a:r>
              <a:rPr dirty="0"/>
              <a:t>– Detect </a:t>
            </a:r>
            <a:r>
              <a:rPr lang="en-US" dirty="0" smtClean="0"/>
              <a:t>2 possible DRDs</a:t>
            </a:r>
            <a:r>
              <a:rPr dirty="0" smtClean="0"/>
              <a:t> </a:t>
            </a:r>
            <a:r>
              <a:rPr dirty="0"/>
              <a:t>with just a drop.</a:t>
            </a:r>
          </a:p>
          <a:p>
            <a:r>
              <a:rPr u="sng" dirty="0"/>
              <a:t>Pros</a:t>
            </a:r>
            <a:r>
              <a:rPr dirty="0"/>
              <a:t>: Small, discreet, fast.</a:t>
            </a:r>
          </a:p>
          <a:p>
            <a:r>
              <a:rPr u="sng" dirty="0"/>
              <a:t>Cons</a:t>
            </a:r>
            <a:r>
              <a:rPr dirty="0"/>
              <a:t>: </a:t>
            </a:r>
            <a:r>
              <a:rPr dirty="0">
                <a:solidFill>
                  <a:schemeClr val="bg1">
                    <a:lumMod val="85000"/>
                    <a:lumOff val="15000"/>
                  </a:schemeClr>
                </a:solidFill>
              </a:rPr>
              <a:t>Limited to certain drugs; false negatives/positives can happen</a:t>
            </a:r>
            <a:r>
              <a:rPr dirty="0" smtClean="0">
                <a:solidFill>
                  <a:schemeClr val="bg1">
                    <a:lumMod val="85000"/>
                    <a:lumOff val="15000"/>
                  </a:schemeClr>
                </a:solidFill>
              </a:rPr>
              <a:t>.</a:t>
            </a:r>
            <a:r>
              <a:rPr lang="en-US" dirty="0" smtClean="0">
                <a:solidFill>
                  <a:schemeClr val="bg1">
                    <a:lumMod val="85000"/>
                    <a:lumOff val="15000"/>
                  </a:schemeClr>
                </a:solidFill>
              </a:rPr>
              <a:t> </a:t>
            </a:r>
            <a:endParaRPr dirty="0">
              <a:solidFill>
                <a:schemeClr val="bg1">
                  <a:lumMod val="85000"/>
                  <a:lumOff val="15000"/>
                </a:schemeClr>
              </a:solidFill>
            </a:endParaRP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drink safe 2.png"/>
          <p:cNvPicPr>
            <a:picLocks noChangeAspect="1"/>
          </p:cNvPicPr>
          <p:nvPr/>
        </p:nvPicPr>
        <p:blipFill>
          <a:blip r:embed="rId2"/>
          <a:stretch>
            <a:fillRect/>
          </a:stretch>
        </p:blipFill>
        <p:spPr>
          <a:xfrm>
            <a:off x="4198620" y="5204460"/>
            <a:ext cx="4945380" cy="165354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2766"/>
            <a:ext cx="8229600" cy="1143000"/>
          </a:xfrm>
        </p:spPr>
        <p:txBody>
          <a:bodyPr>
            <a:noAutofit/>
          </a:bodyPr>
          <a:lstStyle/>
          <a:p>
            <a:r>
              <a:rPr lang="en-US" sz="4000" dirty="0" smtClean="0">
                <a:effectLst>
                  <a:outerShdw blurRad="38100" dist="38100" dir="2700000" algn="tl">
                    <a:srgbClr val="000000">
                      <a:alpha val="43137"/>
                    </a:srgbClr>
                  </a:outerShdw>
                </a:effectLst>
              </a:rPr>
              <a:t>Forensic lab testing</a:t>
            </a:r>
            <a:endParaRPr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254858"/>
            <a:ext cx="8229600" cy="4466617"/>
          </a:xfrm>
        </p:spPr>
        <p:txBody>
          <a:bodyPr/>
          <a:lstStyle/>
          <a:p>
            <a:r>
              <a:rPr lang="en-US" dirty="0" smtClean="0">
                <a:solidFill>
                  <a:srgbClr val="002060"/>
                </a:solidFill>
                <a:effectLst>
                  <a:outerShdw blurRad="38100" dist="38100" dir="2700000" algn="tl">
                    <a:srgbClr val="000000">
                      <a:alpha val="43137"/>
                    </a:srgbClr>
                  </a:outerShdw>
                </a:effectLst>
              </a:rPr>
              <a:t>Urine tests </a:t>
            </a:r>
            <a:r>
              <a:rPr lang="en-US" dirty="0" smtClean="0"/>
              <a:t>– Can detect many drugs within hours to a day.</a:t>
            </a:r>
          </a:p>
          <a:p>
            <a:r>
              <a:rPr dirty="0" smtClean="0">
                <a:solidFill>
                  <a:srgbClr val="002060"/>
                </a:solidFill>
                <a:effectLst>
                  <a:outerShdw blurRad="38100" dist="38100" dir="2700000" algn="tl">
                    <a:srgbClr val="000000">
                      <a:alpha val="43137"/>
                    </a:srgbClr>
                  </a:outerShdw>
                </a:effectLst>
              </a:rPr>
              <a:t>Blood </a:t>
            </a:r>
            <a:r>
              <a:rPr dirty="0">
                <a:solidFill>
                  <a:srgbClr val="002060"/>
                </a:solidFill>
                <a:effectLst>
                  <a:outerShdw blurRad="38100" dist="38100" dir="2700000" algn="tl">
                    <a:srgbClr val="000000">
                      <a:alpha val="43137"/>
                    </a:srgbClr>
                  </a:outerShdw>
                </a:effectLst>
              </a:rPr>
              <a:t>tests </a:t>
            </a:r>
            <a:r>
              <a:rPr dirty="0"/>
              <a:t>– Often more </a:t>
            </a:r>
            <a:r>
              <a:rPr dirty="0" smtClean="0"/>
              <a:t>accurate</a:t>
            </a:r>
            <a:r>
              <a:rPr lang="en-US" dirty="0" smtClean="0"/>
              <a:t>.</a:t>
            </a:r>
            <a:endParaRPr dirty="0"/>
          </a:p>
          <a:p>
            <a:r>
              <a:rPr dirty="0">
                <a:solidFill>
                  <a:srgbClr val="002060"/>
                </a:solidFill>
                <a:effectLst>
                  <a:outerShdw blurRad="38100" dist="38100" dir="2700000" algn="tl">
                    <a:srgbClr val="000000">
                      <a:alpha val="43137"/>
                    </a:srgbClr>
                  </a:outerShdw>
                </a:effectLst>
              </a:rPr>
              <a:t>Hair tests </a:t>
            </a:r>
            <a:r>
              <a:rPr dirty="0"/>
              <a:t>– May detect drug use days or weeks later, though less useful in the short term.</a:t>
            </a:r>
          </a:p>
          <a:p>
            <a:r>
              <a:rPr u="sng" dirty="0"/>
              <a:t>Pros</a:t>
            </a:r>
            <a:r>
              <a:rPr dirty="0"/>
              <a:t>: High accuracy.</a:t>
            </a:r>
          </a:p>
          <a:p>
            <a:r>
              <a:rPr u="sng" dirty="0"/>
              <a:t>Cons</a:t>
            </a:r>
            <a:r>
              <a:rPr dirty="0"/>
              <a:t>: </a:t>
            </a:r>
            <a:r>
              <a:rPr b="1" dirty="0">
                <a:solidFill>
                  <a:schemeClr val="bg1">
                    <a:lumMod val="85000"/>
                    <a:lumOff val="15000"/>
                  </a:schemeClr>
                </a:solidFill>
              </a:rPr>
              <a:t>Must</a:t>
            </a:r>
            <a:r>
              <a:rPr dirty="0">
                <a:solidFill>
                  <a:schemeClr val="bg1">
                    <a:lumMod val="85000"/>
                    <a:lumOff val="15000"/>
                  </a:schemeClr>
                </a:solidFill>
              </a:rPr>
              <a:t> be administered </a:t>
            </a:r>
            <a:r>
              <a:rPr i="1" dirty="0" smtClean="0">
                <a:solidFill>
                  <a:schemeClr val="bg1">
                    <a:lumMod val="85000"/>
                    <a:lumOff val="15000"/>
                  </a:schemeClr>
                </a:solidFill>
              </a:rPr>
              <a:t>quickly</a:t>
            </a:r>
            <a:r>
              <a:rPr lang="en-US" dirty="0" smtClean="0">
                <a:solidFill>
                  <a:schemeClr val="bg1">
                    <a:lumMod val="85000"/>
                    <a:lumOff val="15000"/>
                  </a:schemeClr>
                </a:solidFill>
              </a:rPr>
              <a:t>                        </a:t>
            </a:r>
            <a:r>
              <a:rPr dirty="0" smtClean="0">
                <a:solidFill>
                  <a:schemeClr val="bg1">
                    <a:lumMod val="85000"/>
                    <a:lumOff val="15000"/>
                  </a:schemeClr>
                </a:solidFill>
              </a:rPr>
              <a:t> </a:t>
            </a:r>
            <a:r>
              <a:rPr dirty="0">
                <a:solidFill>
                  <a:schemeClr val="bg1">
                    <a:lumMod val="85000"/>
                    <a:lumOff val="15000"/>
                  </a:schemeClr>
                </a:solidFill>
              </a:rPr>
              <a:t>(especially for short-acting </a:t>
            </a:r>
            <a:r>
              <a:rPr dirty="0" smtClean="0">
                <a:solidFill>
                  <a:schemeClr val="bg1">
                    <a:lumMod val="85000"/>
                    <a:lumOff val="15000"/>
                  </a:schemeClr>
                </a:solidFill>
              </a:rPr>
              <a:t>drugs).</a:t>
            </a:r>
            <a:endParaRPr dirty="0">
              <a:solidFill>
                <a:schemeClr val="bg1">
                  <a:lumMod val="85000"/>
                  <a:lumOff val="15000"/>
                </a:schemeClr>
              </a:solidFill>
            </a:endParaRP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urine.jpg"/>
          <p:cNvPicPr>
            <a:picLocks noChangeAspect="1"/>
          </p:cNvPicPr>
          <p:nvPr/>
        </p:nvPicPr>
        <p:blipFill>
          <a:blip r:embed="rId2"/>
          <a:stretch>
            <a:fillRect/>
          </a:stretch>
        </p:blipFill>
        <p:spPr>
          <a:xfrm>
            <a:off x="5834974" y="972766"/>
            <a:ext cx="2286000" cy="1280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9106"/>
            <a:ext cx="8229600" cy="1143000"/>
          </a:xfrm>
        </p:spPr>
        <p:txBody>
          <a:bodyPr>
            <a:normAutofit fontScale="90000"/>
          </a:bodyPr>
          <a:lstStyle/>
          <a:p>
            <a:r>
              <a:rPr dirty="0" smtClean="0">
                <a:effectLst>
                  <a:outerShdw blurRad="38100" dist="38100" dir="2700000" algn="tl">
                    <a:srgbClr val="000000">
                      <a:alpha val="43137"/>
                    </a:srgbClr>
                  </a:outerShdw>
                </a:effectLst>
              </a:rPr>
              <a:t>Wearable </a:t>
            </a:r>
            <a:r>
              <a:rPr dirty="0">
                <a:effectLst>
                  <a:outerShdw blurRad="38100" dist="38100" dir="2700000" algn="tl">
                    <a:srgbClr val="000000">
                      <a:alpha val="43137"/>
                    </a:srgbClr>
                  </a:outerShdw>
                </a:effectLst>
              </a:rPr>
              <a:t>or Smart Tech (Emerging)</a:t>
            </a:r>
          </a:p>
        </p:txBody>
      </p:sp>
      <p:sp>
        <p:nvSpPr>
          <p:cNvPr id="3" name="Content Placeholder 2"/>
          <p:cNvSpPr>
            <a:spLocks noGrp="1"/>
          </p:cNvSpPr>
          <p:nvPr>
            <p:ph idx="1"/>
          </p:nvPr>
        </p:nvSpPr>
        <p:spPr>
          <a:xfrm>
            <a:off x="457200" y="1532106"/>
            <a:ext cx="8229600" cy="4389120"/>
          </a:xfrm>
        </p:spPr>
        <p:txBody>
          <a:bodyPr/>
          <a:lstStyle/>
          <a:p>
            <a:r>
              <a:rPr dirty="0"/>
              <a:t>These are newer, often in development or early rollout </a:t>
            </a:r>
            <a:r>
              <a:rPr dirty="0" smtClean="0"/>
              <a:t>stages</a:t>
            </a:r>
            <a:r>
              <a:rPr lang="en-US" dirty="0" smtClean="0"/>
              <a:t>, examples:</a:t>
            </a:r>
          </a:p>
          <a:p>
            <a:r>
              <a:rPr lang="en-US" u="sng" dirty="0" smtClean="0">
                <a:solidFill>
                  <a:srgbClr val="002060"/>
                </a:solidFill>
              </a:rPr>
              <a:t>Nail polish testers </a:t>
            </a:r>
            <a:r>
              <a:rPr lang="en-US" dirty="0" smtClean="0"/>
              <a:t>(e.g., the concept by Undercover Colors): changes color when dipped in a tainted drink.</a:t>
            </a:r>
          </a:p>
          <a:p>
            <a:r>
              <a:rPr lang="en-US" u="sng" dirty="0" smtClean="0">
                <a:solidFill>
                  <a:srgbClr val="002060"/>
                </a:solidFill>
              </a:rPr>
              <a:t>Smartphone-connected sensors</a:t>
            </a:r>
            <a:r>
              <a:rPr lang="en-US" dirty="0" smtClean="0">
                <a:solidFill>
                  <a:srgbClr val="002060"/>
                </a:solidFill>
              </a:rPr>
              <a:t> </a:t>
            </a:r>
            <a:r>
              <a:rPr lang="en-US" dirty="0" smtClean="0"/>
              <a:t>Small devices that analyze a drink and send results to your phone.</a:t>
            </a:r>
          </a:p>
          <a:p>
            <a:r>
              <a:rPr lang="en-US" u="sng" dirty="0" smtClean="0"/>
              <a:t>Pros</a:t>
            </a:r>
            <a:r>
              <a:rPr lang="en-US" dirty="0" smtClean="0"/>
              <a:t>: Discreet, high-tech appeal.</a:t>
            </a:r>
          </a:p>
          <a:p>
            <a:r>
              <a:rPr lang="en-US" u="sng" dirty="0" smtClean="0"/>
              <a:t>Cons</a:t>
            </a:r>
            <a:r>
              <a:rPr lang="en-US" dirty="0" smtClean="0"/>
              <a:t>: </a:t>
            </a:r>
            <a:r>
              <a:rPr lang="en-US" dirty="0" smtClean="0">
                <a:solidFill>
                  <a:schemeClr val="bg1">
                    <a:lumMod val="85000"/>
                    <a:lumOff val="15000"/>
                  </a:schemeClr>
                </a:solidFill>
              </a:rPr>
              <a:t>Limited availability; may </a:t>
            </a:r>
            <a:r>
              <a:rPr lang="en-US" b="1" dirty="0" smtClean="0">
                <a:solidFill>
                  <a:schemeClr val="bg1">
                    <a:lumMod val="85000"/>
                    <a:lumOff val="15000"/>
                  </a:schemeClr>
                </a:solidFill>
              </a:rPr>
              <a:t>not</a:t>
            </a:r>
            <a:r>
              <a:rPr lang="en-US" dirty="0" smtClean="0">
                <a:solidFill>
                  <a:schemeClr val="bg1">
                    <a:lumMod val="85000"/>
                    <a:lumOff val="15000"/>
                  </a:schemeClr>
                </a:solidFill>
              </a:rPr>
              <a:t> cover all drugs yet.</a:t>
            </a:r>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nail polish.jpg"/>
          <p:cNvPicPr>
            <a:picLocks noChangeAspect="1"/>
          </p:cNvPicPr>
          <p:nvPr/>
        </p:nvPicPr>
        <p:blipFill>
          <a:blip r:embed="rId2"/>
          <a:srcRect t="21050" b="23143"/>
          <a:stretch>
            <a:fillRect/>
          </a:stretch>
        </p:blipFill>
        <p:spPr>
          <a:xfrm>
            <a:off x="2500007" y="5175032"/>
            <a:ext cx="4164120" cy="154644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745"/>
            <a:ext cx="8229600" cy="1143000"/>
          </a:xfrm>
        </p:spPr>
        <p:txBody>
          <a:bodyPr/>
          <a:lstStyle/>
          <a:p>
            <a:r>
              <a:rPr dirty="0" smtClean="0">
                <a:effectLst>
                  <a:outerShdw blurRad="38100" dist="38100" dir="2700000" algn="tl">
                    <a:srgbClr val="000000">
                      <a:alpha val="43137"/>
                    </a:srgbClr>
                  </a:outerShdw>
                </a:effectLst>
              </a:rPr>
              <a:t>Important Notes</a:t>
            </a:r>
            <a:endParaRP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580745"/>
            <a:ext cx="8229600" cy="4389120"/>
          </a:xfrm>
        </p:spPr>
        <p:txBody>
          <a:bodyPr/>
          <a:lstStyle/>
          <a:p>
            <a:r>
              <a:rPr lang="en-US" dirty="0" smtClean="0">
                <a:solidFill>
                  <a:schemeClr val="bg1">
                    <a:lumMod val="85000"/>
                    <a:lumOff val="15000"/>
                  </a:schemeClr>
                </a:solidFill>
              </a:rPr>
              <a:t>Certain drugs </a:t>
            </a:r>
            <a:r>
              <a:rPr dirty="0" smtClean="0">
                <a:solidFill>
                  <a:schemeClr val="bg1">
                    <a:lumMod val="85000"/>
                    <a:lumOff val="15000"/>
                  </a:schemeClr>
                </a:solidFill>
              </a:rPr>
              <a:t>are </a:t>
            </a:r>
            <a:r>
              <a:rPr dirty="0">
                <a:solidFill>
                  <a:schemeClr val="bg1">
                    <a:lumMod val="85000"/>
                    <a:lumOff val="15000"/>
                  </a:schemeClr>
                </a:solidFill>
              </a:rPr>
              <a:t>often out of the bloodstream within 12–24 </a:t>
            </a:r>
            <a:r>
              <a:rPr dirty="0" smtClean="0">
                <a:solidFill>
                  <a:schemeClr val="bg1">
                    <a:lumMod val="85000"/>
                    <a:lumOff val="15000"/>
                  </a:schemeClr>
                </a:solidFill>
              </a:rPr>
              <a:t>hours</a:t>
            </a:r>
            <a:r>
              <a:rPr lang="en-US" dirty="0" smtClean="0">
                <a:solidFill>
                  <a:schemeClr val="bg1">
                    <a:lumMod val="85000"/>
                    <a:lumOff val="15000"/>
                  </a:schemeClr>
                </a:solidFill>
              </a:rPr>
              <a:t> </a:t>
            </a:r>
            <a:r>
              <a:rPr dirty="0" smtClean="0">
                <a:solidFill>
                  <a:schemeClr val="bg1">
                    <a:lumMod val="85000"/>
                    <a:lumOff val="15000"/>
                  </a:schemeClr>
                </a:solidFill>
              </a:rPr>
              <a:t>—</a:t>
            </a:r>
            <a:r>
              <a:rPr lang="en-US" dirty="0" smtClean="0">
                <a:solidFill>
                  <a:schemeClr val="bg1">
                    <a:lumMod val="85000"/>
                    <a:lumOff val="15000"/>
                  </a:schemeClr>
                </a:solidFill>
              </a:rPr>
              <a:t> </a:t>
            </a:r>
            <a:r>
              <a:rPr b="1" dirty="0" smtClean="0">
                <a:solidFill>
                  <a:schemeClr val="bg1">
                    <a:lumMod val="85000"/>
                    <a:lumOff val="15000"/>
                  </a:schemeClr>
                </a:solidFill>
                <a:effectLst>
                  <a:outerShdw blurRad="38100" dist="38100" dir="2700000" algn="tl">
                    <a:srgbClr val="000000">
                      <a:alpha val="43137"/>
                    </a:srgbClr>
                  </a:outerShdw>
                </a:effectLst>
              </a:rPr>
              <a:t>act </a:t>
            </a:r>
            <a:r>
              <a:rPr b="1" dirty="0">
                <a:solidFill>
                  <a:schemeClr val="bg1">
                    <a:lumMod val="85000"/>
                    <a:lumOff val="15000"/>
                  </a:schemeClr>
                </a:solidFill>
                <a:effectLst>
                  <a:outerShdw blurRad="38100" dist="38100" dir="2700000" algn="tl">
                    <a:srgbClr val="000000">
                      <a:alpha val="43137"/>
                    </a:srgbClr>
                  </a:outerShdw>
                </a:effectLst>
              </a:rPr>
              <a:t>quickly </a:t>
            </a:r>
            <a:r>
              <a:rPr dirty="0">
                <a:solidFill>
                  <a:schemeClr val="bg1">
                    <a:lumMod val="85000"/>
                    <a:lumOff val="15000"/>
                  </a:schemeClr>
                </a:solidFill>
              </a:rPr>
              <a:t>if you suspect </a:t>
            </a:r>
            <a:r>
              <a:rPr dirty="0" smtClean="0">
                <a:solidFill>
                  <a:schemeClr val="bg1">
                    <a:lumMod val="85000"/>
                    <a:lumOff val="15000"/>
                  </a:schemeClr>
                </a:solidFill>
              </a:rPr>
              <a:t>exposure</a:t>
            </a:r>
            <a:r>
              <a:rPr lang="en-US" dirty="0" smtClean="0">
                <a:solidFill>
                  <a:schemeClr val="bg1">
                    <a:lumMod val="85000"/>
                    <a:lumOff val="15000"/>
                  </a:schemeClr>
                </a:solidFill>
              </a:rPr>
              <a:t>!</a:t>
            </a:r>
            <a:endParaRPr dirty="0">
              <a:solidFill>
                <a:schemeClr val="bg1">
                  <a:lumMod val="85000"/>
                  <a:lumOff val="15000"/>
                </a:schemeClr>
              </a:solidFill>
            </a:endParaRPr>
          </a:p>
          <a:p>
            <a:r>
              <a:rPr dirty="0"/>
              <a:t>No method is 100% foolproof, so prevention, awareness, and trust are just as vital.</a:t>
            </a:r>
          </a:p>
          <a:p>
            <a:r>
              <a:rPr dirty="0">
                <a:solidFill>
                  <a:srgbClr val="FFC000"/>
                </a:solidFill>
              </a:rPr>
              <a:t>If you suspect a drink was tampered with, </a:t>
            </a:r>
            <a:r>
              <a:rPr b="1" u="sng" dirty="0" smtClean="0">
                <a:solidFill>
                  <a:srgbClr val="FFC000"/>
                </a:solidFill>
              </a:rPr>
              <a:t>do</a:t>
            </a:r>
            <a:r>
              <a:rPr lang="en-US" b="1" u="sng" dirty="0" smtClean="0">
                <a:solidFill>
                  <a:srgbClr val="FFC000"/>
                </a:solidFill>
              </a:rPr>
              <a:t> NOT</a:t>
            </a:r>
            <a:r>
              <a:rPr b="1" u="sng" dirty="0" smtClean="0">
                <a:solidFill>
                  <a:srgbClr val="FFC000"/>
                </a:solidFill>
              </a:rPr>
              <a:t> </a:t>
            </a:r>
            <a:r>
              <a:rPr b="1" u="sng" dirty="0">
                <a:solidFill>
                  <a:srgbClr val="FFC000"/>
                </a:solidFill>
              </a:rPr>
              <a:t>drink it</a:t>
            </a:r>
            <a:r>
              <a:rPr dirty="0">
                <a:solidFill>
                  <a:srgbClr val="FFC000"/>
                </a:solidFill>
              </a:rPr>
              <a:t>—and if someone feels suddenly drunk, drowsy, or disoriented, get help </a:t>
            </a:r>
            <a:r>
              <a:rPr b="1" dirty="0" smtClean="0">
                <a:solidFill>
                  <a:srgbClr val="FFC000"/>
                </a:solidFill>
              </a:rPr>
              <a:t>immediately</a:t>
            </a:r>
            <a:r>
              <a:rPr lang="en-US" dirty="0" smtClean="0">
                <a:solidFill>
                  <a:srgbClr val="FFC000"/>
                </a:solidFill>
              </a:rPr>
              <a:t>!</a:t>
            </a:r>
            <a:endParaRPr dirty="0">
              <a:solidFill>
                <a:srgbClr val="FFC000"/>
              </a:solidFill>
            </a:endParaRP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drd2.jpg"/>
          <p:cNvPicPr>
            <a:picLocks noChangeAspect="1"/>
          </p:cNvPicPr>
          <p:nvPr/>
        </p:nvPicPr>
        <p:blipFill>
          <a:blip r:embed="rId2"/>
          <a:stretch>
            <a:fillRect/>
          </a:stretch>
        </p:blipFill>
        <p:spPr>
          <a:xfrm>
            <a:off x="3393979" y="4756826"/>
            <a:ext cx="2412397" cy="1599524"/>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dirty="0" smtClean="0">
                <a:effectLst>
                  <a:outerShdw blurRad="38100" dist="38100" dir="2700000" algn="tl">
                    <a:srgbClr val="000000">
                      <a:alpha val="43137"/>
                    </a:srgbClr>
                  </a:outerShdw>
                </a:effectLst>
              </a:rPr>
              <a:t>Free </a:t>
            </a:r>
            <a:r>
              <a:rPr sz="4000" dirty="0">
                <a:effectLst>
                  <a:outerShdw blurRad="38100" dist="38100" dir="2700000" algn="tl">
                    <a:srgbClr val="000000">
                      <a:alpha val="43137"/>
                    </a:srgbClr>
                  </a:outerShdw>
                </a:effectLst>
              </a:rPr>
              <a:t>Date Rape Drug Detection Cards</a:t>
            </a:r>
          </a:p>
        </p:txBody>
      </p:sp>
      <p:sp>
        <p:nvSpPr>
          <p:cNvPr id="3" name="Content Placeholder 2"/>
          <p:cNvSpPr>
            <a:spLocks noGrp="1"/>
          </p:cNvSpPr>
          <p:nvPr>
            <p:ph idx="1"/>
          </p:nvPr>
        </p:nvSpPr>
        <p:spPr>
          <a:xfrm>
            <a:off x="457200" y="2198450"/>
            <a:ext cx="8229600" cy="4126149"/>
          </a:xfrm>
        </p:spPr>
        <p:txBody>
          <a:bodyPr/>
          <a:lstStyle/>
          <a:p>
            <a:r>
              <a:rPr dirty="0">
                <a:solidFill>
                  <a:srgbClr val="002060"/>
                </a:solidFill>
              </a:rPr>
              <a:t>The </a:t>
            </a:r>
            <a:r>
              <a:rPr b="1" dirty="0">
                <a:solidFill>
                  <a:srgbClr val="002060"/>
                </a:solidFill>
              </a:rPr>
              <a:t>City of Miami Beach </a:t>
            </a:r>
            <a:r>
              <a:rPr dirty="0"/>
              <a:t>offers </a:t>
            </a:r>
            <a:r>
              <a:rPr b="1" dirty="0"/>
              <a:t>free</a:t>
            </a:r>
            <a:r>
              <a:rPr dirty="0"/>
              <a:t> date-rape prevention </a:t>
            </a:r>
            <a:r>
              <a:rPr dirty="0">
                <a:solidFill>
                  <a:srgbClr val="FF0000"/>
                </a:solidFill>
              </a:rPr>
              <a:t>test cards</a:t>
            </a:r>
            <a:r>
              <a:rPr dirty="0"/>
              <a:t>, particularly during high-traffic periods like </a:t>
            </a:r>
            <a:r>
              <a:rPr lang="en-US" b="1" dirty="0" smtClean="0">
                <a:solidFill>
                  <a:srgbClr val="002060"/>
                </a:solidFill>
              </a:rPr>
              <a:t>S</a:t>
            </a:r>
            <a:r>
              <a:rPr b="1" dirty="0" smtClean="0">
                <a:solidFill>
                  <a:srgbClr val="002060"/>
                </a:solidFill>
              </a:rPr>
              <a:t>pring </a:t>
            </a:r>
            <a:r>
              <a:rPr lang="en-US" b="1" dirty="0" smtClean="0">
                <a:solidFill>
                  <a:srgbClr val="002060"/>
                </a:solidFill>
              </a:rPr>
              <a:t>B</a:t>
            </a:r>
            <a:r>
              <a:rPr b="1" dirty="0" smtClean="0">
                <a:solidFill>
                  <a:srgbClr val="002060"/>
                </a:solidFill>
              </a:rPr>
              <a:t>reak</a:t>
            </a:r>
            <a:r>
              <a:rPr dirty="0"/>
              <a:t>. These cards can detect common date-rape drugs </a:t>
            </a:r>
            <a:r>
              <a:rPr dirty="0" smtClean="0"/>
              <a:t>by </a:t>
            </a:r>
            <a:r>
              <a:rPr dirty="0"/>
              <a:t>turning </a:t>
            </a:r>
            <a:r>
              <a:rPr b="1" dirty="0">
                <a:solidFill>
                  <a:srgbClr val="00B0F0"/>
                </a:solidFill>
              </a:rPr>
              <a:t>blue</a:t>
            </a:r>
            <a:r>
              <a:rPr dirty="0"/>
              <a:t> when exposed to contaminated beverages. </a:t>
            </a:r>
            <a:endParaRPr lang="en-US" dirty="0" smtClean="0"/>
          </a:p>
          <a:p>
            <a:r>
              <a:rPr dirty="0" smtClean="0"/>
              <a:t>They available </a:t>
            </a:r>
            <a:r>
              <a:rPr dirty="0"/>
              <a:t>in the lobby </a:t>
            </a:r>
            <a:r>
              <a:rPr dirty="0" smtClean="0"/>
              <a:t> </a:t>
            </a:r>
            <a:endParaRPr lang="en-US" dirty="0" smtClean="0"/>
          </a:p>
          <a:p>
            <a:pPr>
              <a:buNone/>
            </a:pPr>
            <a:r>
              <a:rPr lang="en-US" dirty="0" smtClean="0">
                <a:solidFill>
                  <a:schemeClr val="bg1">
                    <a:lumMod val="85000"/>
                    <a:lumOff val="15000"/>
                  </a:schemeClr>
                </a:solidFill>
              </a:rPr>
              <a:t>    </a:t>
            </a:r>
            <a:r>
              <a:rPr dirty="0" smtClean="0">
                <a:solidFill>
                  <a:schemeClr val="bg1">
                    <a:lumMod val="85000"/>
                    <a:lumOff val="15000"/>
                  </a:schemeClr>
                </a:solidFill>
              </a:rPr>
              <a:t>Miami </a:t>
            </a:r>
            <a:r>
              <a:rPr dirty="0">
                <a:solidFill>
                  <a:schemeClr val="bg1">
                    <a:lumMod val="85000"/>
                    <a:lumOff val="15000"/>
                  </a:schemeClr>
                </a:solidFill>
              </a:rPr>
              <a:t>Beach Police Department </a:t>
            </a:r>
            <a:r>
              <a:rPr dirty="0" smtClean="0">
                <a:solidFill>
                  <a:schemeClr val="bg1">
                    <a:lumMod val="85000"/>
                    <a:lumOff val="15000"/>
                  </a:schemeClr>
                </a:solidFill>
              </a:rPr>
              <a:t> </a:t>
            </a:r>
            <a:endParaRPr lang="en-US" dirty="0" smtClean="0">
              <a:solidFill>
                <a:schemeClr val="bg1">
                  <a:lumMod val="85000"/>
                  <a:lumOff val="15000"/>
                </a:schemeClr>
              </a:solidFill>
            </a:endParaRPr>
          </a:p>
          <a:p>
            <a:pPr lvl="1">
              <a:buNone/>
            </a:pPr>
            <a:r>
              <a:rPr u="sng" dirty="0" smtClean="0">
                <a:solidFill>
                  <a:schemeClr val="bg1">
                    <a:lumMod val="85000"/>
                    <a:lumOff val="15000"/>
                  </a:schemeClr>
                </a:solidFill>
              </a:rPr>
              <a:t>1100 </a:t>
            </a:r>
            <a:r>
              <a:rPr u="sng" dirty="0">
                <a:solidFill>
                  <a:schemeClr val="bg1">
                    <a:lumMod val="85000"/>
                    <a:lumOff val="15000"/>
                  </a:schemeClr>
                </a:solidFill>
              </a:rPr>
              <a:t>Washington </a:t>
            </a:r>
            <a:r>
              <a:rPr u="sng" dirty="0" smtClean="0">
                <a:solidFill>
                  <a:schemeClr val="bg1">
                    <a:lumMod val="85000"/>
                    <a:lumOff val="15000"/>
                  </a:schemeClr>
                </a:solidFill>
              </a:rPr>
              <a:t>Ave</a:t>
            </a:r>
            <a:r>
              <a:rPr lang="en-US" dirty="0" smtClean="0">
                <a:solidFill>
                  <a:schemeClr val="bg1">
                    <a:lumMod val="85000"/>
                    <a:lumOff val="15000"/>
                  </a:schemeClr>
                </a:solidFill>
              </a:rPr>
              <a:t>, MB</a:t>
            </a:r>
            <a:endParaRPr dirty="0">
              <a:solidFill>
                <a:schemeClr val="bg1">
                  <a:lumMod val="85000"/>
                  <a:lumOff val="15000"/>
                </a:schemeClr>
              </a:solidFill>
            </a:endParaRP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popo.jpg"/>
          <p:cNvPicPr>
            <a:picLocks noChangeAspect="1"/>
          </p:cNvPicPr>
          <p:nvPr/>
        </p:nvPicPr>
        <p:blipFill>
          <a:blip r:embed="rId2"/>
          <a:stretch>
            <a:fillRect/>
          </a:stretch>
        </p:blipFill>
        <p:spPr>
          <a:xfrm>
            <a:off x="6019800" y="4961890"/>
            <a:ext cx="2095500" cy="1394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6015"/>
            <a:ext cx="8229600" cy="1143000"/>
          </a:xfrm>
        </p:spPr>
        <p:txBody>
          <a:bodyPr>
            <a:normAutofit fontScale="90000"/>
          </a:bodyPr>
          <a:lstStyle/>
          <a:p>
            <a:r>
              <a:rPr dirty="0">
                <a:solidFill>
                  <a:srgbClr val="FF0000"/>
                </a:solidFill>
                <a:effectLst>
                  <a:outerShdw blurRad="38100" dist="38100" dir="2700000" algn="tl">
                    <a:srgbClr val="000000">
                      <a:alpha val="43137"/>
                    </a:srgbClr>
                  </a:outerShdw>
                </a:effectLst>
              </a:rPr>
              <a:t>An American is </a:t>
            </a:r>
            <a:r>
              <a:rPr i="1" dirty="0">
                <a:solidFill>
                  <a:srgbClr val="FF0000"/>
                </a:solidFill>
                <a:effectLst>
                  <a:outerShdw blurRad="38100" dist="38100" dir="2700000" algn="tl">
                    <a:srgbClr val="000000">
                      <a:alpha val="43137"/>
                    </a:srgbClr>
                  </a:outerShdw>
                </a:effectLst>
              </a:rPr>
              <a:t>sexually</a:t>
            </a:r>
            <a:r>
              <a:rPr dirty="0">
                <a:solidFill>
                  <a:srgbClr val="FF0000"/>
                </a:solidFill>
                <a:effectLst>
                  <a:outerShdw blurRad="38100" dist="38100" dir="2700000" algn="tl">
                    <a:srgbClr val="000000">
                      <a:alpha val="43137"/>
                    </a:srgbClr>
                  </a:outerShdw>
                </a:effectLst>
              </a:rPr>
              <a:t> assaulted every </a:t>
            </a:r>
            <a:r>
              <a:rPr dirty="0"/>
              <a:t>68 </a:t>
            </a:r>
            <a:r>
              <a:rPr dirty="0" smtClean="0"/>
              <a:t>seconds</a:t>
            </a:r>
            <a:endParaRPr dirty="0"/>
          </a:p>
        </p:txBody>
      </p:sp>
      <p:sp>
        <p:nvSpPr>
          <p:cNvPr id="3" name="Content Placeholder 2"/>
          <p:cNvSpPr>
            <a:spLocks noGrp="1"/>
          </p:cNvSpPr>
          <p:nvPr>
            <p:ph idx="1"/>
          </p:nvPr>
        </p:nvSpPr>
        <p:spPr>
          <a:xfrm>
            <a:off x="457200" y="2402732"/>
            <a:ext cx="8229600" cy="3493851"/>
          </a:xfrm>
        </p:spPr>
        <p:txBody>
          <a:bodyPr/>
          <a:lstStyle/>
          <a:p>
            <a:r>
              <a:rPr dirty="0"/>
              <a:t>Approximately </a:t>
            </a:r>
            <a:r>
              <a:rPr dirty="0">
                <a:solidFill>
                  <a:srgbClr val="FF0000"/>
                </a:solidFill>
                <a:effectLst>
                  <a:outerShdw blurRad="38100" dist="38100" dir="2700000" algn="tl">
                    <a:srgbClr val="000000">
                      <a:alpha val="43137"/>
                    </a:srgbClr>
                  </a:outerShdw>
                </a:effectLst>
              </a:rPr>
              <a:t>463,634</a:t>
            </a:r>
            <a:r>
              <a:rPr dirty="0"/>
              <a:t> individuals aged 12 or older are victims of rape or sexual assault each year in the U.S</a:t>
            </a:r>
            <a:r>
              <a:rPr dirty="0" smtClean="0"/>
              <a:t>.</a:t>
            </a:r>
            <a:endParaRPr lang="en-US" dirty="0" smtClean="0"/>
          </a:p>
          <a:p>
            <a:pPr>
              <a:buNone/>
            </a:pPr>
            <a:r>
              <a:rPr lang="en-US" dirty="0" smtClean="0">
                <a:hlinkClick r:id="rId3"/>
              </a:rPr>
              <a:t>Reference</a:t>
            </a:r>
            <a:r>
              <a:rPr lang="en-US" dirty="0" smtClean="0"/>
              <a:t> RAINN</a:t>
            </a:r>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usa.jpg"/>
          <p:cNvPicPr>
            <a:picLocks noChangeAspect="1"/>
          </p:cNvPicPr>
          <p:nvPr/>
        </p:nvPicPr>
        <p:blipFill>
          <a:blip r:embed="rId4"/>
          <a:stretch>
            <a:fillRect/>
          </a:stretch>
        </p:blipFill>
        <p:spPr>
          <a:xfrm>
            <a:off x="2880928" y="4314939"/>
            <a:ext cx="2905408" cy="18274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Autofit/>
          </a:bodyPr>
          <a:lstStyle/>
          <a:p>
            <a:r>
              <a:rPr sz="3200" b="1" u="sng" dirty="0" smtClean="0"/>
              <a:t>Free</a:t>
            </a:r>
            <a:r>
              <a:rPr sz="3200" u="sng" dirty="0" smtClean="0"/>
              <a:t> </a:t>
            </a:r>
            <a:r>
              <a:rPr sz="3200" u="sng" dirty="0"/>
              <a:t>and </a:t>
            </a:r>
            <a:r>
              <a:rPr sz="3200" i="1" u="sng" dirty="0"/>
              <a:t>Confidential</a:t>
            </a:r>
            <a:r>
              <a:rPr sz="3200" u="sng" dirty="0"/>
              <a:t> Sexual Assault </a:t>
            </a:r>
            <a:r>
              <a:rPr sz="3200" u="sng" dirty="0" smtClean="0"/>
              <a:t>Services</a:t>
            </a:r>
            <a:r>
              <a:rPr lang="en-US" sz="3200" u="sng" dirty="0" smtClean="0"/>
              <a:t>:</a:t>
            </a:r>
            <a:endParaRPr sz="3200" u="sng" dirty="0"/>
          </a:p>
        </p:txBody>
      </p:sp>
      <p:sp>
        <p:nvSpPr>
          <p:cNvPr id="3" name="Content Placeholder 2"/>
          <p:cNvSpPr>
            <a:spLocks noGrp="1"/>
          </p:cNvSpPr>
          <p:nvPr>
            <p:ph idx="1"/>
          </p:nvPr>
        </p:nvSpPr>
        <p:spPr>
          <a:xfrm>
            <a:off x="457200" y="1371600"/>
            <a:ext cx="8229600" cy="4953000"/>
          </a:xfrm>
        </p:spPr>
        <p:txBody>
          <a:bodyPr>
            <a:normAutofit fontScale="92500" lnSpcReduction="10000"/>
          </a:bodyPr>
          <a:lstStyle/>
          <a:p>
            <a:pPr lvl="0"/>
            <a:r>
              <a:rPr dirty="0"/>
              <a:t>The </a:t>
            </a:r>
            <a:r>
              <a:rPr dirty="0" err="1"/>
              <a:t>Roxcy</a:t>
            </a:r>
            <a:r>
              <a:rPr dirty="0"/>
              <a:t> Bolton Rape Treatment Center (RTC), part of Jackson Memorial Hospital, provides comprehensive care for victims of sexual assault. </a:t>
            </a:r>
            <a:r>
              <a:rPr u="sng" dirty="0"/>
              <a:t>Their services include</a:t>
            </a:r>
            <a:r>
              <a:rPr dirty="0" smtClean="0"/>
              <a:t>:</a:t>
            </a:r>
            <a:r>
              <a:rPr lang="en-US" dirty="0" smtClean="0"/>
              <a:t> </a:t>
            </a:r>
          </a:p>
          <a:p>
            <a:pPr lvl="0"/>
            <a:r>
              <a:rPr lang="en-US" dirty="0" smtClean="0"/>
              <a:t>24/7 crisis intervention including </a:t>
            </a:r>
            <a:r>
              <a:rPr lang="en-US" b="1" dirty="0" smtClean="0">
                <a:solidFill>
                  <a:schemeClr val="bg1">
                    <a:lumMod val="85000"/>
                    <a:lumOff val="15000"/>
                  </a:schemeClr>
                </a:solidFill>
              </a:rPr>
              <a:t>FREE rape test kit</a:t>
            </a:r>
          </a:p>
          <a:p>
            <a:pPr lvl="0"/>
            <a:r>
              <a:rPr lang="en-US" dirty="0" smtClean="0"/>
              <a:t>Medical examinations and forensic </a:t>
            </a:r>
            <a:r>
              <a:rPr lang="en-US" u="sng" dirty="0" smtClean="0"/>
              <a:t>evidence</a:t>
            </a:r>
            <a:r>
              <a:rPr lang="en-US" dirty="0" smtClean="0"/>
              <a:t> collection</a:t>
            </a:r>
          </a:p>
          <a:p>
            <a:pPr lvl="0"/>
            <a:r>
              <a:rPr lang="en-US" dirty="0" smtClean="0"/>
              <a:t>Testing and prevention for pregnancy &amp; sexually transmitted infections</a:t>
            </a:r>
          </a:p>
          <a:p>
            <a:pPr lvl="0"/>
            <a:r>
              <a:rPr lang="en-US" dirty="0" smtClean="0"/>
              <a:t>Short-term counseling and support groups</a:t>
            </a:r>
          </a:p>
          <a:p>
            <a:pPr lvl="0"/>
            <a:r>
              <a:rPr lang="en-US" dirty="0" smtClean="0"/>
              <a:t>Assistance with law enforcement and legal processes</a:t>
            </a:r>
            <a:endParaRPr dirty="0"/>
          </a:p>
          <a:p>
            <a:r>
              <a:rPr u="sng" dirty="0">
                <a:solidFill>
                  <a:srgbClr val="FF0000"/>
                </a:solidFill>
              </a:rPr>
              <a:t>Jackson Memorial Hospital</a:t>
            </a:r>
          </a:p>
          <a:p>
            <a:pPr>
              <a:buNone/>
            </a:pPr>
            <a:r>
              <a:rPr dirty="0">
                <a:solidFill>
                  <a:srgbClr val="FF0000"/>
                </a:solidFill>
              </a:rPr>
              <a:t>1611 NW 12th Avenue, Miami, FL </a:t>
            </a:r>
            <a:r>
              <a:rPr dirty="0" smtClean="0">
                <a:solidFill>
                  <a:srgbClr val="FF0000"/>
                </a:solidFill>
              </a:rPr>
              <a:t>33136</a:t>
            </a:r>
            <a:endParaRPr lang="en-US" dirty="0" smtClean="0">
              <a:solidFill>
                <a:srgbClr val="FF0000"/>
              </a:solidFill>
            </a:endParaRPr>
          </a:p>
          <a:p>
            <a:pPr>
              <a:buNone/>
            </a:pPr>
            <a:r>
              <a:rPr lang="en-US" b="1" u="sng" dirty="0" smtClean="0">
                <a:solidFill>
                  <a:srgbClr val="FF0000"/>
                </a:solidFill>
              </a:rPr>
              <a:t>24/7 Helpline</a:t>
            </a:r>
            <a:r>
              <a:rPr lang="en-US" b="1" dirty="0" smtClean="0">
                <a:solidFill>
                  <a:srgbClr val="FF0000"/>
                </a:solidFill>
              </a:rPr>
              <a:t>:</a:t>
            </a:r>
            <a:r>
              <a:rPr lang="en-US" dirty="0" smtClean="0">
                <a:solidFill>
                  <a:srgbClr val="FF0000"/>
                </a:solidFill>
              </a:rPr>
              <a:t> </a:t>
            </a:r>
            <a:r>
              <a:rPr lang="en-US" b="1" dirty="0" smtClean="0">
                <a:solidFill>
                  <a:srgbClr val="FF0000"/>
                </a:solidFill>
                <a:effectLst>
                  <a:outerShdw blurRad="38100" dist="38100" dir="2700000" algn="tl">
                    <a:srgbClr val="000000">
                      <a:alpha val="43137"/>
                    </a:srgbClr>
                  </a:outerShdw>
                </a:effectLst>
              </a:rPr>
              <a:t>305-585-RAPE</a:t>
            </a:r>
            <a:r>
              <a:rPr lang="en-US" b="1" dirty="0" smtClean="0">
                <a:solidFill>
                  <a:srgbClr val="FF0000"/>
                </a:solidFill>
              </a:rPr>
              <a:t> (7273)</a:t>
            </a:r>
            <a:endParaRPr lang="en-US" dirty="0" smtClean="0">
              <a:solidFill>
                <a:srgbClr val="FF0000"/>
              </a:solidFill>
            </a:endParaRPr>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kit.jpg"/>
          <p:cNvPicPr>
            <a:picLocks noChangeAspect="1"/>
          </p:cNvPicPr>
          <p:nvPr/>
        </p:nvPicPr>
        <p:blipFill>
          <a:blip r:embed="rId2"/>
          <a:stretch>
            <a:fillRect/>
          </a:stretch>
        </p:blipFill>
        <p:spPr>
          <a:xfrm>
            <a:off x="5924366" y="5019472"/>
            <a:ext cx="2762434" cy="148954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13" y="153308"/>
            <a:ext cx="8229600" cy="550780"/>
          </a:xfrm>
        </p:spPr>
        <p:txBody>
          <a:bodyPr>
            <a:normAutofit fontScale="90000"/>
          </a:bodyPr>
          <a:lstStyle/>
          <a:p>
            <a:pPr algn="ctr"/>
            <a:r>
              <a:rPr lang="en-US" sz="3600" b="1" i="1" u="sng" dirty="0" smtClean="0">
                <a:solidFill>
                  <a:schemeClr val="accent6">
                    <a:lumMod val="40000"/>
                    <a:lumOff val="60000"/>
                  </a:schemeClr>
                </a:solidFill>
                <a:effectLst>
                  <a:outerShdw blurRad="38100" dist="38100" dir="2700000" algn="tl">
                    <a:srgbClr val="000000">
                      <a:alpha val="43137"/>
                    </a:srgbClr>
                  </a:outerShdw>
                </a:effectLst>
              </a:rPr>
              <a:t>What </a:t>
            </a:r>
            <a:r>
              <a:rPr lang="en-US" sz="3600" b="1" i="1" u="sng" dirty="0" smtClean="0">
                <a:solidFill>
                  <a:schemeClr val="accent6">
                    <a:lumMod val="40000"/>
                    <a:lumOff val="60000"/>
                  </a:schemeClr>
                </a:solidFill>
                <a:effectLst>
                  <a:outerShdw blurRad="38100" dist="38100" dir="2700000" algn="tl">
                    <a:srgbClr val="000000">
                      <a:alpha val="43137"/>
                    </a:srgbClr>
                  </a:outerShdw>
                </a:effectLst>
              </a:rPr>
              <a:t>I Wish I knew!</a:t>
            </a:r>
            <a:endParaRPr sz="3600" b="1" i="1" u="sng" dirty="0">
              <a:solidFill>
                <a:schemeClr val="accent6">
                  <a:lumMod val="40000"/>
                  <a:lumOff val="6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704088"/>
            <a:ext cx="8229600" cy="5620512"/>
          </a:xfrm>
        </p:spPr>
        <p:txBody>
          <a:bodyPr>
            <a:normAutofit fontScale="92500" lnSpcReduction="10000"/>
          </a:bodyPr>
          <a:lstStyle/>
          <a:p>
            <a:r>
              <a:rPr dirty="0" smtClean="0">
                <a:solidFill>
                  <a:schemeClr val="bg1">
                    <a:lumMod val="85000"/>
                    <a:lumOff val="15000"/>
                  </a:schemeClr>
                </a:solidFill>
                <a:uFill>
                  <a:solidFill>
                    <a:schemeClr val="tx1"/>
                  </a:solidFill>
                </a:uFill>
              </a:rPr>
              <a:t>Evidence </a:t>
            </a:r>
            <a:r>
              <a:rPr dirty="0">
                <a:solidFill>
                  <a:schemeClr val="bg1">
                    <a:lumMod val="85000"/>
                    <a:lumOff val="15000"/>
                  </a:schemeClr>
                </a:solidFill>
                <a:uFill>
                  <a:solidFill>
                    <a:schemeClr val="tx1"/>
                  </a:solidFill>
                </a:uFill>
              </a:rPr>
              <a:t>collection is most effective within 72–120 hours (</a:t>
            </a:r>
            <a:r>
              <a:rPr b="1" dirty="0">
                <a:solidFill>
                  <a:schemeClr val="bg1">
                    <a:lumMod val="85000"/>
                    <a:lumOff val="15000"/>
                  </a:schemeClr>
                </a:solidFill>
                <a:effectLst>
                  <a:outerShdw blurRad="38100" dist="38100" dir="2700000" algn="tl">
                    <a:srgbClr val="000000">
                      <a:alpha val="43137"/>
                    </a:srgbClr>
                  </a:outerShdw>
                </a:effectLst>
                <a:uFill>
                  <a:solidFill>
                    <a:schemeClr val="tx1"/>
                  </a:solidFill>
                </a:uFill>
              </a:rPr>
              <a:t>3–5 days</a:t>
            </a:r>
            <a:r>
              <a:rPr dirty="0">
                <a:solidFill>
                  <a:schemeClr val="bg1">
                    <a:lumMod val="85000"/>
                    <a:lumOff val="15000"/>
                  </a:schemeClr>
                </a:solidFill>
                <a:uFill>
                  <a:solidFill>
                    <a:schemeClr val="tx1"/>
                  </a:solidFill>
                </a:uFill>
              </a:rPr>
              <a:t>) after the assault, but support is still available afterward.</a:t>
            </a:r>
          </a:p>
          <a:p>
            <a:r>
              <a:rPr b="1" dirty="0" smtClean="0">
                <a:solidFill>
                  <a:schemeClr val="bg1">
                    <a:lumMod val="85000"/>
                    <a:lumOff val="15000"/>
                  </a:schemeClr>
                </a:solidFill>
                <a:uFill>
                  <a:solidFill>
                    <a:schemeClr val="tx1"/>
                  </a:solidFill>
                </a:uFill>
              </a:rPr>
              <a:t>Free</a:t>
            </a:r>
            <a:r>
              <a:rPr dirty="0" smtClean="0">
                <a:solidFill>
                  <a:schemeClr val="bg1">
                    <a:lumMod val="85000"/>
                    <a:lumOff val="15000"/>
                  </a:schemeClr>
                </a:solidFill>
                <a:uFill>
                  <a:solidFill>
                    <a:schemeClr val="tx1"/>
                  </a:solidFill>
                </a:uFill>
              </a:rPr>
              <a:t> </a:t>
            </a:r>
            <a:r>
              <a:rPr dirty="0">
                <a:solidFill>
                  <a:schemeClr val="bg1">
                    <a:lumMod val="85000"/>
                    <a:lumOff val="15000"/>
                  </a:schemeClr>
                </a:solidFill>
                <a:uFill>
                  <a:solidFill>
                    <a:schemeClr val="tx1"/>
                  </a:solidFill>
                </a:uFill>
              </a:rPr>
              <a:t>forensic exams (</a:t>
            </a:r>
            <a:r>
              <a:rPr u="sng" dirty="0">
                <a:solidFill>
                  <a:schemeClr val="bg1">
                    <a:lumMod val="85000"/>
                    <a:lumOff val="15000"/>
                  </a:schemeClr>
                </a:solidFill>
                <a:uFill>
                  <a:solidFill>
                    <a:schemeClr val="tx1"/>
                  </a:solidFill>
                </a:uFill>
              </a:rPr>
              <a:t>rape kits</a:t>
            </a:r>
            <a:r>
              <a:rPr dirty="0">
                <a:solidFill>
                  <a:schemeClr val="bg1">
                    <a:lumMod val="85000"/>
                    <a:lumOff val="15000"/>
                  </a:schemeClr>
                </a:solidFill>
                <a:uFill>
                  <a:solidFill>
                    <a:schemeClr val="tx1"/>
                  </a:solidFill>
                </a:uFill>
              </a:rPr>
              <a:t>) — no need to file a police report to receive </a:t>
            </a:r>
            <a:r>
              <a:rPr dirty="0" smtClean="0">
                <a:solidFill>
                  <a:schemeClr val="bg1">
                    <a:lumMod val="85000"/>
                    <a:lumOff val="15000"/>
                  </a:schemeClr>
                </a:solidFill>
                <a:uFill>
                  <a:solidFill>
                    <a:schemeClr val="tx1"/>
                  </a:solidFill>
                </a:uFill>
              </a:rPr>
              <a:t>one</a:t>
            </a:r>
            <a:endParaRPr lang="en-US" dirty="0" smtClean="0">
              <a:solidFill>
                <a:schemeClr val="bg1">
                  <a:lumMod val="85000"/>
                  <a:lumOff val="15000"/>
                </a:schemeClr>
              </a:solidFill>
              <a:uFill>
                <a:solidFill>
                  <a:schemeClr val="tx1"/>
                </a:solidFill>
              </a:uFill>
            </a:endParaRPr>
          </a:p>
          <a:p>
            <a:r>
              <a:rPr lang="en-US" dirty="0" smtClean="0"/>
              <a:t>You do </a:t>
            </a:r>
            <a:r>
              <a:rPr lang="en-US" b="1" dirty="0" smtClean="0"/>
              <a:t>not</a:t>
            </a:r>
            <a:r>
              <a:rPr lang="en-US" dirty="0" smtClean="0"/>
              <a:t> need to press charges to receive a </a:t>
            </a:r>
            <a:r>
              <a:rPr lang="en-US" u="sng" dirty="0" smtClean="0"/>
              <a:t>rape kit </a:t>
            </a:r>
            <a:r>
              <a:rPr lang="en-US" dirty="0" smtClean="0"/>
              <a:t>in Florida.</a:t>
            </a:r>
            <a:endParaRPr lang="en-US" dirty="0" smtClean="0">
              <a:solidFill>
                <a:schemeClr val="bg1">
                  <a:lumMod val="85000"/>
                  <a:lumOff val="15000"/>
                </a:schemeClr>
              </a:solidFill>
            </a:endParaRPr>
          </a:p>
          <a:p>
            <a:r>
              <a:rPr lang="en-US" dirty="0" smtClean="0"/>
              <a:t>You can bring a </a:t>
            </a:r>
            <a:r>
              <a:rPr lang="en-US" b="1" dirty="0" smtClean="0"/>
              <a:t>support person </a:t>
            </a:r>
            <a:r>
              <a:rPr lang="en-US" dirty="0" smtClean="0"/>
              <a:t>with you if you'd like. You will not be forced to talk to police unless you want to; it's your choice.</a:t>
            </a:r>
          </a:p>
          <a:p>
            <a:r>
              <a:rPr lang="en-US" dirty="0" smtClean="0"/>
              <a:t>The nurse will explain every step of the process and ask for your written </a:t>
            </a:r>
            <a:r>
              <a:rPr lang="en-US" i="1" dirty="0" smtClean="0"/>
              <a:t>consent</a:t>
            </a:r>
            <a:r>
              <a:rPr lang="en-US" dirty="0" smtClean="0"/>
              <a:t>.</a:t>
            </a:r>
          </a:p>
          <a:p>
            <a:r>
              <a:rPr lang="en-US" u="sng" dirty="0" smtClean="0"/>
              <a:t>Medical Care</a:t>
            </a:r>
            <a:r>
              <a:rPr lang="en-US" dirty="0" smtClean="0"/>
              <a:t>: Treatment for injuries, STI prevention, and emergency contraception (Plan B) is offered.</a:t>
            </a:r>
          </a:p>
          <a:p>
            <a:r>
              <a:rPr lang="en-US" dirty="0" smtClean="0"/>
              <a:t>HIV/STI screening may be done if desired.</a:t>
            </a:r>
          </a:p>
          <a:p>
            <a:endParaRPr lang="en-US" dirty="0" smtClean="0"/>
          </a:p>
          <a:p>
            <a:endParaRPr lang="en-US" dirty="0" smtClean="0"/>
          </a:p>
          <a:p>
            <a:endParaRPr lang="en-US" dirty="0" smtClean="0"/>
          </a:p>
          <a:p>
            <a:endParaRPr lang="en-US" dirty="0" smtClean="0"/>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effectLst>
                  <a:outerShdw blurRad="38100" dist="38100" dir="2700000" algn="tl">
                    <a:srgbClr val="000000">
                      <a:alpha val="43137"/>
                    </a:srgbClr>
                  </a:outerShdw>
                </a:effectLst>
              </a:rPr>
              <a:t>Follow-Up </a:t>
            </a:r>
            <a:r>
              <a:rPr dirty="0">
                <a:effectLst>
                  <a:outerShdw blurRad="38100" dist="38100" dir="2700000" algn="tl">
                    <a:srgbClr val="000000">
                      <a:alpha val="43137"/>
                    </a:srgbClr>
                  </a:outerShdw>
                </a:effectLst>
              </a:rPr>
              <a:t>and Support</a:t>
            </a:r>
          </a:p>
        </p:txBody>
      </p:sp>
      <p:sp>
        <p:nvSpPr>
          <p:cNvPr id="3" name="Content Placeholder 2"/>
          <p:cNvSpPr>
            <a:spLocks noGrp="1"/>
          </p:cNvSpPr>
          <p:nvPr>
            <p:ph idx="1"/>
          </p:nvPr>
        </p:nvSpPr>
        <p:spPr/>
        <p:txBody>
          <a:bodyPr>
            <a:normAutofit/>
          </a:bodyPr>
          <a:lstStyle/>
          <a:p>
            <a:r>
              <a:rPr dirty="0"/>
              <a:t>You'll receive a medical exam summary and referrals for counseling or legal help.</a:t>
            </a:r>
          </a:p>
          <a:p>
            <a:r>
              <a:rPr dirty="0"/>
              <a:t>If evidence is collected but no report is made, it may be stored for a time </a:t>
            </a:r>
            <a:r>
              <a:rPr u="sng" dirty="0"/>
              <a:t>in case you decide later to report</a:t>
            </a:r>
            <a:r>
              <a:rPr dirty="0"/>
              <a:t>.</a:t>
            </a:r>
          </a:p>
          <a:p>
            <a:r>
              <a:rPr dirty="0"/>
              <a:t>The center will help with follow-up appointments, legal aid, and emotional support</a:t>
            </a:r>
            <a:r>
              <a:rPr dirty="0" smtClean="0"/>
              <a:t>.</a:t>
            </a:r>
            <a:endParaRPr lang="en-US" dirty="0" smtClean="0"/>
          </a:p>
          <a:p>
            <a:r>
              <a:rPr lang="en-US" u="sng" dirty="0" smtClean="0">
                <a:solidFill>
                  <a:srgbClr val="C00000"/>
                </a:solidFill>
              </a:rPr>
              <a:t>Jackson Memorial Hospital</a:t>
            </a:r>
          </a:p>
          <a:p>
            <a:pPr>
              <a:buNone/>
            </a:pPr>
            <a:r>
              <a:rPr lang="en-US" dirty="0" smtClean="0">
                <a:solidFill>
                  <a:srgbClr val="C00000"/>
                </a:solidFill>
              </a:rPr>
              <a:t>1611 NW 12th Avenue, Miami, FL 33136</a:t>
            </a:r>
          </a:p>
          <a:p>
            <a:pPr>
              <a:buNone/>
            </a:pPr>
            <a:r>
              <a:rPr lang="en-US" sz="2800" b="1" u="sng" dirty="0" smtClean="0">
                <a:solidFill>
                  <a:srgbClr val="C00000"/>
                </a:solidFill>
                <a:latin typeface="+mj-lt"/>
              </a:rPr>
              <a:t>24/7 Helpline</a:t>
            </a:r>
            <a:r>
              <a:rPr lang="en-US" sz="2800" b="1" dirty="0" smtClean="0">
                <a:solidFill>
                  <a:srgbClr val="C00000"/>
                </a:solidFill>
                <a:latin typeface="+mj-lt"/>
              </a:rPr>
              <a:t>:</a:t>
            </a:r>
            <a:r>
              <a:rPr lang="en-US" sz="2800" dirty="0" smtClean="0">
                <a:solidFill>
                  <a:srgbClr val="C00000"/>
                </a:solidFill>
                <a:latin typeface="+mj-lt"/>
              </a:rPr>
              <a:t> </a:t>
            </a:r>
            <a:r>
              <a:rPr lang="en-US" sz="2800" b="1" dirty="0" smtClean="0">
                <a:solidFill>
                  <a:srgbClr val="FF0000"/>
                </a:solidFill>
                <a:effectLst>
                  <a:outerShdw blurRad="38100" dist="38100" dir="2700000" algn="tl">
                    <a:srgbClr val="000000">
                      <a:alpha val="43137"/>
                    </a:srgbClr>
                  </a:outerShdw>
                </a:effectLst>
                <a:latin typeface="+mj-lt"/>
              </a:rPr>
              <a:t>305-585-RAPE (7273)</a:t>
            </a:r>
            <a:endParaRPr lang="en-US" sz="2800" dirty="0" smtClean="0">
              <a:solidFill>
                <a:srgbClr val="FF0000"/>
              </a:solidFill>
              <a:effectLst>
                <a:outerShdw blurRad="38100" dist="38100" dir="2700000" algn="tl">
                  <a:srgbClr val="000000">
                    <a:alpha val="43137"/>
                  </a:srgbClr>
                </a:outerShdw>
              </a:effectLst>
              <a:latin typeface="+mj-lt"/>
            </a:endParaRPr>
          </a:p>
          <a:p>
            <a:endParaRPr lang="en-US" dirty="0" smtClean="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kitt.jpg"/>
          <p:cNvPicPr>
            <a:picLocks noChangeAspect="1"/>
          </p:cNvPicPr>
          <p:nvPr/>
        </p:nvPicPr>
        <p:blipFill>
          <a:blip r:embed="rId2"/>
          <a:stretch>
            <a:fillRect/>
          </a:stretch>
        </p:blipFill>
        <p:spPr>
          <a:xfrm>
            <a:off x="5990734" y="4659549"/>
            <a:ext cx="2973305" cy="166505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outerShdw blurRad="38100" dist="38100" dir="2700000" algn="tl">
                    <a:srgbClr val="000000">
                      <a:alpha val="43137"/>
                    </a:srgbClr>
                  </a:outerShdw>
                </a:effectLst>
              </a:rPr>
              <a:t>F</a:t>
            </a:r>
            <a:r>
              <a:rPr sz="4000" dirty="0" smtClean="0">
                <a:effectLst>
                  <a:outerShdw blurRad="38100" dist="38100" dir="2700000" algn="tl">
                    <a:srgbClr val="000000">
                      <a:alpha val="43137"/>
                    </a:srgbClr>
                  </a:outerShdw>
                </a:effectLst>
              </a:rPr>
              <a:t>orensic part </a:t>
            </a:r>
            <a:r>
              <a:rPr sz="4000" dirty="0">
                <a:effectLst>
                  <a:outerShdw blurRad="38100" dist="38100" dir="2700000" algn="tl">
                    <a:srgbClr val="000000">
                      <a:alpha val="43137"/>
                    </a:srgbClr>
                  </a:outerShdw>
                </a:effectLst>
              </a:rPr>
              <a:t>of the </a:t>
            </a:r>
            <a:r>
              <a:rPr sz="4000" dirty="0" smtClean="0">
                <a:effectLst>
                  <a:outerShdw blurRad="38100" dist="38100" dir="2700000" algn="tl">
                    <a:srgbClr val="000000">
                      <a:alpha val="43137"/>
                    </a:srgbClr>
                  </a:outerShdw>
                </a:effectLst>
              </a:rPr>
              <a:t>exam </a:t>
            </a:r>
            <a:r>
              <a:rPr sz="4000" dirty="0">
                <a:effectLst>
                  <a:outerShdw blurRad="38100" dist="38100" dir="2700000" algn="tl">
                    <a:srgbClr val="000000">
                      <a:alpha val="43137"/>
                    </a:srgbClr>
                  </a:outerShdw>
                </a:effectLst>
              </a:rPr>
              <a:t>may </a:t>
            </a:r>
            <a:r>
              <a:rPr sz="4000" dirty="0" smtClean="0">
                <a:effectLst>
                  <a:outerShdw blurRad="38100" dist="38100" dir="2700000" algn="tl">
                    <a:srgbClr val="000000">
                      <a:alpha val="43137"/>
                    </a:srgbClr>
                  </a:outerShdw>
                </a:effectLst>
              </a:rPr>
              <a:t>include</a:t>
            </a:r>
            <a:endParaRPr sz="4000" dirty="0"/>
          </a:p>
        </p:txBody>
      </p:sp>
      <p:sp>
        <p:nvSpPr>
          <p:cNvPr id="3" name="Content Placeholder 2"/>
          <p:cNvSpPr>
            <a:spLocks noGrp="1"/>
          </p:cNvSpPr>
          <p:nvPr>
            <p:ph idx="1"/>
          </p:nvPr>
        </p:nvSpPr>
        <p:spPr>
          <a:xfrm>
            <a:off x="457200" y="2081719"/>
            <a:ext cx="8229600" cy="3688404"/>
          </a:xfrm>
        </p:spPr>
        <p:txBody>
          <a:bodyPr/>
          <a:lstStyle/>
          <a:p>
            <a:r>
              <a:rPr dirty="0" smtClean="0">
                <a:solidFill>
                  <a:srgbClr val="C00000"/>
                </a:solidFill>
                <a:effectLst>
                  <a:outerShdw blurRad="38100" dist="38100" dir="2700000" algn="tl">
                    <a:srgbClr val="000000">
                      <a:alpha val="43137"/>
                    </a:srgbClr>
                  </a:outerShdw>
                </a:effectLst>
              </a:rPr>
              <a:t>Swabs</a:t>
            </a:r>
            <a:r>
              <a:rPr dirty="0" smtClean="0"/>
              <a:t> </a:t>
            </a:r>
            <a:r>
              <a:rPr dirty="0"/>
              <a:t>from the mouth, genitals, anus, or other areas (only if you consent</a:t>
            </a:r>
            <a:r>
              <a:rPr dirty="0" smtClean="0"/>
              <a:t>).</a:t>
            </a:r>
            <a:endParaRPr lang="en-US" dirty="0" smtClean="0"/>
          </a:p>
          <a:p>
            <a:r>
              <a:rPr lang="en-US" dirty="0" smtClean="0"/>
              <a:t>Documentation of injuries (</a:t>
            </a:r>
            <a:r>
              <a:rPr lang="en-US" dirty="0" smtClean="0">
                <a:solidFill>
                  <a:srgbClr val="C00000"/>
                </a:solidFill>
                <a:effectLst>
                  <a:outerShdw blurRad="38100" dist="38100" dir="2700000" algn="tl">
                    <a:srgbClr val="000000">
                      <a:alpha val="43137"/>
                    </a:srgbClr>
                  </a:outerShdw>
                </a:effectLst>
              </a:rPr>
              <a:t>photos</a:t>
            </a:r>
            <a:r>
              <a:rPr lang="en-US" dirty="0" smtClean="0"/>
              <a:t> with </a:t>
            </a:r>
            <a:r>
              <a:rPr lang="en-US" i="1" dirty="0" smtClean="0"/>
              <a:t>consent</a:t>
            </a:r>
            <a:r>
              <a:rPr lang="en-US" dirty="0" smtClean="0"/>
              <a:t>). </a:t>
            </a:r>
          </a:p>
          <a:p>
            <a:r>
              <a:rPr lang="en-US" u="sng" dirty="0" smtClean="0"/>
              <a:t>Time required</a:t>
            </a:r>
            <a:r>
              <a:rPr lang="en-US" dirty="0" smtClean="0"/>
              <a:t>: 2 to </a:t>
            </a:r>
            <a:r>
              <a:rPr lang="en-US" dirty="0" smtClean="0">
                <a:effectLst>
                  <a:outerShdw blurRad="38100" dist="38100" dir="2700000" algn="tl">
                    <a:srgbClr val="000000">
                      <a:alpha val="43137"/>
                    </a:srgbClr>
                  </a:outerShdw>
                </a:effectLst>
              </a:rPr>
              <a:t>4</a:t>
            </a:r>
            <a:r>
              <a:rPr lang="en-US" dirty="0" smtClean="0"/>
              <a:t> hours, depending on circumstances and your needs.</a:t>
            </a:r>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swabs.jpg"/>
          <p:cNvPicPr>
            <a:picLocks noChangeAspect="1"/>
          </p:cNvPicPr>
          <p:nvPr/>
        </p:nvPicPr>
        <p:blipFill>
          <a:blip r:embed="rId2"/>
          <a:stretch>
            <a:fillRect/>
          </a:stretch>
        </p:blipFill>
        <p:spPr>
          <a:xfrm>
            <a:off x="6386479" y="5039008"/>
            <a:ext cx="2428645" cy="146222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102"/>
            <a:ext cx="8229600" cy="1143000"/>
          </a:xfrm>
        </p:spPr>
        <p:txBody>
          <a:bodyPr/>
          <a:lstStyle/>
          <a:p>
            <a:r>
              <a:rPr dirty="0" smtClean="0">
                <a:effectLst>
                  <a:outerShdw blurRad="38100" dist="38100" dir="2700000" algn="tl">
                    <a:srgbClr val="000000">
                      <a:alpha val="43137"/>
                    </a:srgbClr>
                  </a:outerShdw>
                </a:effectLst>
              </a:rPr>
              <a:t>Important Tips</a:t>
            </a:r>
            <a:endParaRP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25102"/>
            <a:ext cx="8229600" cy="4899498"/>
          </a:xfrm>
        </p:spPr>
        <p:txBody>
          <a:bodyPr/>
          <a:lstStyle/>
          <a:p>
            <a:r>
              <a:rPr dirty="0"/>
              <a:t>Try not to bathe, brush your teeth, eat, or change clothes before the exam if possible — but </a:t>
            </a:r>
            <a:r>
              <a:rPr b="1" dirty="0">
                <a:solidFill>
                  <a:srgbClr val="7030A0"/>
                </a:solidFill>
                <a:effectLst>
                  <a:outerShdw blurRad="38100" dist="38100" dir="2700000" algn="tl">
                    <a:srgbClr val="000000">
                      <a:alpha val="43137"/>
                    </a:srgbClr>
                  </a:outerShdw>
                </a:effectLst>
              </a:rPr>
              <a:t>come in no matter what</a:t>
            </a:r>
            <a:r>
              <a:rPr dirty="0"/>
              <a:t>. </a:t>
            </a:r>
            <a:r>
              <a:rPr u="sng" dirty="0"/>
              <a:t>Evidence can often still be collected</a:t>
            </a:r>
            <a:r>
              <a:rPr dirty="0"/>
              <a:t>.</a:t>
            </a:r>
          </a:p>
          <a:p>
            <a:r>
              <a:rPr u="sng" dirty="0">
                <a:solidFill>
                  <a:srgbClr val="C00000"/>
                </a:solidFill>
                <a:effectLst>
                  <a:outerShdw blurRad="38100" dist="38100" dir="2700000" algn="tl">
                    <a:srgbClr val="000000">
                      <a:alpha val="43137"/>
                    </a:srgbClr>
                  </a:outerShdw>
                </a:effectLst>
              </a:rPr>
              <a:t>Bring a change of </a:t>
            </a:r>
            <a:r>
              <a:rPr u="sng" dirty="0" smtClean="0">
                <a:solidFill>
                  <a:srgbClr val="C00000"/>
                </a:solidFill>
                <a:effectLst>
                  <a:outerShdw blurRad="38100" dist="38100" dir="2700000" algn="tl">
                    <a:srgbClr val="000000">
                      <a:alpha val="43137"/>
                    </a:srgbClr>
                  </a:outerShdw>
                </a:effectLst>
              </a:rPr>
              <a:t>clothes</a:t>
            </a:r>
            <a:r>
              <a:rPr lang="en-US" dirty="0" smtClean="0">
                <a:solidFill>
                  <a:srgbClr val="C00000"/>
                </a:solidFill>
                <a:effectLst>
                  <a:outerShdw blurRad="38100" dist="38100" dir="2700000" algn="tl">
                    <a:srgbClr val="000000">
                      <a:alpha val="43137"/>
                    </a:srgbClr>
                  </a:outerShdw>
                </a:effectLst>
              </a:rPr>
              <a:t> </a:t>
            </a:r>
            <a:r>
              <a:rPr dirty="0" smtClean="0"/>
              <a:t>your </a:t>
            </a:r>
            <a:r>
              <a:rPr dirty="0"/>
              <a:t>clothing may be kept as evidence.</a:t>
            </a:r>
          </a:p>
          <a:p>
            <a:r>
              <a:rPr dirty="0">
                <a:solidFill>
                  <a:schemeClr val="bg1"/>
                </a:solidFill>
              </a:rPr>
              <a:t>All services are </a:t>
            </a:r>
            <a:r>
              <a:rPr b="1" dirty="0">
                <a:solidFill>
                  <a:schemeClr val="bg1"/>
                </a:solidFill>
                <a:effectLst>
                  <a:outerShdw blurRad="38100" dist="38100" dir="2700000" algn="tl">
                    <a:srgbClr val="000000">
                      <a:alpha val="43137"/>
                    </a:srgbClr>
                  </a:outerShdw>
                </a:effectLst>
              </a:rPr>
              <a:t>free and confidential</a:t>
            </a:r>
            <a:r>
              <a:rPr dirty="0">
                <a:solidFill>
                  <a:schemeClr val="bg1"/>
                </a:solidFill>
              </a:rPr>
              <a:t>, regardless of immigration status, income, or insurance</a:t>
            </a:r>
            <a:r>
              <a:rPr dirty="0" smtClean="0">
                <a:solidFill>
                  <a:schemeClr val="bg1"/>
                </a:solidFill>
              </a:rPr>
              <a:t>.</a:t>
            </a:r>
            <a:endParaRPr dirty="0">
              <a:solidFill>
                <a:schemeClr val="bg1"/>
              </a:solidFill>
            </a:endParaRP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clothes.jpg"/>
          <p:cNvPicPr>
            <a:picLocks noChangeAspect="1"/>
          </p:cNvPicPr>
          <p:nvPr/>
        </p:nvPicPr>
        <p:blipFill>
          <a:blip r:embed="rId2"/>
          <a:stretch>
            <a:fillRect/>
          </a:stretch>
        </p:blipFill>
        <p:spPr>
          <a:xfrm>
            <a:off x="3686701" y="4533089"/>
            <a:ext cx="2767575" cy="202043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3855"/>
            <a:ext cx="8229600" cy="1143000"/>
          </a:xfrm>
        </p:spPr>
        <p:txBody>
          <a:bodyPr>
            <a:normAutofit fontScale="90000"/>
          </a:bodyPr>
          <a:lstStyle/>
          <a:p>
            <a:r>
              <a:rPr lang="en-US" b="1" dirty="0" smtClean="0">
                <a:effectLst>
                  <a:outerShdw blurRad="38100" dist="38100" dir="2700000" algn="tl">
                    <a:srgbClr val="000000">
                      <a:alpha val="43137"/>
                    </a:srgbClr>
                  </a:outerShdw>
                </a:effectLst>
              </a:rPr>
              <a:t>MUJER, Inc</a:t>
            </a:r>
            <a:r>
              <a:rPr lang="en-US" dirty="0" smtClean="0">
                <a:effectLst>
                  <a:outerShdw blurRad="38100" dist="38100" dir="2700000" algn="tl">
                    <a:srgbClr val="000000">
                      <a:alpha val="43137"/>
                    </a:srgbClr>
                  </a:outerShdw>
                </a:effectLst>
              </a:rPr>
              <a:t>. – One-Stop Domestic Violence &amp; Sexual Assault Center</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286000"/>
            <a:ext cx="8229600" cy="4038600"/>
          </a:xfrm>
        </p:spPr>
        <p:txBody>
          <a:bodyPr>
            <a:normAutofit lnSpcReduction="10000"/>
          </a:bodyPr>
          <a:lstStyle/>
          <a:p>
            <a:r>
              <a:rPr lang="en-US" dirty="0" smtClean="0"/>
              <a:t>Serving South Miami-Dade, MUJER offers:</a:t>
            </a:r>
          </a:p>
          <a:p>
            <a:pPr lvl="0"/>
            <a:r>
              <a:rPr lang="en-US" dirty="0" smtClean="0"/>
              <a:t>24/7 sexual assault helpline</a:t>
            </a:r>
          </a:p>
          <a:p>
            <a:pPr lvl="0"/>
            <a:r>
              <a:rPr lang="en-US" dirty="0" smtClean="0"/>
              <a:t>Individual therapy and safety planning</a:t>
            </a:r>
          </a:p>
          <a:p>
            <a:pPr lvl="0"/>
            <a:r>
              <a:rPr lang="en-US" dirty="0" smtClean="0"/>
              <a:t>Legal and immigration assistance through partner organizations</a:t>
            </a:r>
          </a:p>
          <a:p>
            <a:pPr lvl="0"/>
            <a:r>
              <a:rPr lang="en-US" dirty="0" smtClean="0">
                <a:hlinkClick r:id="rId2" action="ppaction://hlinkfile"/>
              </a:rPr>
              <a:t>Emergency financial aid and care </a:t>
            </a:r>
            <a:r>
              <a:rPr lang="en-US" dirty="0" smtClean="0">
                <a:hlinkClick r:id="rId2" action="ppaction://hlinkfile"/>
              </a:rPr>
              <a:t>coordination</a:t>
            </a:r>
            <a:endParaRPr lang="en-US" sz="1900" dirty="0" smtClean="0"/>
          </a:p>
          <a:p>
            <a:r>
              <a:rPr lang="en-US" u="sng" dirty="0" smtClean="0"/>
              <a:t>Address</a:t>
            </a:r>
            <a:r>
              <a:rPr lang="en-US" dirty="0" smtClean="0"/>
              <a:t>: 28905 S. Dixie Highway, Homestead, FL 33030</a:t>
            </a:r>
            <a:br>
              <a:rPr lang="en-US" dirty="0" smtClean="0"/>
            </a:br>
            <a:r>
              <a:rPr lang="en-US" u="sng" dirty="0" smtClean="0"/>
              <a:t>Helpline</a:t>
            </a:r>
            <a:r>
              <a:rPr lang="en-US" dirty="0" smtClean="0"/>
              <a:t>: </a:t>
            </a:r>
            <a:r>
              <a:rPr lang="en-US" b="1" dirty="0" smtClean="0">
                <a:solidFill>
                  <a:srgbClr val="0070C0"/>
                </a:solidFill>
                <a:effectLst>
                  <a:outerShdw blurRad="38100" dist="38100" dir="2700000" algn="tl">
                    <a:srgbClr val="000000">
                      <a:alpha val="43137"/>
                    </a:srgbClr>
                  </a:outerShdw>
                </a:effectLst>
              </a:rPr>
              <a:t>305-247-1388</a:t>
            </a:r>
          </a:p>
          <a:p>
            <a:endParaRPr lang="en-US" dirty="0"/>
          </a:p>
        </p:txBody>
      </p:sp>
      <p:sp>
        <p:nvSpPr>
          <p:cNvPr id="4" name="Footer Placeholder 3"/>
          <p:cNvSpPr>
            <a:spLocks noGrp="1"/>
          </p:cNvSpPr>
          <p:nvPr>
            <p:ph type="ftr" sz="quarter" idx="11"/>
          </p:nvPr>
        </p:nvSpPr>
        <p:spPr/>
        <p:txBody>
          <a:bodyPr/>
          <a:lstStyle/>
          <a:p>
            <a:r>
              <a:rPr lang="en-US" dirty="0" smtClean="0"/>
              <a:t>mibaso.org</a:t>
            </a:r>
            <a:endParaRPr lang="en-US" dirty="0"/>
          </a:p>
        </p:txBody>
      </p:sp>
      <p:pic>
        <p:nvPicPr>
          <p:cNvPr id="6" name="Picture 5" descr="take a pic.png"/>
          <p:cNvPicPr>
            <a:picLocks noChangeAspect="1"/>
          </p:cNvPicPr>
          <p:nvPr/>
        </p:nvPicPr>
        <p:blipFill>
          <a:blip r:embed="rId3"/>
          <a:stretch>
            <a:fillRect/>
          </a:stretch>
        </p:blipFill>
        <p:spPr>
          <a:xfrm>
            <a:off x="6785853" y="1956071"/>
            <a:ext cx="2095500" cy="139446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smtClean="0"/>
              <a:t>Additional </a:t>
            </a:r>
            <a:r>
              <a:rPr dirty="0"/>
              <a:t>Support Resources</a:t>
            </a:r>
          </a:p>
        </p:txBody>
      </p:sp>
      <p:sp>
        <p:nvSpPr>
          <p:cNvPr id="3" name="Content Placeholder 2"/>
          <p:cNvSpPr>
            <a:spLocks noGrp="1"/>
          </p:cNvSpPr>
          <p:nvPr>
            <p:ph idx="1"/>
          </p:nvPr>
        </p:nvSpPr>
        <p:spPr/>
        <p:txBody>
          <a:bodyPr/>
          <a:lstStyle/>
          <a:p>
            <a:r>
              <a:rPr u="sng" dirty="0"/>
              <a:t>Florida Council Against Sexual Violence</a:t>
            </a:r>
            <a:r>
              <a:rPr dirty="0"/>
              <a:t>: </a:t>
            </a:r>
            <a:r>
              <a:rPr dirty="0" smtClean="0"/>
              <a:t>Offers </a:t>
            </a:r>
            <a:r>
              <a:rPr dirty="0">
                <a:solidFill>
                  <a:srgbClr val="002060"/>
                </a:solidFill>
              </a:rPr>
              <a:t>legal services</a:t>
            </a:r>
            <a:r>
              <a:rPr dirty="0"/>
              <a:t> and a statewide information line at </a:t>
            </a:r>
            <a:endParaRPr lang="en-US" dirty="0" smtClean="0"/>
          </a:p>
          <a:p>
            <a:r>
              <a:rPr b="1" dirty="0" smtClean="0">
                <a:solidFill>
                  <a:srgbClr val="FF0000"/>
                </a:solidFill>
              </a:rPr>
              <a:t>1-888-956-7273</a:t>
            </a:r>
            <a:r>
              <a:rPr b="1" dirty="0">
                <a:solidFill>
                  <a:srgbClr val="FF0000"/>
                </a:solidFill>
              </a:rPr>
              <a:t>.</a:t>
            </a:r>
          </a:p>
          <a:p>
            <a:r>
              <a:rPr u="sng" dirty="0"/>
              <a:t>Miami Dade College's Sexual Violence Prevention</a:t>
            </a:r>
            <a:r>
              <a:rPr dirty="0"/>
              <a:t>: Provides resources and referrals for those affected by sexual </a:t>
            </a:r>
            <a:r>
              <a:rPr dirty="0" smtClean="0"/>
              <a:t>violence</a:t>
            </a:r>
            <a:r>
              <a:rPr lang="en-US" dirty="0" smtClean="0"/>
              <a:t> offers online chat support</a:t>
            </a:r>
          </a:p>
          <a:p>
            <a:r>
              <a:rPr lang="en-US" dirty="0" smtClean="0"/>
              <a:t>Helps with </a:t>
            </a:r>
            <a:r>
              <a:rPr lang="en-US" dirty="0" smtClean="0">
                <a:solidFill>
                  <a:srgbClr val="002060"/>
                </a:solidFill>
                <a:effectLst>
                  <a:outerShdw blurRad="38100" dist="38100" dir="2700000" algn="tl">
                    <a:srgbClr val="000000">
                      <a:alpha val="43137"/>
                    </a:srgbClr>
                  </a:outerShdw>
                </a:effectLst>
              </a:rPr>
              <a:t>legal and medical questions, emotional support, and referrals </a:t>
            </a:r>
            <a:r>
              <a:rPr lang="en-US" b="1" dirty="0" smtClean="0">
                <a:solidFill>
                  <a:srgbClr val="FF0000"/>
                </a:solidFill>
              </a:rPr>
              <a:t>1-844-762-8483 </a:t>
            </a:r>
            <a:r>
              <a:rPr lang="en-US" dirty="0" smtClean="0"/>
              <a:t>not a crisis line but a rich resource hub for learning and advocacy.</a:t>
            </a:r>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take a pic.png"/>
          <p:cNvPicPr>
            <a:picLocks noChangeAspect="1"/>
          </p:cNvPicPr>
          <p:nvPr/>
        </p:nvPicPr>
        <p:blipFill>
          <a:blip r:embed="rId2"/>
          <a:stretch>
            <a:fillRect/>
          </a:stretch>
        </p:blipFill>
        <p:spPr>
          <a:xfrm>
            <a:off x="7048500" y="-145104"/>
            <a:ext cx="2095500" cy="139446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4404"/>
            <a:ext cx="8229600" cy="807396"/>
          </a:xfrm>
        </p:spPr>
        <p:txBody>
          <a:bodyPr>
            <a:normAutofit fontScale="90000"/>
          </a:bodyPr>
          <a:lstStyle/>
          <a:p>
            <a:r>
              <a:rPr lang="en-US" b="1" dirty="0" smtClean="0">
                <a:effectLst>
                  <a:outerShdw blurRad="38100" dist="38100" dir="2700000" algn="tl">
                    <a:srgbClr val="000000">
                      <a:alpha val="43137"/>
                    </a:srgbClr>
                  </a:outerShdw>
                </a:effectLst>
              </a:rPr>
              <a:t>Miami-Dade County Coordinated Victims Assistance Center (CVAC)</a:t>
            </a:r>
            <a:r>
              <a:rPr lang="en-US" dirty="0" smtClean="0"/>
              <a:t/>
            </a:r>
            <a:br>
              <a:rPr lang="en-US" dirty="0" smtClean="0"/>
            </a:br>
            <a:endParaRPr lang="en-US" dirty="0"/>
          </a:p>
        </p:txBody>
      </p:sp>
      <p:sp>
        <p:nvSpPr>
          <p:cNvPr id="3" name="Content Placeholder 2"/>
          <p:cNvSpPr>
            <a:spLocks noGrp="1"/>
          </p:cNvSpPr>
          <p:nvPr>
            <p:ph idx="1"/>
          </p:nvPr>
        </p:nvSpPr>
        <p:spPr>
          <a:xfrm>
            <a:off x="457200" y="2441643"/>
            <a:ext cx="8229600" cy="3882957"/>
          </a:xfrm>
        </p:spPr>
        <p:txBody>
          <a:bodyPr/>
          <a:lstStyle/>
          <a:p>
            <a:r>
              <a:rPr lang="en-US" dirty="0" smtClean="0"/>
              <a:t>CVAC offers a centralized location for:</a:t>
            </a:r>
          </a:p>
          <a:p>
            <a:pPr lvl="0"/>
            <a:r>
              <a:rPr lang="en-US" i="1" dirty="0" smtClean="0"/>
              <a:t>Crisis counseling and emotional support</a:t>
            </a:r>
          </a:p>
          <a:p>
            <a:pPr lvl="0"/>
            <a:r>
              <a:rPr lang="en-US" dirty="0" smtClean="0"/>
              <a:t>Assistance with </a:t>
            </a:r>
            <a:r>
              <a:rPr lang="en-US" dirty="0" smtClean="0">
                <a:solidFill>
                  <a:srgbClr val="FF0000"/>
                </a:solidFill>
                <a:effectLst>
                  <a:outerShdw blurRad="38100" dist="38100" dir="2700000" algn="tl">
                    <a:srgbClr val="000000">
                      <a:alpha val="43137"/>
                    </a:srgbClr>
                  </a:outerShdw>
                </a:effectLst>
              </a:rPr>
              <a:t>restraining orders </a:t>
            </a:r>
            <a:r>
              <a:rPr lang="en-US" dirty="0" smtClean="0"/>
              <a:t>and legal advocacy</a:t>
            </a:r>
          </a:p>
          <a:p>
            <a:pPr lvl="0"/>
            <a:r>
              <a:rPr lang="en-US" dirty="0" smtClean="0"/>
              <a:t>Referrals to </a:t>
            </a:r>
            <a:r>
              <a:rPr lang="en-US" dirty="0" smtClean="0">
                <a:solidFill>
                  <a:srgbClr val="FF0000"/>
                </a:solidFill>
                <a:effectLst>
                  <a:outerShdw blurRad="38100" dist="38100" dir="2700000" algn="tl">
                    <a:srgbClr val="000000">
                      <a:alpha val="43137"/>
                    </a:srgbClr>
                  </a:outerShdw>
                </a:effectLst>
              </a:rPr>
              <a:t>shelters</a:t>
            </a:r>
            <a:r>
              <a:rPr lang="en-US" dirty="0" smtClean="0">
                <a:solidFill>
                  <a:srgbClr val="FF0000"/>
                </a:solidFill>
              </a:rPr>
              <a:t> </a:t>
            </a:r>
            <a:r>
              <a:rPr lang="en-US" dirty="0" smtClean="0"/>
              <a:t>and other support services    </a:t>
            </a:r>
            <a:r>
              <a:rPr lang="en-US" dirty="0" smtClean="0">
                <a:hlinkClick r:id="rId2"/>
              </a:rPr>
              <a:t>Victim Advocate.com</a:t>
            </a:r>
            <a:endParaRPr lang="en-US" dirty="0" smtClean="0"/>
          </a:p>
          <a:p>
            <a:r>
              <a:rPr lang="en-US" u="sng" dirty="0" smtClean="0"/>
              <a:t>Address</a:t>
            </a:r>
            <a:r>
              <a:rPr lang="en-US" dirty="0" smtClean="0"/>
              <a:t>: 2400 S. Dixie Hwy, Miami, FL 33133</a:t>
            </a:r>
            <a:br>
              <a:rPr lang="en-US" dirty="0" smtClean="0"/>
            </a:br>
            <a:r>
              <a:rPr lang="en-US" u="sng" dirty="0" smtClean="0"/>
              <a:t>Phone</a:t>
            </a:r>
            <a:r>
              <a:rPr lang="en-US" dirty="0" smtClean="0"/>
              <a:t>: </a:t>
            </a:r>
            <a:r>
              <a:rPr lang="en-US" b="1" dirty="0" smtClean="0">
                <a:solidFill>
                  <a:srgbClr val="0070C0"/>
                </a:solidFill>
              </a:rPr>
              <a:t>305-285-5900</a:t>
            </a:r>
          </a:p>
          <a:p>
            <a:endParaRPr lang="en-US"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take a pic.png"/>
          <p:cNvPicPr>
            <a:picLocks noChangeAspect="1"/>
          </p:cNvPicPr>
          <p:nvPr/>
        </p:nvPicPr>
        <p:blipFill>
          <a:blip r:embed="rId3"/>
          <a:stretch>
            <a:fillRect/>
          </a:stretch>
        </p:blipFill>
        <p:spPr>
          <a:xfrm>
            <a:off x="6746942" y="5205109"/>
            <a:ext cx="2095500" cy="139446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5842"/>
            <a:ext cx="8229600" cy="1143000"/>
          </a:xfrm>
        </p:spPr>
        <p:txBody>
          <a:bodyPr>
            <a:normAutofit fontScale="90000"/>
          </a:bodyPr>
          <a:lstStyle/>
          <a:p>
            <a:r>
              <a:rPr lang="en-US" b="1" dirty="0" smtClean="0">
                <a:effectLst>
                  <a:outerShdw blurRad="38100" dist="38100" dir="2700000" algn="tl">
                    <a:srgbClr val="000000">
                      <a:alpha val="43137"/>
                    </a:srgbClr>
                  </a:outerShdw>
                </a:effectLst>
              </a:rPr>
              <a:t>Child help National Child Abuse Hotline</a:t>
            </a:r>
            <a:r>
              <a:rPr lang="en-US" dirty="0" smtClean="0"/>
              <a:t/>
            </a:r>
            <a:br>
              <a:rPr lang="en-US" dirty="0" smtClean="0"/>
            </a:br>
            <a:endParaRPr lang="en-US" dirty="0"/>
          </a:p>
        </p:txBody>
      </p:sp>
      <p:sp>
        <p:nvSpPr>
          <p:cNvPr id="3" name="Content Placeholder 2"/>
          <p:cNvSpPr>
            <a:spLocks noGrp="1"/>
          </p:cNvSpPr>
          <p:nvPr>
            <p:ph idx="1"/>
          </p:nvPr>
        </p:nvSpPr>
        <p:spPr>
          <a:xfrm>
            <a:off x="457200" y="2461098"/>
            <a:ext cx="8229600" cy="3425757"/>
          </a:xfrm>
        </p:spPr>
        <p:txBody>
          <a:bodyPr/>
          <a:lstStyle/>
          <a:p>
            <a:r>
              <a:rPr lang="en-US" b="1" dirty="0" smtClean="0"/>
              <a:t>Hotline</a:t>
            </a:r>
            <a:r>
              <a:rPr lang="en-US" dirty="0" smtClean="0"/>
              <a:t>: 1-800-4-A-CHILD (1-800-422-4453)</a:t>
            </a:r>
            <a:br>
              <a:rPr lang="en-US" dirty="0" smtClean="0"/>
            </a:br>
            <a:r>
              <a:rPr lang="en-US" b="1" dirty="0" smtClean="0"/>
              <a:t>Website</a:t>
            </a:r>
            <a:r>
              <a:rPr lang="en-US" dirty="0" smtClean="0"/>
              <a:t>: </a:t>
            </a:r>
            <a:r>
              <a:rPr lang="en-US" dirty="0" smtClean="0">
                <a:hlinkClick r:id="rId2"/>
              </a:rPr>
              <a:t>www.childhelp.org</a:t>
            </a:r>
            <a:endParaRPr lang="en-US" dirty="0" smtClean="0"/>
          </a:p>
          <a:p>
            <a:pPr lvl="0"/>
            <a:r>
              <a:rPr lang="en-US" dirty="0" smtClean="0"/>
              <a:t>24/7 support for survivors of child sexual abuse</a:t>
            </a:r>
          </a:p>
          <a:p>
            <a:pPr lvl="0"/>
            <a:r>
              <a:rPr lang="en-US" dirty="0" smtClean="0"/>
              <a:t>Assistance for both children and adults reporting abuse</a:t>
            </a:r>
            <a:endParaRPr lang="en-US"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take a pic.png"/>
          <p:cNvPicPr>
            <a:picLocks noChangeAspect="1"/>
          </p:cNvPicPr>
          <p:nvPr/>
        </p:nvPicPr>
        <p:blipFill>
          <a:blip r:embed="rId3"/>
          <a:stretch>
            <a:fillRect/>
          </a:stretch>
        </p:blipFill>
        <p:spPr>
          <a:xfrm>
            <a:off x="6163282" y="4507879"/>
            <a:ext cx="2095500" cy="1394460"/>
          </a:xfrm>
          <a:prstGeom prst="rect">
            <a:avLst/>
          </a:prstGeom>
        </p:spPr>
      </p:pic>
      <p:pic>
        <p:nvPicPr>
          <p:cNvPr id="7" name="Picture 6" descr="girl.jpg"/>
          <p:cNvPicPr>
            <a:picLocks noChangeAspect="1"/>
          </p:cNvPicPr>
          <p:nvPr/>
        </p:nvPicPr>
        <p:blipFill>
          <a:blip r:embed="rId4"/>
          <a:stretch>
            <a:fillRect/>
          </a:stretch>
        </p:blipFill>
        <p:spPr>
          <a:xfrm>
            <a:off x="2855636" y="4451606"/>
            <a:ext cx="2231930" cy="1671793"/>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0587"/>
            <a:ext cx="8229600" cy="1143000"/>
          </a:xfrm>
        </p:spPr>
        <p:txBody>
          <a:bodyPr>
            <a:normAutofit fontScale="90000"/>
          </a:bodyPr>
          <a:lstStyle/>
          <a:p>
            <a:r>
              <a:rPr lang="en-US" b="1" dirty="0" smtClean="0">
                <a:effectLst>
                  <a:outerShdw blurRad="38100" dist="38100" dir="2700000" algn="tl">
                    <a:srgbClr val="000000">
                      <a:alpha val="43137"/>
                    </a:srgbClr>
                  </a:outerShdw>
                </a:effectLst>
              </a:rPr>
              <a:t>RAINN (Rape, Abuse &amp; Incest National Network)</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470826"/>
            <a:ext cx="8229600" cy="3853774"/>
          </a:xfrm>
        </p:spPr>
        <p:txBody>
          <a:bodyPr/>
          <a:lstStyle/>
          <a:p>
            <a:r>
              <a:rPr lang="en-US" b="1" dirty="0" smtClean="0"/>
              <a:t>Hotline</a:t>
            </a:r>
            <a:r>
              <a:rPr lang="en-US" dirty="0" smtClean="0"/>
              <a:t>: </a:t>
            </a:r>
            <a:r>
              <a:rPr lang="en-US" b="1" dirty="0" smtClean="0">
                <a:solidFill>
                  <a:schemeClr val="bg1"/>
                </a:solidFill>
              </a:rPr>
              <a:t>1-800-656-HOPE (4673)</a:t>
            </a:r>
            <a:r>
              <a:rPr lang="en-US" dirty="0" smtClean="0"/>
              <a:t/>
            </a:r>
            <a:br>
              <a:rPr lang="en-US" dirty="0" smtClean="0"/>
            </a:br>
            <a:r>
              <a:rPr lang="en-US" b="1" dirty="0" smtClean="0"/>
              <a:t>Website</a:t>
            </a:r>
            <a:r>
              <a:rPr lang="en-US" dirty="0" smtClean="0"/>
              <a:t>: </a:t>
            </a:r>
            <a:r>
              <a:rPr lang="en-US" dirty="0" smtClean="0">
                <a:hlinkClick r:id="rId2"/>
              </a:rPr>
              <a:t>www.rainn.org</a:t>
            </a:r>
            <a:endParaRPr lang="en-US" dirty="0" smtClean="0"/>
          </a:p>
          <a:p>
            <a:pPr lvl="0"/>
            <a:r>
              <a:rPr lang="en-US" dirty="0" smtClean="0"/>
              <a:t>Available </a:t>
            </a:r>
            <a:r>
              <a:rPr lang="en-US" b="1" dirty="0" smtClean="0"/>
              <a:t>24/7</a:t>
            </a:r>
            <a:endParaRPr lang="en-US" dirty="0" smtClean="0"/>
          </a:p>
          <a:p>
            <a:pPr lvl="0"/>
            <a:r>
              <a:rPr lang="en-US" dirty="0" smtClean="0"/>
              <a:t>Free and </a:t>
            </a:r>
            <a:r>
              <a:rPr lang="en-US" b="1" dirty="0" smtClean="0"/>
              <a:t>confidential</a:t>
            </a:r>
            <a:endParaRPr lang="en-US" dirty="0" smtClean="0"/>
          </a:p>
          <a:p>
            <a:pPr lvl="0"/>
            <a:r>
              <a:rPr lang="en-US" dirty="0" smtClean="0"/>
              <a:t>Connects callers to </a:t>
            </a:r>
            <a:r>
              <a:rPr lang="en-US" b="1" dirty="0" smtClean="0"/>
              <a:t>local rape crisis centers</a:t>
            </a:r>
            <a:endParaRPr lang="en-US" dirty="0" smtClean="0"/>
          </a:p>
          <a:p>
            <a:pPr lvl="0"/>
            <a:r>
              <a:rPr lang="en-US" dirty="0" smtClean="0"/>
              <a:t>Offers </a:t>
            </a:r>
            <a:r>
              <a:rPr lang="en-US" b="1" dirty="0" smtClean="0"/>
              <a:t>online chat</a:t>
            </a:r>
            <a:r>
              <a:rPr lang="en-US" dirty="0" smtClean="0"/>
              <a:t> support</a:t>
            </a:r>
          </a:p>
          <a:p>
            <a:pPr lvl="0"/>
            <a:r>
              <a:rPr lang="en-US" dirty="0" smtClean="0"/>
              <a:t>Helps with legal and medical questions, emotional support, and referrals</a:t>
            </a:r>
          </a:p>
          <a:p>
            <a:endParaRPr lang="en-US"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take a pic.png"/>
          <p:cNvPicPr>
            <a:picLocks noChangeAspect="1"/>
          </p:cNvPicPr>
          <p:nvPr/>
        </p:nvPicPr>
        <p:blipFill>
          <a:blip r:embed="rId3"/>
          <a:stretch>
            <a:fillRect/>
          </a:stretch>
        </p:blipFill>
        <p:spPr>
          <a:xfrm>
            <a:off x="6289742" y="2193587"/>
            <a:ext cx="2095500" cy="139446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0587"/>
            <a:ext cx="8229600" cy="1143000"/>
          </a:xfrm>
        </p:spPr>
        <p:txBody>
          <a:bodyPr/>
          <a:lstStyle/>
          <a:p>
            <a:r>
              <a:rPr dirty="0" smtClean="0"/>
              <a:t>Lifetime </a:t>
            </a:r>
            <a:r>
              <a:rPr dirty="0">
                <a:solidFill>
                  <a:srgbClr val="FF0000"/>
                </a:solidFill>
                <a:effectLst>
                  <a:outerShdw blurRad="38100" dist="38100" dir="2700000" algn="tl">
                    <a:srgbClr val="000000">
                      <a:alpha val="43137"/>
                    </a:srgbClr>
                  </a:outerShdw>
                </a:effectLst>
              </a:rPr>
              <a:t>Risk</a:t>
            </a:r>
          </a:p>
        </p:txBody>
      </p:sp>
      <p:sp>
        <p:nvSpPr>
          <p:cNvPr id="3" name="Content Placeholder 2"/>
          <p:cNvSpPr>
            <a:spLocks noGrp="1"/>
          </p:cNvSpPr>
          <p:nvPr>
            <p:ph idx="1"/>
          </p:nvPr>
        </p:nvSpPr>
        <p:spPr>
          <a:xfrm>
            <a:off x="457200" y="2193587"/>
            <a:ext cx="8229600" cy="4389120"/>
          </a:xfrm>
        </p:spPr>
        <p:txBody>
          <a:bodyPr>
            <a:normAutofit fontScale="92500" lnSpcReduction="10000"/>
          </a:bodyPr>
          <a:lstStyle/>
          <a:p>
            <a:r>
              <a:rPr sz="4100" b="1" dirty="0">
                <a:solidFill>
                  <a:srgbClr val="FF0000"/>
                </a:solidFill>
                <a:effectLst>
                  <a:outerShdw blurRad="38100" dist="38100" dir="2700000" algn="tl">
                    <a:srgbClr val="000000">
                      <a:alpha val="43137"/>
                    </a:srgbClr>
                  </a:outerShdw>
                </a:effectLst>
              </a:rPr>
              <a:t>1 in 5 </a:t>
            </a:r>
            <a:r>
              <a:rPr b="1" dirty="0">
                <a:solidFill>
                  <a:schemeClr val="bg1"/>
                </a:solidFill>
              </a:rPr>
              <a:t>women </a:t>
            </a:r>
            <a:r>
              <a:rPr lang="en-US" sz="4100" b="1" dirty="0" smtClean="0">
                <a:solidFill>
                  <a:srgbClr val="7030A0"/>
                </a:solidFill>
                <a:effectLst>
                  <a:outerShdw blurRad="38100" dist="38100" dir="2700000" algn="tl">
                    <a:srgbClr val="000000">
                      <a:alpha val="43137"/>
                    </a:srgbClr>
                  </a:outerShdw>
                </a:effectLst>
              </a:rPr>
              <a:t>20%</a:t>
            </a:r>
            <a:r>
              <a:rPr lang="en-US" b="1" dirty="0" smtClean="0">
                <a:solidFill>
                  <a:srgbClr val="7030A0"/>
                </a:solidFill>
              </a:rPr>
              <a:t> </a:t>
            </a:r>
            <a:r>
              <a:rPr b="1" dirty="0" smtClean="0">
                <a:solidFill>
                  <a:schemeClr val="bg1"/>
                </a:solidFill>
              </a:rPr>
              <a:t>have </a:t>
            </a:r>
            <a:r>
              <a:rPr b="1" dirty="0">
                <a:solidFill>
                  <a:schemeClr val="bg1"/>
                </a:solidFill>
              </a:rPr>
              <a:t>experienced completed or attempted rape during their lifetime</a:t>
            </a:r>
            <a:r>
              <a:rPr b="1" dirty="0" smtClean="0">
                <a:solidFill>
                  <a:schemeClr val="bg1"/>
                </a:solidFill>
              </a:rPr>
              <a:t>.</a:t>
            </a:r>
            <a:endParaRPr lang="en-US" b="1" dirty="0" smtClean="0">
              <a:solidFill>
                <a:schemeClr val="bg1"/>
              </a:solidFill>
            </a:endParaRPr>
          </a:p>
          <a:p>
            <a:pPr>
              <a:buNone/>
            </a:pPr>
            <a:r>
              <a:rPr lang="en-US" sz="1900" dirty="0" smtClean="0">
                <a:hlinkClick r:id="rId2"/>
              </a:rPr>
              <a:t>Reference</a:t>
            </a:r>
            <a:endParaRPr lang="en-US" sz="1900" dirty="0" smtClean="0"/>
          </a:p>
          <a:p>
            <a:r>
              <a:rPr lang="en-US" dirty="0" smtClean="0"/>
              <a:t>National </a:t>
            </a:r>
            <a:r>
              <a:rPr lang="en-US" dirty="0" smtClean="0"/>
              <a:t>statistics indicate that and </a:t>
            </a:r>
            <a:r>
              <a:rPr lang="en-US" sz="3600" dirty="0" smtClean="0">
                <a:solidFill>
                  <a:srgbClr val="FF0000"/>
                </a:solidFill>
                <a:effectLst>
                  <a:outerShdw blurRad="38100" dist="38100" dir="2700000" algn="tl">
                    <a:srgbClr val="000000">
                      <a:alpha val="43137"/>
                    </a:srgbClr>
                  </a:outerShdw>
                </a:effectLst>
              </a:rPr>
              <a:t>1 in 33 </a:t>
            </a:r>
            <a:r>
              <a:rPr lang="en-US" dirty="0" smtClean="0"/>
              <a:t>or ~ </a:t>
            </a:r>
            <a:r>
              <a:rPr lang="en-US" sz="3600" b="1" dirty="0" smtClean="0">
                <a:solidFill>
                  <a:srgbClr val="7030A0"/>
                </a:solidFill>
                <a:effectLst>
                  <a:outerShdw blurRad="38100" dist="38100" dir="2700000" algn="tl">
                    <a:srgbClr val="000000">
                      <a:alpha val="43137"/>
                    </a:srgbClr>
                  </a:outerShdw>
                </a:effectLst>
              </a:rPr>
              <a:t>3%</a:t>
            </a:r>
            <a:r>
              <a:rPr lang="en-US" dirty="0" smtClean="0">
                <a:solidFill>
                  <a:srgbClr val="7030A0"/>
                </a:solidFill>
              </a:rPr>
              <a:t> </a:t>
            </a:r>
            <a:r>
              <a:rPr lang="en-US" dirty="0" smtClean="0"/>
              <a:t>of </a:t>
            </a:r>
            <a:r>
              <a:rPr lang="en-US" u="sng" dirty="0" smtClean="0"/>
              <a:t>men</a:t>
            </a:r>
            <a:r>
              <a:rPr lang="en-US" u="sng" baseline="30000" dirty="0" smtClean="0"/>
              <a:t>1</a:t>
            </a:r>
            <a:r>
              <a:rPr lang="en-US" u="sng" dirty="0" smtClean="0"/>
              <a:t> will be victims of sexual assault in their lifetime</a:t>
            </a:r>
            <a:r>
              <a:rPr lang="en-US" dirty="0" smtClean="0"/>
              <a:t> </a:t>
            </a:r>
            <a:r>
              <a:rPr lang="en-US" dirty="0" smtClean="0"/>
              <a:t>        (</a:t>
            </a:r>
            <a:r>
              <a:rPr lang="en-US" sz="3600" dirty="0" smtClean="0">
                <a:solidFill>
                  <a:srgbClr val="FF0000"/>
                </a:solidFill>
                <a:effectLst>
                  <a:outerShdw blurRad="38100" dist="38100" dir="2700000" algn="tl">
                    <a:srgbClr val="000000">
                      <a:alpha val="43137"/>
                    </a:srgbClr>
                  </a:outerShdw>
                </a:effectLst>
              </a:rPr>
              <a:t>1 in 71 </a:t>
            </a:r>
            <a:r>
              <a:rPr lang="en-US" dirty="0" smtClean="0"/>
              <a:t>of rape) and 1 in 6 males were  sexually abused before the age of 18</a:t>
            </a:r>
            <a:r>
              <a:rPr lang="en-US" baseline="30000" dirty="0" smtClean="0"/>
              <a:t>2</a:t>
            </a:r>
            <a:r>
              <a:rPr lang="en-US" dirty="0" smtClean="0"/>
              <a:t>. </a:t>
            </a:r>
            <a:r>
              <a:rPr lang="en-US" i="1" dirty="0" smtClean="0"/>
              <a:t>These statistics should be considered conservative, as we know that a majority of all acts of sexual violence are not disclosed or reported.</a:t>
            </a:r>
          </a:p>
          <a:p>
            <a:pPr>
              <a:buNone/>
            </a:pPr>
            <a:r>
              <a:rPr lang="en-US" sz="1900" dirty="0" smtClean="0">
                <a:hlinkClick r:id="rId3"/>
              </a:rPr>
              <a:t>Reference</a:t>
            </a:r>
            <a:r>
              <a:rPr lang="en-US" sz="1900" dirty="0" smtClean="0"/>
              <a:t> Rutgers University</a:t>
            </a:r>
            <a:endParaRPr lang="en-US" sz="1900" dirty="0" smtClean="0"/>
          </a:p>
          <a:p>
            <a:pPr algn="ctr">
              <a:buNone/>
            </a:pPr>
            <a:r>
              <a:rPr lang="en-US" dirty="0" smtClean="0">
                <a:solidFill>
                  <a:srgbClr val="FF0000"/>
                </a:solidFill>
                <a:hlinkClick r:id="rId4"/>
              </a:rPr>
              <a:t>https://malesurvivor.org/</a:t>
            </a:r>
            <a:endParaRPr dirty="0">
              <a:solidFill>
                <a:srgbClr val="FF0000"/>
              </a:solidFill>
            </a:endParaRPr>
          </a:p>
        </p:txBody>
      </p:sp>
      <p:sp>
        <p:nvSpPr>
          <p:cNvPr id="4" name="Footer Placeholder 3"/>
          <p:cNvSpPr>
            <a:spLocks noGrp="1"/>
          </p:cNvSpPr>
          <p:nvPr>
            <p:ph type="ftr" sz="quarter" idx="11"/>
          </p:nvPr>
        </p:nvSpPr>
        <p:spPr/>
        <p:txBody>
          <a:bodyPr/>
          <a:lstStyle/>
          <a:p>
            <a:r>
              <a:rPr lang="en-US" dirty="0" smtClean="0"/>
              <a:t>mibaso.org</a:t>
            </a:r>
            <a:endParaRPr lang="en-US" dirty="0"/>
          </a:p>
        </p:txBody>
      </p:sp>
      <p:pic>
        <p:nvPicPr>
          <p:cNvPr id="5" name="Picture 4" descr="risk 2.png"/>
          <p:cNvPicPr>
            <a:picLocks noChangeAspect="1"/>
          </p:cNvPicPr>
          <p:nvPr/>
        </p:nvPicPr>
        <p:blipFill>
          <a:blip r:embed="rId5"/>
          <a:stretch>
            <a:fillRect/>
          </a:stretch>
        </p:blipFill>
        <p:spPr>
          <a:xfrm>
            <a:off x="7078817" y="834228"/>
            <a:ext cx="1783080" cy="16383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PREVENTION</a:t>
            </a:r>
            <a:endParaRPr lang="en-US"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2911033" y="1967230"/>
            <a:ext cx="3292997" cy="4389120"/>
          </a:xfrm>
        </p:spPr>
        <p:txBody>
          <a:bodyPr/>
          <a:lstStyle/>
          <a:p>
            <a:pPr marL="514350" indent="-514350">
              <a:buFont typeface="+mj-lt"/>
              <a:buAutoNum type="arabicPeriod"/>
            </a:pPr>
            <a:r>
              <a:rPr lang="en-US" dirty="0" smtClean="0"/>
              <a:t>EDUCATION</a:t>
            </a:r>
          </a:p>
          <a:p>
            <a:pPr marL="514350" indent="-514350">
              <a:buFont typeface="+mj-lt"/>
              <a:buAutoNum type="arabicPeriod"/>
            </a:pPr>
            <a:r>
              <a:rPr lang="en-US" dirty="0" smtClean="0"/>
              <a:t>PROTECTION</a:t>
            </a:r>
          </a:p>
          <a:p>
            <a:pPr marL="514350" indent="-514350">
              <a:buFont typeface="+mj-lt"/>
              <a:buAutoNum type="arabicPeriod"/>
            </a:pPr>
            <a:r>
              <a:rPr lang="en-US" dirty="0" smtClean="0"/>
              <a:t>SELF DEFENSE </a:t>
            </a:r>
          </a:p>
          <a:p>
            <a:pPr marL="514350" indent="-514350">
              <a:buFont typeface="+mj-lt"/>
              <a:buAutoNum type="arabicPeriod"/>
            </a:pPr>
            <a:r>
              <a:rPr lang="en-US" dirty="0" smtClean="0"/>
              <a:t>MINDFULNESS</a:t>
            </a:r>
          </a:p>
          <a:p>
            <a:pPr marL="514350" indent="-514350">
              <a:buFont typeface="+mj-lt"/>
              <a:buAutoNum type="arabicPeriod"/>
            </a:pPr>
            <a:r>
              <a:rPr lang="en-US" dirty="0" smtClean="0"/>
              <a:t>CAUTIOUSNESS</a:t>
            </a:r>
            <a:endParaRPr lang="en-US"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take a pic.png"/>
          <p:cNvPicPr>
            <a:picLocks noChangeAspect="1"/>
          </p:cNvPicPr>
          <p:nvPr/>
        </p:nvPicPr>
        <p:blipFill>
          <a:blip r:embed="rId2"/>
          <a:stretch>
            <a:fillRect/>
          </a:stretch>
        </p:blipFill>
        <p:spPr>
          <a:xfrm>
            <a:off x="6204030" y="4708971"/>
            <a:ext cx="2095500" cy="1394460"/>
          </a:xfrm>
          <a:prstGeom prst="rect">
            <a:avLst/>
          </a:prstGeom>
        </p:spPr>
      </p:pic>
      <p:pic>
        <p:nvPicPr>
          <p:cNvPr id="7" name="Picture 6" descr="drinks.jpg"/>
          <p:cNvPicPr>
            <a:picLocks noChangeAspect="1"/>
          </p:cNvPicPr>
          <p:nvPr/>
        </p:nvPicPr>
        <p:blipFill>
          <a:blip r:embed="rId3"/>
          <a:stretch>
            <a:fillRect/>
          </a:stretch>
        </p:blipFill>
        <p:spPr>
          <a:xfrm>
            <a:off x="724093" y="4708971"/>
            <a:ext cx="2186940" cy="133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289"/>
            <a:ext cx="8229600" cy="1143000"/>
          </a:xfrm>
        </p:spPr>
        <p:txBody>
          <a:bodyPr/>
          <a:lstStyle/>
          <a:p>
            <a:r>
              <a:rPr dirty="0">
                <a:effectLst>
                  <a:outerShdw blurRad="38100" dist="38100" dir="2700000" algn="tl">
                    <a:srgbClr val="000000">
                      <a:alpha val="43137"/>
                    </a:srgbClr>
                  </a:outerShdw>
                </a:effectLst>
              </a:rPr>
              <a:t>In the United States</a:t>
            </a:r>
          </a:p>
        </p:txBody>
      </p:sp>
      <p:sp>
        <p:nvSpPr>
          <p:cNvPr id="3" name="Content Placeholder 2"/>
          <p:cNvSpPr>
            <a:spLocks noGrp="1"/>
          </p:cNvSpPr>
          <p:nvPr>
            <p:ph idx="1"/>
          </p:nvPr>
        </p:nvSpPr>
        <p:spPr>
          <a:xfrm>
            <a:off x="457200" y="1561289"/>
            <a:ext cx="8229600" cy="4389120"/>
          </a:xfrm>
        </p:spPr>
        <p:txBody>
          <a:bodyPr/>
          <a:lstStyle/>
          <a:p>
            <a:r>
              <a:rPr dirty="0"/>
              <a:t>Rape is a </a:t>
            </a:r>
            <a:r>
              <a:rPr dirty="0">
                <a:solidFill>
                  <a:schemeClr val="bg1"/>
                </a:solidFill>
                <a:effectLst>
                  <a:outerShdw blurRad="38100" dist="38100" dir="2700000" algn="tl">
                    <a:srgbClr val="000000">
                      <a:alpha val="43137"/>
                    </a:srgbClr>
                  </a:outerShdw>
                </a:effectLst>
              </a:rPr>
              <a:t>felony</a:t>
            </a:r>
            <a:r>
              <a:rPr dirty="0"/>
              <a:t> offense in all 50 states. </a:t>
            </a:r>
            <a:r>
              <a:rPr lang="en-US" dirty="0" smtClean="0"/>
              <a:t>      </a:t>
            </a:r>
            <a:r>
              <a:rPr dirty="0" smtClean="0"/>
              <a:t>Punishments </a:t>
            </a:r>
            <a:r>
              <a:rPr dirty="0"/>
              <a:t>typically include</a:t>
            </a:r>
            <a:r>
              <a:rPr dirty="0" smtClean="0"/>
              <a:t>:</a:t>
            </a:r>
            <a:endParaRPr lang="en-US" dirty="0" smtClean="0"/>
          </a:p>
          <a:p>
            <a:r>
              <a:rPr lang="en-US" dirty="0" smtClean="0"/>
              <a:t>Up to life in prison if victim is under 18 U.S. Code § 2241 (aggravated sexual abuse). Federal Law (if on federal property or involving interstate elements)</a:t>
            </a:r>
          </a:p>
          <a:p>
            <a:r>
              <a:rPr lang="en-US" i="1" dirty="0" smtClean="0"/>
              <a:t>Mandatory</a:t>
            </a:r>
            <a:r>
              <a:rPr lang="en-US" dirty="0" smtClean="0"/>
              <a:t> registration as a sex offender, often for life, with public disclosure.</a:t>
            </a:r>
          </a:p>
          <a:p>
            <a:endParaRPr lang="en-US" dirty="0" smtClean="0"/>
          </a:p>
          <a:p>
            <a:endParaRPr lang="en-US" dirty="0" smtClean="0"/>
          </a:p>
          <a:p>
            <a:endParaRPr lang="en-US" dirty="0" smtClean="0"/>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felony.jpg"/>
          <p:cNvPicPr>
            <a:picLocks noChangeAspect="1"/>
          </p:cNvPicPr>
          <p:nvPr/>
        </p:nvPicPr>
        <p:blipFill>
          <a:blip r:embed="rId2"/>
          <a:stretch>
            <a:fillRect/>
          </a:stretch>
        </p:blipFill>
        <p:spPr>
          <a:xfrm>
            <a:off x="5284831" y="4289899"/>
            <a:ext cx="3859169" cy="2568102"/>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8562"/>
            <a:ext cx="8229600" cy="1143000"/>
          </a:xfrm>
        </p:spPr>
        <p:txBody>
          <a:bodyPr/>
          <a:lstStyle/>
          <a:p>
            <a:r>
              <a:rPr dirty="0">
                <a:effectLst>
                  <a:outerShdw blurRad="38100" dist="38100" dir="2700000" algn="tl">
                    <a:srgbClr val="000000">
                      <a:alpha val="43137"/>
                    </a:srgbClr>
                  </a:outerShdw>
                </a:effectLst>
              </a:rPr>
              <a:t>Punishments vary </a:t>
            </a:r>
            <a:r>
              <a:rPr dirty="0" smtClean="0">
                <a:effectLst>
                  <a:outerShdw blurRad="38100" dist="38100" dir="2700000" algn="tl">
                    <a:srgbClr val="000000">
                      <a:alpha val="43137"/>
                    </a:srgbClr>
                  </a:outerShdw>
                </a:effectLst>
              </a:rPr>
              <a:t>widely</a:t>
            </a:r>
            <a:endParaRP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551562"/>
            <a:ext cx="8229600" cy="4389120"/>
          </a:xfrm>
        </p:spPr>
        <p:txBody>
          <a:bodyPr/>
          <a:lstStyle/>
          <a:p>
            <a:r>
              <a:rPr u="sng" dirty="0" smtClean="0">
                <a:solidFill>
                  <a:srgbClr val="002060"/>
                </a:solidFill>
              </a:rPr>
              <a:t>UK</a:t>
            </a:r>
            <a:r>
              <a:rPr dirty="0" smtClean="0"/>
              <a:t> </a:t>
            </a:r>
            <a:r>
              <a:rPr dirty="0"/>
              <a:t>Up to life imprisonment, typically </a:t>
            </a:r>
            <a:r>
              <a:rPr dirty="0">
                <a:solidFill>
                  <a:schemeClr val="bg1"/>
                </a:solidFill>
              </a:rPr>
              <a:t>4–19 years </a:t>
            </a:r>
            <a:r>
              <a:rPr dirty="0"/>
              <a:t>for first-time offenders depending on severity.</a:t>
            </a:r>
          </a:p>
          <a:p>
            <a:r>
              <a:rPr u="sng" dirty="0" smtClean="0">
                <a:solidFill>
                  <a:srgbClr val="002060"/>
                </a:solidFill>
              </a:rPr>
              <a:t>Canada</a:t>
            </a:r>
            <a:r>
              <a:rPr dirty="0" smtClean="0"/>
              <a:t> </a:t>
            </a:r>
            <a:r>
              <a:rPr dirty="0"/>
              <a:t>Up to life imprisonment; minimum sentences may apply in aggravated cases.</a:t>
            </a:r>
          </a:p>
          <a:p>
            <a:r>
              <a:rPr u="sng" dirty="0" smtClean="0">
                <a:solidFill>
                  <a:srgbClr val="002060"/>
                </a:solidFill>
              </a:rPr>
              <a:t>India</a:t>
            </a:r>
            <a:r>
              <a:rPr dirty="0" smtClean="0"/>
              <a:t> </a:t>
            </a:r>
            <a:r>
              <a:rPr dirty="0"/>
              <a:t>7 years to life imprisonment, with harsher penalties for gang rape or repeat offenders.</a:t>
            </a:r>
          </a:p>
          <a:p>
            <a:r>
              <a:rPr u="sng" dirty="0" smtClean="0">
                <a:solidFill>
                  <a:srgbClr val="002060"/>
                </a:solidFill>
              </a:rPr>
              <a:t>Sweden/Germany</a:t>
            </a:r>
            <a:r>
              <a:rPr dirty="0" smtClean="0"/>
              <a:t> </a:t>
            </a:r>
            <a:r>
              <a:rPr dirty="0"/>
              <a:t>Several years in prison, up to life for aggravated cases.</a:t>
            </a: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arrest.jpg"/>
          <p:cNvPicPr>
            <a:picLocks noChangeAspect="1"/>
          </p:cNvPicPr>
          <p:nvPr/>
        </p:nvPicPr>
        <p:blipFill>
          <a:blip r:embed="rId3"/>
          <a:stretch>
            <a:fillRect/>
          </a:stretch>
        </p:blipFill>
        <p:spPr>
          <a:xfrm>
            <a:off x="3796624" y="4881245"/>
            <a:ext cx="2575337" cy="17137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114" y="704088"/>
            <a:ext cx="8414425" cy="1143000"/>
          </a:xfrm>
        </p:spPr>
        <p:txBody>
          <a:bodyPr>
            <a:normAutofit/>
          </a:bodyPr>
          <a:lstStyle/>
          <a:p>
            <a:r>
              <a:rPr sz="3200" dirty="0">
                <a:effectLst>
                  <a:outerShdw blurRad="38100" dist="38100" dir="2700000" algn="tl">
                    <a:srgbClr val="000000">
                      <a:alpha val="43137"/>
                    </a:srgbClr>
                  </a:outerShdw>
                </a:effectLst>
              </a:rPr>
              <a:t>Some countries have mandatory minimum </a:t>
            </a:r>
            <a:r>
              <a:rPr sz="3200" dirty="0" smtClean="0">
                <a:effectLst>
                  <a:outerShdw blurRad="38100" dist="38100" dir="2700000" algn="tl">
                    <a:srgbClr val="000000">
                      <a:alpha val="43137"/>
                    </a:srgbClr>
                  </a:outerShdw>
                </a:effectLst>
              </a:rPr>
              <a:t>sentences</a:t>
            </a:r>
            <a:endParaRPr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dirty="0"/>
              <a:t>The statute of limitations can affect whether charges can be brought (though many jurisdictions have removed limits for rape cases).</a:t>
            </a:r>
          </a:p>
          <a:p>
            <a:r>
              <a:rPr dirty="0"/>
              <a:t>Consent laws and definitions of rape differ by jurisdiction (e.g., some include marital rape; others do not).</a:t>
            </a:r>
          </a:p>
          <a:p>
            <a:r>
              <a:rPr dirty="0"/>
              <a:t>In </a:t>
            </a:r>
            <a:r>
              <a:rPr u="sng" dirty="0"/>
              <a:t>Florida</a:t>
            </a:r>
            <a:r>
              <a:rPr dirty="0"/>
              <a:t>, rape is legally referred to as </a:t>
            </a:r>
            <a:r>
              <a:rPr dirty="0">
                <a:effectLst>
                  <a:outerShdw blurRad="38100" dist="38100" dir="2700000" algn="tl">
                    <a:srgbClr val="000000">
                      <a:alpha val="43137"/>
                    </a:srgbClr>
                  </a:outerShdw>
                </a:effectLst>
              </a:rPr>
              <a:t>sexual battery </a:t>
            </a:r>
            <a:r>
              <a:rPr dirty="0"/>
              <a:t>under Florida Statutes § 794.011. </a:t>
            </a:r>
            <a:r>
              <a:rPr dirty="0">
                <a:solidFill>
                  <a:srgbClr val="002060"/>
                </a:solidFill>
              </a:rPr>
              <a:t>Penalties are severe and vary based on the age of the victim, use of force, and whether a weapon was involved</a:t>
            </a:r>
            <a:r>
              <a:rPr dirty="0" smtClean="0">
                <a:solidFill>
                  <a:srgbClr val="002060"/>
                </a:solidFill>
              </a:rPr>
              <a:t>.</a:t>
            </a:r>
            <a:endParaRPr dirty="0">
              <a:solidFill>
                <a:srgbClr val="002060"/>
              </a:solidFill>
            </a:endParaRPr>
          </a:p>
        </p:txBody>
      </p:sp>
      <p:sp>
        <p:nvSpPr>
          <p:cNvPr id="4" name="Footer Placeholder 3"/>
          <p:cNvSpPr>
            <a:spLocks noGrp="1"/>
          </p:cNvSpPr>
          <p:nvPr>
            <p:ph type="ftr" sz="quarter" idx="11"/>
          </p:nvPr>
        </p:nvSpPr>
        <p:spPr/>
        <p:txBody>
          <a:bodyPr/>
          <a:lstStyle/>
          <a:p>
            <a:r>
              <a:rPr lang="en-US" smtClean="0"/>
              <a:t>mibaso.org</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normAutofit/>
          </a:bodyPr>
          <a:lstStyle/>
          <a:p>
            <a:r>
              <a:rPr lang="en-US" sz="3600" b="1" dirty="0" smtClean="0">
                <a:effectLst>
                  <a:outerShdw blurRad="38100" dist="38100" dir="2700000" algn="tl">
                    <a:srgbClr val="000000">
                      <a:alpha val="43137"/>
                    </a:srgbClr>
                  </a:outerShdw>
                </a:effectLst>
              </a:rPr>
              <a:t>Basic Sexual Battery </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(Adult Victim, No Aggravating Factors)</a:t>
            </a:r>
            <a:endParaRPr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110902"/>
            <a:ext cx="8229600" cy="3659220"/>
          </a:xfrm>
        </p:spPr>
        <p:txBody>
          <a:bodyPr>
            <a:normAutofit/>
          </a:bodyPr>
          <a:lstStyle/>
          <a:p>
            <a:r>
              <a:rPr lang="en-US" dirty="0" smtClean="0"/>
              <a:t>2</a:t>
            </a:r>
            <a:r>
              <a:rPr lang="en-US" baseline="30000" dirty="0" smtClean="0"/>
              <a:t>nd</a:t>
            </a:r>
            <a:r>
              <a:rPr lang="en-US" dirty="0" smtClean="0"/>
              <a:t> Degree Felony</a:t>
            </a:r>
          </a:p>
          <a:p>
            <a:r>
              <a:rPr u="sng" dirty="0" smtClean="0"/>
              <a:t>Punishment</a:t>
            </a:r>
            <a:r>
              <a:rPr dirty="0"/>
              <a:t>: Up to </a:t>
            </a:r>
            <a:r>
              <a:rPr dirty="0">
                <a:solidFill>
                  <a:schemeClr val="bg1"/>
                </a:solidFill>
              </a:rPr>
              <a:t>15 years </a:t>
            </a:r>
            <a:r>
              <a:rPr dirty="0"/>
              <a:t>in prison, 15 years probation, and $10,000 </a:t>
            </a:r>
            <a:r>
              <a:rPr dirty="0" smtClean="0"/>
              <a:t>fine</a:t>
            </a:r>
            <a:endParaRPr lang="en-US" dirty="0" smtClean="0"/>
          </a:p>
          <a:p>
            <a:pPr>
              <a:buNone/>
            </a:pPr>
            <a:endParaRPr lang="en-US" b="1" dirty="0" smtClean="0">
              <a:solidFill>
                <a:schemeClr val="accent1">
                  <a:lumMod val="75000"/>
                </a:schemeClr>
              </a:solidFill>
            </a:endParaRPr>
          </a:p>
          <a:p>
            <a:pPr>
              <a:buNone/>
            </a:pPr>
            <a:r>
              <a:rPr lang="en-US" b="1" dirty="0" smtClean="0">
                <a:solidFill>
                  <a:schemeClr val="accent1">
                    <a:lumMod val="75000"/>
                  </a:schemeClr>
                </a:solidFill>
                <a:effectLst>
                  <a:outerShdw blurRad="38100" dist="38100" dir="2700000" algn="tl">
                    <a:srgbClr val="000000">
                      <a:alpha val="43137"/>
                    </a:srgbClr>
                  </a:outerShdw>
                </a:effectLst>
              </a:rPr>
              <a:t>Aggravated</a:t>
            </a:r>
            <a:r>
              <a:rPr lang="en-US" b="1" dirty="0" smtClean="0">
                <a:solidFill>
                  <a:schemeClr val="accent1">
                    <a:lumMod val="75000"/>
                  </a:schemeClr>
                </a:solidFill>
              </a:rPr>
              <a:t> Sexual Battery (With Force/Threat, Weapon/Injury, Victim is a minor)</a:t>
            </a:r>
            <a:endParaRPr lang="en-US" dirty="0" smtClean="0">
              <a:solidFill>
                <a:schemeClr val="accent1">
                  <a:lumMod val="75000"/>
                </a:schemeClr>
              </a:solidFill>
            </a:endParaRPr>
          </a:p>
          <a:p>
            <a:pPr lvl="0"/>
            <a:r>
              <a:rPr lang="en-US" dirty="0" smtClean="0"/>
              <a:t>1st-Degree Felony</a:t>
            </a:r>
          </a:p>
          <a:p>
            <a:pPr lvl="0"/>
            <a:r>
              <a:rPr lang="en-US" u="sng" dirty="0" smtClean="0"/>
              <a:t>Punishment</a:t>
            </a:r>
            <a:r>
              <a:rPr lang="en-US" dirty="0" smtClean="0"/>
              <a:t>: Up to </a:t>
            </a:r>
            <a:r>
              <a:rPr lang="en-US" b="1" dirty="0" smtClean="0">
                <a:solidFill>
                  <a:schemeClr val="bg1"/>
                </a:solidFill>
              </a:rPr>
              <a:t>30 years </a:t>
            </a:r>
            <a:r>
              <a:rPr lang="en-US" b="1" dirty="0" smtClean="0"/>
              <a:t>to life in prison</a:t>
            </a:r>
            <a:endParaRPr lang="en-US" dirty="0" smtClean="0"/>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4091"/>
          </a:xfrm>
        </p:spPr>
        <p:txBody>
          <a:bodyPr>
            <a:normAutofit fontScale="90000"/>
          </a:bodyPr>
          <a:lstStyle/>
          <a:p>
            <a:r>
              <a:rPr lang="en-US" dirty="0" smtClean="0"/>
              <a:t/>
            </a:r>
            <a:br>
              <a:rPr lang="en-US" dirty="0" smtClean="0"/>
            </a:br>
            <a:r>
              <a:rPr lang="en-US" b="1" dirty="0" smtClean="0"/>
              <a:t> </a:t>
            </a:r>
            <a:r>
              <a:rPr lang="en-US" sz="4400" b="1" dirty="0" smtClean="0">
                <a:effectLst>
                  <a:outerShdw blurRad="38100" dist="38100" dir="2700000" algn="tl">
                    <a:srgbClr val="000000">
                      <a:alpha val="43137"/>
                    </a:srgbClr>
                  </a:outerShdw>
                </a:effectLst>
              </a:rPr>
              <a:t>Sexual Battery on a Victim Under 18</a:t>
            </a:r>
            <a:endParaRPr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11285" y="2548647"/>
            <a:ext cx="8686800" cy="3114472"/>
          </a:xfrm>
        </p:spPr>
        <p:txBody>
          <a:bodyPr>
            <a:normAutofit fontScale="92500"/>
          </a:bodyPr>
          <a:lstStyle/>
          <a:p>
            <a:pPr lvl="0"/>
            <a:r>
              <a:rPr lang="en-US" sz="2800" b="1" dirty="0" smtClean="0"/>
              <a:t>Victim age 12–17</a:t>
            </a:r>
            <a:endParaRPr lang="en-US" sz="2400" dirty="0" smtClean="0"/>
          </a:p>
          <a:p>
            <a:pPr lvl="1"/>
            <a:r>
              <a:rPr lang="en-US" u="sng" dirty="0" smtClean="0"/>
              <a:t>Offender over 18</a:t>
            </a:r>
            <a:r>
              <a:rPr lang="en-US" dirty="0" smtClean="0"/>
              <a:t> </a:t>
            </a:r>
            <a:r>
              <a:rPr lang="en-US" b="1" dirty="0" smtClean="0"/>
              <a:t>1st-degree </a:t>
            </a:r>
            <a:r>
              <a:rPr lang="en-US" b="1" dirty="0" smtClean="0">
                <a:solidFill>
                  <a:schemeClr val="bg1"/>
                </a:solidFill>
              </a:rPr>
              <a:t>felony</a:t>
            </a:r>
            <a:r>
              <a:rPr lang="en-US" dirty="0" smtClean="0"/>
              <a:t>, </a:t>
            </a:r>
            <a:r>
              <a:rPr lang="en-US" b="1" dirty="0" smtClean="0"/>
              <a:t>up to life imprisonment</a:t>
            </a:r>
            <a:endParaRPr lang="en-US" sz="2000" dirty="0" smtClean="0"/>
          </a:p>
          <a:p>
            <a:pPr lvl="1"/>
            <a:r>
              <a:rPr lang="en-US" u="sng" dirty="0" smtClean="0"/>
              <a:t>Offender under 18</a:t>
            </a:r>
            <a:r>
              <a:rPr lang="en-US" dirty="0" smtClean="0"/>
              <a:t> still a serious felony, sentencing may differ</a:t>
            </a:r>
            <a:endParaRPr lang="en-US" sz="2000" dirty="0" smtClean="0"/>
          </a:p>
          <a:p>
            <a:pPr lvl="0"/>
            <a:r>
              <a:rPr lang="en-US" sz="2800" b="1" dirty="0" smtClean="0"/>
              <a:t>Victim under 12</a:t>
            </a:r>
            <a:r>
              <a:rPr lang="en-US" sz="2800" dirty="0" smtClean="0"/>
              <a:t> (by adult)</a:t>
            </a:r>
            <a:endParaRPr lang="en-US" sz="2400" dirty="0" smtClean="0"/>
          </a:p>
          <a:p>
            <a:pPr lvl="1"/>
            <a:r>
              <a:rPr lang="en-US" b="1" dirty="0" smtClean="0"/>
              <a:t>Life felony</a:t>
            </a:r>
            <a:endParaRPr lang="en-US" sz="2000" dirty="0" smtClean="0"/>
          </a:p>
          <a:p>
            <a:pPr lvl="1"/>
            <a:r>
              <a:rPr lang="en-US" b="1" dirty="0" smtClean="0">
                <a:solidFill>
                  <a:schemeClr val="bg1"/>
                </a:solidFill>
              </a:rPr>
              <a:t>Mandatory life imprisonment</a:t>
            </a:r>
            <a:endParaRPr lang="en-US" sz="2000" dirty="0" smtClean="0">
              <a:solidFill>
                <a:schemeClr val="bg1"/>
              </a:solidFill>
            </a:endParaRPr>
          </a:p>
          <a:p>
            <a:pPr lvl="1"/>
            <a:r>
              <a:rPr lang="en-US" b="1" dirty="0" smtClean="0">
                <a:solidFill>
                  <a:schemeClr val="bg1"/>
                </a:solidFill>
              </a:rPr>
              <a:t>No parole</a:t>
            </a:r>
            <a:endParaRPr lang="en-US" sz="2000" dirty="0">
              <a:solidFill>
                <a:schemeClr val="bg1"/>
              </a:solidFill>
            </a:endParaRPr>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prison.jpg"/>
          <p:cNvPicPr>
            <a:picLocks noChangeAspect="1"/>
          </p:cNvPicPr>
          <p:nvPr/>
        </p:nvPicPr>
        <p:blipFill>
          <a:blip r:embed="rId2"/>
          <a:stretch>
            <a:fillRect/>
          </a:stretch>
        </p:blipFill>
        <p:spPr>
          <a:xfrm>
            <a:off x="5846323" y="4470471"/>
            <a:ext cx="2673080" cy="1916548"/>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681"/>
            <a:ext cx="8229600" cy="1143000"/>
          </a:xfrm>
        </p:spPr>
        <p:txBody>
          <a:bodyPr>
            <a:noAutofit/>
          </a:bodyPr>
          <a:lstStyle/>
          <a:p>
            <a:r>
              <a:rPr lang="en-US" sz="4000" b="1" dirty="0" smtClean="0">
                <a:effectLst>
                  <a:outerShdw blurRad="38100" dist="38100" dir="2700000" algn="tl">
                    <a:srgbClr val="000000">
                      <a:alpha val="43137"/>
                    </a:srgbClr>
                  </a:outerShdw>
                </a:effectLst>
              </a:rPr>
              <a:t>Enhanced Penalties for </a:t>
            </a:r>
            <a:r>
              <a:rPr lang="en-US" sz="4000" b="1" u="sng" dirty="0" smtClean="0">
                <a:effectLst>
                  <a:outerShdw blurRad="38100" dist="38100" dir="2700000" algn="tl">
                    <a:srgbClr val="000000">
                      <a:alpha val="43137"/>
                    </a:srgbClr>
                  </a:outerShdw>
                </a:effectLst>
              </a:rPr>
              <a:t>Aggravating</a:t>
            </a:r>
            <a:r>
              <a:rPr lang="en-US" sz="4000" b="1" dirty="0" smtClean="0">
                <a:effectLst>
                  <a:outerShdw blurRad="38100" dist="38100" dir="2700000" algn="tl">
                    <a:srgbClr val="000000">
                      <a:alpha val="43137"/>
                    </a:srgbClr>
                  </a:outerShdw>
                </a:effectLst>
              </a:rPr>
              <a:t> Circumstances</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402732"/>
            <a:ext cx="8229600" cy="3921868"/>
          </a:xfrm>
        </p:spPr>
        <p:txBody>
          <a:bodyPr/>
          <a:lstStyle/>
          <a:p>
            <a:pPr lvl="0"/>
            <a:r>
              <a:rPr lang="en-US" dirty="0" smtClean="0"/>
              <a:t>Use of a </a:t>
            </a:r>
            <a:r>
              <a:rPr lang="en-US" b="1" dirty="0" smtClean="0"/>
              <a:t>deadly </a:t>
            </a:r>
            <a:r>
              <a:rPr lang="en-US" b="1" u="sng" dirty="0" smtClean="0">
                <a:solidFill>
                  <a:srgbClr val="FF0000"/>
                </a:solidFill>
              </a:rPr>
              <a:t>weapon</a:t>
            </a:r>
            <a:endParaRPr lang="en-US" u="sng" dirty="0" smtClean="0">
              <a:solidFill>
                <a:srgbClr val="FF0000"/>
              </a:solidFill>
            </a:endParaRPr>
          </a:p>
          <a:p>
            <a:pPr lvl="0"/>
            <a:r>
              <a:rPr lang="en-US" dirty="0" smtClean="0"/>
              <a:t>Causing </a:t>
            </a:r>
            <a:r>
              <a:rPr lang="en-US" b="1" dirty="0" smtClean="0"/>
              <a:t>serious bodily </a:t>
            </a:r>
            <a:r>
              <a:rPr lang="en-US" b="1" u="sng" dirty="0" smtClean="0">
                <a:solidFill>
                  <a:srgbClr val="FF0000"/>
                </a:solidFill>
              </a:rPr>
              <a:t>injury</a:t>
            </a:r>
            <a:endParaRPr lang="en-US" u="sng" dirty="0" smtClean="0">
              <a:solidFill>
                <a:srgbClr val="FF0000"/>
              </a:solidFill>
            </a:endParaRPr>
          </a:p>
          <a:p>
            <a:pPr lvl="0"/>
            <a:r>
              <a:rPr lang="en-US" dirty="0" smtClean="0"/>
              <a:t>If committed along with another crime (e.g., </a:t>
            </a:r>
            <a:r>
              <a:rPr lang="en-US" u="sng" dirty="0" smtClean="0"/>
              <a:t>robbery</a:t>
            </a:r>
            <a:r>
              <a:rPr lang="en-US" dirty="0" smtClean="0"/>
              <a:t>)</a:t>
            </a:r>
          </a:p>
          <a:p>
            <a:pPr lvl="0"/>
            <a:r>
              <a:rPr lang="en-US" dirty="0" smtClean="0"/>
              <a:t>If the victim is </a:t>
            </a:r>
            <a:r>
              <a:rPr lang="en-US" b="1" dirty="0" smtClean="0">
                <a:effectLst>
                  <a:outerShdw blurRad="38100" dist="38100" dir="2700000" algn="tl">
                    <a:srgbClr val="000000">
                      <a:alpha val="43137"/>
                    </a:srgbClr>
                  </a:outerShdw>
                </a:effectLst>
              </a:rPr>
              <a:t>mentally </a:t>
            </a:r>
            <a:r>
              <a:rPr lang="en-US" b="1" u="sng" dirty="0" smtClean="0">
                <a:effectLst>
                  <a:outerShdw blurRad="38100" dist="38100" dir="2700000" algn="tl">
                    <a:srgbClr val="000000">
                      <a:alpha val="43137"/>
                    </a:srgbClr>
                  </a:outerShdw>
                </a:effectLst>
              </a:rPr>
              <a:t>incapacitated, under-age</a:t>
            </a:r>
            <a:r>
              <a:rPr lang="en-US" dirty="0" smtClean="0">
                <a:effectLst>
                  <a:outerShdw blurRad="38100" dist="38100" dir="2700000" algn="tl">
                    <a:srgbClr val="000000">
                      <a:alpha val="43137"/>
                    </a:srgbClr>
                  </a:outerShdw>
                </a:effectLst>
              </a:rPr>
              <a:t> or under </a:t>
            </a:r>
            <a:r>
              <a:rPr lang="en-US" b="1" dirty="0" smtClean="0">
                <a:effectLst>
                  <a:outerShdw blurRad="38100" dist="38100" dir="2700000" algn="tl">
                    <a:srgbClr val="000000">
                      <a:alpha val="43137"/>
                    </a:srgbClr>
                  </a:outerShdw>
                </a:effectLst>
              </a:rPr>
              <a:t>duress</a:t>
            </a:r>
            <a:endParaRPr lang="en-US" dirty="0" smtClean="0">
              <a:effectLst>
                <a:outerShdw blurRad="38100" dist="38100" dir="2700000" algn="tl">
                  <a:srgbClr val="000000">
                    <a:alpha val="43137"/>
                  </a:srgbClr>
                </a:outerShdw>
              </a:effectLst>
            </a:endParaRPr>
          </a:p>
          <a:p>
            <a:r>
              <a:rPr lang="en-US" b="1" u="sng" dirty="0" smtClean="0"/>
              <a:t>Note</a:t>
            </a:r>
            <a:r>
              <a:rPr lang="en-US" dirty="0" smtClean="0"/>
              <a:t>: In Florida a </a:t>
            </a:r>
            <a:r>
              <a:rPr lang="en-US" u="sng" dirty="0" smtClean="0">
                <a:solidFill>
                  <a:schemeClr val="bg1"/>
                </a:solidFill>
              </a:rPr>
              <a:t>spouse</a:t>
            </a:r>
            <a:r>
              <a:rPr lang="en-US" b="1" u="sng" dirty="0" smtClean="0">
                <a:solidFill>
                  <a:schemeClr val="bg1"/>
                </a:solidFill>
              </a:rPr>
              <a:t> can </a:t>
            </a:r>
            <a:r>
              <a:rPr lang="en-US" u="sng" dirty="0" smtClean="0">
                <a:solidFill>
                  <a:schemeClr val="bg1"/>
                </a:solidFill>
              </a:rPr>
              <a:t>be charged with rape</a:t>
            </a:r>
            <a:r>
              <a:rPr lang="en-US" dirty="0" smtClean="0">
                <a:solidFill>
                  <a:schemeClr val="bg1"/>
                </a:solidFill>
              </a:rPr>
              <a:t>.</a:t>
            </a:r>
          </a:p>
          <a:p>
            <a:endParaRPr lang="en-US" dirty="0"/>
          </a:p>
        </p:txBody>
      </p:sp>
      <p:sp>
        <p:nvSpPr>
          <p:cNvPr id="4" name="Footer Placeholder 3"/>
          <p:cNvSpPr>
            <a:spLocks noGrp="1"/>
          </p:cNvSpPr>
          <p:nvPr>
            <p:ph type="ftr" sz="quarter" idx="11"/>
          </p:nvPr>
        </p:nvSpPr>
        <p:spPr/>
        <p:txBody>
          <a:bodyPr/>
          <a:lstStyle/>
          <a:p>
            <a:r>
              <a:rPr lang="en-US" smtClean="0"/>
              <a:t>mibaso.org</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outerShdw blurRad="38100" dist="38100" dir="2700000" algn="tl">
                    <a:srgbClr val="000000">
                      <a:alpha val="43137"/>
                    </a:srgbClr>
                  </a:outerShdw>
                </a:effectLst>
              </a:rPr>
              <a:t>Other Consequences</a:t>
            </a:r>
            <a:endParaRP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0"/>
            <a:r>
              <a:rPr lang="en-US" b="1" dirty="0" smtClean="0"/>
              <a:t>Mandatory lifetime sex offender registration</a:t>
            </a:r>
            <a:endParaRPr lang="en-US" dirty="0" smtClean="0"/>
          </a:p>
          <a:p>
            <a:pPr lvl="0"/>
            <a:r>
              <a:rPr lang="en-US" dirty="0" smtClean="0"/>
              <a:t>Possible </a:t>
            </a:r>
            <a:r>
              <a:rPr lang="en-US" b="1" dirty="0" smtClean="0">
                <a:effectLst>
                  <a:outerShdw blurRad="38100" dist="38100" dir="2700000" algn="tl">
                    <a:srgbClr val="000000">
                      <a:alpha val="43137"/>
                    </a:srgbClr>
                  </a:outerShdw>
                </a:effectLst>
              </a:rPr>
              <a:t>civil lawsuits</a:t>
            </a:r>
            <a:r>
              <a:rPr lang="en-US" dirty="0" smtClean="0">
                <a:effectLst>
                  <a:outerShdw blurRad="38100" dist="38100" dir="2700000" algn="tl">
                    <a:srgbClr val="000000">
                      <a:alpha val="43137"/>
                    </a:srgbClr>
                  </a:outerShdw>
                </a:effectLst>
              </a:rPr>
              <a:t> </a:t>
            </a:r>
            <a:r>
              <a:rPr lang="en-US" dirty="0" smtClean="0"/>
              <a:t>by the victim</a:t>
            </a:r>
          </a:p>
          <a:p>
            <a:pPr lvl="0"/>
            <a:r>
              <a:rPr lang="en-US" dirty="0" smtClean="0">
                <a:solidFill>
                  <a:srgbClr val="FF0000"/>
                </a:solidFill>
                <a:effectLst>
                  <a:outerShdw blurRad="38100" dist="38100" dir="2700000" algn="tl">
                    <a:srgbClr val="000000">
                      <a:alpha val="43137"/>
                    </a:srgbClr>
                  </a:outerShdw>
                </a:effectLst>
              </a:rPr>
              <a:t>Loss of professional licenses </a:t>
            </a:r>
            <a:r>
              <a:rPr lang="en-US" dirty="0" smtClean="0"/>
              <a:t>and restrictions on housing, employment, and internet access</a:t>
            </a:r>
            <a:endParaRPr lang="en-US"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consequence.jpg"/>
          <p:cNvPicPr>
            <a:picLocks noChangeAspect="1"/>
          </p:cNvPicPr>
          <p:nvPr/>
        </p:nvPicPr>
        <p:blipFill>
          <a:blip r:embed="rId2"/>
          <a:stretch>
            <a:fillRect/>
          </a:stretch>
        </p:blipFill>
        <p:spPr>
          <a:xfrm>
            <a:off x="2857499" y="3884984"/>
            <a:ext cx="2307887" cy="2307887"/>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481" y="428017"/>
            <a:ext cx="8229600" cy="1143000"/>
          </a:xfrm>
        </p:spPr>
        <p:txBody>
          <a:bodyPr/>
          <a:lstStyle/>
          <a:p>
            <a:r>
              <a:rPr dirty="0" err="1" smtClean="0">
                <a:effectLst>
                  <a:outerShdw blurRad="38100" dist="38100" dir="2700000" algn="tl">
                    <a:srgbClr val="000000">
                      <a:alpha val="43137"/>
                    </a:srgbClr>
                  </a:outerShdw>
                </a:effectLst>
              </a:rPr>
              <a:t>Rearrest</a:t>
            </a:r>
            <a:r>
              <a:rPr dirty="0" smtClean="0">
                <a:effectLst>
                  <a:outerShdw blurRad="38100" dist="38100" dir="2700000" algn="tl">
                    <a:srgbClr val="000000">
                      <a:alpha val="43137"/>
                    </a:srgbClr>
                  </a:outerShdw>
                </a:effectLst>
              </a:rPr>
              <a:t> </a:t>
            </a:r>
            <a:r>
              <a:rPr dirty="0">
                <a:effectLst>
                  <a:outerShdw blurRad="38100" dist="38100" dir="2700000" algn="tl">
                    <a:srgbClr val="000000">
                      <a:alpha val="43137"/>
                    </a:srgbClr>
                  </a:outerShdw>
                </a:effectLst>
              </a:rPr>
              <a:t>for </a:t>
            </a:r>
            <a:r>
              <a:rPr lang="en-US" dirty="0" err="1" smtClean="0">
                <a:effectLst>
                  <a:outerShdw blurRad="38100" dist="38100" dir="2700000" algn="tl">
                    <a:srgbClr val="000000">
                      <a:alpha val="43137"/>
                    </a:srgbClr>
                  </a:outerShdw>
                </a:effectLst>
              </a:rPr>
              <a:t>Reoffense</a:t>
            </a:r>
            <a:endParaRP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02340"/>
            <a:ext cx="8229600" cy="4785995"/>
          </a:xfrm>
        </p:spPr>
        <p:txBody>
          <a:bodyPr>
            <a:normAutofit fontScale="85000" lnSpcReduction="20000"/>
          </a:bodyPr>
          <a:lstStyle/>
          <a:p>
            <a:r>
              <a:rPr sz="2800" dirty="0"/>
              <a:t>Around </a:t>
            </a:r>
            <a:r>
              <a:rPr sz="2800" dirty="0">
                <a:solidFill>
                  <a:srgbClr val="FFFF00"/>
                </a:solidFill>
              </a:rPr>
              <a:t>40–50%</a:t>
            </a:r>
            <a:r>
              <a:rPr sz="2800" dirty="0"/>
              <a:t> of convicted rapists are </a:t>
            </a:r>
            <a:r>
              <a:rPr sz="2800" u="sng" dirty="0"/>
              <a:t>rearrested</a:t>
            </a:r>
            <a:r>
              <a:rPr sz="2800" dirty="0"/>
              <a:t> for any crime within </a:t>
            </a:r>
            <a:r>
              <a:rPr sz="2800" dirty="0">
                <a:solidFill>
                  <a:srgbClr val="FFFF00"/>
                </a:solidFill>
              </a:rPr>
              <a:t>5–10 years after release</a:t>
            </a:r>
            <a:r>
              <a:rPr sz="2800" dirty="0" smtClean="0"/>
              <a:t>.</a:t>
            </a:r>
            <a:endParaRPr lang="en-US" sz="2800" dirty="0" smtClean="0"/>
          </a:p>
          <a:p>
            <a:pPr lvl="0"/>
            <a:r>
              <a:rPr lang="en-US" sz="2800" dirty="0" smtClean="0"/>
              <a:t>Most studies show </a:t>
            </a:r>
            <a:r>
              <a:rPr lang="en-US" sz="2800" b="1" dirty="0" smtClean="0">
                <a:solidFill>
                  <a:srgbClr val="FFFF00"/>
                </a:solidFill>
              </a:rPr>
              <a:t>5–24%</a:t>
            </a:r>
            <a:r>
              <a:rPr lang="en-US" sz="2800" dirty="0" smtClean="0">
                <a:solidFill>
                  <a:srgbClr val="FFFF00"/>
                </a:solidFill>
              </a:rPr>
              <a:t> reoffend </a:t>
            </a:r>
            <a:r>
              <a:rPr lang="en-US" sz="2800" dirty="0" smtClean="0"/>
              <a:t>with </a:t>
            </a:r>
            <a:r>
              <a:rPr lang="en-US" sz="2800" b="1" dirty="0" smtClean="0"/>
              <a:t>another sexual offense</a:t>
            </a:r>
            <a:r>
              <a:rPr lang="en-US" sz="2800" dirty="0" smtClean="0"/>
              <a:t>.</a:t>
            </a:r>
          </a:p>
          <a:p>
            <a:pPr lvl="0">
              <a:buNone/>
            </a:pPr>
            <a:r>
              <a:rPr lang="en-US" sz="2800" dirty="0" smtClean="0"/>
              <a:t>A well-known U.S. Department of Justice study (2003) tracking </a:t>
            </a:r>
            <a:r>
              <a:rPr lang="en-US" sz="2800" b="1" dirty="0" smtClean="0"/>
              <a:t>9,691 sex offenders</a:t>
            </a:r>
            <a:r>
              <a:rPr lang="en-US" sz="2800" dirty="0" smtClean="0"/>
              <a:t> over 3 years found:</a:t>
            </a:r>
          </a:p>
          <a:p>
            <a:pPr lvl="1"/>
            <a:r>
              <a:rPr lang="en-US" b="1" u="sng" dirty="0" smtClean="0"/>
              <a:t>Reconviction and re-imprisonment</a:t>
            </a:r>
            <a:r>
              <a:rPr lang="en-US" b="1" dirty="0" smtClean="0"/>
              <a:t>:</a:t>
            </a:r>
            <a:r>
              <a:rPr lang="en-US" dirty="0" smtClean="0"/>
              <a:t> </a:t>
            </a:r>
            <a:r>
              <a:rPr lang="en-US" dirty="0" smtClean="0">
                <a:solidFill>
                  <a:srgbClr val="FFFF00"/>
                </a:solidFill>
              </a:rPr>
              <a:t>24%</a:t>
            </a:r>
            <a:r>
              <a:rPr lang="en-US" dirty="0" smtClean="0"/>
              <a:t> were reconvicted for a new offense, and </a:t>
            </a:r>
            <a:r>
              <a:rPr lang="en-US" dirty="0" smtClean="0">
                <a:solidFill>
                  <a:srgbClr val="FFFF00"/>
                </a:solidFill>
              </a:rPr>
              <a:t>38.6%</a:t>
            </a:r>
            <a:r>
              <a:rPr lang="en-US" dirty="0" smtClean="0"/>
              <a:t> were returned to prison for either a new sentence or a parole violation. </a:t>
            </a:r>
          </a:p>
          <a:p>
            <a:pPr lvl="1"/>
            <a:r>
              <a:rPr lang="en-US" b="1" dirty="0" smtClean="0">
                <a:solidFill>
                  <a:srgbClr val="FFFF00"/>
                </a:solidFill>
              </a:rPr>
              <a:t>46%</a:t>
            </a:r>
            <a:r>
              <a:rPr lang="en-US" dirty="0" smtClean="0"/>
              <a:t> were </a:t>
            </a:r>
            <a:r>
              <a:rPr lang="en-US" b="1" dirty="0" smtClean="0"/>
              <a:t>rearrested for any new crime</a:t>
            </a:r>
            <a:endParaRPr lang="en-US" dirty="0" smtClean="0"/>
          </a:p>
          <a:p>
            <a:pPr lvl="0">
              <a:buNone/>
            </a:pPr>
            <a:r>
              <a:rPr lang="en-US" sz="2800" dirty="0" smtClean="0"/>
              <a:t>Some longitudinal studies suggest </a:t>
            </a:r>
            <a:r>
              <a:rPr lang="en-US" sz="2800" b="1" dirty="0" smtClean="0"/>
              <a:t>sex crime recidivism</a:t>
            </a:r>
            <a:r>
              <a:rPr lang="en-US" sz="2800" dirty="0" smtClean="0"/>
              <a:t> rises to </a:t>
            </a:r>
            <a:r>
              <a:rPr lang="en-US" sz="2800" b="1" dirty="0" smtClean="0"/>
              <a:t>up to </a:t>
            </a:r>
            <a:r>
              <a:rPr lang="en-US" sz="2800" b="1" dirty="0" smtClean="0">
                <a:solidFill>
                  <a:srgbClr val="FFFF00"/>
                </a:solidFill>
              </a:rPr>
              <a:t>25%</a:t>
            </a:r>
            <a:r>
              <a:rPr lang="en-US" sz="2800" dirty="0" smtClean="0"/>
              <a:t> over </a:t>
            </a:r>
            <a:r>
              <a:rPr lang="en-US" sz="2800" b="1" dirty="0" smtClean="0"/>
              <a:t>15–20 years</a:t>
            </a:r>
            <a:r>
              <a:rPr lang="en-US" sz="2800" dirty="0" smtClean="0"/>
              <a:t>, especially among:</a:t>
            </a:r>
          </a:p>
          <a:p>
            <a:pPr lvl="1"/>
            <a:r>
              <a:rPr lang="en-US" dirty="0" smtClean="0"/>
              <a:t>Offenders with </a:t>
            </a:r>
            <a:r>
              <a:rPr lang="en-US" b="1" dirty="0" smtClean="0"/>
              <a:t>multiple victims</a:t>
            </a:r>
            <a:endParaRPr lang="en-US" dirty="0" smtClean="0"/>
          </a:p>
          <a:p>
            <a:pPr lvl="1"/>
            <a:r>
              <a:rPr lang="en-US" dirty="0" smtClean="0"/>
              <a:t>Those who began offending at a young age</a:t>
            </a:r>
          </a:p>
          <a:p>
            <a:pPr lvl="1"/>
            <a:r>
              <a:rPr lang="en-US" dirty="0" smtClean="0"/>
              <a:t>Offenders who target </a:t>
            </a:r>
            <a:r>
              <a:rPr lang="en-US" b="1" dirty="0" smtClean="0"/>
              <a:t>strangers or children</a:t>
            </a:r>
            <a:endParaRPr lang="en-US" dirty="0" smtClean="0"/>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again.jpg"/>
          <p:cNvPicPr>
            <a:picLocks noChangeAspect="1"/>
          </p:cNvPicPr>
          <p:nvPr/>
        </p:nvPicPr>
        <p:blipFill>
          <a:blip r:embed="rId2"/>
          <a:stretch>
            <a:fillRect/>
          </a:stretch>
        </p:blipFill>
        <p:spPr>
          <a:xfrm>
            <a:off x="6961762" y="178340"/>
            <a:ext cx="1524000" cy="152400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effectLst>
                  <a:outerShdw blurRad="38100" dist="38100" dir="2700000" algn="tl">
                    <a:srgbClr val="000000">
                      <a:alpha val="43137"/>
                    </a:srgbClr>
                  </a:outerShdw>
                </a:effectLst>
              </a:rPr>
              <a:t>Key </a:t>
            </a:r>
            <a:r>
              <a:rPr dirty="0">
                <a:effectLst>
                  <a:outerShdw blurRad="38100" dist="38100" dir="2700000" algn="tl">
                    <a:srgbClr val="000000">
                      <a:alpha val="43137"/>
                    </a:srgbClr>
                  </a:outerShdw>
                </a:effectLst>
              </a:rPr>
              <a:t>Considerations</a:t>
            </a:r>
          </a:p>
        </p:txBody>
      </p:sp>
      <p:sp>
        <p:nvSpPr>
          <p:cNvPr id="3" name="Content Placeholder 2"/>
          <p:cNvSpPr>
            <a:spLocks noGrp="1"/>
          </p:cNvSpPr>
          <p:nvPr>
            <p:ph idx="1"/>
          </p:nvPr>
        </p:nvSpPr>
        <p:spPr/>
        <p:txBody>
          <a:bodyPr/>
          <a:lstStyle/>
          <a:p>
            <a:r>
              <a:rPr u="sng" dirty="0" smtClean="0">
                <a:solidFill>
                  <a:srgbClr val="002060"/>
                </a:solidFill>
              </a:rPr>
              <a:t>Underreporting</a:t>
            </a:r>
            <a:r>
              <a:rPr dirty="0" smtClean="0"/>
              <a:t> </a:t>
            </a:r>
            <a:r>
              <a:rPr dirty="0"/>
              <a:t>Sexual violence is often </a:t>
            </a:r>
            <a:r>
              <a:rPr b="1" dirty="0"/>
              <a:t>not</a:t>
            </a:r>
            <a:r>
              <a:rPr dirty="0"/>
              <a:t> reported, meaning actual </a:t>
            </a:r>
            <a:r>
              <a:rPr dirty="0" smtClean="0"/>
              <a:t>re</a:t>
            </a:r>
            <a:r>
              <a:rPr lang="en-US" dirty="0" smtClean="0"/>
              <a:t>-</a:t>
            </a:r>
            <a:r>
              <a:rPr dirty="0" smtClean="0"/>
              <a:t>offense </a:t>
            </a:r>
            <a:r>
              <a:rPr dirty="0"/>
              <a:t>rates may be higher.</a:t>
            </a:r>
          </a:p>
          <a:p>
            <a:r>
              <a:rPr u="sng" dirty="0">
                <a:solidFill>
                  <a:srgbClr val="002060"/>
                </a:solidFill>
              </a:rPr>
              <a:t>Recidivism ≠ </a:t>
            </a:r>
            <a:r>
              <a:rPr u="sng" dirty="0" smtClean="0">
                <a:solidFill>
                  <a:srgbClr val="002060"/>
                </a:solidFill>
              </a:rPr>
              <a:t>detection</a:t>
            </a:r>
            <a:r>
              <a:rPr dirty="0" smtClean="0">
                <a:solidFill>
                  <a:srgbClr val="002060"/>
                </a:solidFill>
              </a:rPr>
              <a:t> </a:t>
            </a:r>
            <a:r>
              <a:rPr dirty="0"/>
              <a:t>Many </a:t>
            </a:r>
            <a:r>
              <a:rPr dirty="0" smtClean="0"/>
              <a:t>re</a:t>
            </a:r>
            <a:r>
              <a:rPr lang="en-US" dirty="0" smtClean="0"/>
              <a:t>-</a:t>
            </a:r>
            <a:r>
              <a:rPr dirty="0" smtClean="0"/>
              <a:t>offenses </a:t>
            </a:r>
            <a:r>
              <a:rPr dirty="0"/>
              <a:t>are never prosecuted.</a:t>
            </a:r>
          </a:p>
          <a:p>
            <a:r>
              <a:rPr dirty="0"/>
              <a:t>Risk assessment tools (like Static-99R) are used to estimate likelihood based on offender history, age, and behavior.</a:t>
            </a:r>
          </a:p>
        </p:txBody>
      </p:sp>
      <p:sp>
        <p:nvSpPr>
          <p:cNvPr id="4" name="Footer Placeholder 3"/>
          <p:cNvSpPr>
            <a:spLocks noGrp="1"/>
          </p:cNvSpPr>
          <p:nvPr>
            <p:ph type="ftr" sz="quarter" idx="11"/>
          </p:nvPr>
        </p:nvSpPr>
        <p:spPr/>
        <p:txBody>
          <a:bodyPr/>
          <a:lstStyle/>
          <a:p>
            <a:r>
              <a:rPr lang="en-US" smtClean="0"/>
              <a:t>mibaso.org</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570" y="408562"/>
            <a:ext cx="8229600" cy="1143000"/>
          </a:xfrm>
        </p:spPr>
        <p:txBody>
          <a:bodyPr/>
          <a:lstStyle/>
          <a:p>
            <a:r>
              <a:rPr dirty="0" smtClean="0"/>
              <a:t> </a:t>
            </a:r>
            <a:r>
              <a:rPr dirty="0"/>
              <a:t>Age of First </a:t>
            </a:r>
            <a:r>
              <a:rPr dirty="0">
                <a:effectLst>
                  <a:outerShdw blurRad="38100" dist="38100" dir="2700000" algn="tl">
                    <a:srgbClr val="000000">
                      <a:alpha val="43137"/>
                    </a:srgbClr>
                  </a:outerShdw>
                </a:effectLst>
              </a:rPr>
              <a:t>Victimization</a:t>
            </a:r>
          </a:p>
        </p:txBody>
      </p:sp>
      <p:sp>
        <p:nvSpPr>
          <p:cNvPr id="3" name="Content Placeholder 2"/>
          <p:cNvSpPr>
            <a:spLocks noGrp="1"/>
          </p:cNvSpPr>
          <p:nvPr>
            <p:ph idx="1"/>
          </p:nvPr>
        </p:nvSpPr>
        <p:spPr>
          <a:xfrm>
            <a:off x="457200" y="1551562"/>
            <a:ext cx="8229600" cy="4389120"/>
          </a:xfrm>
        </p:spPr>
        <p:txBody>
          <a:bodyPr/>
          <a:lstStyle/>
          <a:p>
            <a:r>
              <a:rPr b="1" dirty="0">
                <a:solidFill>
                  <a:srgbClr val="7030A0"/>
                </a:solidFill>
                <a:effectLst>
                  <a:outerShdw blurRad="38100" dist="38100" dir="2700000" algn="tl">
                    <a:srgbClr val="000000">
                      <a:alpha val="43137"/>
                    </a:srgbClr>
                  </a:outerShdw>
                </a:effectLst>
              </a:rPr>
              <a:t>79.6%</a:t>
            </a:r>
            <a:r>
              <a:rPr dirty="0"/>
              <a:t> of female victims experienced their first rape before age </a:t>
            </a:r>
            <a:r>
              <a:rPr b="1" u="sng" dirty="0"/>
              <a:t>25</a:t>
            </a:r>
            <a:r>
              <a:rPr dirty="0"/>
              <a:t>; </a:t>
            </a:r>
            <a:r>
              <a:rPr b="1" u="sng" dirty="0">
                <a:solidFill>
                  <a:srgbClr val="7030A0"/>
                </a:solidFill>
              </a:rPr>
              <a:t>42.2%</a:t>
            </a:r>
            <a:r>
              <a:rPr u="sng" dirty="0"/>
              <a:t> </a:t>
            </a:r>
            <a:r>
              <a:rPr u="sng" dirty="0" smtClean="0"/>
              <a:t>before age 18</a:t>
            </a:r>
            <a:r>
              <a:rPr dirty="0"/>
              <a:t>.</a:t>
            </a:r>
          </a:p>
          <a:p>
            <a:r>
              <a:rPr b="1" dirty="0">
                <a:solidFill>
                  <a:srgbClr val="7030A0"/>
                </a:solidFill>
                <a:effectLst>
                  <a:outerShdw blurRad="38100" dist="38100" dir="2700000" algn="tl">
                    <a:srgbClr val="000000">
                      <a:alpha val="43137"/>
                    </a:srgbClr>
                  </a:outerShdw>
                </a:effectLst>
              </a:rPr>
              <a:t>27.8%</a:t>
            </a:r>
            <a:r>
              <a:rPr dirty="0"/>
              <a:t> of male victims experienced their first rape at age </a:t>
            </a:r>
            <a:r>
              <a:rPr u="sng" dirty="0"/>
              <a:t>10 or younger</a:t>
            </a:r>
            <a:r>
              <a:rPr dirty="0" smtClean="0"/>
              <a:t>.</a:t>
            </a:r>
            <a:r>
              <a:rPr lang="en-US" dirty="0" smtClean="0"/>
              <a:t> </a:t>
            </a:r>
          </a:p>
          <a:p>
            <a:r>
              <a:rPr lang="en-US" sz="1600" u="sng" dirty="0" smtClean="0"/>
              <a:t>Ref</a:t>
            </a:r>
            <a:r>
              <a:rPr lang="en-US" sz="1600" dirty="0" smtClean="0"/>
              <a:t>:  </a:t>
            </a:r>
            <a:r>
              <a:rPr lang="en-US" sz="1600" dirty="0" smtClean="0">
                <a:hlinkClick r:id="rId2"/>
              </a:rPr>
              <a:t>National Sexual Violence Resource Center</a:t>
            </a:r>
            <a:endParaRPr lang="en-US" sz="1600" dirty="0" smtClean="0"/>
          </a:p>
          <a:p>
            <a:r>
              <a:rPr lang="en-US" u="sng" dirty="0" smtClean="0"/>
              <a:t>Adolescents</a:t>
            </a:r>
            <a:r>
              <a:rPr lang="en-US" dirty="0" smtClean="0"/>
              <a:t>: Among adolescents, the prevalence of date rape ranges from </a:t>
            </a:r>
            <a:r>
              <a:rPr lang="en-US" b="1" dirty="0" smtClean="0">
                <a:solidFill>
                  <a:srgbClr val="7030A0"/>
                </a:solidFill>
                <a:effectLst>
                  <a:outerShdw blurRad="38100" dist="38100" dir="2700000" algn="tl">
                    <a:srgbClr val="000000">
                      <a:alpha val="43137"/>
                    </a:srgbClr>
                  </a:outerShdw>
                </a:effectLst>
              </a:rPr>
              <a:t>3% - 23% </a:t>
            </a:r>
            <a:r>
              <a:rPr lang="en-US" dirty="0" smtClean="0"/>
              <a:t>for girls &amp;                  </a:t>
            </a:r>
            <a:r>
              <a:rPr lang="en-US" b="1" dirty="0" smtClean="0">
                <a:solidFill>
                  <a:srgbClr val="7030A0"/>
                </a:solidFill>
                <a:effectLst>
                  <a:outerShdw blurRad="38100" dist="38100" dir="2700000" algn="tl">
                    <a:srgbClr val="000000">
                      <a:alpha val="43137"/>
                    </a:srgbClr>
                  </a:outerShdw>
                </a:effectLst>
              </a:rPr>
              <a:t>2% - 4% </a:t>
            </a:r>
            <a:r>
              <a:rPr lang="en-US" dirty="0" smtClean="0"/>
              <a:t>for boys.  </a:t>
            </a:r>
          </a:p>
          <a:p>
            <a:pPr>
              <a:buNone/>
            </a:pPr>
            <a:endParaRPr lang="en-US" dirty="0" smtClean="0"/>
          </a:p>
          <a:p>
            <a:pPr>
              <a:buNone/>
            </a:pPr>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kids 2.png"/>
          <p:cNvPicPr>
            <a:picLocks noChangeAspect="1"/>
          </p:cNvPicPr>
          <p:nvPr/>
        </p:nvPicPr>
        <p:blipFill>
          <a:blip r:embed="rId3"/>
          <a:stretch>
            <a:fillRect/>
          </a:stretch>
        </p:blipFill>
        <p:spPr>
          <a:xfrm>
            <a:off x="5635095" y="4893013"/>
            <a:ext cx="3508905" cy="1964987"/>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p:cNvPicPr>
          <p:nvPr>
            <p:ph idx="1"/>
          </p:nvPr>
        </p:nvPicPr>
        <p:blipFill>
          <a:blip r:embed="rId2" cstate="print"/>
          <a:srcRect t="4583" b="18472"/>
          <a:stretch>
            <a:fillRect/>
          </a:stretch>
        </p:blipFill>
        <p:spPr bwMode="auto">
          <a:xfrm>
            <a:off x="0" y="268678"/>
            <a:ext cx="9144000" cy="6225364"/>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mibaso.org</a:t>
            </a: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1791"/>
            <a:ext cx="8229600" cy="1143000"/>
          </a:xfrm>
        </p:spPr>
        <p:txBody>
          <a:bodyPr/>
          <a:lstStyle/>
          <a:p>
            <a:pPr algn="ctr"/>
            <a:r>
              <a:rPr lang="en-US" b="1" dirty="0" smtClean="0">
                <a:ln w="18000">
                  <a:solidFill>
                    <a:schemeClr val="accent2">
                      <a:satMod val="140000"/>
                    </a:schemeClr>
                  </a:solidFill>
                  <a:prstDash val="solid"/>
                  <a:miter lim="800000"/>
                </a:ln>
                <a:solidFill>
                  <a:srgbClr val="FF00FF"/>
                </a:solidFill>
                <a:effectLst>
                  <a:outerShdw blurRad="25500" dist="23000" dir="7020000" algn="tl">
                    <a:srgbClr val="000000">
                      <a:alpha val="50000"/>
                    </a:srgbClr>
                  </a:outerShdw>
                </a:effectLst>
              </a:rPr>
              <a:t>HEALING</a:t>
            </a:r>
            <a:endParaRPr lang="en-US" b="1" dirty="0">
              <a:ln w="18000">
                <a:solidFill>
                  <a:schemeClr val="accent2">
                    <a:satMod val="140000"/>
                  </a:schemeClr>
                </a:solidFill>
                <a:prstDash val="solid"/>
                <a:miter lim="800000"/>
              </a:ln>
              <a:solidFill>
                <a:srgbClr val="FF00FF"/>
              </a:solid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1789888" y="1789889"/>
            <a:ext cx="6896911" cy="4389120"/>
          </a:xfrm>
        </p:spPr>
        <p:txBody>
          <a:bodyPr>
            <a:normAutofit fontScale="92500" lnSpcReduction="10000"/>
          </a:bodyPr>
          <a:lstStyle/>
          <a:p>
            <a:pPr marL="514350" indent="-514350">
              <a:buFont typeface="+mj-lt"/>
              <a:buAutoNum type="arabicPeriod"/>
            </a:pPr>
            <a:r>
              <a:rPr lang="en-US" dirty="0" smtClean="0"/>
              <a:t>TELL SOMEONE</a:t>
            </a:r>
          </a:p>
          <a:p>
            <a:pPr marL="514350" indent="-514350">
              <a:buFont typeface="+mj-lt"/>
              <a:buAutoNum type="arabicPeriod"/>
            </a:pPr>
            <a:r>
              <a:rPr lang="en-US" dirty="0" smtClean="0"/>
              <a:t>GET TESTED</a:t>
            </a:r>
          </a:p>
          <a:p>
            <a:pPr marL="514350" indent="-514350">
              <a:buFont typeface="+mj-lt"/>
              <a:buAutoNum type="arabicPeriod"/>
            </a:pPr>
            <a:r>
              <a:rPr lang="en-US" dirty="0" smtClean="0"/>
              <a:t>CONSIDER REPORTING TO POLICE</a:t>
            </a:r>
          </a:p>
          <a:p>
            <a:pPr marL="514350" indent="-514350">
              <a:buFont typeface="+mj-lt"/>
              <a:buAutoNum type="arabicPeriod"/>
            </a:pPr>
            <a:r>
              <a:rPr lang="en-US" dirty="0" smtClean="0"/>
              <a:t>GET HELP</a:t>
            </a:r>
          </a:p>
          <a:p>
            <a:pPr marL="880110" lvl="1" indent="-514350"/>
            <a:r>
              <a:rPr lang="en-US" dirty="0" smtClean="0"/>
              <a:t>Therapy, energy work, </a:t>
            </a:r>
            <a:r>
              <a:rPr lang="en-US" dirty="0" err="1" smtClean="0"/>
              <a:t>reiki</a:t>
            </a:r>
            <a:r>
              <a:rPr lang="en-US" dirty="0" smtClean="0"/>
              <a:t>, body talk, acupuncture, etc</a:t>
            </a:r>
          </a:p>
          <a:p>
            <a:pPr marL="514350" indent="-514350">
              <a:buFont typeface="+mj-lt"/>
              <a:buAutoNum type="arabicPeriod"/>
            </a:pPr>
            <a:r>
              <a:rPr lang="en-US" dirty="0" smtClean="0"/>
              <a:t>SELF HELP </a:t>
            </a:r>
          </a:p>
          <a:p>
            <a:pPr marL="880110" lvl="1" indent="-514350"/>
            <a:r>
              <a:rPr lang="en-US" dirty="0" smtClean="0"/>
              <a:t>art, </a:t>
            </a:r>
            <a:r>
              <a:rPr lang="en-US" dirty="0" smtClean="0">
                <a:hlinkClick r:id="rId2"/>
              </a:rPr>
              <a:t>music</a:t>
            </a:r>
            <a:r>
              <a:rPr lang="en-US" dirty="0" smtClean="0"/>
              <a:t>, writing, self expression, sports, etc</a:t>
            </a:r>
          </a:p>
          <a:p>
            <a:pPr marL="514350" indent="-514350">
              <a:buFont typeface="+mj-lt"/>
              <a:buAutoNum type="arabicPeriod"/>
            </a:pPr>
            <a:r>
              <a:rPr lang="en-US" dirty="0" smtClean="0"/>
              <a:t>GET CLOSURE</a:t>
            </a:r>
          </a:p>
          <a:p>
            <a:pPr marL="514350" indent="-514350">
              <a:buFont typeface="+mj-lt"/>
              <a:buAutoNum type="arabicPeriod"/>
            </a:pPr>
            <a:r>
              <a:rPr lang="en-US" dirty="0" smtClean="0"/>
              <a:t>MOVE ON</a:t>
            </a:r>
          </a:p>
          <a:p>
            <a:pPr marL="514350" indent="-514350">
              <a:buFont typeface="+mj-lt"/>
              <a:buAutoNum type="arabicPeriod"/>
            </a:pPr>
            <a:r>
              <a:rPr lang="en-US" dirty="0" smtClean="0"/>
              <a:t>HELP OTHERS</a:t>
            </a:r>
          </a:p>
          <a:p>
            <a:pPr marL="514350" indent="-514350">
              <a:buFont typeface="+mj-lt"/>
              <a:buAutoNum type="arabicPeriod"/>
            </a:pPr>
            <a:endParaRPr lang="en-US" dirty="0" smtClean="0"/>
          </a:p>
          <a:p>
            <a:pPr marL="514350" indent="-514350">
              <a:buFont typeface="+mj-lt"/>
              <a:buAutoNum type="arabicPeriod"/>
            </a:pPr>
            <a:endParaRPr lang="en-US" dirty="0" smtClean="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take a pic.png"/>
          <p:cNvPicPr>
            <a:picLocks noChangeAspect="1"/>
          </p:cNvPicPr>
          <p:nvPr/>
        </p:nvPicPr>
        <p:blipFill>
          <a:blip r:embed="rId3"/>
          <a:stretch>
            <a:fillRect/>
          </a:stretch>
        </p:blipFill>
        <p:spPr>
          <a:xfrm>
            <a:off x="6727487" y="4961890"/>
            <a:ext cx="2095500" cy="1394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16150"/>
          </a:xfrm>
        </p:spPr>
        <p:txBody>
          <a:bodyPr>
            <a:normAutofit fontScale="90000"/>
          </a:bodyPr>
          <a:lstStyle/>
          <a:p>
            <a:r>
              <a:rPr lang="en-US" dirty="0" smtClean="0">
                <a:solidFill>
                  <a:srgbClr val="FF66FF"/>
                </a:solidFill>
                <a:effectLst>
                  <a:outerShdw blurRad="38100" dist="38100" dir="2700000" algn="tl">
                    <a:srgbClr val="000000">
                      <a:alpha val="43137"/>
                    </a:srgbClr>
                  </a:outerShdw>
                </a:effectLst>
              </a:rPr>
              <a:t>Recommendations</a:t>
            </a:r>
            <a:endParaRPr lang="en-US" dirty="0">
              <a:solidFill>
                <a:srgbClr val="FF66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20238"/>
            <a:ext cx="8356060" cy="4904362"/>
          </a:xfrm>
        </p:spPr>
        <p:txBody>
          <a:bodyPr>
            <a:normAutofit fontScale="77500" lnSpcReduction="20000"/>
          </a:bodyPr>
          <a:lstStyle/>
          <a:p>
            <a:pPr marL="514350" indent="-514350">
              <a:buFont typeface="+mj-lt"/>
              <a:buAutoNum type="arabicPeriod"/>
            </a:pPr>
            <a:r>
              <a:rPr lang="en-US" i="1" dirty="0" smtClean="0"/>
              <a:t>An ounce of prevention is worth a pound of cure.</a:t>
            </a:r>
          </a:p>
          <a:p>
            <a:pPr marL="514350" indent="-514350">
              <a:buFont typeface="+mj-lt"/>
              <a:buAutoNum type="arabicPeriod"/>
            </a:pPr>
            <a:r>
              <a:rPr lang="en-US" dirty="0" smtClean="0"/>
              <a:t>Be aware, be vigilant, be safe, be careful!</a:t>
            </a:r>
          </a:p>
          <a:p>
            <a:pPr marL="514350" indent="-514350">
              <a:buFont typeface="+mj-lt"/>
              <a:buAutoNum type="arabicPeriod"/>
            </a:pPr>
            <a:r>
              <a:rPr lang="en-US" dirty="0" smtClean="0"/>
              <a:t>If it happens to you, </a:t>
            </a:r>
            <a:r>
              <a:rPr lang="en-US" u="sng" dirty="0" smtClean="0"/>
              <a:t>tell someone you trust </a:t>
            </a:r>
            <a:r>
              <a:rPr lang="en-US" dirty="0" smtClean="0"/>
              <a:t>right away.</a:t>
            </a:r>
          </a:p>
          <a:p>
            <a:pPr marL="514350" indent="-514350">
              <a:buFont typeface="+mj-lt"/>
              <a:buAutoNum type="arabicPeriod"/>
            </a:pPr>
            <a:r>
              <a:rPr lang="en-US" dirty="0" smtClean="0">
                <a:effectLst>
                  <a:outerShdw blurRad="38100" dist="38100" dir="2700000" algn="tl">
                    <a:srgbClr val="000000">
                      <a:alpha val="43137"/>
                    </a:srgbClr>
                  </a:outerShdw>
                </a:effectLst>
              </a:rPr>
              <a:t>You are </a:t>
            </a:r>
            <a:r>
              <a:rPr lang="en-US" b="1" dirty="0" smtClean="0">
                <a:effectLst>
                  <a:outerShdw blurRad="38100" dist="38100" dir="2700000" algn="tl">
                    <a:srgbClr val="000000">
                      <a:alpha val="43137"/>
                    </a:srgbClr>
                  </a:outerShdw>
                </a:effectLst>
              </a:rPr>
              <a:t>not</a:t>
            </a:r>
            <a:r>
              <a:rPr lang="en-US" dirty="0" smtClean="0">
                <a:effectLst>
                  <a:outerShdw blurRad="38100" dist="38100" dir="2700000" algn="tl">
                    <a:srgbClr val="000000">
                      <a:alpha val="43137"/>
                    </a:srgbClr>
                  </a:outerShdw>
                </a:effectLst>
              </a:rPr>
              <a:t> alone &amp; you did </a:t>
            </a:r>
            <a:r>
              <a:rPr lang="en-US" b="1" dirty="0" smtClean="0">
                <a:effectLst>
                  <a:outerShdw blurRad="38100" dist="38100" dir="2700000" algn="tl">
                    <a:srgbClr val="000000">
                      <a:alpha val="43137"/>
                    </a:srgbClr>
                  </a:outerShdw>
                </a:effectLst>
              </a:rPr>
              <a:t>NOT </a:t>
            </a:r>
            <a:r>
              <a:rPr lang="en-US" dirty="0" smtClean="0">
                <a:effectLst>
                  <a:outerShdw blurRad="38100" dist="38100" dir="2700000" algn="tl">
                    <a:srgbClr val="000000">
                      <a:alpha val="43137"/>
                    </a:srgbClr>
                  </a:outerShdw>
                </a:effectLst>
              </a:rPr>
              <a:t>do anything wrong to deserve it.</a:t>
            </a:r>
          </a:p>
          <a:p>
            <a:pPr marL="514350" indent="-514350">
              <a:buFont typeface="+mj-lt"/>
              <a:buAutoNum type="arabicPeriod"/>
            </a:pPr>
            <a:r>
              <a:rPr lang="en-US" dirty="0" smtClean="0"/>
              <a:t>If you’re not sure if it happened (because you suspect you were drugged) </a:t>
            </a:r>
            <a:r>
              <a:rPr lang="en-US" dirty="0" smtClean="0">
                <a:effectLst>
                  <a:outerShdw blurRad="38100" dist="38100" dir="2700000" algn="tl">
                    <a:srgbClr val="000000">
                      <a:alpha val="43137"/>
                    </a:srgbClr>
                  </a:outerShdw>
                </a:effectLst>
              </a:rPr>
              <a:t>get a </a:t>
            </a:r>
            <a:r>
              <a:rPr lang="en-US" u="sng" dirty="0" smtClean="0">
                <a:effectLst>
                  <a:outerShdw blurRad="38100" dist="38100" dir="2700000" algn="tl">
                    <a:srgbClr val="000000">
                      <a:alpha val="43137"/>
                    </a:srgbClr>
                  </a:outerShdw>
                </a:effectLst>
              </a:rPr>
              <a:t>date rape kit </a:t>
            </a:r>
            <a:r>
              <a:rPr lang="en-US" dirty="0" smtClean="0">
                <a:effectLst>
                  <a:outerShdw blurRad="38100" dist="38100" dir="2700000" algn="tl">
                    <a:srgbClr val="000000">
                      <a:alpha val="43137"/>
                    </a:srgbClr>
                  </a:outerShdw>
                </a:effectLst>
              </a:rPr>
              <a:t>done ASAP </a:t>
            </a:r>
            <a:r>
              <a:rPr lang="en-US" dirty="0" smtClean="0"/>
              <a:t>before the evidence is gone.</a:t>
            </a:r>
          </a:p>
          <a:p>
            <a:pPr marL="514350" indent="-514350">
              <a:buFont typeface="+mj-lt"/>
              <a:buAutoNum type="arabicPeriod"/>
            </a:pPr>
            <a:r>
              <a:rPr lang="en-US" dirty="0" smtClean="0"/>
              <a:t>Deciding to make a police report is a personal decision and doing the right thing requires careful consideration of all the circumstances.  </a:t>
            </a:r>
            <a:r>
              <a:rPr lang="en-US" dirty="0" smtClean="0">
                <a:effectLst>
                  <a:outerShdw blurRad="38100" dist="38100" dir="2700000" algn="tl">
                    <a:srgbClr val="000000">
                      <a:alpha val="43137"/>
                    </a:srgbClr>
                  </a:outerShdw>
                </a:effectLst>
              </a:rPr>
              <a:t>Make a pros and cons list </a:t>
            </a:r>
            <a:r>
              <a:rPr lang="en-US" dirty="0" smtClean="0"/>
              <a:t>and decide what is right for you in each case.  Consider potential future victims.</a:t>
            </a:r>
          </a:p>
          <a:p>
            <a:pPr marL="514350" indent="-514350">
              <a:buFont typeface="+mj-lt"/>
              <a:buAutoNum type="arabicPeriod"/>
            </a:pPr>
            <a:r>
              <a:rPr lang="en-US" u="sng" dirty="0" smtClean="0"/>
              <a:t>Take care of yourself</a:t>
            </a:r>
            <a:r>
              <a:rPr lang="en-US" dirty="0" smtClean="0"/>
              <a:t>.  Take time to deal with and process your emotions so that it’s not detrimentally impacting future relationships  and to minimize long term effects.</a:t>
            </a:r>
          </a:p>
          <a:p>
            <a:pPr marL="514350" indent="-514350">
              <a:buFont typeface="+mj-lt"/>
              <a:buAutoNum type="arabicPeriod"/>
            </a:pPr>
            <a:r>
              <a:rPr lang="en-US" dirty="0" smtClean="0"/>
              <a:t>Once you are in a good place, help others who have been through it too.</a:t>
            </a:r>
            <a:endParaRPr lang="en-US"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take a pic.png"/>
          <p:cNvPicPr>
            <a:picLocks noChangeAspect="1"/>
          </p:cNvPicPr>
          <p:nvPr/>
        </p:nvPicPr>
        <p:blipFill>
          <a:blip r:embed="rId2"/>
          <a:stretch>
            <a:fillRect/>
          </a:stretch>
        </p:blipFill>
        <p:spPr>
          <a:xfrm>
            <a:off x="6717760" y="5175926"/>
            <a:ext cx="2095500" cy="139446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685" y="223736"/>
            <a:ext cx="8229600" cy="1143000"/>
          </a:xfrm>
        </p:spPr>
        <p:txBody>
          <a:bodyPr/>
          <a:lstStyle/>
          <a:p>
            <a:r>
              <a:rPr lang="en-US" dirty="0" smtClean="0">
                <a:effectLst>
                  <a:outerShdw blurRad="38100" dist="38100" dir="2700000" algn="tl">
                    <a:srgbClr val="000000">
                      <a:alpha val="43137"/>
                    </a:srgbClr>
                  </a:outerShdw>
                </a:effectLst>
              </a:rPr>
              <a:t>Sharing is caring</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66737"/>
            <a:ext cx="8229600" cy="5354738"/>
          </a:xfrm>
        </p:spPr>
        <p:txBody>
          <a:bodyPr>
            <a:normAutofit lnSpcReduction="10000"/>
          </a:bodyPr>
          <a:lstStyle/>
          <a:p>
            <a:r>
              <a:rPr lang="en-US" b="1" dirty="0" smtClean="0"/>
              <a:t>Download a </a:t>
            </a:r>
            <a:r>
              <a:rPr lang="en-US" b="1" u="sng" dirty="0" smtClean="0">
                <a:effectLst>
                  <a:outerShdw blurRad="38100" dist="38100" dir="2700000" algn="tl">
                    <a:srgbClr val="000000">
                      <a:alpha val="43137"/>
                    </a:srgbClr>
                  </a:outerShdw>
                </a:effectLst>
              </a:rPr>
              <a:t>FREE</a:t>
            </a:r>
            <a:r>
              <a:rPr lang="en-US" dirty="0" smtClean="0"/>
              <a:t> copy of this presentation to share it with friends, family and your community       (fraternity, sports team, religious organization etc). </a:t>
            </a:r>
            <a:r>
              <a:rPr lang="en-US" dirty="0" smtClean="0">
                <a:hlinkClick r:id="rId2"/>
              </a:rPr>
              <a:t>https://mibaso.org/heal-the-world</a:t>
            </a:r>
            <a:endParaRPr lang="en-US" dirty="0" smtClean="0"/>
          </a:p>
          <a:p>
            <a:r>
              <a:rPr lang="en-US" dirty="0" smtClean="0"/>
              <a:t>Together we can make a </a:t>
            </a:r>
            <a:r>
              <a:rPr lang="en-US" b="1" dirty="0" smtClean="0"/>
              <a:t>huge</a:t>
            </a:r>
            <a:r>
              <a:rPr lang="en-US" dirty="0" smtClean="0"/>
              <a:t> impact to bring the statistics down and make the world a better, safer, and healthier place for future generations!</a:t>
            </a:r>
          </a:p>
          <a:p>
            <a:r>
              <a:rPr lang="en-US" dirty="0" smtClean="0"/>
              <a:t>Email </a:t>
            </a:r>
            <a:r>
              <a:rPr lang="en-US" u="sng" dirty="0" smtClean="0">
                <a:solidFill>
                  <a:schemeClr val="accent1">
                    <a:lumMod val="75000"/>
                  </a:schemeClr>
                </a:solidFill>
                <a:hlinkClick r:id="rId3"/>
              </a:rPr>
              <a:t>MibasoHolisticHealth@gmail.com</a:t>
            </a:r>
            <a:r>
              <a:rPr lang="en-US" u="sng" dirty="0" smtClean="0">
                <a:solidFill>
                  <a:schemeClr val="accent1">
                    <a:lumMod val="75000"/>
                  </a:schemeClr>
                </a:solidFill>
              </a:rPr>
              <a:t> </a:t>
            </a:r>
            <a:r>
              <a:rPr lang="en-US" dirty="0" smtClean="0"/>
              <a:t>to book a talk</a:t>
            </a:r>
          </a:p>
          <a:p>
            <a:r>
              <a:rPr lang="en-US" dirty="0" smtClean="0"/>
              <a:t>Or call / text </a:t>
            </a:r>
            <a:r>
              <a:rPr lang="en-US" b="1" dirty="0" smtClean="0">
                <a:solidFill>
                  <a:srgbClr val="FFFF00"/>
                </a:solidFill>
              </a:rPr>
              <a:t>(786)537-0771</a:t>
            </a:r>
          </a:p>
          <a:p>
            <a:r>
              <a:rPr lang="en-US" b="1" dirty="0" smtClean="0">
                <a:solidFill>
                  <a:srgbClr val="0070C0"/>
                </a:solidFill>
              </a:rPr>
              <a:t>THANK YOU </a:t>
            </a:r>
            <a:r>
              <a:rPr lang="en-US" dirty="0" smtClean="0"/>
              <a:t>for your referrals to other schools or organizations who can benefit from this information!</a:t>
            </a:r>
          </a:p>
          <a:p>
            <a:pPr lvl="1"/>
            <a:r>
              <a:rPr lang="en-US" b="1" i="1" dirty="0" smtClean="0">
                <a:solidFill>
                  <a:srgbClr val="7030A0"/>
                </a:solidFill>
              </a:rPr>
              <a:t>PS I hope you </a:t>
            </a:r>
            <a:r>
              <a:rPr lang="en-US" b="1" i="1" u="sng" dirty="0" smtClean="0">
                <a:solidFill>
                  <a:srgbClr val="7030A0"/>
                </a:solidFill>
              </a:rPr>
              <a:t>NEVER</a:t>
            </a:r>
            <a:r>
              <a:rPr lang="en-US" b="1" i="1" dirty="0" smtClean="0">
                <a:solidFill>
                  <a:srgbClr val="7030A0"/>
                </a:solidFill>
              </a:rPr>
              <a:t> need to use these resources!</a:t>
            </a:r>
          </a:p>
          <a:p>
            <a:endParaRPr lang="en-US"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6" name="Picture 5" descr="take a pic.png"/>
          <p:cNvPicPr>
            <a:picLocks noChangeAspect="1"/>
          </p:cNvPicPr>
          <p:nvPr/>
        </p:nvPicPr>
        <p:blipFill>
          <a:blip r:embed="rId4"/>
          <a:stretch>
            <a:fillRect/>
          </a:stretch>
        </p:blipFill>
        <p:spPr>
          <a:xfrm>
            <a:off x="7048500" y="0"/>
            <a:ext cx="2095500" cy="139446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effectLst>
                  <a:outerShdw blurRad="38100" dist="38100" dir="2700000" algn="tl">
                    <a:srgbClr val="000000">
                      <a:alpha val="43137"/>
                    </a:srgbClr>
                  </a:outerShdw>
                </a:effectLst>
              </a:rPr>
              <a:t>Prevalence</a:t>
            </a:r>
          </a:p>
        </p:txBody>
      </p:sp>
      <p:sp>
        <p:nvSpPr>
          <p:cNvPr id="3" name="Content Placeholder 2"/>
          <p:cNvSpPr>
            <a:spLocks noGrp="1"/>
          </p:cNvSpPr>
          <p:nvPr>
            <p:ph idx="1"/>
          </p:nvPr>
        </p:nvSpPr>
        <p:spPr/>
        <p:txBody>
          <a:bodyPr/>
          <a:lstStyle/>
          <a:p>
            <a:r>
              <a:rPr u="sng" dirty="0"/>
              <a:t>College-Aged Women</a:t>
            </a:r>
            <a:r>
              <a:rPr dirty="0"/>
              <a:t>: Studies indicate that approximately </a:t>
            </a:r>
            <a:r>
              <a:rPr b="1" dirty="0">
                <a:solidFill>
                  <a:srgbClr val="7030A0"/>
                </a:solidFill>
              </a:rPr>
              <a:t>13% </a:t>
            </a:r>
            <a:r>
              <a:rPr lang="en-US" b="1" dirty="0" smtClean="0">
                <a:solidFill>
                  <a:srgbClr val="7030A0"/>
                </a:solidFill>
              </a:rPr>
              <a:t>-</a:t>
            </a:r>
            <a:r>
              <a:rPr b="1" dirty="0" smtClean="0">
                <a:solidFill>
                  <a:srgbClr val="7030A0"/>
                </a:solidFill>
              </a:rPr>
              <a:t> </a:t>
            </a:r>
            <a:r>
              <a:rPr b="1" dirty="0">
                <a:solidFill>
                  <a:srgbClr val="7030A0"/>
                </a:solidFill>
              </a:rPr>
              <a:t>27% </a:t>
            </a:r>
            <a:r>
              <a:rPr dirty="0"/>
              <a:t>of college-aged women have experienced date or </a:t>
            </a:r>
            <a:r>
              <a:rPr b="1" dirty="0">
                <a:solidFill>
                  <a:srgbClr val="7030A0"/>
                </a:solidFill>
              </a:rPr>
              <a:t>acquaintance</a:t>
            </a:r>
            <a:r>
              <a:rPr dirty="0">
                <a:solidFill>
                  <a:srgbClr val="7030A0"/>
                </a:solidFill>
              </a:rPr>
              <a:t> rape</a:t>
            </a:r>
            <a:r>
              <a:rPr dirty="0" smtClean="0"/>
              <a:t>.</a:t>
            </a:r>
            <a:r>
              <a:rPr lang="en-US" dirty="0" smtClean="0"/>
              <a:t> </a:t>
            </a:r>
          </a:p>
          <a:p>
            <a:r>
              <a:rPr lang="en-US" sz="1800" dirty="0" smtClean="0">
                <a:hlinkClick r:id="rId2" action="ppaction://hlinkfile"/>
              </a:rPr>
              <a:t>Reference</a:t>
            </a:r>
            <a:endParaRPr sz="1800"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college women.jpg"/>
          <p:cNvPicPr>
            <a:picLocks noChangeAspect="1"/>
          </p:cNvPicPr>
          <p:nvPr/>
        </p:nvPicPr>
        <p:blipFill>
          <a:blip r:embed="rId3"/>
          <a:stretch>
            <a:fillRect/>
          </a:stretch>
        </p:blipFill>
        <p:spPr>
          <a:xfrm>
            <a:off x="2667000" y="3715966"/>
            <a:ext cx="3744661" cy="2491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374"/>
            <a:ext cx="8229600" cy="1143000"/>
          </a:xfrm>
        </p:spPr>
        <p:txBody>
          <a:bodyPr/>
          <a:lstStyle/>
          <a:p>
            <a:r>
              <a:rPr dirty="0" smtClean="0">
                <a:effectLst>
                  <a:outerShdw blurRad="38100" dist="38100" dir="2700000" algn="tl">
                    <a:srgbClr val="000000">
                      <a:alpha val="43137"/>
                    </a:srgbClr>
                  </a:outerShdw>
                </a:effectLst>
              </a:rPr>
              <a:t>Campus</a:t>
            </a:r>
            <a:r>
              <a:rPr dirty="0" smtClean="0"/>
              <a:t> </a:t>
            </a:r>
            <a:r>
              <a:rPr dirty="0"/>
              <a:t>Sexual Assault</a:t>
            </a:r>
          </a:p>
        </p:txBody>
      </p:sp>
      <p:sp>
        <p:nvSpPr>
          <p:cNvPr id="3" name="Content Placeholder 2"/>
          <p:cNvSpPr>
            <a:spLocks noGrp="1"/>
          </p:cNvSpPr>
          <p:nvPr>
            <p:ph idx="1"/>
          </p:nvPr>
        </p:nvSpPr>
        <p:spPr>
          <a:xfrm>
            <a:off x="457200" y="1415374"/>
            <a:ext cx="8229600" cy="4389120"/>
          </a:xfrm>
        </p:spPr>
        <p:txBody>
          <a:bodyPr/>
          <a:lstStyle/>
          <a:p>
            <a:r>
              <a:rPr dirty="0"/>
              <a:t>Among </a:t>
            </a:r>
            <a:r>
              <a:rPr b="1" dirty="0"/>
              <a:t>undergraduate</a:t>
            </a:r>
            <a:r>
              <a:rPr dirty="0"/>
              <a:t> women at major U.S. universities, nearly </a:t>
            </a:r>
            <a:r>
              <a:rPr b="1" u="sng" dirty="0">
                <a:solidFill>
                  <a:srgbClr val="7030A0"/>
                </a:solidFill>
              </a:rPr>
              <a:t>1 in 4 </a:t>
            </a:r>
            <a:r>
              <a:rPr dirty="0"/>
              <a:t>report experiencing sexual assault or misconduct</a:t>
            </a:r>
            <a:r>
              <a:rPr dirty="0" smtClean="0"/>
              <a:t>.</a:t>
            </a:r>
            <a:endParaRPr lang="en-US" dirty="0" smtClean="0"/>
          </a:p>
          <a:p>
            <a:r>
              <a:rPr lang="en-US" sz="1800" u="sng" dirty="0" smtClean="0"/>
              <a:t>Ref</a:t>
            </a:r>
            <a:r>
              <a:rPr lang="en-US" sz="1800" dirty="0" smtClean="0"/>
              <a:t>: </a:t>
            </a:r>
            <a:r>
              <a:rPr lang="en-US" sz="1800" dirty="0" smtClean="0">
                <a:hlinkClick r:id="rId2"/>
              </a:rPr>
              <a:t>National Sexual Violence Resource Center</a:t>
            </a:r>
            <a:endParaRPr lang="en-US" sz="1800" dirty="0" smtClean="0"/>
          </a:p>
          <a:p>
            <a:r>
              <a:rPr lang="en-US" b="1" dirty="0" smtClean="0">
                <a:solidFill>
                  <a:srgbClr val="7030A0"/>
                </a:solidFill>
              </a:rPr>
              <a:t>1 in 16 </a:t>
            </a:r>
            <a:r>
              <a:rPr lang="en-US" dirty="0" smtClean="0"/>
              <a:t>men are sexually assaulted while in college.</a:t>
            </a:r>
          </a:p>
          <a:p>
            <a:endParaRPr dirty="0"/>
          </a:p>
        </p:txBody>
      </p:sp>
      <p:sp>
        <p:nvSpPr>
          <p:cNvPr id="4" name="Footer Placeholder 3"/>
          <p:cNvSpPr>
            <a:spLocks noGrp="1"/>
          </p:cNvSpPr>
          <p:nvPr>
            <p:ph type="ftr" sz="quarter" idx="11"/>
          </p:nvPr>
        </p:nvSpPr>
        <p:spPr/>
        <p:txBody>
          <a:bodyPr/>
          <a:lstStyle/>
          <a:p>
            <a:r>
              <a:rPr lang="en-US" smtClean="0"/>
              <a:t>mibaso.org</a:t>
            </a:r>
            <a:endParaRPr lang="en-US"/>
          </a:p>
        </p:txBody>
      </p:sp>
      <p:pic>
        <p:nvPicPr>
          <p:cNvPr id="5" name="Picture 4" descr="protest.jpg"/>
          <p:cNvPicPr>
            <a:picLocks noChangeAspect="1"/>
          </p:cNvPicPr>
          <p:nvPr/>
        </p:nvPicPr>
        <p:blipFill>
          <a:blip r:embed="rId3"/>
          <a:stretch>
            <a:fillRect/>
          </a:stretch>
        </p:blipFill>
        <p:spPr>
          <a:xfrm>
            <a:off x="1654511" y="3665743"/>
            <a:ext cx="4804655" cy="2690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1401</TotalTime>
  <Words>3831</Words>
  <Application>Microsoft Office PowerPoint</Application>
  <PresentationFormat>On-screen Show (4:3)</PresentationFormat>
  <Paragraphs>446</Paragraphs>
  <Slides>73</Slides>
  <Notes>3</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Flow</vt:lpstr>
      <vt:lpstr>Campus Culture - Creating Safer Spaces</vt:lpstr>
      <vt:lpstr>About me</vt:lpstr>
      <vt:lpstr>Intention</vt:lpstr>
      <vt:lpstr>My Story</vt:lpstr>
      <vt:lpstr>An American is sexually assaulted every 68 seconds</vt:lpstr>
      <vt:lpstr>Lifetime Risk</vt:lpstr>
      <vt:lpstr> Age of First Victimization</vt:lpstr>
      <vt:lpstr>Prevalence</vt:lpstr>
      <vt:lpstr>Campus Sexual Assault</vt:lpstr>
      <vt:lpstr>Reporting and Legal Outcomes</vt:lpstr>
      <vt:lpstr>Risk Factors</vt:lpstr>
      <vt:lpstr>Prevention Strategies</vt:lpstr>
      <vt:lpstr>David Lisak's Study</vt:lpstr>
      <vt:lpstr>AAU Campus Climate Survey (2019)</vt:lpstr>
      <vt:lpstr>Tjaden &amp; Thoennes (2000) – National Institute of Justice</vt:lpstr>
      <vt:lpstr>Statewide Rape Rate</vt:lpstr>
      <vt:lpstr>Miami-Dade County</vt:lpstr>
      <vt:lpstr>Underreporting and Challenges</vt:lpstr>
      <vt:lpstr>High Profile Cases</vt:lpstr>
      <vt:lpstr>Celebrities</vt:lpstr>
      <vt:lpstr>Slide 21</vt:lpstr>
      <vt:lpstr>Slide 22</vt:lpstr>
      <vt:lpstr>Slide 23</vt:lpstr>
      <vt:lpstr>Slide 24</vt:lpstr>
      <vt:lpstr>Slide 25</vt:lpstr>
      <vt:lpstr>Psychological Impact</vt:lpstr>
      <vt:lpstr>Common Health Consequences</vt:lpstr>
      <vt:lpstr>If the Survivor Is a Child or Teen</vt:lpstr>
      <vt:lpstr>Long-Term Effects</vt:lpstr>
      <vt:lpstr>Slide 30</vt:lpstr>
      <vt:lpstr>Survivors Say...</vt:lpstr>
      <vt:lpstr>Slide 32</vt:lpstr>
      <vt:lpstr>Entitlement and Misogynistic Attitudes</vt:lpstr>
      <vt:lpstr>Use of Substances to Facilitate Control</vt:lpstr>
      <vt:lpstr>Manipulative Behavior</vt:lpstr>
      <vt:lpstr>Minimization and Denial</vt:lpstr>
      <vt:lpstr>Repeat Offenders</vt:lpstr>
      <vt:lpstr>Not all perpetrators exhibit all of these traits</vt:lpstr>
      <vt:lpstr>Warning Signs of Predatory Behavior</vt:lpstr>
      <vt:lpstr>Date Rape Drugs</vt:lpstr>
      <vt:lpstr>Important Notes</vt:lpstr>
      <vt:lpstr>How to Talk About Consent and Prevention</vt:lpstr>
      <vt:lpstr>Challenge Myths Without Shaming</vt:lpstr>
      <vt:lpstr>Listen without judgment</vt:lpstr>
      <vt:lpstr>Date Rape Detecting Devices</vt:lpstr>
      <vt:lpstr>Forensic lab testing</vt:lpstr>
      <vt:lpstr>Wearable or Smart Tech (Emerging)</vt:lpstr>
      <vt:lpstr>Important Notes</vt:lpstr>
      <vt:lpstr>Free Date Rape Drug Detection Cards</vt:lpstr>
      <vt:lpstr>Free and Confidential Sexual Assault Services:</vt:lpstr>
      <vt:lpstr>What I Wish I knew!</vt:lpstr>
      <vt:lpstr>Follow-Up and Support</vt:lpstr>
      <vt:lpstr>Forensic part of the exam may include</vt:lpstr>
      <vt:lpstr>Important Tips</vt:lpstr>
      <vt:lpstr>MUJER, Inc. – One-Stop Domestic Violence &amp; Sexual Assault Center</vt:lpstr>
      <vt:lpstr>Additional Support Resources</vt:lpstr>
      <vt:lpstr>Miami-Dade County Coordinated Victims Assistance Center (CVAC) </vt:lpstr>
      <vt:lpstr>Child help National Child Abuse Hotline </vt:lpstr>
      <vt:lpstr>RAINN (Rape, Abuse &amp; Incest National Network)</vt:lpstr>
      <vt:lpstr>PREVENTION</vt:lpstr>
      <vt:lpstr>In the United States</vt:lpstr>
      <vt:lpstr>Punishments vary widely</vt:lpstr>
      <vt:lpstr>Some countries have mandatory minimum sentences</vt:lpstr>
      <vt:lpstr>Basic Sexual Battery  (Adult Victim, No Aggravating Factors)</vt:lpstr>
      <vt:lpstr>  Sexual Battery on a Victim Under 18</vt:lpstr>
      <vt:lpstr>Enhanced Penalties for Aggravating Circumstances</vt:lpstr>
      <vt:lpstr>Other Consequences</vt:lpstr>
      <vt:lpstr>Rearrest for Reoffense</vt:lpstr>
      <vt:lpstr>Key Considerations</vt:lpstr>
      <vt:lpstr>Slide 70</vt:lpstr>
      <vt:lpstr>HEALING</vt:lpstr>
      <vt:lpstr>Recommendations</vt:lpstr>
      <vt:lpstr>Sharing is caring</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"Campus Culture:  Creating Safer Spaces"</dc:title>
  <dc:creator>User</dc:creator>
  <dc:description>generated using python-pptx</dc:description>
  <cp:lastModifiedBy>User</cp:lastModifiedBy>
  <cp:revision>174</cp:revision>
  <dcterms:created xsi:type="dcterms:W3CDTF">2013-01-27T09:14:16Z</dcterms:created>
  <dcterms:modified xsi:type="dcterms:W3CDTF">2025-11-11T18:38:06Z</dcterms:modified>
</cp:coreProperties>
</file>