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7" r:id="rId2"/>
    <p:sldId id="261" r:id="rId3"/>
    <p:sldId id="262" r:id="rId4"/>
    <p:sldId id="256" r:id="rId5"/>
    <p:sldId id="258" r:id="rId6"/>
    <p:sldId id="260" r:id="rId7"/>
  </p:sldIdLst>
  <p:sldSz cx="9144000" cy="6858000" type="screen4x3"/>
  <p:notesSz cx="6858000" cy="9144000"/>
  <p:photoAlbum/>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0" d="100"/>
          <a:sy n="80" d="100"/>
        </p:scale>
        <p:origin x="-876" y="55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44807EF-86C3-48A6-AA94-E0A940A21901}" type="datetimeFigureOut">
              <a:rPr lang="en-US" smtClean="0"/>
              <a:t>9/16/2022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AFDDEA7-65EC-42A3-86C6-FD2999E4596A}" type="slidenum">
              <a:rPr lang="en-US" smtClean="0"/>
              <a:t>‹#›</a:t>
            </a:fld>
            <a:endParaRPr lang="en-US"/>
          </a:p>
        </p:txBody>
      </p:sp>
    </p:spTree>
    <p:extLst>
      <p:ext uri="{BB962C8B-B14F-4D97-AF65-F5344CB8AC3E}">
        <p14:creationId xmlns:p14="http://schemas.microsoft.com/office/powerpoint/2010/main" val="2710576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6255B2A-22C9-4A97-AC5C-1CC3128F9700}" type="datetimeFigureOut">
              <a:rPr lang="en-US" smtClean="0"/>
              <a:t>9/16/2022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EC1E25-D016-4FA5-812D-F4F9FF298DD9}" type="slidenum">
              <a:rPr lang="en-US" smtClean="0"/>
              <a:t>‹#›</a:t>
            </a:fld>
            <a:endParaRPr lang="en-US"/>
          </a:p>
        </p:txBody>
      </p:sp>
    </p:spTree>
    <p:extLst>
      <p:ext uri="{BB962C8B-B14F-4D97-AF65-F5344CB8AC3E}">
        <p14:creationId xmlns:p14="http://schemas.microsoft.com/office/powerpoint/2010/main" val="15611274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255B2A-22C9-4A97-AC5C-1CC3128F9700}" type="datetimeFigureOut">
              <a:rPr lang="en-US" smtClean="0"/>
              <a:t>9/16/2022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EC1E25-D016-4FA5-812D-F4F9FF298DD9}" type="slidenum">
              <a:rPr lang="en-US" smtClean="0"/>
              <a:t>‹#›</a:t>
            </a:fld>
            <a:endParaRPr lang="en-US"/>
          </a:p>
        </p:txBody>
      </p:sp>
    </p:spTree>
    <p:extLst>
      <p:ext uri="{BB962C8B-B14F-4D97-AF65-F5344CB8AC3E}">
        <p14:creationId xmlns:p14="http://schemas.microsoft.com/office/powerpoint/2010/main" val="3497948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255B2A-22C9-4A97-AC5C-1CC3128F9700}" type="datetimeFigureOut">
              <a:rPr lang="en-US" smtClean="0"/>
              <a:t>9/16/2022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EC1E25-D016-4FA5-812D-F4F9FF298DD9}" type="slidenum">
              <a:rPr lang="en-US" smtClean="0"/>
              <a:t>‹#›</a:t>
            </a:fld>
            <a:endParaRPr lang="en-US"/>
          </a:p>
        </p:txBody>
      </p:sp>
    </p:spTree>
    <p:extLst>
      <p:ext uri="{BB962C8B-B14F-4D97-AF65-F5344CB8AC3E}">
        <p14:creationId xmlns:p14="http://schemas.microsoft.com/office/powerpoint/2010/main" val="11893294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255B2A-22C9-4A97-AC5C-1CC3128F9700}" type="datetimeFigureOut">
              <a:rPr lang="en-US" smtClean="0"/>
              <a:t>9/16/2022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EC1E25-D016-4FA5-812D-F4F9FF298DD9}" type="slidenum">
              <a:rPr lang="en-US" smtClean="0"/>
              <a:t>‹#›</a:t>
            </a:fld>
            <a:endParaRPr lang="en-US"/>
          </a:p>
        </p:txBody>
      </p:sp>
    </p:spTree>
    <p:extLst>
      <p:ext uri="{BB962C8B-B14F-4D97-AF65-F5344CB8AC3E}">
        <p14:creationId xmlns:p14="http://schemas.microsoft.com/office/powerpoint/2010/main" val="15652419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6255B2A-22C9-4A97-AC5C-1CC3128F9700}" type="datetimeFigureOut">
              <a:rPr lang="en-US" smtClean="0"/>
              <a:t>9/16/2022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EC1E25-D016-4FA5-812D-F4F9FF298DD9}" type="slidenum">
              <a:rPr lang="en-US" smtClean="0"/>
              <a:t>‹#›</a:t>
            </a:fld>
            <a:endParaRPr lang="en-US"/>
          </a:p>
        </p:txBody>
      </p:sp>
    </p:spTree>
    <p:extLst>
      <p:ext uri="{BB962C8B-B14F-4D97-AF65-F5344CB8AC3E}">
        <p14:creationId xmlns:p14="http://schemas.microsoft.com/office/powerpoint/2010/main" val="2171614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6255B2A-22C9-4A97-AC5C-1CC3128F9700}" type="datetimeFigureOut">
              <a:rPr lang="en-US" smtClean="0"/>
              <a:t>9/16/2022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EC1E25-D016-4FA5-812D-F4F9FF298DD9}" type="slidenum">
              <a:rPr lang="en-US" smtClean="0"/>
              <a:t>‹#›</a:t>
            </a:fld>
            <a:endParaRPr lang="en-US"/>
          </a:p>
        </p:txBody>
      </p:sp>
    </p:spTree>
    <p:extLst>
      <p:ext uri="{BB962C8B-B14F-4D97-AF65-F5344CB8AC3E}">
        <p14:creationId xmlns:p14="http://schemas.microsoft.com/office/powerpoint/2010/main" val="28053286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6255B2A-22C9-4A97-AC5C-1CC3128F9700}" type="datetimeFigureOut">
              <a:rPr lang="en-US" smtClean="0"/>
              <a:t>9/16/2022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1EC1E25-D016-4FA5-812D-F4F9FF298DD9}" type="slidenum">
              <a:rPr lang="en-US" smtClean="0"/>
              <a:t>‹#›</a:t>
            </a:fld>
            <a:endParaRPr lang="en-US"/>
          </a:p>
        </p:txBody>
      </p:sp>
    </p:spTree>
    <p:extLst>
      <p:ext uri="{BB962C8B-B14F-4D97-AF65-F5344CB8AC3E}">
        <p14:creationId xmlns:p14="http://schemas.microsoft.com/office/powerpoint/2010/main" val="35974720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6255B2A-22C9-4A97-AC5C-1CC3128F9700}" type="datetimeFigureOut">
              <a:rPr lang="en-US" smtClean="0"/>
              <a:t>9/16/2022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EC1E25-D016-4FA5-812D-F4F9FF298DD9}" type="slidenum">
              <a:rPr lang="en-US" smtClean="0"/>
              <a:t>‹#›</a:t>
            </a:fld>
            <a:endParaRPr lang="en-US"/>
          </a:p>
        </p:txBody>
      </p:sp>
    </p:spTree>
    <p:extLst>
      <p:ext uri="{BB962C8B-B14F-4D97-AF65-F5344CB8AC3E}">
        <p14:creationId xmlns:p14="http://schemas.microsoft.com/office/powerpoint/2010/main" val="11787771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255B2A-22C9-4A97-AC5C-1CC3128F9700}" type="datetimeFigureOut">
              <a:rPr lang="en-US" smtClean="0"/>
              <a:t>9/16/2022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1EC1E25-D016-4FA5-812D-F4F9FF298DD9}" type="slidenum">
              <a:rPr lang="en-US" smtClean="0"/>
              <a:t>‹#›</a:t>
            </a:fld>
            <a:endParaRPr lang="en-US"/>
          </a:p>
        </p:txBody>
      </p:sp>
    </p:spTree>
    <p:extLst>
      <p:ext uri="{BB962C8B-B14F-4D97-AF65-F5344CB8AC3E}">
        <p14:creationId xmlns:p14="http://schemas.microsoft.com/office/powerpoint/2010/main" val="28183044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255B2A-22C9-4A97-AC5C-1CC3128F9700}" type="datetimeFigureOut">
              <a:rPr lang="en-US" smtClean="0"/>
              <a:t>9/16/2022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EC1E25-D016-4FA5-812D-F4F9FF298DD9}" type="slidenum">
              <a:rPr lang="en-US" smtClean="0"/>
              <a:t>‹#›</a:t>
            </a:fld>
            <a:endParaRPr lang="en-US"/>
          </a:p>
        </p:txBody>
      </p:sp>
    </p:spTree>
    <p:extLst>
      <p:ext uri="{BB962C8B-B14F-4D97-AF65-F5344CB8AC3E}">
        <p14:creationId xmlns:p14="http://schemas.microsoft.com/office/powerpoint/2010/main" val="26533586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255B2A-22C9-4A97-AC5C-1CC3128F9700}" type="datetimeFigureOut">
              <a:rPr lang="en-US" smtClean="0"/>
              <a:t>9/16/2022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EC1E25-D016-4FA5-812D-F4F9FF298DD9}" type="slidenum">
              <a:rPr lang="en-US" smtClean="0"/>
              <a:t>‹#›</a:t>
            </a:fld>
            <a:endParaRPr lang="en-US"/>
          </a:p>
        </p:txBody>
      </p:sp>
    </p:spTree>
    <p:extLst>
      <p:ext uri="{BB962C8B-B14F-4D97-AF65-F5344CB8AC3E}">
        <p14:creationId xmlns:p14="http://schemas.microsoft.com/office/powerpoint/2010/main" val="15825392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255B2A-22C9-4A97-AC5C-1CC3128F9700}" type="datetimeFigureOut">
              <a:rPr lang="en-US" smtClean="0"/>
              <a:t>9/16/2022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EC1E25-D016-4FA5-812D-F4F9FF298DD9}" type="slidenum">
              <a:rPr lang="en-US" smtClean="0"/>
              <a:t>‹#›</a:t>
            </a:fld>
            <a:endParaRPr lang="en-US"/>
          </a:p>
        </p:txBody>
      </p:sp>
    </p:spTree>
    <p:extLst>
      <p:ext uri="{BB962C8B-B14F-4D97-AF65-F5344CB8AC3E}">
        <p14:creationId xmlns:p14="http://schemas.microsoft.com/office/powerpoint/2010/main" val="37959472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0220115_003119"/>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687748" y="990600"/>
            <a:ext cx="5779852" cy="5538811"/>
          </a:xfrm>
          <a:prstGeom prst="rect">
            <a:avLst/>
          </a:prstGeom>
          <a:noFill/>
          <a:ln>
            <a:noFill/>
          </a:ln>
        </p:spPr>
      </p:pic>
      <p:sp>
        <p:nvSpPr>
          <p:cNvPr id="3" name="TextBox 2"/>
          <p:cNvSpPr txBox="1"/>
          <p:nvPr/>
        </p:nvSpPr>
        <p:spPr>
          <a:xfrm>
            <a:off x="2867622" y="408695"/>
            <a:ext cx="3420103" cy="584775"/>
          </a:xfrm>
          <a:prstGeom prst="rect">
            <a:avLst/>
          </a:prstGeom>
          <a:noFill/>
        </p:spPr>
        <p:txBody>
          <a:bodyPr wrap="none" rtlCol="0">
            <a:spAutoFit/>
          </a:bodyPr>
          <a:lstStyle/>
          <a:p>
            <a:r>
              <a:rPr lang="en-US" sz="3200" dirty="0" smtClean="0">
                <a:latin typeface="Copperplate Gothic Bold" pitchFamily="34" charset="0"/>
              </a:rPr>
              <a:t>Energy Tools </a:t>
            </a:r>
            <a:endParaRPr lang="en-US" sz="3200" dirty="0">
              <a:latin typeface="Copperplate Gothic Bold"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53774" y="993470"/>
            <a:ext cx="1327826" cy="1327826"/>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76600" y="6050717"/>
            <a:ext cx="478694" cy="478694"/>
          </a:xfrm>
          <a:prstGeom prst="rect">
            <a:avLst/>
          </a:prstGeom>
        </p:spPr>
      </p:pic>
      <p:sp>
        <p:nvSpPr>
          <p:cNvPr id="9" name="TextBox 8"/>
          <p:cNvSpPr txBox="1"/>
          <p:nvPr/>
        </p:nvSpPr>
        <p:spPr>
          <a:xfrm>
            <a:off x="3810000" y="6105398"/>
            <a:ext cx="2044149" cy="400110"/>
          </a:xfrm>
          <a:prstGeom prst="rect">
            <a:avLst/>
          </a:prstGeom>
          <a:noFill/>
        </p:spPr>
        <p:txBody>
          <a:bodyPr wrap="none" rtlCol="0">
            <a:spAutoFit/>
          </a:bodyPr>
          <a:lstStyle/>
          <a:p>
            <a:r>
              <a:rPr lang="en-US" sz="2000" b="1" dirty="0" smtClean="0"/>
              <a:t>+971 56 257 4316</a:t>
            </a:r>
            <a:endParaRPr lang="en-US" sz="2000" b="1" dirty="0"/>
          </a:p>
        </p:txBody>
      </p:sp>
    </p:spTree>
    <p:extLst>
      <p:ext uri="{BB962C8B-B14F-4D97-AF65-F5344CB8AC3E}">
        <p14:creationId xmlns:p14="http://schemas.microsoft.com/office/powerpoint/2010/main" val="42725967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04800" y="76200"/>
            <a:ext cx="8382000" cy="5334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smtClean="0"/>
              <a:t>About SP Power Energy Tools</a:t>
            </a:r>
            <a:endParaRPr lang="en-US" sz="2800" dirty="0"/>
          </a:p>
        </p:txBody>
      </p:sp>
      <p:sp>
        <p:nvSpPr>
          <p:cNvPr id="3" name="TextBox 2"/>
          <p:cNvSpPr txBox="1"/>
          <p:nvPr/>
        </p:nvSpPr>
        <p:spPr>
          <a:xfrm>
            <a:off x="126437" y="762000"/>
            <a:ext cx="8865163" cy="369332"/>
          </a:xfrm>
          <a:prstGeom prst="rect">
            <a:avLst/>
          </a:prstGeom>
          <a:solidFill>
            <a:schemeClr val="accent1">
              <a:lumMod val="20000"/>
              <a:lumOff val="80000"/>
            </a:schemeClr>
          </a:solidFill>
        </p:spPr>
        <p:txBody>
          <a:bodyPr wrap="square" rtlCol="0">
            <a:spAutoFit/>
          </a:bodyPr>
          <a:lstStyle/>
          <a:p>
            <a:r>
              <a:rPr lang="en-US" dirty="0" smtClean="0"/>
              <a:t>Brief History of Orgon energy and </a:t>
            </a:r>
            <a:r>
              <a:rPr lang="en-US" dirty="0" err="1" smtClean="0"/>
              <a:t>Orgonites</a:t>
            </a:r>
            <a:endParaRPr lang="en-US" dirty="0"/>
          </a:p>
        </p:txBody>
      </p:sp>
      <p:sp>
        <p:nvSpPr>
          <p:cNvPr id="8" name="TextBox 7"/>
          <p:cNvSpPr txBox="1"/>
          <p:nvPr/>
        </p:nvSpPr>
        <p:spPr>
          <a:xfrm>
            <a:off x="152400" y="1219200"/>
            <a:ext cx="8915400" cy="1938992"/>
          </a:xfrm>
          <a:prstGeom prst="rect">
            <a:avLst/>
          </a:prstGeom>
          <a:noFill/>
        </p:spPr>
        <p:txBody>
          <a:bodyPr wrap="square" rtlCol="0">
            <a:spAutoFit/>
          </a:bodyPr>
          <a:lstStyle/>
          <a:p>
            <a:r>
              <a:rPr lang="en-US" sz="1200" dirty="0"/>
              <a:t>The composition of metals, minerals and crystals in each tool, compressed in epoxy, creates what is called an </a:t>
            </a:r>
            <a:r>
              <a:rPr lang="en-US" sz="1200" b="1" dirty="0"/>
              <a:t>Orgon Energy Field</a:t>
            </a:r>
            <a:r>
              <a:rPr lang="en-US" sz="1200" dirty="0"/>
              <a:t>.  </a:t>
            </a:r>
            <a:r>
              <a:rPr lang="en-US" sz="1200" b="1" dirty="0"/>
              <a:t>Orgon Energy </a:t>
            </a:r>
            <a:r>
              <a:rPr lang="en-US" sz="1200" dirty="0"/>
              <a:t>is also known as Life Force, Chi or Zero Point energy. </a:t>
            </a:r>
          </a:p>
          <a:p>
            <a:endParaRPr lang="en-US" sz="1200" b="1" dirty="0"/>
          </a:p>
          <a:p>
            <a:r>
              <a:rPr lang="en-US" sz="1200" b="1" dirty="0"/>
              <a:t>Wilhelm Reich </a:t>
            </a:r>
            <a:r>
              <a:rPr lang="en-US" sz="1200" dirty="0"/>
              <a:t>in the 1940s built </a:t>
            </a:r>
            <a:r>
              <a:rPr lang="en-US" sz="1200" dirty="0" err="1"/>
              <a:t>orgon</a:t>
            </a:r>
            <a:r>
              <a:rPr lang="en-US" sz="1200" dirty="0"/>
              <a:t> accumulators, from discovering a technology whereby layering organic and inorganic matter, created a </a:t>
            </a:r>
            <a:r>
              <a:rPr lang="en-US" sz="1200" b="1" dirty="0"/>
              <a:t>piezoelectric effect, </a:t>
            </a:r>
            <a:r>
              <a:rPr lang="en-US" sz="1200" dirty="0"/>
              <a:t>a</a:t>
            </a:r>
            <a:r>
              <a:rPr lang="en-US" sz="1200" b="1" dirty="0"/>
              <a:t> </a:t>
            </a:r>
            <a:r>
              <a:rPr lang="en-US" sz="1200" dirty="0"/>
              <a:t>positive energetic charge, that healed cancer patients and served as an effective cloud buster.  </a:t>
            </a:r>
            <a:r>
              <a:rPr lang="en-US" sz="1200" b="1" dirty="0"/>
              <a:t>Faraday Cages </a:t>
            </a:r>
            <a:r>
              <a:rPr lang="en-US" sz="1200" dirty="0"/>
              <a:t>today, evolved from this principle.</a:t>
            </a:r>
          </a:p>
          <a:p>
            <a:endParaRPr lang="en-US" sz="1200" dirty="0"/>
          </a:p>
          <a:p>
            <a:r>
              <a:rPr lang="en-US" sz="1200" dirty="0"/>
              <a:t>In the early 1990s, </a:t>
            </a:r>
            <a:r>
              <a:rPr lang="en-US" sz="1200" b="1" dirty="0"/>
              <a:t>Karl Hans </a:t>
            </a:r>
            <a:r>
              <a:rPr lang="en-US" sz="1200" b="1" dirty="0" err="1"/>
              <a:t>Welz</a:t>
            </a:r>
            <a:r>
              <a:rPr lang="en-US" sz="1200" b="1" dirty="0"/>
              <a:t> </a:t>
            </a:r>
            <a:r>
              <a:rPr lang="en-US" sz="1200" dirty="0"/>
              <a:t>took Reich’s work a step further, and discovered that these materials in finer molecules, when cast in epoxy resin, could transmute negative, toxic energy into powerful Chi energy. Hence, coined the term </a:t>
            </a:r>
            <a:r>
              <a:rPr lang="en-US" sz="1200" b="1" dirty="0" err="1"/>
              <a:t>Orgonite</a:t>
            </a:r>
            <a:r>
              <a:rPr lang="en-US" sz="1200" dirty="0"/>
              <a:t>, giving birth to a variety of energy tools which can be worn or placed in living / work spaces, plants, gardens, around pets, babies and children, and could purify water. </a:t>
            </a:r>
          </a:p>
        </p:txBody>
      </p:sp>
      <p:sp>
        <p:nvSpPr>
          <p:cNvPr id="9" name="TextBox 8"/>
          <p:cNvSpPr txBox="1"/>
          <p:nvPr/>
        </p:nvSpPr>
        <p:spPr>
          <a:xfrm>
            <a:off x="152400" y="3276600"/>
            <a:ext cx="8839200" cy="369332"/>
          </a:xfrm>
          <a:prstGeom prst="rect">
            <a:avLst/>
          </a:prstGeom>
          <a:solidFill>
            <a:schemeClr val="accent1">
              <a:lumMod val="20000"/>
              <a:lumOff val="80000"/>
            </a:schemeClr>
          </a:solidFill>
        </p:spPr>
        <p:txBody>
          <a:bodyPr wrap="square" rtlCol="0">
            <a:spAutoFit/>
          </a:bodyPr>
          <a:lstStyle/>
          <a:p>
            <a:r>
              <a:rPr lang="en-US" dirty="0" smtClean="0"/>
              <a:t>Energetic, health, healing and spiritual benefits</a:t>
            </a:r>
            <a:endParaRPr lang="en-US" dirty="0"/>
          </a:p>
        </p:txBody>
      </p:sp>
      <p:sp>
        <p:nvSpPr>
          <p:cNvPr id="10" name="TextBox 9"/>
          <p:cNvSpPr txBox="1"/>
          <p:nvPr/>
        </p:nvSpPr>
        <p:spPr>
          <a:xfrm>
            <a:off x="0" y="3733800"/>
            <a:ext cx="9067799" cy="3046988"/>
          </a:xfrm>
          <a:prstGeom prst="rect">
            <a:avLst/>
          </a:prstGeom>
          <a:noFill/>
        </p:spPr>
        <p:txBody>
          <a:bodyPr wrap="square" rtlCol="0">
            <a:spAutoFit/>
          </a:bodyPr>
          <a:lstStyle/>
          <a:p>
            <a:pPr marL="171450" indent="-171450">
              <a:buFont typeface="Arial" pitchFamily="34" charset="0"/>
              <a:buChar char="•"/>
            </a:pPr>
            <a:r>
              <a:rPr lang="en-US" sz="1200" dirty="0"/>
              <a:t>The life force field created by an </a:t>
            </a:r>
            <a:r>
              <a:rPr lang="en-US" sz="1200" dirty="0" err="1" smtClean="0"/>
              <a:t>Orgonite</a:t>
            </a:r>
            <a:r>
              <a:rPr lang="en-US" sz="1200" dirty="0" smtClean="0"/>
              <a:t> </a:t>
            </a:r>
            <a:r>
              <a:rPr lang="en-US" sz="1200" dirty="0"/>
              <a:t>or </a:t>
            </a:r>
            <a:r>
              <a:rPr lang="en-US" sz="1200" dirty="0" smtClean="0"/>
              <a:t>Orgon Generator</a:t>
            </a:r>
            <a:r>
              <a:rPr lang="en-US" sz="1200" dirty="0"/>
              <a:t>, transmutes negative energies &amp; frequencies in the environment into positive. Orgon energy also amplifies one’s energetic field to achieve bio-harmony. The energy field encapsulates everything within a certain distance, depending on the size of the generator.  </a:t>
            </a:r>
            <a:r>
              <a:rPr lang="en-US" sz="1200" dirty="0" smtClean="0"/>
              <a:t>A </a:t>
            </a:r>
            <a:r>
              <a:rPr lang="en-US" sz="1200" dirty="0"/>
              <a:t>small pendant can cover an 8 meter radius and will have a positive impact on all living matter. </a:t>
            </a:r>
            <a:endParaRPr lang="en-US" sz="800" dirty="0"/>
          </a:p>
          <a:p>
            <a:pPr marL="171450" indent="-171450">
              <a:buFont typeface="Arial" pitchFamily="34" charset="0"/>
              <a:buChar char="•"/>
            </a:pPr>
            <a:endParaRPr lang="en-US" sz="600" dirty="0"/>
          </a:p>
          <a:p>
            <a:pPr marL="171450" indent="-171450">
              <a:buFont typeface="Arial" pitchFamily="34" charset="0"/>
              <a:buChar char="•"/>
            </a:pPr>
            <a:r>
              <a:rPr lang="en-US" sz="1200" dirty="0" err="1"/>
              <a:t>Orgonites</a:t>
            </a:r>
            <a:r>
              <a:rPr lang="en-US" sz="1200" dirty="0"/>
              <a:t> create a shield of protection against Electro Magnetic Frequencies (EMFs), radiation emitted from 4/5G Wi-Fi, cellular networks, mobile / smart devices, microwaves, and other electrical / computing equipment, when worn or placed in the habitat. </a:t>
            </a:r>
            <a:endParaRPr lang="en-US" sz="1200" dirty="0" smtClean="0"/>
          </a:p>
          <a:p>
            <a:pPr marL="171450" indent="-171450">
              <a:buFont typeface="Arial" pitchFamily="34" charset="0"/>
              <a:buChar char="•"/>
            </a:pPr>
            <a:endParaRPr lang="en-US" sz="1200" dirty="0"/>
          </a:p>
          <a:p>
            <a:pPr marL="171450" indent="-171450">
              <a:buFont typeface="Arial" pitchFamily="34" charset="0"/>
              <a:buChar char="•"/>
            </a:pPr>
            <a:r>
              <a:rPr lang="en-US" sz="1200" dirty="0" smtClean="0"/>
              <a:t>Water </a:t>
            </a:r>
            <a:r>
              <a:rPr lang="en-US" sz="1200" dirty="0"/>
              <a:t>is purified if placed under, in or above dispensers / bottles. Placing under pillows, or on bedside, fosters better sleep, helps overcome insomnia and can facilitate astral travels, if desired. </a:t>
            </a:r>
          </a:p>
          <a:p>
            <a:pPr marL="171450" indent="-171450">
              <a:buFont typeface="Arial" pitchFamily="34" charset="0"/>
              <a:buChar char="•"/>
            </a:pPr>
            <a:endParaRPr lang="en-US" sz="600" dirty="0"/>
          </a:p>
          <a:p>
            <a:pPr marL="171450" indent="-171450">
              <a:buFont typeface="Arial" pitchFamily="34" charset="0"/>
              <a:buChar char="•"/>
            </a:pPr>
            <a:r>
              <a:rPr lang="en-US" sz="1200" dirty="0"/>
              <a:t>DNA needs photons (light) to activate and thrive. Orgon energy activates DNA and  promotes cellular repair, while detoxifying, gateway to cure and prevent disease. </a:t>
            </a:r>
            <a:endParaRPr lang="en-US" sz="1200" dirty="0" smtClean="0"/>
          </a:p>
          <a:p>
            <a:endParaRPr lang="en-US" sz="1200" dirty="0" smtClean="0"/>
          </a:p>
          <a:p>
            <a:pPr marL="171450" indent="-171450">
              <a:buFont typeface="Arial" pitchFamily="34" charset="0"/>
              <a:buChar char="•"/>
            </a:pPr>
            <a:r>
              <a:rPr lang="en-US" sz="1200" dirty="0" err="1" smtClean="0"/>
              <a:t>Orgonites</a:t>
            </a:r>
            <a:r>
              <a:rPr lang="en-US" sz="1200" dirty="0" smtClean="0"/>
              <a:t> </a:t>
            </a:r>
            <a:r>
              <a:rPr lang="en-US" sz="1200" dirty="0"/>
              <a:t>repel negative energy and entities (both physical and non-physical), </a:t>
            </a:r>
            <a:r>
              <a:rPr lang="en-US" sz="1200" dirty="0" smtClean="0"/>
              <a:t>and improve </a:t>
            </a:r>
            <a:r>
              <a:rPr lang="en-US" sz="1200" dirty="0"/>
              <a:t>physical, emotional and mental states of being. </a:t>
            </a:r>
          </a:p>
          <a:p>
            <a:pPr marL="171450" indent="-171450">
              <a:buFont typeface="Arial" pitchFamily="34" charset="0"/>
              <a:buChar char="•"/>
            </a:pPr>
            <a:endParaRPr lang="en-US" sz="1200" dirty="0" smtClean="0"/>
          </a:p>
          <a:p>
            <a:pPr marL="171450" indent="-171450">
              <a:buFont typeface="Arial" pitchFamily="34" charset="0"/>
              <a:buChar char="•"/>
            </a:pPr>
            <a:r>
              <a:rPr lang="en-US" sz="1200" dirty="0" err="1" smtClean="0"/>
              <a:t>Orgonites</a:t>
            </a:r>
            <a:r>
              <a:rPr lang="en-US" sz="1200" dirty="0" smtClean="0"/>
              <a:t> </a:t>
            </a:r>
            <a:r>
              <a:rPr lang="en-US" sz="1200" dirty="0"/>
              <a:t>are effective tools to facilitate meditation, </a:t>
            </a:r>
            <a:r>
              <a:rPr lang="en-US" sz="1200" dirty="0" err="1"/>
              <a:t>reiki</a:t>
            </a:r>
            <a:r>
              <a:rPr lang="en-US" sz="1200" dirty="0"/>
              <a:t>, and to make crystal grids. </a:t>
            </a:r>
            <a:endParaRPr lang="en-US" sz="1200" dirty="0" smtClean="0"/>
          </a:p>
          <a:p>
            <a:pPr marL="171450" indent="-171450">
              <a:buFont typeface="Arial" pitchFamily="34" charset="0"/>
              <a:buChar char="•"/>
            </a:pPr>
            <a:r>
              <a:rPr lang="en-US" sz="1200" dirty="0" smtClean="0"/>
              <a:t>They </a:t>
            </a:r>
            <a:r>
              <a:rPr lang="en-US" sz="1200" dirty="0"/>
              <a:t>keep the meridians in the body clear and activated to prevent energy blocks, and </a:t>
            </a:r>
            <a:r>
              <a:rPr lang="en-US" sz="1200" dirty="0" smtClean="0"/>
              <a:t>allow </a:t>
            </a:r>
            <a:r>
              <a:rPr lang="en-US" sz="1200" dirty="0"/>
              <a:t>optimal flow of energy. </a:t>
            </a:r>
          </a:p>
        </p:txBody>
      </p:sp>
    </p:spTree>
    <p:extLst>
      <p:ext uri="{BB962C8B-B14F-4D97-AF65-F5344CB8AC3E}">
        <p14:creationId xmlns:p14="http://schemas.microsoft.com/office/powerpoint/2010/main" val="1138009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3063201"/>
            <a:ext cx="8686800" cy="646331"/>
          </a:xfrm>
          <a:prstGeom prst="rect">
            <a:avLst/>
          </a:prstGeom>
          <a:noFill/>
        </p:spPr>
        <p:txBody>
          <a:bodyPr wrap="square" rtlCol="0">
            <a:spAutoFit/>
          </a:bodyPr>
          <a:lstStyle/>
          <a:p>
            <a:r>
              <a:rPr lang="en-US" sz="1200" dirty="0" smtClean="0"/>
              <a:t>H</a:t>
            </a:r>
            <a:r>
              <a:rPr lang="en-US" sz="1200" dirty="0" smtClean="0"/>
              <a:t>ealing </a:t>
            </a:r>
            <a:r>
              <a:rPr lang="en-US" sz="1200" dirty="0" smtClean="0"/>
              <a:t>properties of the </a:t>
            </a:r>
            <a:r>
              <a:rPr lang="en-US" sz="1200" b="1" dirty="0" smtClean="0"/>
              <a:t>crystals</a:t>
            </a:r>
            <a:r>
              <a:rPr lang="en-US" sz="1200" dirty="0" smtClean="0"/>
              <a:t>, calibrate </a:t>
            </a:r>
            <a:r>
              <a:rPr lang="en-US" sz="1200" dirty="0" smtClean="0"/>
              <a:t>with ones own auric </a:t>
            </a:r>
            <a:r>
              <a:rPr lang="en-US" sz="1200" dirty="0" smtClean="0"/>
              <a:t>field, </a:t>
            </a:r>
            <a:r>
              <a:rPr lang="en-US" sz="1200" dirty="0" smtClean="0"/>
              <a:t>infusing it with their strong </a:t>
            </a:r>
            <a:r>
              <a:rPr lang="en-US" sz="1200" dirty="0" smtClean="0"/>
              <a:t>attributes, </a:t>
            </a:r>
            <a:r>
              <a:rPr lang="en-US" sz="1200" dirty="0" smtClean="0"/>
              <a:t>promoting health, love, abundance, </a:t>
            </a:r>
            <a:r>
              <a:rPr lang="en-US" sz="1200" dirty="0" smtClean="0"/>
              <a:t>success, confidence, spiritual awareness,  heightened intuition, ascension, </a:t>
            </a:r>
            <a:r>
              <a:rPr lang="en-US" sz="1200" dirty="0" smtClean="0"/>
              <a:t>connection to Source Creator and </a:t>
            </a:r>
            <a:r>
              <a:rPr lang="en-US" sz="1200" dirty="0" smtClean="0"/>
              <a:t> communication with higher realms. Look up the crystals used in SPower tools and how they individually and collectively beneficial.</a:t>
            </a:r>
          </a:p>
        </p:txBody>
      </p:sp>
      <p:sp>
        <p:nvSpPr>
          <p:cNvPr id="3" name="TextBox 2"/>
          <p:cNvSpPr txBox="1"/>
          <p:nvPr/>
        </p:nvSpPr>
        <p:spPr>
          <a:xfrm>
            <a:off x="132348" y="762000"/>
            <a:ext cx="8859252" cy="369332"/>
          </a:xfrm>
          <a:prstGeom prst="rect">
            <a:avLst/>
          </a:prstGeom>
          <a:solidFill>
            <a:schemeClr val="accent1">
              <a:lumMod val="20000"/>
              <a:lumOff val="80000"/>
            </a:schemeClr>
          </a:solidFill>
        </p:spPr>
        <p:txBody>
          <a:bodyPr wrap="square" rtlCol="0">
            <a:spAutoFit/>
          </a:bodyPr>
          <a:lstStyle/>
          <a:p>
            <a:r>
              <a:rPr lang="en-US" dirty="0" smtClean="0"/>
              <a:t>Treskelion Coils</a:t>
            </a:r>
            <a:endParaRPr lang="en-US" dirty="0"/>
          </a:p>
        </p:txBody>
      </p:sp>
      <p:sp>
        <p:nvSpPr>
          <p:cNvPr id="5" name="TextBox 4"/>
          <p:cNvSpPr txBox="1"/>
          <p:nvPr/>
        </p:nvSpPr>
        <p:spPr>
          <a:xfrm>
            <a:off x="152400" y="1229543"/>
            <a:ext cx="8686800" cy="1200329"/>
          </a:xfrm>
          <a:prstGeom prst="rect">
            <a:avLst/>
          </a:prstGeom>
          <a:noFill/>
        </p:spPr>
        <p:txBody>
          <a:bodyPr wrap="square" rtlCol="0">
            <a:spAutoFit/>
          </a:bodyPr>
          <a:lstStyle/>
          <a:p>
            <a:pPr marL="171450" indent="-171450">
              <a:buFont typeface="Arial" pitchFamily="34" charset="0"/>
              <a:buChar char="•"/>
            </a:pPr>
            <a:r>
              <a:rPr lang="en-US" sz="1200" dirty="0"/>
              <a:t>The copper </a:t>
            </a:r>
            <a:r>
              <a:rPr lang="en-US" sz="1200" b="1" dirty="0"/>
              <a:t>Treskelion coil </a:t>
            </a:r>
            <a:r>
              <a:rPr lang="en-US" sz="1200" dirty="0"/>
              <a:t>embellishment, is the length of a </a:t>
            </a:r>
            <a:r>
              <a:rPr lang="en-US" sz="1200" b="1" dirty="0"/>
              <a:t>Royal Cubit, </a:t>
            </a:r>
            <a:r>
              <a:rPr lang="en-US" sz="1200" dirty="0"/>
              <a:t>measurement unit of the ancient Egyptian pyramids.  </a:t>
            </a:r>
          </a:p>
          <a:p>
            <a:pPr marL="171450" indent="-171450">
              <a:buFont typeface="Arial" pitchFamily="34" charset="0"/>
              <a:buChar char="•"/>
            </a:pPr>
            <a:r>
              <a:rPr lang="en-US" sz="1200" dirty="0" err="1" smtClean="0"/>
              <a:t>Treskelions</a:t>
            </a:r>
            <a:r>
              <a:rPr lang="en-US" sz="1200" dirty="0" smtClean="0"/>
              <a:t> </a:t>
            </a:r>
            <a:r>
              <a:rPr lang="en-US" sz="1200" dirty="0"/>
              <a:t>were used by </a:t>
            </a:r>
            <a:r>
              <a:rPr lang="en-US" sz="1200" b="1" dirty="0"/>
              <a:t>Nikola Tesla </a:t>
            </a:r>
            <a:r>
              <a:rPr lang="en-US" sz="1200" dirty="0"/>
              <a:t>in his free energy work, and have been found in ancient archeological sites all over the world. </a:t>
            </a:r>
          </a:p>
          <a:p>
            <a:pPr marL="171450" indent="-171450">
              <a:buFont typeface="Arial" pitchFamily="34" charset="0"/>
              <a:buChar char="•"/>
            </a:pPr>
            <a:r>
              <a:rPr lang="en-US" sz="1200" dirty="0" smtClean="0"/>
              <a:t>Coils </a:t>
            </a:r>
            <a:r>
              <a:rPr lang="en-US" sz="1200" dirty="0"/>
              <a:t>further amplify the piezoelectric effect of the </a:t>
            </a:r>
            <a:r>
              <a:rPr lang="en-US" sz="1200" dirty="0" err="1" smtClean="0"/>
              <a:t>orgonite</a:t>
            </a:r>
            <a:r>
              <a:rPr lang="en-US" sz="1200" dirty="0" smtClean="0"/>
              <a:t> </a:t>
            </a:r>
            <a:r>
              <a:rPr lang="en-US" sz="1200" dirty="0"/>
              <a:t>and energetic properties of the </a:t>
            </a:r>
            <a:r>
              <a:rPr lang="en-US" sz="1200" b="1" dirty="0"/>
              <a:t>healing crystals</a:t>
            </a:r>
            <a:r>
              <a:rPr lang="en-US" sz="1200" dirty="0"/>
              <a:t> contained within, similar to a turbo booster in a car.  </a:t>
            </a:r>
            <a:endParaRPr lang="en-US" sz="1200" dirty="0" smtClean="0"/>
          </a:p>
          <a:p>
            <a:pPr marL="171450" indent="-171450">
              <a:buFont typeface="Arial" pitchFamily="34" charset="0"/>
              <a:buChar char="•"/>
            </a:pPr>
            <a:r>
              <a:rPr lang="en-US" sz="1200" dirty="0" smtClean="0"/>
              <a:t>The </a:t>
            </a:r>
            <a:r>
              <a:rPr lang="en-US" sz="1200" b="1" dirty="0"/>
              <a:t>Treskelion symbol</a:t>
            </a:r>
            <a:r>
              <a:rPr lang="en-US" sz="1200" dirty="0"/>
              <a:t> is often denoted to the inter-relationship between the physical, spiritual and celestial realms, hence facilitating connection with Source, and clearing reception for divine guidance.</a:t>
            </a:r>
            <a:endParaRPr lang="en-US" sz="1400" dirty="0"/>
          </a:p>
        </p:txBody>
      </p:sp>
      <p:sp>
        <p:nvSpPr>
          <p:cNvPr id="6" name="TextBox 5"/>
          <p:cNvSpPr txBox="1"/>
          <p:nvPr/>
        </p:nvSpPr>
        <p:spPr>
          <a:xfrm>
            <a:off x="152400" y="2590800"/>
            <a:ext cx="8839200" cy="369332"/>
          </a:xfrm>
          <a:prstGeom prst="rect">
            <a:avLst/>
          </a:prstGeom>
          <a:solidFill>
            <a:schemeClr val="accent1">
              <a:lumMod val="20000"/>
              <a:lumOff val="80000"/>
            </a:schemeClr>
          </a:solidFill>
        </p:spPr>
        <p:txBody>
          <a:bodyPr wrap="square" rtlCol="0">
            <a:spAutoFit/>
          </a:bodyPr>
          <a:lstStyle/>
          <a:p>
            <a:r>
              <a:rPr lang="en-US" dirty="0" smtClean="0"/>
              <a:t>Crystals and Minerals</a:t>
            </a:r>
            <a:endParaRPr lang="en-US" dirty="0"/>
          </a:p>
        </p:txBody>
      </p:sp>
      <p:sp>
        <p:nvSpPr>
          <p:cNvPr id="8" name="Title 1"/>
          <p:cNvSpPr txBox="1">
            <a:spLocks/>
          </p:cNvSpPr>
          <p:nvPr/>
        </p:nvSpPr>
        <p:spPr>
          <a:xfrm>
            <a:off x="304800" y="76200"/>
            <a:ext cx="8382000" cy="5334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smtClean="0"/>
              <a:t>About SP Power Energy Tools</a:t>
            </a:r>
            <a:endParaRPr lang="en-US" sz="2800" dirty="0"/>
          </a:p>
        </p:txBody>
      </p:sp>
      <p:sp>
        <p:nvSpPr>
          <p:cNvPr id="9" name="TextBox 8"/>
          <p:cNvSpPr txBox="1"/>
          <p:nvPr/>
        </p:nvSpPr>
        <p:spPr>
          <a:xfrm>
            <a:off x="0" y="6427113"/>
            <a:ext cx="9144000" cy="430887"/>
          </a:xfrm>
          <a:prstGeom prst="rect">
            <a:avLst/>
          </a:prstGeom>
          <a:solidFill>
            <a:schemeClr val="accent5">
              <a:lumMod val="20000"/>
              <a:lumOff val="80000"/>
            </a:schemeClr>
          </a:solidFill>
        </p:spPr>
        <p:txBody>
          <a:bodyPr wrap="square" rtlCol="0">
            <a:spAutoFit/>
          </a:bodyPr>
          <a:lstStyle/>
          <a:p>
            <a:r>
              <a:rPr lang="en-US" sz="1100" b="1" i="1" dirty="0" smtClean="0">
                <a:latin typeface="Book Antiqua" pitchFamily="18" charset="0"/>
              </a:rPr>
              <a:t>N.B.  </a:t>
            </a:r>
            <a:r>
              <a:rPr lang="en-US" sz="1100" i="1" dirty="0" smtClean="0">
                <a:latin typeface="Book Antiqua" pitchFamily="18" charset="0"/>
              </a:rPr>
              <a:t>To </a:t>
            </a:r>
            <a:r>
              <a:rPr lang="en-US" sz="1100" i="1" dirty="0">
                <a:latin typeface="Book Antiqua" pitchFamily="18" charset="0"/>
              </a:rPr>
              <a:t>fully understand the power of SPower energy, healing and manifestation tools, in-depth information on </a:t>
            </a:r>
            <a:r>
              <a:rPr lang="en-US" sz="1100" i="1" dirty="0" err="1">
                <a:latin typeface="Book Antiqua" pitchFamily="18" charset="0"/>
              </a:rPr>
              <a:t>Orgone</a:t>
            </a:r>
            <a:r>
              <a:rPr lang="en-US" sz="1100" i="1" dirty="0">
                <a:latin typeface="Book Antiqua" pitchFamily="18" charset="0"/>
              </a:rPr>
              <a:t> Energy, Treskelion </a:t>
            </a:r>
            <a:r>
              <a:rPr lang="en-US" sz="1100" i="1" dirty="0" smtClean="0">
                <a:latin typeface="Book Antiqua" pitchFamily="18" charset="0"/>
              </a:rPr>
              <a:t>coils, Solfeggio Frequencies, </a:t>
            </a:r>
            <a:r>
              <a:rPr lang="en-US" sz="1100" i="1" dirty="0">
                <a:latin typeface="Book Antiqua" pitchFamily="18" charset="0"/>
              </a:rPr>
              <a:t>healing properties and health benefits of Crystals &amp; Minerals used, is widely available on the internet.</a:t>
            </a:r>
            <a:endParaRPr lang="en-US" sz="1200" i="1" dirty="0">
              <a:latin typeface="Book Antiqua" pitchFamily="18" charset="0"/>
            </a:endParaRPr>
          </a:p>
        </p:txBody>
      </p:sp>
      <p:sp>
        <p:nvSpPr>
          <p:cNvPr id="10" name="TextBox 9"/>
          <p:cNvSpPr txBox="1"/>
          <p:nvPr/>
        </p:nvSpPr>
        <p:spPr>
          <a:xfrm>
            <a:off x="114544" y="3810000"/>
            <a:ext cx="8877056" cy="369332"/>
          </a:xfrm>
          <a:prstGeom prst="rect">
            <a:avLst/>
          </a:prstGeom>
          <a:solidFill>
            <a:schemeClr val="accent1">
              <a:lumMod val="20000"/>
              <a:lumOff val="80000"/>
            </a:schemeClr>
          </a:solidFill>
        </p:spPr>
        <p:txBody>
          <a:bodyPr wrap="square" rtlCol="0">
            <a:spAutoFit/>
          </a:bodyPr>
          <a:lstStyle/>
          <a:p>
            <a:r>
              <a:rPr lang="en-US" i="1" dirty="0"/>
              <a:t>Solfeggio Frequencies</a:t>
            </a:r>
            <a:endParaRPr lang="en-US" dirty="0"/>
          </a:p>
        </p:txBody>
      </p:sp>
      <p:sp>
        <p:nvSpPr>
          <p:cNvPr id="11" name="TextBox 10"/>
          <p:cNvSpPr txBox="1"/>
          <p:nvPr/>
        </p:nvSpPr>
        <p:spPr>
          <a:xfrm>
            <a:off x="152400" y="4267200"/>
            <a:ext cx="8839200" cy="2123658"/>
          </a:xfrm>
          <a:prstGeom prst="rect">
            <a:avLst/>
          </a:prstGeom>
          <a:noFill/>
        </p:spPr>
        <p:txBody>
          <a:bodyPr wrap="square" rtlCol="0">
            <a:spAutoFit/>
          </a:bodyPr>
          <a:lstStyle>
            <a:defPPr>
              <a:defRPr lang="en-US"/>
            </a:defPPr>
            <a:lvl1pPr>
              <a:defRPr sz="1200"/>
            </a:lvl1pPr>
          </a:lstStyle>
          <a:p>
            <a:pPr marL="171450" indent="-171450">
              <a:buFont typeface="Arial" pitchFamily="34" charset="0"/>
              <a:buChar char="•"/>
            </a:pPr>
            <a:r>
              <a:rPr lang="en-US" dirty="0"/>
              <a:t>Solfeggio Frequencies </a:t>
            </a:r>
            <a:r>
              <a:rPr lang="en-US" dirty="0" smtClean="0"/>
              <a:t>refer </a:t>
            </a:r>
            <a:r>
              <a:rPr lang="en-US" dirty="0"/>
              <a:t>to specific tones of sound that help with and promote various aspects of body and mind </a:t>
            </a:r>
            <a:r>
              <a:rPr lang="en-US" dirty="0" smtClean="0"/>
              <a:t>health, reputed </a:t>
            </a:r>
            <a:r>
              <a:rPr lang="en-US" dirty="0"/>
              <a:t>to date back to ancient </a:t>
            </a:r>
            <a:r>
              <a:rPr lang="en-US" dirty="0" smtClean="0"/>
              <a:t>history. The main </a:t>
            </a:r>
            <a:r>
              <a:rPr lang="en-US" dirty="0"/>
              <a:t>Solfeggio frequencies are</a:t>
            </a:r>
            <a:r>
              <a:rPr lang="en-US" dirty="0" smtClean="0"/>
              <a:t>:  432hz,  </a:t>
            </a:r>
            <a:r>
              <a:rPr lang="en-US" dirty="0"/>
              <a:t>528 </a:t>
            </a:r>
            <a:r>
              <a:rPr lang="en-US" dirty="0" err="1"/>
              <a:t>hz</a:t>
            </a:r>
            <a:r>
              <a:rPr lang="en-US" dirty="0"/>
              <a:t>, 396 </a:t>
            </a:r>
            <a:r>
              <a:rPr lang="en-US" dirty="0" err="1"/>
              <a:t>hz</a:t>
            </a:r>
            <a:r>
              <a:rPr lang="en-US" dirty="0"/>
              <a:t>, 639 </a:t>
            </a:r>
            <a:r>
              <a:rPr lang="en-US" dirty="0" err="1"/>
              <a:t>hz</a:t>
            </a:r>
            <a:r>
              <a:rPr lang="en-US" dirty="0"/>
              <a:t>, 741 </a:t>
            </a:r>
            <a:r>
              <a:rPr lang="en-US" dirty="0" err="1"/>
              <a:t>hz</a:t>
            </a:r>
            <a:r>
              <a:rPr lang="en-US" dirty="0"/>
              <a:t>, 852 </a:t>
            </a:r>
            <a:r>
              <a:rPr lang="en-US" dirty="0" err="1"/>
              <a:t>hz</a:t>
            </a:r>
            <a:r>
              <a:rPr lang="en-US" dirty="0"/>
              <a:t> and 963 </a:t>
            </a:r>
            <a:r>
              <a:rPr lang="en-US" dirty="0" err="1"/>
              <a:t>hz</a:t>
            </a:r>
            <a:r>
              <a:rPr lang="en-US" dirty="0"/>
              <a:t>.</a:t>
            </a:r>
            <a:endParaRPr lang="en-US" dirty="0" smtClean="0"/>
          </a:p>
          <a:p>
            <a:pPr marL="171450" indent="-171450">
              <a:buFont typeface="Arial" pitchFamily="34" charset="0"/>
              <a:buChar char="•"/>
            </a:pPr>
            <a:r>
              <a:rPr lang="en-US" dirty="0" smtClean="0"/>
              <a:t>Physician </a:t>
            </a:r>
            <a:r>
              <a:rPr lang="en-US" dirty="0"/>
              <a:t>and researcher, Dr. Joseph </a:t>
            </a:r>
            <a:r>
              <a:rPr lang="en-US" dirty="0" err="1"/>
              <a:t>Puleo</a:t>
            </a:r>
            <a:r>
              <a:rPr lang="en-US" dirty="0"/>
              <a:t>, rediscovered Solfeggio frequencies in the 1970s, bringing their benefits back into public awareness. In his research, he used mathematical numeral reduction to identify six measurable tones that bring the body back into balance and aid in healing</a:t>
            </a:r>
            <a:r>
              <a:rPr lang="en-US" dirty="0" smtClean="0"/>
              <a:t>. </a:t>
            </a:r>
            <a:r>
              <a:rPr lang="en-US" dirty="0"/>
              <a:t>These frequencies </a:t>
            </a:r>
            <a:r>
              <a:rPr lang="en-US" dirty="0"/>
              <a:t>were believed to profoundly affect the conscious and subconscious mind in order to stimulate healing and promote </a:t>
            </a:r>
            <a:r>
              <a:rPr lang="en-US" dirty="0" smtClean="0"/>
              <a:t>vitality.  In </a:t>
            </a:r>
            <a:r>
              <a:rPr lang="en-US" dirty="0"/>
              <a:t>1988, </a:t>
            </a:r>
            <a:r>
              <a:rPr lang="en-US" dirty="0" smtClean="0"/>
              <a:t>biochemist Dr. Glen Rein confirmed  through comprehensive experiments, that these frequencies have a positive impact on human DNA</a:t>
            </a:r>
            <a:r>
              <a:rPr lang="en-US" dirty="0"/>
              <a:t>. </a:t>
            </a:r>
            <a:endParaRPr lang="en-US" dirty="0" smtClean="0"/>
          </a:p>
          <a:p>
            <a:pPr marL="171450" indent="-171450">
              <a:buFont typeface="Arial" pitchFamily="34" charset="0"/>
              <a:buChar char="•"/>
            </a:pPr>
            <a:r>
              <a:rPr lang="en-US" dirty="0"/>
              <a:t>Solfeggio frequencies resonate in harmony </a:t>
            </a:r>
            <a:r>
              <a:rPr lang="en-US" dirty="0" smtClean="0"/>
              <a:t>with the </a:t>
            </a:r>
            <a:r>
              <a:rPr lang="en-US" dirty="0"/>
              <a:t>low frequency of the Schumann </a:t>
            </a:r>
            <a:r>
              <a:rPr lang="en-US" dirty="0" smtClean="0"/>
              <a:t>resonance of 8hz, which is the frequency at which the Earth vibrates and is found to be perfectly synchronized with the higher </a:t>
            </a:r>
            <a:r>
              <a:rPr lang="en-US" dirty="0"/>
              <a:t>brain </a:t>
            </a:r>
            <a:r>
              <a:rPr lang="en-US" dirty="0" smtClean="0"/>
              <a:t>function of humans. Through scientific tuning, </a:t>
            </a:r>
            <a:r>
              <a:rPr lang="en-US" dirty="0"/>
              <a:t>the frequencies are derived by beginning at 8Hz and working up the musical scale octave by octave until the C note is vibrating at the 256 Hz frequency and the A note is vibrating at 432 Hz. </a:t>
            </a:r>
          </a:p>
        </p:txBody>
      </p:sp>
    </p:spTree>
    <p:extLst>
      <p:ext uri="{BB962C8B-B14F-4D97-AF65-F5344CB8AC3E}">
        <p14:creationId xmlns:p14="http://schemas.microsoft.com/office/powerpoint/2010/main" val="13550532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830094"/>
            <a:ext cx="914400" cy="5943600"/>
          </a:xfrm>
        </p:spPr>
        <p:txBody>
          <a:bodyPr/>
          <a:lstStyle/>
          <a:p>
            <a:r>
              <a:rPr lang="en-US" sz="1800" b="1" dirty="0" smtClean="0"/>
              <a:t>Purple</a:t>
            </a:r>
            <a:r>
              <a:rPr lang="en-US" dirty="0" smtClean="0"/>
              <a:t> </a:t>
            </a:r>
          </a:p>
          <a:p>
            <a:endParaRPr lang="en-US" sz="1800" dirty="0"/>
          </a:p>
          <a:p>
            <a:endParaRPr lang="en-US" sz="1800" dirty="0" smtClean="0"/>
          </a:p>
          <a:p>
            <a:endParaRPr lang="en-US" sz="1800" dirty="0"/>
          </a:p>
          <a:p>
            <a:endParaRPr lang="en-US" sz="1800" dirty="0" smtClean="0"/>
          </a:p>
          <a:p>
            <a:endParaRPr lang="en-US" sz="1800" dirty="0"/>
          </a:p>
          <a:p>
            <a:endParaRPr lang="en-US" sz="1800" dirty="0" smtClean="0"/>
          </a:p>
          <a:p>
            <a:r>
              <a:rPr lang="en-US" sz="1800" b="1" dirty="0" smtClean="0"/>
              <a:t>Navy</a:t>
            </a:r>
          </a:p>
          <a:p>
            <a:endParaRPr lang="en-US" sz="1800" dirty="0" smtClean="0"/>
          </a:p>
          <a:p>
            <a:endParaRPr lang="en-US" sz="1800" dirty="0"/>
          </a:p>
          <a:p>
            <a:endParaRPr lang="en-US" sz="1800" dirty="0" smtClean="0"/>
          </a:p>
          <a:p>
            <a:endParaRPr lang="en-US" sz="1800" dirty="0"/>
          </a:p>
          <a:p>
            <a:endParaRPr lang="en-US" sz="1800" dirty="0" smtClean="0"/>
          </a:p>
          <a:p>
            <a:r>
              <a:rPr lang="en-US" sz="1800" b="1" dirty="0" smtClean="0"/>
              <a:t>Blue</a:t>
            </a:r>
            <a:endParaRPr lang="en-US" sz="1800" b="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 cy="9144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2633" y="0"/>
            <a:ext cx="3461133" cy="6858000"/>
          </a:xfrm>
          <a:prstGeom prst="rect">
            <a:avLst/>
          </a:prstGeom>
          <a:ln w="57150">
            <a:solidFill>
              <a:srgbClr val="002060"/>
            </a:solidFill>
          </a:ln>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31973" y="0"/>
            <a:ext cx="3727871" cy="6858000"/>
          </a:xfrm>
          <a:prstGeom prst="rect">
            <a:avLst/>
          </a:prstGeom>
          <a:ln w="38100">
            <a:solidFill>
              <a:schemeClr val="tx1"/>
            </a:solidFill>
          </a:ln>
        </p:spPr>
      </p:pic>
      <p:sp>
        <p:nvSpPr>
          <p:cNvPr id="8" name="Rectangle 7"/>
          <p:cNvSpPr/>
          <p:nvPr/>
        </p:nvSpPr>
        <p:spPr>
          <a:xfrm>
            <a:off x="1600200" y="2129141"/>
            <a:ext cx="457200" cy="3619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PC</a:t>
            </a:r>
            <a:endParaRPr lang="en-US" dirty="0"/>
          </a:p>
        </p:txBody>
      </p:sp>
      <p:sp>
        <p:nvSpPr>
          <p:cNvPr id="11" name="Rectangle 10"/>
          <p:cNvSpPr/>
          <p:nvPr/>
        </p:nvSpPr>
        <p:spPr>
          <a:xfrm>
            <a:off x="3352800" y="2119616"/>
            <a:ext cx="457200"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PS</a:t>
            </a:r>
            <a:endParaRPr lang="en-US" dirty="0"/>
          </a:p>
        </p:txBody>
      </p:sp>
      <p:sp>
        <p:nvSpPr>
          <p:cNvPr id="12" name="Rectangle 11"/>
          <p:cNvSpPr/>
          <p:nvPr/>
        </p:nvSpPr>
        <p:spPr>
          <a:xfrm>
            <a:off x="3505200" y="6324600"/>
            <a:ext cx="45720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BS</a:t>
            </a:r>
            <a:endParaRPr lang="en-US" dirty="0"/>
          </a:p>
        </p:txBody>
      </p:sp>
      <p:sp>
        <p:nvSpPr>
          <p:cNvPr id="13" name="Rectangle 12"/>
          <p:cNvSpPr/>
          <p:nvPr/>
        </p:nvSpPr>
        <p:spPr>
          <a:xfrm>
            <a:off x="1524000" y="6324600"/>
            <a:ext cx="45720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BC</a:t>
            </a:r>
            <a:endParaRPr lang="en-US" dirty="0"/>
          </a:p>
        </p:txBody>
      </p:sp>
      <p:sp>
        <p:nvSpPr>
          <p:cNvPr id="14" name="Rectangle 13"/>
          <p:cNvSpPr/>
          <p:nvPr/>
        </p:nvSpPr>
        <p:spPr>
          <a:xfrm>
            <a:off x="8077200" y="4152900"/>
            <a:ext cx="457200" cy="4191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GS</a:t>
            </a:r>
            <a:endParaRPr lang="en-US" dirty="0"/>
          </a:p>
        </p:txBody>
      </p:sp>
      <p:sp>
        <p:nvSpPr>
          <p:cNvPr id="15" name="Rectangle 14"/>
          <p:cNvSpPr/>
          <p:nvPr/>
        </p:nvSpPr>
        <p:spPr>
          <a:xfrm>
            <a:off x="6019800" y="4114800"/>
            <a:ext cx="457200"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GC</a:t>
            </a:r>
            <a:endParaRPr lang="en-US" dirty="0"/>
          </a:p>
        </p:txBody>
      </p:sp>
      <p:sp>
        <p:nvSpPr>
          <p:cNvPr id="16" name="Rectangle 15"/>
          <p:cNvSpPr/>
          <p:nvPr/>
        </p:nvSpPr>
        <p:spPr>
          <a:xfrm>
            <a:off x="3429000" y="4267200"/>
            <a:ext cx="45720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NS</a:t>
            </a:r>
            <a:endParaRPr lang="en-US" dirty="0"/>
          </a:p>
        </p:txBody>
      </p:sp>
      <p:sp>
        <p:nvSpPr>
          <p:cNvPr id="17" name="Rectangle 16"/>
          <p:cNvSpPr/>
          <p:nvPr/>
        </p:nvSpPr>
        <p:spPr>
          <a:xfrm>
            <a:off x="1600200" y="4228289"/>
            <a:ext cx="45720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NC</a:t>
            </a:r>
            <a:endParaRPr lang="en-US" dirty="0"/>
          </a:p>
        </p:txBody>
      </p:sp>
      <p:sp>
        <p:nvSpPr>
          <p:cNvPr id="18" name="Rectangle 17"/>
          <p:cNvSpPr/>
          <p:nvPr/>
        </p:nvSpPr>
        <p:spPr>
          <a:xfrm>
            <a:off x="8077200" y="2171700"/>
            <a:ext cx="457200" cy="3429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RS</a:t>
            </a:r>
            <a:endParaRPr lang="en-US" dirty="0"/>
          </a:p>
        </p:txBody>
      </p:sp>
      <p:sp>
        <p:nvSpPr>
          <p:cNvPr id="19" name="Rectangle 18"/>
          <p:cNvSpPr/>
          <p:nvPr/>
        </p:nvSpPr>
        <p:spPr>
          <a:xfrm>
            <a:off x="6019800" y="2135221"/>
            <a:ext cx="457200" cy="3793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a:t>
            </a:r>
            <a:r>
              <a:rPr lang="en-US" dirty="0" smtClean="0"/>
              <a:t>C</a:t>
            </a:r>
            <a:endParaRPr lang="en-US" dirty="0"/>
          </a:p>
        </p:txBody>
      </p:sp>
      <p:sp>
        <p:nvSpPr>
          <p:cNvPr id="20" name="Rectangle 19"/>
          <p:cNvSpPr/>
          <p:nvPr/>
        </p:nvSpPr>
        <p:spPr>
          <a:xfrm>
            <a:off x="8099898" y="6172200"/>
            <a:ext cx="457200"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OS</a:t>
            </a:r>
            <a:endParaRPr lang="en-US" dirty="0"/>
          </a:p>
        </p:txBody>
      </p:sp>
      <p:sp>
        <p:nvSpPr>
          <p:cNvPr id="21" name="Rectangle 20"/>
          <p:cNvSpPr/>
          <p:nvPr/>
        </p:nvSpPr>
        <p:spPr>
          <a:xfrm>
            <a:off x="6096000" y="6150313"/>
            <a:ext cx="457200" cy="4028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a:t>
            </a:r>
            <a:r>
              <a:rPr lang="en-US" dirty="0" smtClean="0"/>
              <a:t>C</a:t>
            </a:r>
            <a:endParaRPr lang="en-US" dirty="0"/>
          </a:p>
        </p:txBody>
      </p:sp>
      <p:sp>
        <p:nvSpPr>
          <p:cNvPr id="23" name="Subtitle 2"/>
          <p:cNvSpPr txBox="1">
            <a:spLocks/>
          </p:cNvSpPr>
          <p:nvPr/>
        </p:nvSpPr>
        <p:spPr>
          <a:xfrm>
            <a:off x="4501729" y="838200"/>
            <a:ext cx="914400" cy="5943600"/>
          </a:xfrm>
          <a:prstGeom prst="rect">
            <a:avLst/>
          </a:prstGeom>
          <a:ln w="38100">
            <a:solidFill>
              <a:schemeClr val="tx1"/>
            </a:solidFill>
          </a:ln>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1800" b="1" dirty="0" smtClean="0"/>
              <a:t>Red</a:t>
            </a:r>
            <a:r>
              <a:rPr lang="en-US" b="1" dirty="0" smtClean="0"/>
              <a:t> </a:t>
            </a:r>
          </a:p>
          <a:p>
            <a:endParaRPr lang="en-US" sz="1800" dirty="0" smtClean="0"/>
          </a:p>
          <a:p>
            <a:endParaRPr lang="en-US" sz="1800" dirty="0" smtClean="0"/>
          </a:p>
          <a:p>
            <a:endParaRPr lang="en-US" sz="1800" dirty="0" smtClean="0"/>
          </a:p>
          <a:p>
            <a:endParaRPr lang="en-US" sz="1800" dirty="0" smtClean="0"/>
          </a:p>
          <a:p>
            <a:endParaRPr lang="en-US" sz="1800" dirty="0" smtClean="0"/>
          </a:p>
          <a:p>
            <a:endParaRPr lang="en-US" sz="1800" dirty="0" smtClean="0"/>
          </a:p>
          <a:p>
            <a:r>
              <a:rPr lang="en-US" sz="1800" b="1" dirty="0" smtClean="0"/>
              <a:t>Green</a:t>
            </a:r>
          </a:p>
          <a:p>
            <a:endParaRPr lang="en-US" sz="1800" dirty="0" smtClean="0"/>
          </a:p>
          <a:p>
            <a:endParaRPr lang="en-US" sz="1800" dirty="0" smtClean="0"/>
          </a:p>
          <a:p>
            <a:endParaRPr lang="en-US" sz="1800" dirty="0" smtClean="0"/>
          </a:p>
          <a:p>
            <a:endParaRPr lang="en-US" sz="1800" dirty="0" smtClean="0"/>
          </a:p>
          <a:p>
            <a:endParaRPr lang="en-US" sz="1800" dirty="0" smtClean="0"/>
          </a:p>
          <a:p>
            <a:r>
              <a:rPr lang="en-US" sz="1800" b="1" dirty="0" smtClean="0"/>
              <a:t>Orange</a:t>
            </a:r>
            <a:endParaRPr lang="en-US" sz="1800" b="1" dirty="0"/>
          </a:p>
        </p:txBody>
      </p:sp>
      <p:sp>
        <p:nvSpPr>
          <p:cNvPr id="2" name="Rectangle 1"/>
          <p:cNvSpPr/>
          <p:nvPr/>
        </p:nvSpPr>
        <p:spPr>
          <a:xfrm>
            <a:off x="3984173" y="76200"/>
            <a:ext cx="2950027" cy="457200"/>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2"/>
                </a:solidFill>
              </a:rPr>
              <a:t>Orgon Energy Pendants</a:t>
            </a:r>
            <a:endParaRPr lang="en-US" b="1" dirty="0">
              <a:solidFill>
                <a:schemeClr val="bg2"/>
              </a:solidFill>
            </a:endParaRPr>
          </a:p>
        </p:txBody>
      </p:sp>
      <p:sp>
        <p:nvSpPr>
          <p:cNvPr id="7" name="TextBox 6"/>
          <p:cNvSpPr txBox="1"/>
          <p:nvPr/>
        </p:nvSpPr>
        <p:spPr>
          <a:xfrm rot="5400000">
            <a:off x="6477000" y="2557046"/>
            <a:ext cx="1623458" cy="338554"/>
          </a:xfrm>
          <a:prstGeom prst="rect">
            <a:avLst/>
          </a:prstGeom>
          <a:solidFill>
            <a:schemeClr val="tx2"/>
          </a:solidFill>
        </p:spPr>
        <p:txBody>
          <a:bodyPr wrap="none" rtlCol="0">
            <a:spAutoFit/>
          </a:bodyPr>
          <a:lstStyle/>
          <a:p>
            <a:r>
              <a:rPr lang="en-US" sz="1600" b="1" dirty="0" smtClean="0">
                <a:solidFill>
                  <a:schemeClr val="bg1"/>
                </a:solidFill>
              </a:rPr>
              <a:t>Diameter = 4 cm </a:t>
            </a:r>
            <a:endParaRPr lang="en-US" sz="1600" b="1" dirty="0">
              <a:solidFill>
                <a:schemeClr val="bg1"/>
              </a:solidFill>
            </a:endParaRPr>
          </a:p>
        </p:txBody>
      </p:sp>
    </p:spTree>
    <p:extLst>
      <p:ext uri="{BB962C8B-B14F-4D97-AF65-F5344CB8AC3E}">
        <p14:creationId xmlns:p14="http://schemas.microsoft.com/office/powerpoint/2010/main" val="10764091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 cy="91440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0" y="1621"/>
            <a:ext cx="3601736" cy="6858000"/>
          </a:xfrm>
          <a:prstGeom prst="rect">
            <a:avLst/>
          </a:prstGeom>
          <a:ln w="38100">
            <a:solidFill>
              <a:schemeClr val="tx2">
                <a:lumMod val="75000"/>
              </a:schemeClr>
            </a:solidFill>
          </a:ln>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88713" y="0"/>
            <a:ext cx="3855287" cy="6858000"/>
          </a:xfrm>
          <a:prstGeom prst="rect">
            <a:avLst/>
          </a:prstGeom>
          <a:solidFill>
            <a:schemeClr val="tx2"/>
          </a:solidFill>
          <a:ln w="38100">
            <a:solidFill>
              <a:schemeClr val="tx2"/>
            </a:solidFill>
          </a:ln>
        </p:spPr>
      </p:pic>
      <p:sp>
        <p:nvSpPr>
          <p:cNvPr id="9" name="Rectangle 8"/>
          <p:cNvSpPr/>
          <p:nvPr/>
        </p:nvSpPr>
        <p:spPr>
          <a:xfrm>
            <a:off x="1371600" y="2456233"/>
            <a:ext cx="457200" cy="3793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r>
              <a:rPr lang="en-US" dirty="0" smtClean="0"/>
              <a:t>C</a:t>
            </a:r>
            <a:endParaRPr lang="en-US" dirty="0"/>
          </a:p>
        </p:txBody>
      </p:sp>
      <p:sp>
        <p:nvSpPr>
          <p:cNvPr id="10" name="Rectangle 9"/>
          <p:cNvSpPr/>
          <p:nvPr/>
        </p:nvSpPr>
        <p:spPr>
          <a:xfrm>
            <a:off x="1524000" y="6250021"/>
            <a:ext cx="457200" cy="3793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Y</a:t>
            </a:r>
            <a:r>
              <a:rPr lang="en-US" dirty="0" smtClean="0"/>
              <a:t>C</a:t>
            </a:r>
            <a:endParaRPr lang="en-US" dirty="0"/>
          </a:p>
        </p:txBody>
      </p:sp>
      <p:sp>
        <p:nvSpPr>
          <p:cNvPr id="14" name="Rectangle 13"/>
          <p:cNvSpPr/>
          <p:nvPr/>
        </p:nvSpPr>
        <p:spPr>
          <a:xfrm>
            <a:off x="1342416" y="4267201"/>
            <a:ext cx="562584"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WC</a:t>
            </a:r>
            <a:endParaRPr lang="en-US" dirty="0"/>
          </a:p>
        </p:txBody>
      </p:sp>
      <p:sp>
        <p:nvSpPr>
          <p:cNvPr id="16" name="Rectangle 15"/>
          <p:cNvSpPr/>
          <p:nvPr/>
        </p:nvSpPr>
        <p:spPr>
          <a:xfrm>
            <a:off x="5943600" y="2091447"/>
            <a:ext cx="609600" cy="3793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C1S</a:t>
            </a:r>
            <a:endParaRPr lang="en-US" dirty="0"/>
          </a:p>
        </p:txBody>
      </p:sp>
      <p:sp>
        <p:nvSpPr>
          <p:cNvPr id="17" name="Rectangle 16"/>
          <p:cNvSpPr/>
          <p:nvPr/>
        </p:nvSpPr>
        <p:spPr>
          <a:xfrm>
            <a:off x="3505200" y="2449748"/>
            <a:ext cx="457200" cy="3793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BS</a:t>
            </a:r>
            <a:endParaRPr lang="en-US" dirty="0"/>
          </a:p>
        </p:txBody>
      </p:sp>
      <p:sp>
        <p:nvSpPr>
          <p:cNvPr id="20" name="Rectangle 19"/>
          <p:cNvSpPr/>
          <p:nvPr/>
        </p:nvSpPr>
        <p:spPr>
          <a:xfrm>
            <a:off x="3505200" y="6248400"/>
            <a:ext cx="457200" cy="3793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YS</a:t>
            </a:r>
            <a:endParaRPr lang="en-US" dirty="0"/>
          </a:p>
        </p:txBody>
      </p:sp>
      <p:sp>
        <p:nvSpPr>
          <p:cNvPr id="21" name="Rectangle 20"/>
          <p:cNvSpPr/>
          <p:nvPr/>
        </p:nvSpPr>
        <p:spPr>
          <a:xfrm>
            <a:off x="3429000" y="4324757"/>
            <a:ext cx="562584"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WS</a:t>
            </a:r>
            <a:endParaRPr lang="en-US" dirty="0"/>
          </a:p>
        </p:txBody>
      </p:sp>
      <p:sp>
        <p:nvSpPr>
          <p:cNvPr id="22" name="Rectangle 21"/>
          <p:cNvSpPr/>
          <p:nvPr/>
        </p:nvSpPr>
        <p:spPr>
          <a:xfrm>
            <a:off x="6019800" y="6173821"/>
            <a:ext cx="609600" cy="3793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C5C</a:t>
            </a:r>
            <a:endParaRPr lang="en-US" dirty="0"/>
          </a:p>
        </p:txBody>
      </p:sp>
      <p:sp>
        <p:nvSpPr>
          <p:cNvPr id="23" name="Rectangle 22"/>
          <p:cNvSpPr/>
          <p:nvPr/>
        </p:nvSpPr>
        <p:spPr>
          <a:xfrm>
            <a:off x="8044774" y="4028868"/>
            <a:ext cx="609600" cy="3793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C4C</a:t>
            </a:r>
            <a:endParaRPr lang="en-US" dirty="0"/>
          </a:p>
        </p:txBody>
      </p:sp>
      <p:sp>
        <p:nvSpPr>
          <p:cNvPr id="24" name="Rectangle 23"/>
          <p:cNvSpPr/>
          <p:nvPr/>
        </p:nvSpPr>
        <p:spPr>
          <a:xfrm>
            <a:off x="6019800" y="4038600"/>
            <a:ext cx="609600" cy="3793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C3C</a:t>
            </a:r>
            <a:endParaRPr lang="en-US" dirty="0"/>
          </a:p>
        </p:txBody>
      </p:sp>
      <p:sp>
        <p:nvSpPr>
          <p:cNvPr id="25" name="Rectangle 24"/>
          <p:cNvSpPr/>
          <p:nvPr/>
        </p:nvSpPr>
        <p:spPr>
          <a:xfrm>
            <a:off x="8044774" y="2076854"/>
            <a:ext cx="609600" cy="3793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C2S</a:t>
            </a:r>
            <a:endParaRPr lang="en-US" dirty="0"/>
          </a:p>
        </p:txBody>
      </p:sp>
      <p:sp>
        <p:nvSpPr>
          <p:cNvPr id="26" name="Rectangle 25"/>
          <p:cNvSpPr/>
          <p:nvPr/>
        </p:nvSpPr>
        <p:spPr>
          <a:xfrm>
            <a:off x="8051259" y="6172200"/>
            <a:ext cx="609600" cy="3793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C6S</a:t>
            </a:r>
            <a:endParaRPr lang="en-US" dirty="0"/>
          </a:p>
        </p:txBody>
      </p:sp>
      <p:sp>
        <p:nvSpPr>
          <p:cNvPr id="27" name="Subtitle 2"/>
          <p:cNvSpPr txBox="1">
            <a:spLocks/>
          </p:cNvSpPr>
          <p:nvPr/>
        </p:nvSpPr>
        <p:spPr>
          <a:xfrm>
            <a:off x="0" y="1211094"/>
            <a:ext cx="914400" cy="534210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1800" dirty="0" smtClean="0"/>
              <a:t>Black</a:t>
            </a:r>
            <a:r>
              <a:rPr lang="en-US" dirty="0" smtClean="0"/>
              <a:t> </a:t>
            </a:r>
          </a:p>
          <a:p>
            <a:endParaRPr lang="en-US" sz="1800" dirty="0" smtClean="0"/>
          </a:p>
          <a:p>
            <a:endParaRPr lang="en-US" sz="1800" dirty="0" smtClean="0"/>
          </a:p>
          <a:p>
            <a:endParaRPr lang="en-US" sz="1800" dirty="0" smtClean="0"/>
          </a:p>
          <a:p>
            <a:endParaRPr lang="en-US" sz="1800" dirty="0" smtClean="0"/>
          </a:p>
          <a:p>
            <a:endParaRPr lang="en-US" sz="1800" dirty="0"/>
          </a:p>
          <a:p>
            <a:r>
              <a:rPr lang="en-US" sz="1800" dirty="0" smtClean="0"/>
              <a:t>White</a:t>
            </a:r>
          </a:p>
          <a:p>
            <a:endParaRPr lang="en-US" sz="1800" dirty="0" smtClean="0"/>
          </a:p>
          <a:p>
            <a:endParaRPr lang="en-US" sz="1800" dirty="0" smtClean="0"/>
          </a:p>
          <a:p>
            <a:endParaRPr lang="en-US" sz="1800" dirty="0" smtClean="0"/>
          </a:p>
          <a:p>
            <a:endParaRPr lang="en-US" sz="1800" dirty="0" smtClean="0"/>
          </a:p>
          <a:p>
            <a:r>
              <a:rPr lang="en-US" sz="1800" dirty="0" smtClean="0"/>
              <a:t>Grey</a:t>
            </a:r>
            <a:endParaRPr lang="en-US" sz="1800" dirty="0"/>
          </a:p>
        </p:txBody>
      </p:sp>
      <p:sp>
        <p:nvSpPr>
          <p:cNvPr id="30" name="Title 1"/>
          <p:cNvSpPr txBox="1">
            <a:spLocks/>
          </p:cNvSpPr>
          <p:nvPr/>
        </p:nvSpPr>
        <p:spPr>
          <a:xfrm rot="16200000">
            <a:off x="1951591" y="2882382"/>
            <a:ext cx="6215026" cy="517007"/>
          </a:xfrm>
          <a:prstGeom prst="rect">
            <a:avLst/>
          </a:prstGeom>
        </p:spPr>
        <p:txBody>
          <a:bodyPr vert="horz" lIns="91440" tIns="45720" rIns="91440" bIns="45720" rtlCol="0" anchor="ctr">
            <a:normAutofit fontScale="7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Cosmic Collection</a:t>
            </a:r>
            <a:endParaRPr lang="en-US" dirty="0"/>
          </a:p>
        </p:txBody>
      </p:sp>
      <p:sp>
        <p:nvSpPr>
          <p:cNvPr id="19" name="Rectangle 18"/>
          <p:cNvSpPr/>
          <p:nvPr/>
        </p:nvSpPr>
        <p:spPr>
          <a:xfrm>
            <a:off x="3505201" y="76200"/>
            <a:ext cx="2514600" cy="457200"/>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2"/>
                </a:solidFill>
              </a:rPr>
              <a:t>Orgon Energy Pendants</a:t>
            </a:r>
            <a:endParaRPr lang="en-US" b="1" dirty="0">
              <a:solidFill>
                <a:schemeClr val="bg2"/>
              </a:solidFill>
            </a:endParaRPr>
          </a:p>
        </p:txBody>
      </p:sp>
      <p:sp>
        <p:nvSpPr>
          <p:cNvPr id="28" name="TextBox 27"/>
          <p:cNvSpPr txBox="1"/>
          <p:nvPr/>
        </p:nvSpPr>
        <p:spPr>
          <a:xfrm rot="5400000">
            <a:off x="1805542" y="2802331"/>
            <a:ext cx="1623458" cy="338554"/>
          </a:xfrm>
          <a:prstGeom prst="rect">
            <a:avLst/>
          </a:prstGeom>
          <a:solidFill>
            <a:schemeClr val="tx2"/>
          </a:solidFill>
        </p:spPr>
        <p:txBody>
          <a:bodyPr wrap="none" rtlCol="0">
            <a:spAutoFit/>
          </a:bodyPr>
          <a:lstStyle/>
          <a:p>
            <a:r>
              <a:rPr lang="en-US" sz="1600" b="1" dirty="0" smtClean="0">
                <a:solidFill>
                  <a:schemeClr val="bg1"/>
                </a:solidFill>
              </a:rPr>
              <a:t>Diameter = 4 cm </a:t>
            </a:r>
            <a:endParaRPr lang="en-US" sz="1600" b="1" dirty="0">
              <a:solidFill>
                <a:schemeClr val="bg1"/>
              </a:solidFill>
            </a:endParaRPr>
          </a:p>
        </p:txBody>
      </p:sp>
    </p:spTree>
    <p:extLst>
      <p:ext uri="{BB962C8B-B14F-4D97-AF65-F5344CB8AC3E}">
        <p14:creationId xmlns:p14="http://schemas.microsoft.com/office/powerpoint/2010/main" val="38218014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0"/>
            <a:ext cx="7696200" cy="1173162"/>
          </a:xfrm>
        </p:spPr>
        <p:txBody>
          <a:bodyPr>
            <a:normAutofit/>
          </a:bodyPr>
          <a:lstStyle/>
          <a:p>
            <a:pPr algn="l"/>
            <a:r>
              <a:rPr lang="en-US" sz="2800" dirty="0" smtClean="0"/>
              <a:t>Crystals, metals and minerals, contained within </a:t>
            </a:r>
            <a:br>
              <a:rPr lang="en-US" sz="2800" dirty="0" smtClean="0"/>
            </a:br>
            <a:r>
              <a:rPr lang="en-US" sz="2800" dirty="0" err="1" smtClean="0"/>
              <a:t>SPower</a:t>
            </a:r>
            <a:r>
              <a:rPr lang="en-US" sz="2800" dirty="0" smtClean="0"/>
              <a:t> Energy Tools</a:t>
            </a:r>
            <a:endParaRPr lang="en-US" sz="2800" dirty="0"/>
          </a:p>
        </p:txBody>
      </p:sp>
      <p:sp>
        <p:nvSpPr>
          <p:cNvPr id="3" name="Content Placeholder 2"/>
          <p:cNvSpPr>
            <a:spLocks noGrp="1"/>
          </p:cNvSpPr>
          <p:nvPr>
            <p:ph idx="1"/>
          </p:nvPr>
        </p:nvSpPr>
        <p:spPr>
          <a:xfrm>
            <a:off x="457200" y="1371600"/>
            <a:ext cx="2438400" cy="2438400"/>
          </a:xfrm>
          <a:solidFill>
            <a:schemeClr val="bg1">
              <a:lumMod val="95000"/>
            </a:schemeClr>
          </a:solidFill>
        </p:spPr>
        <p:txBody>
          <a:bodyPr>
            <a:normAutofit/>
          </a:bodyPr>
          <a:lstStyle/>
          <a:p>
            <a:pPr marL="0" indent="0">
              <a:buNone/>
            </a:pPr>
            <a:r>
              <a:rPr lang="en-US" sz="1800" b="1" dirty="0" smtClean="0">
                <a:solidFill>
                  <a:schemeClr val="accent2">
                    <a:lumMod val="75000"/>
                  </a:schemeClr>
                </a:solidFill>
              </a:rPr>
              <a:t>Crystals:</a:t>
            </a:r>
          </a:p>
          <a:p>
            <a:r>
              <a:rPr lang="en-US" sz="1800" dirty="0" smtClean="0"/>
              <a:t>Clear quartz</a:t>
            </a:r>
          </a:p>
          <a:p>
            <a:r>
              <a:rPr lang="en-US" sz="1800" dirty="0" smtClean="0"/>
              <a:t>Rose quartz</a:t>
            </a:r>
          </a:p>
          <a:p>
            <a:r>
              <a:rPr lang="en-US" sz="1800" dirty="0" smtClean="0"/>
              <a:t>Amethyst</a:t>
            </a:r>
          </a:p>
          <a:p>
            <a:r>
              <a:rPr lang="en-US" sz="1800" dirty="0" smtClean="0"/>
              <a:t>Green aventurine</a:t>
            </a:r>
          </a:p>
          <a:p>
            <a:r>
              <a:rPr lang="en-US" sz="1800" dirty="0" smtClean="0"/>
              <a:t>Citrine</a:t>
            </a:r>
          </a:p>
          <a:p>
            <a:r>
              <a:rPr lang="en-US" sz="1800" dirty="0" smtClean="0"/>
              <a:t>Himalayan rock</a:t>
            </a:r>
          </a:p>
          <a:p>
            <a:endParaRPr lang="en-US" sz="20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 cy="914400"/>
          </a:xfrm>
          <a:prstGeom prst="rect">
            <a:avLst/>
          </a:prstGeom>
        </p:spPr>
      </p:pic>
      <p:sp>
        <p:nvSpPr>
          <p:cNvPr id="5" name="Content Placeholder 2"/>
          <p:cNvSpPr txBox="1">
            <a:spLocks/>
          </p:cNvSpPr>
          <p:nvPr/>
        </p:nvSpPr>
        <p:spPr>
          <a:xfrm>
            <a:off x="3200400" y="1371599"/>
            <a:ext cx="2743200" cy="2438400"/>
          </a:xfrm>
          <a:prstGeom prst="rect">
            <a:avLst/>
          </a:prstGeom>
          <a:solidFill>
            <a:schemeClr val="bg1">
              <a:lumMod val="95000"/>
            </a:schemeClr>
          </a:solidFill>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800" b="1" dirty="0" smtClean="0">
                <a:solidFill>
                  <a:schemeClr val="accent2">
                    <a:lumMod val="75000"/>
                  </a:schemeClr>
                </a:solidFill>
              </a:rPr>
              <a:t>Minerals:</a:t>
            </a:r>
          </a:p>
          <a:p>
            <a:r>
              <a:rPr lang="en-US" sz="1800" dirty="0" err="1" smtClean="0"/>
              <a:t>Shungite</a:t>
            </a:r>
            <a:endParaRPr lang="en-US" sz="1800" dirty="0" smtClean="0"/>
          </a:p>
          <a:p>
            <a:r>
              <a:rPr lang="en-US" sz="1800" dirty="0" smtClean="0"/>
              <a:t>Activated </a:t>
            </a:r>
            <a:r>
              <a:rPr lang="en-US" sz="1800" dirty="0" smtClean="0"/>
              <a:t>charcoal</a:t>
            </a:r>
          </a:p>
          <a:p>
            <a:r>
              <a:rPr lang="en-US" sz="1800" dirty="0" smtClean="0"/>
              <a:t>Volcano dust</a:t>
            </a:r>
            <a:endParaRPr lang="en-US" sz="1800" dirty="0" smtClean="0"/>
          </a:p>
          <a:p>
            <a:r>
              <a:rPr lang="en-US" sz="1800" dirty="0" smtClean="0"/>
              <a:t>Magnesium </a:t>
            </a:r>
            <a:r>
              <a:rPr lang="en-US" sz="1800" dirty="0" smtClean="0"/>
              <a:t>sulfate</a:t>
            </a:r>
            <a:endParaRPr lang="en-US" sz="1800" dirty="0" smtClean="0"/>
          </a:p>
          <a:p>
            <a:r>
              <a:rPr lang="en-US" sz="1800" dirty="0" smtClean="0"/>
              <a:t>Sandalwood</a:t>
            </a:r>
            <a:endParaRPr lang="en-US" sz="1800" dirty="0" smtClean="0"/>
          </a:p>
          <a:p>
            <a:r>
              <a:rPr lang="en-US" sz="1800" dirty="0" smtClean="0"/>
              <a:t>Calamine</a:t>
            </a:r>
          </a:p>
          <a:p>
            <a:r>
              <a:rPr lang="en-US" sz="1800" dirty="0" smtClean="0"/>
              <a:t>Fullers Earth</a:t>
            </a:r>
            <a:endParaRPr lang="en-US" sz="1800" dirty="0" smtClean="0"/>
          </a:p>
          <a:p>
            <a:endParaRPr lang="en-US" sz="2000" dirty="0"/>
          </a:p>
        </p:txBody>
      </p:sp>
      <p:sp>
        <p:nvSpPr>
          <p:cNvPr id="6" name="Content Placeholder 2"/>
          <p:cNvSpPr txBox="1">
            <a:spLocks/>
          </p:cNvSpPr>
          <p:nvPr/>
        </p:nvSpPr>
        <p:spPr>
          <a:xfrm>
            <a:off x="6477000" y="1371599"/>
            <a:ext cx="2590800" cy="2438400"/>
          </a:xfrm>
          <a:prstGeom prst="rect">
            <a:avLst/>
          </a:prstGeom>
          <a:solidFill>
            <a:schemeClr val="bg1">
              <a:lumMod val="95000"/>
            </a:schemeClr>
          </a:solidFill>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800" b="1" dirty="0" smtClean="0">
                <a:solidFill>
                  <a:schemeClr val="accent2">
                    <a:lumMod val="75000"/>
                  </a:schemeClr>
                </a:solidFill>
              </a:rPr>
              <a:t>Metals:</a:t>
            </a:r>
          </a:p>
          <a:p>
            <a:r>
              <a:rPr lang="en-US" sz="1800" dirty="0" smtClean="0"/>
              <a:t>Copper</a:t>
            </a:r>
          </a:p>
          <a:p>
            <a:r>
              <a:rPr lang="en-US" sz="1800" dirty="0" smtClean="0"/>
              <a:t>Stainless steel</a:t>
            </a:r>
          </a:p>
          <a:p>
            <a:r>
              <a:rPr lang="en-US" sz="1800" dirty="0" smtClean="0"/>
              <a:t>Aluminum</a:t>
            </a:r>
          </a:p>
          <a:p>
            <a:r>
              <a:rPr lang="en-US" sz="1800" dirty="0" smtClean="0"/>
              <a:t>Zinc </a:t>
            </a:r>
            <a:r>
              <a:rPr lang="en-US" sz="1800" dirty="0" smtClean="0"/>
              <a:t>oxide</a:t>
            </a:r>
          </a:p>
          <a:p>
            <a:r>
              <a:rPr lang="en-US" sz="1800" dirty="0" smtClean="0"/>
              <a:t>Iron oxide</a:t>
            </a:r>
            <a:endParaRPr lang="en-US" sz="1800" dirty="0" smtClean="0"/>
          </a:p>
          <a:p>
            <a:pPr marL="0" indent="0">
              <a:buNone/>
            </a:pPr>
            <a:endParaRPr lang="en-US" sz="2800" dirty="0"/>
          </a:p>
        </p:txBody>
      </p:sp>
      <p:sp>
        <p:nvSpPr>
          <p:cNvPr id="7" name="TextBox 6"/>
          <p:cNvSpPr txBox="1"/>
          <p:nvPr/>
        </p:nvSpPr>
        <p:spPr>
          <a:xfrm>
            <a:off x="342900" y="3911025"/>
            <a:ext cx="8610600" cy="584775"/>
          </a:xfrm>
          <a:prstGeom prst="rect">
            <a:avLst/>
          </a:prstGeom>
          <a:noFill/>
        </p:spPr>
        <p:txBody>
          <a:bodyPr wrap="square" rtlCol="0">
            <a:spAutoFit/>
          </a:bodyPr>
          <a:lstStyle/>
          <a:p>
            <a:r>
              <a:rPr lang="en-US" sz="1600" i="1" dirty="0" smtClean="0"/>
              <a:t>All of the ingredients above, are infused together and encased in </a:t>
            </a:r>
            <a:r>
              <a:rPr lang="en-US" sz="1600" i="1" dirty="0" smtClean="0"/>
              <a:t>a non-toxic </a:t>
            </a:r>
            <a:r>
              <a:rPr lang="en-US" sz="1600" i="1" dirty="0"/>
              <a:t>e</a:t>
            </a:r>
            <a:r>
              <a:rPr lang="en-US" sz="1600" i="1" dirty="0" smtClean="0"/>
              <a:t>poxy </a:t>
            </a:r>
            <a:r>
              <a:rPr lang="en-US" sz="1600" i="1" dirty="0" smtClean="0"/>
              <a:t>base, safe for the human body and if in contact with food and beverages.</a:t>
            </a:r>
            <a:endParaRPr lang="en-US" sz="1600" i="1" dirty="0"/>
          </a:p>
        </p:txBody>
      </p:sp>
      <p:sp>
        <p:nvSpPr>
          <p:cNvPr id="9" name="TextBox 8"/>
          <p:cNvSpPr txBox="1"/>
          <p:nvPr/>
        </p:nvSpPr>
        <p:spPr>
          <a:xfrm>
            <a:off x="342900" y="4519136"/>
            <a:ext cx="8610600" cy="738664"/>
          </a:xfrm>
          <a:prstGeom prst="rect">
            <a:avLst/>
          </a:prstGeom>
          <a:noFill/>
        </p:spPr>
        <p:txBody>
          <a:bodyPr wrap="square" rtlCol="0">
            <a:spAutoFit/>
          </a:bodyPr>
          <a:lstStyle/>
          <a:p>
            <a:r>
              <a:rPr lang="en-US" b="1" i="1" dirty="0" smtClean="0"/>
              <a:t>Price per pendant: $150 US </a:t>
            </a:r>
          </a:p>
          <a:p>
            <a:endParaRPr lang="en-US" sz="800" b="1" i="1" dirty="0" smtClean="0"/>
          </a:p>
          <a:p>
            <a:r>
              <a:rPr lang="en-US" sz="1600" b="1" i="1" dirty="0" smtClean="0"/>
              <a:t>All </a:t>
            </a:r>
            <a:r>
              <a:rPr lang="en-US" sz="1600" b="1" i="1" dirty="0" err="1" smtClean="0"/>
              <a:t>SPower</a:t>
            </a:r>
            <a:r>
              <a:rPr lang="en-US" sz="1600" b="1" i="1" dirty="0" smtClean="0"/>
              <a:t> Energy Tools are handmade with love and care, in the United Arab Emirates</a:t>
            </a:r>
          </a:p>
        </p:txBody>
      </p:sp>
      <p:sp>
        <p:nvSpPr>
          <p:cNvPr id="10" name="TextBox 9"/>
          <p:cNvSpPr txBox="1"/>
          <p:nvPr/>
        </p:nvSpPr>
        <p:spPr>
          <a:xfrm>
            <a:off x="25940" y="5349895"/>
            <a:ext cx="9118060" cy="1461939"/>
          </a:xfrm>
          <a:prstGeom prst="rect">
            <a:avLst/>
          </a:prstGeom>
          <a:noFill/>
        </p:spPr>
        <p:txBody>
          <a:bodyPr wrap="square" rtlCol="0">
            <a:spAutoFit/>
          </a:bodyPr>
          <a:lstStyle/>
          <a:p>
            <a:r>
              <a:rPr lang="en-US" b="1" i="1" dirty="0" smtClean="0">
                <a:solidFill>
                  <a:srgbClr val="FF0000"/>
                </a:solidFill>
              </a:rPr>
              <a:t>To place an order, please send a message on </a:t>
            </a:r>
            <a:r>
              <a:rPr lang="en-US" b="1" i="1" dirty="0" err="1">
                <a:solidFill>
                  <a:srgbClr val="FF0000"/>
                </a:solidFill>
              </a:rPr>
              <a:t>W</a:t>
            </a:r>
            <a:r>
              <a:rPr lang="en-US" b="1" i="1" dirty="0" err="1" smtClean="0">
                <a:solidFill>
                  <a:srgbClr val="FF0000"/>
                </a:solidFill>
              </a:rPr>
              <a:t>hatsapp</a:t>
            </a:r>
            <a:r>
              <a:rPr lang="en-US" b="1" i="1" dirty="0" smtClean="0">
                <a:solidFill>
                  <a:srgbClr val="FF0000"/>
                </a:solidFill>
              </a:rPr>
              <a:t>           </a:t>
            </a:r>
            <a:r>
              <a:rPr lang="en-US" b="1" dirty="0" smtClean="0"/>
              <a:t>+971 56 257 4316</a:t>
            </a:r>
            <a:endParaRPr lang="en-US" i="1" dirty="0">
              <a:solidFill>
                <a:srgbClr val="FF0000"/>
              </a:solidFill>
            </a:endParaRPr>
          </a:p>
          <a:p>
            <a:endParaRPr lang="en-US" sz="1100" i="1" dirty="0" smtClean="0"/>
          </a:p>
          <a:p>
            <a:r>
              <a:rPr lang="en-US" b="1" dirty="0" smtClean="0"/>
              <a:t>** Free shipping worldwide  **</a:t>
            </a:r>
          </a:p>
          <a:p>
            <a:pPr marL="285750" indent="-285750">
              <a:buFont typeface="Arial" pitchFamily="34" charset="0"/>
              <a:buChar char="•"/>
            </a:pPr>
            <a:r>
              <a:rPr lang="en-US" sz="1400" i="1" dirty="0" smtClean="0"/>
              <a:t>Shipping can take anywhere between a few days to two weeks, depending on country and region.</a:t>
            </a:r>
          </a:p>
          <a:p>
            <a:pPr marL="285750" indent="-285750">
              <a:buFont typeface="Arial" pitchFamily="34" charset="0"/>
              <a:buChar char="•"/>
            </a:pPr>
            <a:r>
              <a:rPr lang="en-US" sz="1400" i="1" dirty="0" smtClean="0"/>
              <a:t>Payments to be made via PayPal or bank transfer.  Details to be provided at time of placing an order. </a:t>
            </a:r>
          </a:p>
          <a:p>
            <a:pPr marL="285750" indent="-285750">
              <a:buFont typeface="Arial" pitchFamily="34" charset="0"/>
              <a:buChar char="•"/>
            </a:pPr>
            <a:r>
              <a:rPr lang="en-US" sz="1400" i="1" dirty="0" smtClean="0"/>
              <a:t>COD option not available. Sales are final and non-refundable.</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6400" y="5334000"/>
            <a:ext cx="381000" cy="379914"/>
          </a:xfrm>
          <a:prstGeom prst="rect">
            <a:avLst/>
          </a:prstGeom>
        </p:spPr>
      </p:pic>
      <p:cxnSp>
        <p:nvCxnSpPr>
          <p:cNvPr id="14" name="Straight Connector 13"/>
          <p:cNvCxnSpPr/>
          <p:nvPr/>
        </p:nvCxnSpPr>
        <p:spPr>
          <a:xfrm>
            <a:off x="152400" y="5257800"/>
            <a:ext cx="88011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633462" y="902530"/>
            <a:ext cx="3434338" cy="369332"/>
          </a:xfrm>
          <a:prstGeom prst="rect">
            <a:avLst/>
          </a:prstGeom>
          <a:solidFill>
            <a:schemeClr val="accent1">
              <a:lumMod val="20000"/>
              <a:lumOff val="80000"/>
            </a:schemeClr>
          </a:solidFill>
        </p:spPr>
        <p:txBody>
          <a:bodyPr wrap="none" rtlCol="0">
            <a:spAutoFit/>
          </a:bodyPr>
          <a:lstStyle/>
          <a:p>
            <a:r>
              <a:rPr lang="en-US" i="1" dirty="0" smtClean="0"/>
              <a:t>Infused with Solfeggio Frequencies</a:t>
            </a:r>
            <a:endParaRPr lang="en-US" i="1" dirty="0"/>
          </a:p>
        </p:txBody>
      </p:sp>
    </p:spTree>
    <p:extLst>
      <p:ext uri="{BB962C8B-B14F-4D97-AF65-F5344CB8AC3E}">
        <p14:creationId xmlns:p14="http://schemas.microsoft.com/office/powerpoint/2010/main" val="15972597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6695</TotalTime>
  <Words>1026</Words>
  <Application>Microsoft Office PowerPoint</Application>
  <PresentationFormat>On-screen Show (4:3)</PresentationFormat>
  <Paragraphs>137</Paragraphs>
  <Slides>6</Slides>
  <Notes>0</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PowerPoint Presentation</vt:lpstr>
      <vt:lpstr>PowerPoint Presentation</vt:lpstr>
      <vt:lpstr>PowerPoint Presentation</vt:lpstr>
      <vt:lpstr>PowerPoint Presentation</vt:lpstr>
      <vt:lpstr>PowerPoint Presentation</vt:lpstr>
      <vt:lpstr>Crystals, metals and minerals, contained within  SPower Energy Tools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pc</cp:lastModifiedBy>
  <cp:revision>41</cp:revision>
  <dcterms:created xsi:type="dcterms:W3CDTF">2022-09-14T21:33:41Z</dcterms:created>
  <dcterms:modified xsi:type="dcterms:W3CDTF">2022-09-19T15:05:32Z</dcterms:modified>
</cp:coreProperties>
</file>