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81" r:id="rId2"/>
    <p:sldId id="262" r:id="rId3"/>
    <p:sldId id="282" r:id="rId4"/>
    <p:sldId id="288" r:id="rId5"/>
    <p:sldId id="289" r:id="rId6"/>
    <p:sldId id="283" r:id="rId7"/>
    <p:sldId id="284" r:id="rId8"/>
    <p:sldId id="285" r:id="rId9"/>
    <p:sldId id="286" r:id="rId10"/>
    <p:sldId id="287" r:id="rId11"/>
    <p:sldId id="27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03E37-FD10-425D-9E3D-DB7847C6701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58C8B-4679-40C5-B82B-43D25F164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27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1DE1-E483-41D3-87E0-C4BEE93D4ABC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pp.discoveryeducation.com/search?Ntt=the+lives+of+cell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3400" y="76200"/>
            <a:ext cx="3276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</a:rPr>
              <a:t>Lesson 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</a:rPr>
              <a:t>1:</a:t>
            </a:r>
            <a:endParaRPr lang="en-U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3000" y="1036674"/>
            <a:ext cx="3429000" cy="715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accent4"/>
                </a:solidFill>
              </a:rPr>
              <a:t>Cells</a:t>
            </a:r>
            <a:endParaRPr lang="en-US" sz="6000" b="1" dirty="0">
              <a:solidFill>
                <a:schemeClr val="accent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441"/>
            <a:ext cx="9144000" cy="470915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"/>
            <a:ext cx="7696200" cy="1524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chemeClr val="accent4"/>
                </a:solidFill>
              </a:rPr>
              <a:t>The human body is a complex system of cells that are grouped into organ systems and have specialized functions.</a:t>
            </a:r>
            <a:endParaRPr lang="en-US" sz="3400" b="1" dirty="0">
              <a:solidFill>
                <a:schemeClr val="accent4"/>
              </a:solidFill>
            </a:endParaRPr>
          </a:p>
        </p:txBody>
      </p:sp>
      <p:pic>
        <p:nvPicPr>
          <p:cNvPr id="4" name="Picture 3" descr="Blood-cell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133600"/>
            <a:ext cx="2286000" cy="1714500"/>
          </a:xfrm>
          <a:prstGeom prst="rect">
            <a:avLst/>
          </a:prstGeom>
        </p:spPr>
      </p:pic>
      <p:pic>
        <p:nvPicPr>
          <p:cNvPr id="5" name="Picture 4" descr="nerve-ce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2743200" cy="1700330"/>
          </a:xfrm>
          <a:prstGeom prst="rect">
            <a:avLst/>
          </a:prstGeom>
        </p:spPr>
      </p:pic>
      <p:pic>
        <p:nvPicPr>
          <p:cNvPr id="6" name="Picture 5" descr="Skin-cell-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54106"/>
            <a:ext cx="2286000" cy="1718094"/>
          </a:xfrm>
          <a:prstGeom prst="rect">
            <a:avLst/>
          </a:prstGeom>
        </p:spPr>
      </p:pic>
      <p:pic>
        <p:nvPicPr>
          <p:cNvPr id="7" name="Picture 6" descr="0604151117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452747"/>
            <a:ext cx="2252559" cy="1719453"/>
          </a:xfrm>
          <a:prstGeom prst="rect">
            <a:avLst/>
          </a:prstGeom>
        </p:spPr>
      </p:pic>
      <p:pic>
        <p:nvPicPr>
          <p:cNvPr id="8" name="Picture 7" descr="heartcell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4419600"/>
            <a:ext cx="2362200" cy="1771650"/>
          </a:xfrm>
          <a:prstGeom prst="rect">
            <a:avLst/>
          </a:prstGeom>
        </p:spPr>
      </p:pic>
      <p:pic>
        <p:nvPicPr>
          <p:cNvPr id="9" name="Picture 8" descr="live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2148615"/>
            <a:ext cx="2417063" cy="169075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838200" y="38100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Nerve Cells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733800" y="38100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Cells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553200" y="38100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Liver Cells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629400" y="61722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 Cells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81400" y="61722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Bone Cells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09600" y="61722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Skin Cells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/>
          </p:cNvSpPr>
          <p:nvPr/>
        </p:nvSpPr>
        <p:spPr>
          <a:xfrm>
            <a:off x="5334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200" b="1" dirty="0" smtClean="0">
                <a:solidFill>
                  <a:srgbClr val="FF0000"/>
                </a:solidFill>
                <a:hlinkClick r:id="rId2"/>
              </a:rPr>
              <a:t>The Lives of Cells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914400" y="1905000"/>
            <a:ext cx="60667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200" b="1" dirty="0" smtClean="0">
                <a:solidFill>
                  <a:schemeClr val="accent4">
                    <a:lumMod val="50000"/>
                  </a:schemeClr>
                </a:solidFill>
              </a:rPr>
              <a:t>Discovery Education Video</a:t>
            </a:r>
            <a:endParaRPr lang="en-US" sz="4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Cells: Key Questions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4" name="TextBox 683"/>
          <p:cNvSpPr txBox="1"/>
          <p:nvPr/>
        </p:nvSpPr>
        <p:spPr>
          <a:xfrm>
            <a:off x="533400" y="19812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Explain the statement, “Cells are the building blocks of all living things.”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Why does the human body contain many types of cells?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Describe the basic composition of a cell.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/>
                </a:solidFill>
              </a:rPr>
              <a:t>What are cells?</a:t>
            </a:r>
            <a:endParaRPr lang="en-US" sz="5400" b="1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6962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Cells are the basic unit of all living things.</a:t>
            </a:r>
            <a:endParaRPr lang="en-US" sz="4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111014-amoeba-flick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52800"/>
            <a:ext cx="3621386" cy="2286000"/>
          </a:xfrm>
          <a:prstGeom prst="rect">
            <a:avLst/>
          </a:prstGeom>
        </p:spPr>
      </p:pic>
      <p:pic>
        <p:nvPicPr>
          <p:cNvPr id="7" name="Picture 6" descr="4childr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81400"/>
            <a:ext cx="4230658" cy="2819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09600"/>
            <a:ext cx="7696200" cy="2971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Some organisms are made entirely of a single cell, but the human body contains about </a:t>
            </a:r>
            <a:b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100 trillion cells.</a:t>
            </a:r>
            <a:endParaRPr lang="en-US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09600" y="4267200"/>
            <a:ext cx="80772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That’s </a:t>
            </a:r>
            <a:r>
              <a:rPr kumimoji="0" lang="en-US" sz="5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100,000,000,000,000</a:t>
            </a:r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cells</a:t>
            </a:r>
            <a:r>
              <a:rPr kumimoji="0" lang="en-US" sz="5300" b="1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each of our bodies!</a:t>
            </a:r>
            <a:endParaRPr kumimoji="0" lang="en-US" sz="53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6200"/>
            <a:ext cx="7696200" cy="20574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Unicellular organisms are made of a single </a:t>
            </a:r>
            <a:r>
              <a:rPr lang="en-US" sz="5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cell.</a:t>
            </a:r>
            <a:endParaRPr lang="en-US" sz="5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3861626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2514600" cy="1704339"/>
          </a:xfrm>
          <a:prstGeom prst="rect">
            <a:avLst/>
          </a:prstGeom>
        </p:spPr>
      </p:pic>
      <p:pic>
        <p:nvPicPr>
          <p:cNvPr id="6" name="Picture 5" descr="bact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191000"/>
            <a:ext cx="1905000" cy="1905000"/>
          </a:xfrm>
          <a:prstGeom prst="rect">
            <a:avLst/>
          </a:prstGeom>
        </p:spPr>
      </p:pic>
      <p:pic>
        <p:nvPicPr>
          <p:cNvPr id="7" name="Picture 6" descr="diatoms-jj-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419600"/>
            <a:ext cx="2438400" cy="156828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66800" y="35814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Amoeba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00" y="34290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Paramecium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sp_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905000"/>
            <a:ext cx="2057400" cy="1547602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438400" y="59436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Diatoms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791200" y="60960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6200"/>
            <a:ext cx="7696200" cy="20574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accent4">
                    <a:lumMod val="75000"/>
                  </a:schemeClr>
                </a:solidFill>
              </a:rPr>
              <a:t>Multicellular organisms are made of many </a:t>
            </a:r>
            <a:r>
              <a:rPr lang="en-US" sz="5000" b="1" dirty="0" smtClean="0">
                <a:solidFill>
                  <a:schemeClr val="accent4">
                    <a:lumMod val="75000"/>
                  </a:schemeClr>
                </a:solidFill>
              </a:rPr>
              <a:t>cells.</a:t>
            </a:r>
            <a:endParaRPr lang="en-US" sz="5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Picture 13" descr="wild-lions-64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05200"/>
            <a:ext cx="3810000" cy="2857500"/>
          </a:xfrm>
          <a:prstGeom prst="rect">
            <a:avLst/>
          </a:prstGeom>
        </p:spPr>
      </p:pic>
      <p:pic>
        <p:nvPicPr>
          <p:cNvPr id="15" name="Picture 14" descr="sun-pitcher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57400"/>
            <a:ext cx="2438400" cy="4328160"/>
          </a:xfrm>
          <a:prstGeom prst="rect">
            <a:avLst/>
          </a:prstGeom>
        </p:spPr>
      </p:pic>
      <p:pic>
        <p:nvPicPr>
          <p:cNvPr id="13" name="Picture 12" descr="Lovely_kids_and_baby_photography_02_IE0020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209800"/>
            <a:ext cx="5974080" cy="3733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96200" cy="2057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There are two major classifications of </a:t>
            </a: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cells.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0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</a:rPr>
              <a:t>1. Plant Cells</a:t>
            </a:r>
            <a:endParaRPr lang="en-US" sz="6000" b="1" dirty="0">
              <a:solidFill>
                <a:schemeClr val="accent4"/>
              </a:solidFill>
            </a:endParaRPr>
          </a:p>
        </p:txBody>
      </p:sp>
      <p:pic>
        <p:nvPicPr>
          <p:cNvPr id="6" name="Picture 5" descr="Plant_Cel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02386"/>
            <a:ext cx="7749415" cy="605561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0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</a:rPr>
              <a:t>2. Animal Cells</a:t>
            </a:r>
            <a:endParaRPr lang="en-U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 descr="04-05A-AnimalCell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387"/>
            <a:ext cx="8458200" cy="604761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96200" cy="2819400"/>
          </a:xfrm>
        </p:spPr>
        <p:txBody>
          <a:bodyPr>
            <a:normAutofit fontScale="70000" lnSpcReduction="20000"/>
          </a:bodyPr>
          <a:lstStyle/>
          <a:p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All cells are about 2/3 water with a thin outer layer, or membrane, that controls what can enter and leave the cell.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163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What are cells?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 Heat Transfer</dc:title>
  <dc:creator>Justin Jones</dc:creator>
  <cp:lastModifiedBy>Justin Jones</cp:lastModifiedBy>
  <cp:revision>13</cp:revision>
  <dcterms:created xsi:type="dcterms:W3CDTF">2014-02-21T15:42:17Z</dcterms:created>
  <dcterms:modified xsi:type="dcterms:W3CDTF">2016-02-29T04:21:33Z</dcterms:modified>
</cp:coreProperties>
</file>