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6" r:id="rId2"/>
    <p:sldId id="258" r:id="rId3"/>
    <p:sldId id="257" r:id="rId4"/>
    <p:sldId id="272" r:id="rId5"/>
    <p:sldId id="259" r:id="rId6"/>
    <p:sldId id="273" r:id="rId7"/>
    <p:sldId id="276" r:id="rId8"/>
    <p:sldId id="274" r:id="rId9"/>
    <p:sldId id="268" r:id="rId10"/>
    <p:sldId id="271" r:id="rId11"/>
    <p:sldId id="261" r:id="rId12"/>
    <p:sldId id="269" r:id="rId13"/>
    <p:sldId id="270" r:id="rId14"/>
    <p:sldId id="262" r:id="rId15"/>
    <p:sldId id="263" r:id="rId16"/>
    <p:sldId id="275" r:id="rId17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4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81CA4511-69D6-48C9-B08F-118312C7CBD9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292C111D-016C-4CFD-9CE8-55FE6C6D4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75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2CEB2733-32A8-4FFD-A042-7E7AB515D60A}" type="datetimeFigureOut">
              <a:rPr lang="en-US" smtClean="0"/>
              <a:t>5/23/2016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69988"/>
            <a:ext cx="421322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A6E18CE5-DF7A-4259-BD88-06BCD76EC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323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18CE5-DF7A-4259-BD88-06BCD76EC2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92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18CE5-DF7A-4259-BD88-06BCD76EC2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79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18CE5-DF7A-4259-BD88-06BCD76EC2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4852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18CE5-DF7A-4259-BD88-06BCD76EC2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3016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18CE5-DF7A-4259-BD88-06BCD76EC2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91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18CE5-DF7A-4259-BD88-06BCD76EC2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20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18CE5-DF7A-4259-BD88-06BCD76EC2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02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18CE5-DF7A-4259-BD88-06BCD76EC2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40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18CE5-DF7A-4259-BD88-06BCD76EC2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27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18CE5-DF7A-4259-BD88-06BCD76EC2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161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18CE5-DF7A-4259-BD88-06BCD76EC2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106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18CE5-DF7A-4259-BD88-06BCD76EC2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9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18CE5-DF7A-4259-BD88-06BCD76EC2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954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E18CE5-DF7A-4259-BD88-06BCD76EC2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69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7799-18F7-400B-972B-3592E21CC3FB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DA17-A6AD-4FC7-ACF2-AC463C413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7799-18F7-400B-972B-3592E21CC3FB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DA17-A6AD-4FC7-ACF2-AC463C413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7799-18F7-400B-972B-3592E21CC3FB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DA17-A6AD-4FC7-ACF2-AC463C413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7799-18F7-400B-972B-3592E21CC3FB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DA17-A6AD-4FC7-ACF2-AC463C413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7799-18F7-400B-972B-3592E21CC3FB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DA17-A6AD-4FC7-ACF2-AC463C413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7799-18F7-400B-972B-3592E21CC3FB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DA17-A6AD-4FC7-ACF2-AC463C413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7799-18F7-400B-972B-3592E21CC3FB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DA17-A6AD-4FC7-ACF2-AC463C413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7799-18F7-400B-972B-3592E21CC3FB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DA17-A6AD-4FC7-ACF2-AC463C413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7799-18F7-400B-972B-3592E21CC3FB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DA17-A6AD-4FC7-ACF2-AC463C413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7799-18F7-400B-972B-3592E21CC3FB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DA17-A6AD-4FC7-ACF2-AC463C413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E7799-18F7-400B-972B-3592E21CC3FB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7DA17-A6AD-4FC7-ACF2-AC463C413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E7799-18F7-400B-972B-3592E21CC3FB}" type="datetimeFigureOut">
              <a:rPr lang="en-US" smtClean="0"/>
              <a:pPr/>
              <a:t>5/23/2016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7DA17-A6AD-4FC7-ACF2-AC463C413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app.discoveryeducation.com/player/view/assetGuid/2564D76A-96F1-4AC3-9323-C8CE8F684F99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ropical-rainforest.jpg"/>
          <p:cNvPicPr>
            <a:picLocks noChangeAspect="1"/>
          </p:cNvPicPr>
          <p:nvPr/>
        </p:nvPicPr>
        <p:blipFill rotWithShape="1">
          <a:blip r:embed="rId3"/>
          <a:srcRect t="5555" b="35555"/>
          <a:stretch/>
        </p:blipFill>
        <p:spPr>
          <a:xfrm>
            <a:off x="-76200" y="2590800"/>
            <a:ext cx="9144000" cy="40386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81000" y="457200"/>
            <a:ext cx="3200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Lesson 1: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676400" y="1143000"/>
            <a:ext cx="6858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Ecosystems and Biomes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ke-in-the-coniferous-forest-wallpaper.jpg"/>
          <p:cNvPicPr>
            <a:picLocks noChangeAspect="1"/>
          </p:cNvPicPr>
          <p:nvPr/>
        </p:nvPicPr>
        <p:blipFill rotWithShape="1">
          <a:blip r:embed="rId3"/>
          <a:srcRect l="8333" t="7778" r="8334" b="20000"/>
          <a:stretch/>
        </p:blipFill>
        <p:spPr>
          <a:xfrm>
            <a:off x="0" y="228600"/>
            <a:ext cx="9144000" cy="4953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05000" y="5562600"/>
            <a:ext cx="6781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Coniferous Forest Biome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9"/>
          <a:stretch/>
        </p:blipFill>
        <p:spPr>
          <a:xfrm>
            <a:off x="0" y="1447800"/>
            <a:ext cx="9144000" cy="5234782"/>
          </a:xfr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76200" y="304800"/>
            <a:ext cx="6019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Grassland Biome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eautiful Autumn Wallpapers HD 3.jpg"/>
          <p:cNvPicPr>
            <a:picLocks noChangeAspect="1"/>
          </p:cNvPicPr>
          <p:nvPr/>
        </p:nvPicPr>
        <p:blipFill rotWithShape="1">
          <a:blip r:embed="rId3"/>
          <a:srcRect t="16667" b="11111"/>
          <a:stretch/>
        </p:blipFill>
        <p:spPr>
          <a:xfrm>
            <a:off x="0" y="228600"/>
            <a:ext cx="9144000" cy="4953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905000" y="5562600"/>
            <a:ext cx="6781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Deciduous Forest Biome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esert Animals.jpg"/>
          <p:cNvPicPr>
            <a:picLocks noChangeAspect="1"/>
          </p:cNvPicPr>
          <p:nvPr/>
        </p:nvPicPr>
        <p:blipFill rotWithShape="1">
          <a:blip r:embed="rId3"/>
          <a:srcRect t="15556" b="7777"/>
          <a:stretch/>
        </p:blipFill>
        <p:spPr>
          <a:xfrm>
            <a:off x="0" y="1447800"/>
            <a:ext cx="9144000" cy="52578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6200" y="304800"/>
            <a:ext cx="502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Desert Biome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over pic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2222" b="2222"/>
          <a:stretch/>
        </p:blipFill>
        <p:spPr>
          <a:xfrm>
            <a:off x="0" y="152400"/>
            <a:ext cx="9144000" cy="51816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05000" y="5638800"/>
            <a:ext cx="6781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Tropical Rainforest Biome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coral reef wallpaper 1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333" b="10000"/>
          <a:stretch/>
        </p:blipFill>
        <p:spPr>
          <a:xfrm>
            <a:off x="0" y="1447800"/>
            <a:ext cx="9144000" cy="52578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8600" y="228600"/>
            <a:ext cx="5029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Aquatic Biome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Ecosystems and Biomes: </a:t>
            </a:r>
            <a:br>
              <a:rPr kumimoji="0" lang="en-US" sz="4500" b="1" i="0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4500" b="1" i="0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Key Questions</a:t>
            </a:r>
            <a:endParaRPr kumimoji="0" lang="en-US" sz="4500" b="1" i="0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4" name="TextBox 683"/>
          <p:cNvSpPr txBox="1"/>
          <p:nvPr/>
        </p:nvSpPr>
        <p:spPr>
          <a:xfrm>
            <a:off x="533400" y="1905000"/>
            <a:ext cx="815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What is an ecosystem?</a:t>
            </a:r>
            <a:b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sz="32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514350" indent="-514350">
              <a:buAutoNum type="arabicPeriod"/>
            </a:pPr>
            <a:r>
              <a:rPr lang="en-US" sz="3200" b="1" dirty="0" smtClean="0">
                <a:solidFill>
                  <a:schemeClr val="tx2"/>
                </a:solidFill>
              </a:rPr>
              <a:t>How are ecosystems and a biomes similar? How are they different?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3200" b="1" dirty="0" smtClean="0"/>
          </a:p>
          <a:p>
            <a:pPr marL="514350" indent="-514350">
              <a:buAutoNum type="arabicPeriod"/>
            </a:pPr>
            <a:r>
              <a:rPr lang="en-US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What are biotic and abiotic factors? Give examples of each.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3200" b="1" dirty="0" smtClean="0"/>
          </a:p>
          <a:p>
            <a:pPr marL="514350" indent="-514350">
              <a:buAutoNum type="arabicPeriod"/>
            </a:pPr>
            <a:r>
              <a:rPr lang="en-US" sz="3200" b="1" dirty="0" smtClean="0">
                <a:solidFill>
                  <a:schemeClr val="tx2"/>
                </a:solidFill>
              </a:rPr>
              <a:t>What are the seven major biomes on Earth?</a:t>
            </a:r>
            <a:endParaRPr lang="en-US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4343400"/>
            <a:ext cx="8839200" cy="228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Complete the Ecosystems KWL chart in your science journal. The K and W portions should be completed now, and the L portion should be completed at the end of the unit.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299403"/>
              </p:ext>
            </p:extLst>
          </p:nvPr>
        </p:nvGraphicFramePr>
        <p:xfrm>
          <a:off x="0" y="152400"/>
          <a:ext cx="9144000" cy="3930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961962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chemeClr val="tx1"/>
                          </a:solidFill>
                        </a:rPr>
                        <a:t>K</a:t>
                      </a:r>
                      <a:endParaRPr lang="en-US" sz="6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chemeClr val="tx1"/>
                          </a:solidFill>
                        </a:rPr>
                        <a:t>W</a:t>
                      </a:r>
                      <a:endParaRPr lang="en-US" sz="6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6000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en-US" sz="6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2924238">
                <a:tc>
                  <a:txBody>
                    <a:bodyPr/>
                    <a:lstStyle/>
                    <a:p>
                      <a:pPr algn="ctr"/>
                      <a:endParaRPr lang="en-US" sz="3000" dirty="0" smtClean="0"/>
                    </a:p>
                    <a:p>
                      <a:pPr algn="ctr"/>
                      <a:r>
                        <a:rPr lang="en-US" sz="3000" dirty="0" smtClean="0"/>
                        <a:t>What do I already know about ecosystems?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 smtClean="0"/>
                    </a:p>
                    <a:p>
                      <a:pPr algn="ctr"/>
                      <a:r>
                        <a:rPr lang="en-US" sz="3000" dirty="0" smtClean="0"/>
                        <a:t>What do I want to learn about</a:t>
                      </a:r>
                      <a:r>
                        <a:rPr lang="en-US" sz="3000" baseline="0" dirty="0" smtClean="0"/>
                        <a:t> ecosystems?</a:t>
                      </a:r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 smtClean="0"/>
                    </a:p>
                    <a:p>
                      <a:pPr algn="ctr"/>
                      <a:r>
                        <a:rPr lang="en-US" sz="3000" dirty="0" smtClean="0"/>
                        <a:t>What did I learn about ecosystems?</a:t>
                      </a:r>
                    </a:p>
                    <a:p>
                      <a:pPr algn="ctr"/>
                      <a:r>
                        <a:rPr lang="en-US" sz="2800" dirty="0" smtClean="0"/>
                        <a:t>(after the unit)</a:t>
                      </a:r>
                      <a:endParaRPr lang="en-US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04800" y="228600"/>
            <a:ext cx="4114800" cy="297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 ecosystem is a community of organisms interacting with their environment.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393"/>
          <a:stretch/>
        </p:blipFill>
        <p:spPr>
          <a:xfrm>
            <a:off x="4724400" y="0"/>
            <a:ext cx="44196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3429000"/>
            <a:ext cx="4114800" cy="2971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Organisms are living things and the environment is made up of </a:t>
            </a:r>
            <a:b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non-living things.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304800"/>
            <a:ext cx="8686800" cy="1981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interaction between these biotic (living) factors and abiotic (non-living) factors make up the characteristics of an ecosystem.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71154"/>
            <a:ext cx="9144000" cy="413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4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334000" y="2362200"/>
            <a:ext cx="3048000" cy="1828800"/>
          </a:xfrm>
        </p:spPr>
        <p:txBody>
          <a:bodyPr>
            <a:noAutofit/>
          </a:bodyPr>
          <a:lstStyle/>
          <a:p>
            <a:pPr marL="514350" lvl="0" indent="-514350" algn="l">
              <a:buAutoNum type="arabicPeriod"/>
            </a:pP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Plants</a:t>
            </a:r>
          </a:p>
          <a:p>
            <a:pPr marL="514350" lvl="0" indent="-514350" algn="l">
              <a:buAutoNum type="arabicPeriod"/>
            </a:pP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Animals</a:t>
            </a:r>
          </a:p>
          <a:p>
            <a:pPr marL="514350" lvl="0" indent="-514350" algn="l">
              <a:buAutoNum type="arabicPeriod"/>
            </a:pP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Microbes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53000" y="1139680"/>
            <a:ext cx="3611186" cy="765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Types of Biotic </a:t>
            </a:r>
            <a:b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Factors: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Plants%20(9).jpg"/>
          <p:cNvPicPr>
            <a:picLocks noChangeAspect="1"/>
          </p:cNvPicPr>
          <p:nvPr/>
        </p:nvPicPr>
        <p:blipFill rotWithShape="1">
          <a:blip r:embed="rId3" cstate="print"/>
          <a:srcRect l="-84" t="30302" r="4662" b="6384"/>
          <a:stretch/>
        </p:blipFill>
        <p:spPr>
          <a:xfrm>
            <a:off x="0" y="2061"/>
            <a:ext cx="4572000" cy="2275239"/>
          </a:xfrm>
          <a:prstGeom prst="rect">
            <a:avLst/>
          </a:prstGeom>
        </p:spPr>
      </p:pic>
      <p:pic>
        <p:nvPicPr>
          <p:cNvPr id="7" name="Picture 6" descr="Young_Deer,_Fawn.jpg"/>
          <p:cNvPicPr>
            <a:picLocks noChangeAspect="1"/>
          </p:cNvPicPr>
          <p:nvPr/>
        </p:nvPicPr>
        <p:blipFill rotWithShape="1">
          <a:blip r:embed="rId4" cstate="print"/>
          <a:srcRect t="21620" r="4394" b="12322"/>
          <a:stretch/>
        </p:blipFill>
        <p:spPr>
          <a:xfrm>
            <a:off x="-3185" y="2277300"/>
            <a:ext cx="4575185" cy="2370900"/>
          </a:xfrm>
          <a:prstGeom prst="rect">
            <a:avLst/>
          </a:prstGeom>
        </p:spPr>
      </p:pic>
      <p:pic>
        <p:nvPicPr>
          <p:cNvPr id="8" name="Picture 7" descr="bacteroides-36759a40d34842ceedd274912ab79f119aaf3a3b-s6-c30.jpg"/>
          <p:cNvPicPr>
            <a:picLocks noChangeAspect="1"/>
          </p:cNvPicPr>
          <p:nvPr/>
        </p:nvPicPr>
        <p:blipFill rotWithShape="1">
          <a:blip r:embed="rId5"/>
          <a:srcRect l="1" t="19324" r="-4670" b="17330"/>
          <a:stretch/>
        </p:blipFill>
        <p:spPr>
          <a:xfrm>
            <a:off x="0" y="4584399"/>
            <a:ext cx="4785496" cy="2273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914400" y="1889760"/>
            <a:ext cx="3048000" cy="4358640"/>
          </a:xfrm>
        </p:spPr>
        <p:txBody>
          <a:bodyPr>
            <a:noAutofit/>
          </a:bodyPr>
          <a:lstStyle/>
          <a:p>
            <a:pPr marL="514350" lvl="0" indent="-514350" algn="r">
              <a:buAutoNum type="arabicPeriod"/>
            </a:pP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Air</a:t>
            </a:r>
          </a:p>
          <a:p>
            <a:pPr marL="514350" lvl="0" indent="-514350" algn="r">
              <a:buAutoNum type="arabicPeriod"/>
            </a:pP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Water</a:t>
            </a:r>
          </a:p>
          <a:p>
            <a:pPr marL="514350" lvl="0" indent="-514350" algn="r">
              <a:buAutoNum type="arabicPeriod"/>
            </a:pP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Soil</a:t>
            </a:r>
          </a:p>
          <a:p>
            <a:pPr marL="514350" lvl="0" indent="-514350" algn="r">
              <a:buAutoNum type="arabicPeriod"/>
            </a:pP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Rocks</a:t>
            </a:r>
          </a:p>
          <a:p>
            <a:pPr marL="514350" lvl="0" indent="-514350" algn="r">
              <a:buAutoNum type="arabicPeriod"/>
            </a:pP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Sunlight</a:t>
            </a:r>
          </a:p>
          <a:p>
            <a:pPr marL="514350" lvl="0" indent="-514350" algn="r">
              <a:buAutoNum type="arabicPeriod"/>
            </a:pPr>
            <a:r>
              <a:rPr lang="en-US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Weather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762000"/>
            <a:ext cx="3611186" cy="8416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Types of Abiotic </a:t>
            </a:r>
            <a:b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Factors: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5" r="41251"/>
          <a:stretch/>
        </p:blipFill>
        <p:spPr>
          <a:xfrm>
            <a:off x="4267200" y="0"/>
            <a:ext cx="487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4800" y="990600"/>
            <a:ext cx="5943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Discovery Education Video: 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84" name="TextBox 683"/>
          <p:cNvSpPr txBox="1"/>
          <p:nvPr/>
        </p:nvSpPr>
        <p:spPr>
          <a:xfrm>
            <a:off x="1066800" y="20574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  <a:hlinkClick r:id="rId2"/>
              </a:rPr>
              <a:t>Real World Science: Ecosystems and Biomes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3200400"/>
            <a:ext cx="838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This program takes students on a journey to different types of biomes around the globe, from tropical rain forests, to mountains, deserts and the ocean. Live-action footage and colorful graphics teach students about different regions and climates, explain what an ecosystem is, and examine the impact living organisms and their environments have on each other. A terrarium project shows students how they can build their own living ecosystem.</a:t>
            </a:r>
          </a:p>
        </p:txBody>
      </p:sp>
    </p:spTree>
    <p:extLst>
      <p:ext uri="{BB962C8B-B14F-4D97-AF65-F5344CB8AC3E}">
        <p14:creationId xmlns:p14="http://schemas.microsoft.com/office/powerpoint/2010/main" val="224180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2400" y="76200"/>
            <a:ext cx="8686800" cy="213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 biome </a:t>
            </a:r>
            <a:r>
              <a:rPr lang="en-US" sz="3200" b="1" dirty="0">
                <a:solidFill>
                  <a:schemeClr val="tx2"/>
                </a:solidFill>
                <a:latin typeface="+mj-lt"/>
              </a:rPr>
              <a:t>is a major regional or global living community characterized by the dominant organisms and climate</a:t>
            </a:r>
            <a:r>
              <a:rPr lang="en-US" sz="32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Our planet has seven major biomes.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25189"/>
            <a:ext cx="9144000" cy="453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799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1925122_orig.pn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0000" b="6667"/>
          <a:stretch/>
        </p:blipFill>
        <p:spPr>
          <a:xfrm>
            <a:off x="1" y="1600200"/>
            <a:ext cx="9143999" cy="50292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81000" y="304800"/>
            <a:ext cx="6019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4800" b="1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Arctic Tundra Biome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800</TotalTime>
  <Words>286</Words>
  <Application>Microsoft Office PowerPoint</Application>
  <PresentationFormat>On-screen Show (4:3)</PresentationFormat>
  <Paragraphs>57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Tuesday, September 10, 2013</dc:title>
  <dc:creator>Justin Jones</dc:creator>
  <cp:lastModifiedBy>Justin Jones</cp:lastModifiedBy>
  <cp:revision>53</cp:revision>
  <cp:lastPrinted>2015-09-07T22:00:05Z</cp:lastPrinted>
  <dcterms:created xsi:type="dcterms:W3CDTF">2013-09-10T11:01:26Z</dcterms:created>
  <dcterms:modified xsi:type="dcterms:W3CDTF">2016-05-24T03:25:27Z</dcterms:modified>
</cp:coreProperties>
</file>