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82" r:id="rId3"/>
    <p:sldId id="286" r:id="rId4"/>
    <p:sldId id="283" r:id="rId5"/>
    <p:sldId id="284" r:id="rId6"/>
    <p:sldId id="287" r:id="rId7"/>
    <p:sldId id="285" r:id="rId8"/>
    <p:sldId id="288" r:id="rId9"/>
    <p:sldId id="270"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703E37-FD10-425D-9E3D-DB7847C67013}" type="datetimeFigureOut">
              <a:rPr lang="en-US" smtClean="0"/>
              <a:pPr/>
              <a:t>9/2/2020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5A58C8B-4679-40C5-B82B-43D25F1649E5}" type="slidenum">
              <a:rPr lang="en-US" smtClean="0"/>
              <a:pPr/>
              <a:t>‹#›</a:t>
            </a:fld>
            <a:endParaRPr lang="en-US"/>
          </a:p>
        </p:txBody>
      </p:sp>
    </p:spTree>
    <p:extLst>
      <p:ext uri="{BB962C8B-B14F-4D97-AF65-F5344CB8AC3E}">
        <p14:creationId xmlns:p14="http://schemas.microsoft.com/office/powerpoint/2010/main" val="3704684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A12CDA-978B-4E06-A11C-6BAAC3AAA9FE}" type="datetimeFigureOut">
              <a:rPr lang="en-US" smtClean="0"/>
              <a:t>9/2/2020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FB3AAE-8789-45C8-8A3A-22AE362AD7FF}" type="slidenum">
              <a:rPr lang="en-US" smtClean="0"/>
              <a:t>‹#›</a:t>
            </a:fld>
            <a:endParaRPr lang="en-US"/>
          </a:p>
        </p:txBody>
      </p:sp>
    </p:spTree>
    <p:extLst>
      <p:ext uri="{BB962C8B-B14F-4D97-AF65-F5344CB8AC3E}">
        <p14:creationId xmlns:p14="http://schemas.microsoft.com/office/powerpoint/2010/main" val="2552497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FB3AAE-8789-45C8-8A3A-22AE362AD7FF}" type="slidenum">
              <a:rPr lang="en-US" smtClean="0"/>
              <a:t>3</a:t>
            </a:fld>
            <a:endParaRPr lang="en-US"/>
          </a:p>
        </p:txBody>
      </p:sp>
    </p:spTree>
    <p:extLst>
      <p:ext uri="{BB962C8B-B14F-4D97-AF65-F5344CB8AC3E}">
        <p14:creationId xmlns:p14="http://schemas.microsoft.com/office/powerpoint/2010/main" val="776653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FB3AAE-8789-45C8-8A3A-22AE362AD7FF}" type="slidenum">
              <a:rPr lang="en-US" smtClean="0"/>
              <a:t>6</a:t>
            </a:fld>
            <a:endParaRPr lang="en-US"/>
          </a:p>
        </p:txBody>
      </p:sp>
    </p:spTree>
    <p:extLst>
      <p:ext uri="{BB962C8B-B14F-4D97-AF65-F5344CB8AC3E}">
        <p14:creationId xmlns:p14="http://schemas.microsoft.com/office/powerpoint/2010/main" val="704552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EC41DE1-E483-41D3-87E0-C4BEE93D4ABC}" type="datetimeFigureOut">
              <a:rPr lang="en-US" smtClean="0"/>
              <a:pPr/>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516A6-CCAB-4643-B7D3-F2931BA14DE8}" type="slidenum">
              <a:rPr lang="en-US" smtClean="0"/>
              <a:pPr/>
              <a:t>‹#›</a:t>
            </a:fld>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C41DE1-E483-41D3-87E0-C4BEE93D4ABC}" type="datetimeFigureOut">
              <a:rPr lang="en-US" smtClean="0"/>
              <a:pPr/>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516A6-CCAB-4643-B7D3-F2931BA14DE8}" type="slidenum">
              <a:rPr lang="en-US" smtClean="0"/>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C41DE1-E483-41D3-87E0-C4BEE93D4ABC}" type="datetimeFigureOut">
              <a:rPr lang="en-US" smtClean="0"/>
              <a:pPr/>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516A6-CCAB-4643-B7D3-F2931BA14DE8}" type="slidenum">
              <a:rPr lang="en-US" smtClean="0"/>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C41DE1-E483-41D3-87E0-C4BEE93D4ABC}" type="datetimeFigureOut">
              <a:rPr lang="en-US" smtClean="0"/>
              <a:pPr/>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516A6-CCAB-4643-B7D3-F2931BA14DE8}" type="slidenum">
              <a:rPr lang="en-US" smtClean="0"/>
              <a:pPr/>
              <a:t>‹#›</a:t>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C41DE1-E483-41D3-87E0-C4BEE93D4ABC}" type="datetimeFigureOut">
              <a:rPr lang="en-US" smtClean="0"/>
              <a:pPr/>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516A6-CCAB-4643-B7D3-F2931BA14DE8}" type="slidenum">
              <a:rPr lang="en-US" smtClean="0"/>
              <a:pPr/>
              <a:t>‹#›</a:t>
            </a:fld>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C41DE1-E483-41D3-87E0-C4BEE93D4ABC}" type="datetimeFigureOut">
              <a:rPr lang="en-US" smtClean="0"/>
              <a:pPr/>
              <a:t>9/2/2020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D516A6-CCAB-4643-B7D3-F2931BA14DE8}" type="slidenum">
              <a:rPr lang="en-US" smtClean="0"/>
              <a:pPr/>
              <a:t>‹#›</a:t>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C41DE1-E483-41D3-87E0-C4BEE93D4ABC}" type="datetimeFigureOut">
              <a:rPr lang="en-US" smtClean="0"/>
              <a:pPr/>
              <a:t>9/2/2020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D516A6-CCAB-4643-B7D3-F2931BA14DE8}" type="slidenum">
              <a:rPr lang="en-US" smtClean="0"/>
              <a:pPr/>
              <a:t>‹#›</a:t>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C41DE1-E483-41D3-87E0-C4BEE93D4ABC}" type="datetimeFigureOut">
              <a:rPr lang="en-US" smtClean="0"/>
              <a:pPr/>
              <a:t>9/2/2020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D516A6-CCAB-4643-B7D3-F2931BA14DE8}" type="slidenum">
              <a:rPr lang="en-US" smtClean="0"/>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C41DE1-E483-41D3-87E0-C4BEE93D4ABC}" type="datetimeFigureOut">
              <a:rPr lang="en-US" smtClean="0"/>
              <a:pPr/>
              <a:t>9/2/2020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D516A6-CCAB-4643-B7D3-F2931BA14DE8}" type="slidenum">
              <a:rPr lang="en-US" smtClean="0"/>
              <a:pPr/>
              <a:t>‹#›</a:t>
            </a:fld>
            <a:endParaRPr 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C41DE1-E483-41D3-87E0-C4BEE93D4ABC}" type="datetimeFigureOut">
              <a:rPr lang="en-US" smtClean="0"/>
              <a:pPr/>
              <a:t>9/2/2020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D516A6-CCAB-4643-B7D3-F2931BA14DE8}" type="slidenum">
              <a:rPr lang="en-US" smtClean="0"/>
              <a:pPr/>
              <a:t>‹#›</a:t>
            </a:fld>
            <a:endParaRPr 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C41DE1-E483-41D3-87E0-C4BEE93D4ABC}" type="datetimeFigureOut">
              <a:rPr lang="en-US" smtClean="0"/>
              <a:pPr/>
              <a:t>9/2/2020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D516A6-CCAB-4643-B7D3-F2931BA14DE8}" type="slidenum">
              <a:rPr lang="en-US" smtClean="0"/>
              <a:pPr/>
              <a:t>‹#›</a:t>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41DE1-E483-41D3-87E0-C4BEE93D4ABC}" type="datetimeFigureOut">
              <a:rPr lang="en-US" smtClean="0"/>
              <a:pPr/>
              <a:t>9/2/2020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D516A6-CCAB-4643-B7D3-F2931BA14D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app.discoveryeducation.com/player/view/assetGuid/6C983627-39BF-4830-8B71-7381225B9A43"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app.discoveryeducation.com/player/view/assetGuid/D621326A-36AB-47BF-9CC7-77BE8EB7589A"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97" y="2221610"/>
            <a:ext cx="9144793" cy="4407790"/>
          </a:xfrm>
          <a:prstGeom prst="rect">
            <a:avLst/>
          </a:prstGeom>
        </p:spPr>
      </p:pic>
      <p:sp>
        <p:nvSpPr>
          <p:cNvPr id="2" name="Title 1"/>
          <p:cNvSpPr>
            <a:spLocks noGrp="1"/>
          </p:cNvSpPr>
          <p:nvPr>
            <p:ph type="ctrTitle"/>
          </p:nvPr>
        </p:nvSpPr>
        <p:spPr>
          <a:xfrm>
            <a:off x="381000" y="152400"/>
            <a:ext cx="8382000" cy="914400"/>
          </a:xfrm>
        </p:spPr>
        <p:txBody>
          <a:bodyPr>
            <a:noAutofit/>
          </a:bodyPr>
          <a:lstStyle/>
          <a:p>
            <a:pPr algn="l"/>
            <a:r>
              <a:rPr lang="en-US" sz="6000" b="1" dirty="0">
                <a:solidFill>
                  <a:schemeClr val="tx2">
                    <a:lumMod val="50000"/>
                  </a:schemeClr>
                </a:solidFill>
              </a:rPr>
              <a:t>Lesson 1:</a:t>
            </a:r>
          </a:p>
        </p:txBody>
      </p:sp>
      <p:sp>
        <p:nvSpPr>
          <p:cNvPr id="8" name="Title 1"/>
          <p:cNvSpPr txBox="1">
            <a:spLocks/>
          </p:cNvSpPr>
          <p:nvPr/>
        </p:nvSpPr>
        <p:spPr>
          <a:xfrm>
            <a:off x="1295400" y="914400"/>
            <a:ext cx="7543800" cy="10058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000" b="1" dirty="0">
                <a:solidFill>
                  <a:schemeClr val="tx2"/>
                </a:solidFill>
              </a:rPr>
              <a:t>The Cycle of Day and Night</a:t>
            </a:r>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4452939" cy="6858000"/>
          </a:xfrm>
          <a:prstGeom prst="rect">
            <a:avLst/>
          </a:prstGeom>
        </p:spPr>
      </p:pic>
      <p:sp>
        <p:nvSpPr>
          <p:cNvPr id="9" name="Title 1"/>
          <p:cNvSpPr txBox="1">
            <a:spLocks/>
          </p:cNvSpPr>
          <p:nvPr/>
        </p:nvSpPr>
        <p:spPr>
          <a:xfrm>
            <a:off x="4800600" y="685800"/>
            <a:ext cx="3962400" cy="2590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tx2"/>
                </a:solidFill>
                <a:effectLst/>
                <a:uLnTx/>
                <a:uFillTx/>
                <a:latin typeface="+mj-lt"/>
                <a:ea typeface="+mj-ea"/>
                <a:cs typeface="+mj-cs"/>
              </a:rPr>
              <a:t>Day and</a:t>
            </a:r>
            <a:r>
              <a:rPr kumimoji="0" lang="en-US" sz="3600" b="1" i="0" u="none" strike="noStrike" kern="1200" cap="none" spc="0" normalizeH="0" noProof="0" dirty="0">
                <a:ln>
                  <a:noFill/>
                </a:ln>
                <a:solidFill>
                  <a:schemeClr val="tx2"/>
                </a:solidFill>
                <a:effectLst/>
                <a:uLnTx/>
                <a:uFillTx/>
                <a:latin typeface="+mj-lt"/>
                <a:ea typeface="+mj-ea"/>
                <a:cs typeface="+mj-cs"/>
              </a:rPr>
              <a:t> night on Earth occur in a </a:t>
            </a:r>
            <a:r>
              <a:rPr kumimoji="0" lang="en-US" sz="3600" b="1" i="1" u="none" strike="noStrike" kern="1200" cap="none" spc="0" normalizeH="0" noProof="0" dirty="0">
                <a:ln>
                  <a:noFill/>
                </a:ln>
                <a:solidFill>
                  <a:schemeClr val="tx2"/>
                </a:solidFill>
                <a:effectLst/>
                <a:uLnTx/>
                <a:uFillTx/>
                <a:latin typeface="+mj-lt"/>
                <a:ea typeface="+mj-ea"/>
                <a:cs typeface="+mj-cs"/>
              </a:rPr>
              <a:t>cycle, </a:t>
            </a:r>
            <a:r>
              <a:rPr kumimoji="0" lang="en-US" sz="3600" b="1" u="none" strike="noStrike" kern="1200" cap="none" spc="0" normalizeH="0" noProof="0" dirty="0">
                <a:ln>
                  <a:noFill/>
                </a:ln>
                <a:solidFill>
                  <a:schemeClr val="tx2"/>
                </a:solidFill>
                <a:effectLst/>
                <a:uLnTx/>
                <a:uFillTx/>
                <a:latin typeface="+mj-lt"/>
                <a:ea typeface="+mj-ea"/>
                <a:cs typeface="+mj-cs"/>
              </a:rPr>
              <a:t>or a process that repeats.</a:t>
            </a:r>
            <a:endParaRPr kumimoji="0" lang="en-US" sz="3600" b="1" u="none" strike="noStrike" kern="1200" cap="none" spc="0" normalizeH="0" baseline="0" noProof="0" dirty="0">
              <a:ln>
                <a:noFill/>
              </a:ln>
              <a:solidFill>
                <a:schemeClr val="tx2"/>
              </a:solidFill>
              <a:effectLst/>
              <a:uLnTx/>
              <a:uFillTx/>
              <a:latin typeface="+mj-lt"/>
              <a:ea typeface="+mj-ea"/>
              <a:cs typeface="+mj-cs"/>
            </a:endParaRPr>
          </a:p>
        </p:txBody>
      </p:sp>
      <p:sp>
        <p:nvSpPr>
          <p:cNvPr id="8" name="Title 1"/>
          <p:cNvSpPr txBox="1">
            <a:spLocks/>
          </p:cNvSpPr>
          <p:nvPr/>
        </p:nvSpPr>
        <p:spPr>
          <a:xfrm>
            <a:off x="4800600" y="3810000"/>
            <a:ext cx="3962400" cy="167640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tx2">
                    <a:lumMod val="50000"/>
                  </a:schemeClr>
                </a:solidFill>
                <a:effectLst/>
                <a:uLnTx/>
                <a:uFillTx/>
                <a:latin typeface="+mj-lt"/>
                <a:ea typeface="+mj-ea"/>
                <a:cs typeface="+mj-cs"/>
              </a:rPr>
              <a:t>Earth’s 24 hour </a:t>
            </a:r>
            <a:br>
              <a:rPr kumimoji="0" lang="en-US" sz="3600" b="1" i="0" u="none" strike="noStrike" kern="1200" cap="none" spc="0" normalizeH="0" baseline="0" noProof="0" dirty="0">
                <a:ln>
                  <a:noFill/>
                </a:ln>
                <a:solidFill>
                  <a:schemeClr val="tx2">
                    <a:lumMod val="50000"/>
                  </a:schemeClr>
                </a:solidFill>
                <a:effectLst/>
                <a:uLnTx/>
                <a:uFillTx/>
                <a:latin typeface="+mj-lt"/>
                <a:ea typeface="+mj-ea"/>
                <a:cs typeface="+mj-cs"/>
              </a:rPr>
            </a:br>
            <a:r>
              <a:rPr kumimoji="0" lang="en-US" sz="3600" b="1" i="0" u="none" strike="noStrike" kern="1200" cap="none" spc="0" normalizeH="0" baseline="0" noProof="0" dirty="0">
                <a:ln>
                  <a:noFill/>
                </a:ln>
                <a:solidFill>
                  <a:schemeClr val="tx2">
                    <a:lumMod val="50000"/>
                  </a:schemeClr>
                </a:solidFill>
                <a:effectLst/>
                <a:uLnTx/>
                <a:uFillTx/>
                <a:latin typeface="+mj-lt"/>
                <a:ea typeface="+mj-ea"/>
                <a:cs typeface="+mj-cs"/>
              </a:rPr>
              <a:t>day is based on </a:t>
            </a:r>
            <a:br>
              <a:rPr kumimoji="0" lang="en-US" sz="3600" b="1" i="0" u="none" strike="noStrike" kern="1200" cap="none" spc="0" normalizeH="0" baseline="0" noProof="0" dirty="0">
                <a:ln>
                  <a:noFill/>
                </a:ln>
                <a:solidFill>
                  <a:schemeClr val="tx2">
                    <a:lumMod val="50000"/>
                  </a:schemeClr>
                </a:solidFill>
                <a:effectLst/>
                <a:uLnTx/>
                <a:uFillTx/>
                <a:latin typeface="+mj-lt"/>
                <a:ea typeface="+mj-ea"/>
                <a:cs typeface="+mj-cs"/>
              </a:rPr>
            </a:br>
            <a:r>
              <a:rPr kumimoji="0" lang="en-US" sz="3600" b="1" i="0" u="none" strike="noStrike" kern="1200" cap="none" spc="0" normalizeH="0" baseline="0" noProof="0" dirty="0">
                <a:ln>
                  <a:noFill/>
                </a:ln>
                <a:solidFill>
                  <a:schemeClr val="tx2">
                    <a:lumMod val="50000"/>
                  </a:schemeClr>
                </a:solidFill>
                <a:effectLst/>
                <a:uLnTx/>
                <a:uFillTx/>
                <a:latin typeface="+mj-lt"/>
                <a:ea typeface="+mj-ea"/>
                <a:cs typeface="+mj-cs"/>
              </a:rPr>
              <a:t>this cycle.</a:t>
            </a:r>
            <a:endParaRPr kumimoji="0" lang="en-US" sz="3600" b="1" u="none" strike="noStrike" kern="1200" cap="none" spc="0" normalizeH="0" baseline="0" noProof="0" dirty="0">
              <a:ln>
                <a:noFill/>
              </a:ln>
              <a:solidFill>
                <a:schemeClr val="tx2">
                  <a:lumMod val="50000"/>
                </a:schemeClr>
              </a:solidFill>
              <a:effectLst/>
              <a:uLnTx/>
              <a:uFillTx/>
              <a:latin typeface="+mj-lt"/>
              <a:ea typeface="+mj-ea"/>
              <a:cs typeface="+mj-cs"/>
            </a:endParaRPr>
          </a:p>
        </p:txBody>
      </p:sp>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2057400"/>
            <a:ext cx="3429000" cy="685800"/>
          </a:xfrm>
        </p:spPr>
        <p:txBody>
          <a:bodyPr>
            <a:normAutofit/>
          </a:bodyPr>
          <a:lstStyle/>
          <a:p>
            <a:r>
              <a:rPr lang="en-US" sz="3600" b="1" dirty="0">
                <a:solidFill>
                  <a:schemeClr val="tx2">
                    <a:lumMod val="75000"/>
                  </a:schemeClr>
                </a:solidFill>
                <a:hlinkClick r:id="rId3"/>
              </a:rPr>
              <a:t>Earth’s Rotation</a:t>
            </a:r>
            <a:endParaRPr lang="en-US" sz="3600" b="1" dirty="0">
              <a:solidFill>
                <a:schemeClr val="tx2">
                  <a:lumMod val="75000"/>
                </a:schemeClr>
              </a:solidFill>
            </a:endParaRPr>
          </a:p>
        </p:txBody>
      </p:sp>
      <p:sp>
        <p:nvSpPr>
          <p:cNvPr id="9" name="Title 1"/>
          <p:cNvSpPr txBox="1">
            <a:spLocks/>
          </p:cNvSpPr>
          <p:nvPr/>
        </p:nvSpPr>
        <p:spPr>
          <a:xfrm>
            <a:off x="829429" y="609600"/>
            <a:ext cx="4191000" cy="12954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tx2"/>
                </a:solidFill>
                <a:effectLst/>
                <a:uLnTx/>
                <a:uFillTx/>
                <a:latin typeface="+mj-lt"/>
                <a:ea typeface="+mj-ea"/>
                <a:cs typeface="+mj-cs"/>
              </a:rPr>
              <a:t>Discovery Education Video:</a:t>
            </a:r>
            <a:endParaRPr kumimoji="0" lang="en-US" sz="3600" b="1" u="none" strike="noStrike" kern="1200" cap="none" spc="0" normalizeH="0" baseline="0" noProof="0" dirty="0">
              <a:ln>
                <a:noFill/>
              </a:ln>
              <a:solidFill>
                <a:schemeClr val="tx2"/>
              </a:solidFill>
              <a:effectLst/>
              <a:uLnTx/>
              <a:uFillTx/>
              <a:latin typeface="+mj-lt"/>
              <a:ea typeface="+mj-ea"/>
              <a:cs typeface="+mj-cs"/>
            </a:endParaRPr>
          </a:p>
        </p:txBody>
      </p:sp>
      <p:sp>
        <p:nvSpPr>
          <p:cNvPr id="5" name="Title 1"/>
          <p:cNvSpPr txBox="1">
            <a:spLocks/>
          </p:cNvSpPr>
          <p:nvPr/>
        </p:nvSpPr>
        <p:spPr>
          <a:xfrm>
            <a:off x="304800" y="2819400"/>
            <a:ext cx="4724400" cy="3429000"/>
          </a:xfrm>
          <a:prstGeom prst="rect">
            <a:avLst/>
          </a:prstGeom>
        </p:spPr>
        <p:txBody>
          <a:bodyPr vert="horz" lIns="91440" tIns="45720" rIns="91440" bIns="45720" rtlCol="0" anchor="ctr">
            <a:normAutofit/>
          </a:bodyPr>
          <a:lstStyle/>
          <a:p>
            <a:pPr lvl="0" algn="r">
              <a:spcBef>
                <a:spcPct val="0"/>
              </a:spcBef>
              <a:defRPr/>
            </a:pPr>
            <a:r>
              <a:rPr lang="en-US" sz="2400" dirty="0"/>
              <a:t>Earth rotates on its axis once every twenty-four hours, which prevents temperatures from fluctuating wildly. The Earth's tilt on its axis accounts for the seasons. A solstice occurs twice a year, in winter and spring, and is the point in Earth's orbit of maximum tilt toward or away from the sun. </a:t>
            </a:r>
            <a:endParaRPr kumimoji="0" lang="en-US" sz="2400" b="1" u="none" strike="noStrike" kern="1200" cap="none" spc="0" normalizeH="0" baseline="0" noProof="0" dirty="0">
              <a:ln>
                <a:noFill/>
              </a:ln>
              <a:solidFill>
                <a:schemeClr val="tx2">
                  <a:lumMod val="50000"/>
                </a:schemeClr>
              </a:solidFill>
              <a:effectLst/>
              <a:uLnTx/>
              <a:uFillTx/>
              <a:latin typeface="+mj-lt"/>
              <a:ea typeface="+mj-ea"/>
              <a:cs typeface="+mj-cs"/>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4167" r="33333"/>
          <a:stretch/>
        </p:blipFill>
        <p:spPr>
          <a:xfrm>
            <a:off x="5257800" y="0"/>
            <a:ext cx="3886200" cy="6858000"/>
          </a:xfrm>
          <a:prstGeom prst="rect">
            <a:avLst/>
          </a:prstGeom>
        </p:spPr>
      </p:pic>
    </p:spTree>
    <p:extLst>
      <p:ext uri="{BB962C8B-B14F-4D97-AF65-F5344CB8AC3E}">
        <p14:creationId xmlns:p14="http://schemas.microsoft.com/office/powerpoint/2010/main" val="1303379942"/>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76200" y="76200"/>
            <a:ext cx="8915400" cy="1752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a:solidFill>
                  <a:schemeClr val="tx2">
                    <a:lumMod val="60000"/>
                    <a:lumOff val="40000"/>
                  </a:schemeClr>
                </a:solidFill>
                <a:latin typeface="+mj-lt"/>
                <a:ea typeface="+mj-ea"/>
                <a:cs typeface="+mj-cs"/>
              </a:rPr>
              <a:t>Earth is constantly moving in space. Its movement causes changes in day, night, </a:t>
            </a:r>
            <a:br>
              <a:rPr lang="en-US" sz="3600" b="1" dirty="0">
                <a:solidFill>
                  <a:schemeClr val="tx2">
                    <a:lumMod val="60000"/>
                    <a:lumOff val="40000"/>
                  </a:schemeClr>
                </a:solidFill>
                <a:latin typeface="+mj-lt"/>
                <a:ea typeface="+mj-ea"/>
                <a:cs typeface="+mj-cs"/>
              </a:rPr>
            </a:br>
            <a:r>
              <a:rPr lang="en-US" sz="3600" b="1" dirty="0">
                <a:solidFill>
                  <a:schemeClr val="tx2">
                    <a:lumMod val="60000"/>
                    <a:lumOff val="40000"/>
                  </a:schemeClr>
                </a:solidFill>
                <a:latin typeface="+mj-lt"/>
                <a:ea typeface="+mj-ea"/>
                <a:cs typeface="+mj-cs"/>
              </a:rPr>
              <a:t>and the seasons.</a:t>
            </a:r>
            <a:endParaRPr kumimoji="0" lang="en-US" sz="3600" b="1" u="none" strike="noStrike" kern="1200" cap="none" spc="0" normalizeH="0" baseline="0" noProof="0" dirty="0">
              <a:ln>
                <a:noFill/>
              </a:ln>
              <a:solidFill>
                <a:schemeClr val="tx2">
                  <a:lumMod val="60000"/>
                  <a:lumOff val="40000"/>
                </a:schemeClr>
              </a:solidFill>
              <a:effectLst/>
              <a:uLnTx/>
              <a:uFillTx/>
              <a:latin typeface="+mj-lt"/>
              <a:ea typeface="+mj-ea"/>
              <a:cs typeface="+mj-cs"/>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5832" b="6163"/>
          <a:stretch/>
        </p:blipFill>
        <p:spPr>
          <a:xfrm>
            <a:off x="12357" y="1981200"/>
            <a:ext cx="9144000" cy="4724400"/>
          </a:xfrm>
          <a:prstGeom prst="rect">
            <a:avLst/>
          </a:prstGeom>
        </p:spPr>
      </p:pic>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181600" y="-228600"/>
            <a:ext cx="3886200" cy="4952999"/>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a:solidFill>
                  <a:schemeClr val="tx2">
                    <a:lumMod val="60000"/>
                    <a:lumOff val="40000"/>
                  </a:schemeClr>
                </a:solidFill>
                <a:latin typeface="+mj-lt"/>
                <a:ea typeface="+mj-ea"/>
                <a:cs typeface="+mj-cs"/>
              </a:rPr>
              <a:t>Earth spins on </a:t>
            </a:r>
            <a:br>
              <a:rPr lang="en-US" sz="3600" b="1" dirty="0">
                <a:solidFill>
                  <a:schemeClr val="tx2">
                    <a:lumMod val="60000"/>
                    <a:lumOff val="40000"/>
                  </a:schemeClr>
                </a:solidFill>
                <a:latin typeface="+mj-lt"/>
                <a:ea typeface="+mj-ea"/>
                <a:cs typeface="+mj-cs"/>
              </a:rPr>
            </a:br>
            <a:r>
              <a:rPr lang="en-US" sz="3600" b="1" dirty="0">
                <a:solidFill>
                  <a:schemeClr val="tx2">
                    <a:lumMod val="60000"/>
                    <a:lumOff val="40000"/>
                  </a:schemeClr>
                </a:solidFill>
                <a:latin typeface="+mj-lt"/>
                <a:ea typeface="+mj-ea"/>
                <a:cs typeface="+mj-cs"/>
              </a:rPr>
              <a:t>an invisible axis – an imaginary line through the center of our planet.</a:t>
            </a:r>
            <a:endParaRPr kumimoji="0" lang="en-US" sz="3600" b="1" u="none" strike="noStrike" kern="1200" cap="none" spc="0" normalizeH="0" baseline="0" noProof="0" dirty="0">
              <a:ln>
                <a:noFill/>
              </a:ln>
              <a:solidFill>
                <a:schemeClr val="tx2">
                  <a:lumMod val="60000"/>
                  <a:lumOff val="40000"/>
                </a:schemeClr>
              </a:solidFill>
              <a:effectLst/>
              <a:uLnTx/>
              <a:uFillTx/>
              <a:latin typeface="+mj-lt"/>
              <a:ea typeface="+mj-ea"/>
              <a:cs typeface="+mj-cs"/>
            </a:endParaRPr>
          </a:p>
        </p:txBody>
      </p:sp>
      <p:pic>
        <p:nvPicPr>
          <p:cNvPr id="3" name="Picture 2" descr="30_ earth rotation.jpg"/>
          <p:cNvPicPr>
            <a:picLocks noChangeAspect="1"/>
          </p:cNvPicPr>
          <p:nvPr/>
        </p:nvPicPr>
        <p:blipFill>
          <a:blip r:embed="rId2"/>
          <a:stretch>
            <a:fillRect/>
          </a:stretch>
        </p:blipFill>
        <p:spPr>
          <a:xfrm>
            <a:off x="360924" y="588661"/>
            <a:ext cx="4439676" cy="5659739"/>
          </a:xfrm>
          <a:prstGeom prst="rect">
            <a:avLst/>
          </a:prstGeom>
        </p:spPr>
      </p:pic>
      <p:sp>
        <p:nvSpPr>
          <p:cNvPr id="4" name="Title 1"/>
          <p:cNvSpPr>
            <a:spLocks noGrp="1"/>
          </p:cNvSpPr>
          <p:nvPr>
            <p:ph type="ctrTitle"/>
          </p:nvPr>
        </p:nvSpPr>
        <p:spPr>
          <a:xfrm>
            <a:off x="5334000" y="3733800"/>
            <a:ext cx="3657600" cy="2179320"/>
          </a:xfrm>
        </p:spPr>
        <p:txBody>
          <a:bodyPr>
            <a:normAutofit/>
          </a:bodyPr>
          <a:lstStyle/>
          <a:p>
            <a:r>
              <a:rPr lang="en-US" sz="3600" b="1" dirty="0">
                <a:solidFill>
                  <a:schemeClr val="tx2">
                    <a:lumMod val="50000"/>
                  </a:schemeClr>
                </a:solidFill>
              </a:rPr>
              <a:t>This spinning is called rotation.</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76200" y="457200"/>
            <a:ext cx="8915400" cy="17526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3600" b="1" dirty="0">
                <a:solidFill>
                  <a:schemeClr val="tx2"/>
                </a:solidFill>
                <a:latin typeface="+mj-lt"/>
                <a:ea typeface="+mj-ea"/>
                <a:cs typeface="+mj-cs"/>
              </a:rPr>
              <a:t>As the earth rotates, half of the planet will face toward the sun and half will face away from the sun.</a:t>
            </a:r>
            <a:endParaRPr kumimoji="0" lang="en-US" sz="3600" b="1" u="none" strike="noStrike" kern="1200" cap="none" spc="0" normalizeH="0" baseline="0" noProof="0" dirty="0">
              <a:ln>
                <a:noFill/>
              </a:ln>
              <a:solidFill>
                <a:schemeClr val="tx2"/>
              </a:solidFill>
              <a:effectLst/>
              <a:uLnTx/>
              <a:uFillTx/>
              <a:latin typeface="+mj-lt"/>
              <a:ea typeface="+mj-ea"/>
              <a:cs typeface="+mj-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2" y="2438400"/>
            <a:ext cx="5782114" cy="4267200"/>
          </a:xfrm>
          <a:prstGeom prst="rect">
            <a:avLst/>
          </a:prstGeom>
        </p:spPr>
      </p:pic>
      <p:sp>
        <p:nvSpPr>
          <p:cNvPr id="6" name="Title 1"/>
          <p:cNvSpPr txBox="1">
            <a:spLocks/>
          </p:cNvSpPr>
          <p:nvPr/>
        </p:nvSpPr>
        <p:spPr>
          <a:xfrm>
            <a:off x="5867400" y="2514600"/>
            <a:ext cx="3124200" cy="426720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a:solidFill>
                  <a:schemeClr val="accent1"/>
                </a:solidFill>
                <a:latin typeface="+mj-lt"/>
                <a:ea typeface="+mj-ea"/>
                <a:cs typeface="+mj-cs"/>
              </a:rPr>
              <a:t>The half facing the sun will have daylight, while the side facing away from the sun will have darkness.</a:t>
            </a:r>
            <a:endParaRPr kumimoji="0" lang="en-US" sz="3600" b="1" u="none" strike="noStrike" kern="1200" cap="none" spc="0" normalizeH="0" baseline="0" noProof="0" dirty="0">
              <a:ln>
                <a:noFill/>
              </a:ln>
              <a:solidFill>
                <a:schemeClr val="accent1"/>
              </a:solidFill>
              <a:effectLst/>
              <a:uLnTx/>
              <a:uFillTx/>
              <a:latin typeface="+mj-lt"/>
              <a:ea typeface="+mj-ea"/>
              <a:cs typeface="+mj-cs"/>
            </a:endParaRPr>
          </a:p>
        </p:txBody>
      </p:sp>
    </p:spTree>
    <p:extLst>
      <p:ext uri="{BB962C8B-B14F-4D97-AF65-F5344CB8AC3E}">
        <p14:creationId xmlns:p14="http://schemas.microsoft.com/office/powerpoint/2010/main" val="1207251994"/>
      </p:ext>
    </p:extLst>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0"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228600" y="685800"/>
            <a:ext cx="4114800" cy="2438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a:solidFill>
                  <a:schemeClr val="tx2">
                    <a:lumMod val="50000"/>
                  </a:schemeClr>
                </a:solidFill>
                <a:latin typeface="+mj-lt"/>
                <a:ea typeface="+mj-ea"/>
                <a:cs typeface="+mj-cs"/>
              </a:rPr>
              <a:t>Earth completes one rotation every 24 hours.</a:t>
            </a:r>
            <a:endParaRPr kumimoji="0" lang="en-US" sz="4000" b="1" u="none" strike="noStrike" kern="1200" cap="none" spc="0" normalizeH="0" baseline="0" noProof="0" dirty="0">
              <a:ln>
                <a:noFill/>
              </a:ln>
              <a:solidFill>
                <a:schemeClr val="tx2">
                  <a:lumMod val="50000"/>
                </a:schemeClr>
              </a:solidFill>
              <a:effectLst/>
              <a:uLnTx/>
              <a:uFillTx/>
              <a:latin typeface="+mj-lt"/>
              <a:ea typeface="+mj-ea"/>
              <a:cs typeface="+mj-cs"/>
            </a:endParaRPr>
          </a:p>
        </p:txBody>
      </p:sp>
      <p:sp>
        <p:nvSpPr>
          <p:cNvPr id="3" name="Title 1"/>
          <p:cNvSpPr>
            <a:spLocks noGrp="1"/>
          </p:cNvSpPr>
          <p:nvPr>
            <p:ph type="ctrTitle"/>
          </p:nvPr>
        </p:nvSpPr>
        <p:spPr>
          <a:xfrm>
            <a:off x="342900" y="3429000"/>
            <a:ext cx="3886200" cy="1981200"/>
          </a:xfrm>
        </p:spPr>
        <p:txBody>
          <a:bodyPr>
            <a:normAutofit/>
          </a:bodyPr>
          <a:lstStyle/>
          <a:p>
            <a:r>
              <a:rPr lang="en-US" sz="4000" b="1" dirty="0">
                <a:solidFill>
                  <a:schemeClr val="tx2"/>
                </a:solidFill>
              </a:rPr>
              <a:t>That is why there are 24 hours in a day!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9687" y="1219200"/>
            <a:ext cx="4414313" cy="434340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2400" y="2743200"/>
            <a:ext cx="5105400" cy="685800"/>
          </a:xfrm>
        </p:spPr>
        <p:txBody>
          <a:bodyPr>
            <a:normAutofit/>
          </a:bodyPr>
          <a:lstStyle/>
          <a:p>
            <a:r>
              <a:rPr lang="en-US" sz="3600" b="1" dirty="0">
                <a:solidFill>
                  <a:schemeClr val="tx2">
                    <a:lumMod val="75000"/>
                  </a:schemeClr>
                </a:solidFill>
                <a:hlinkClick r:id="rId2"/>
              </a:rPr>
              <a:t>Rotation and Revolution</a:t>
            </a:r>
            <a:endParaRPr lang="en-US" sz="3600" b="1" dirty="0">
              <a:solidFill>
                <a:schemeClr val="tx2">
                  <a:lumMod val="75000"/>
                </a:schemeClr>
              </a:solidFill>
            </a:endParaRPr>
          </a:p>
        </p:txBody>
      </p:sp>
      <p:sp>
        <p:nvSpPr>
          <p:cNvPr id="9" name="Title 1"/>
          <p:cNvSpPr txBox="1">
            <a:spLocks/>
          </p:cNvSpPr>
          <p:nvPr/>
        </p:nvSpPr>
        <p:spPr>
          <a:xfrm>
            <a:off x="4114800" y="1295400"/>
            <a:ext cx="4191000" cy="12954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tx2"/>
                </a:solidFill>
                <a:effectLst/>
                <a:uLnTx/>
                <a:uFillTx/>
                <a:latin typeface="+mj-lt"/>
                <a:ea typeface="+mj-ea"/>
                <a:cs typeface="+mj-cs"/>
              </a:rPr>
              <a:t>Discovery Education Video:</a:t>
            </a:r>
            <a:endParaRPr kumimoji="0" lang="en-US" sz="3600" b="1" u="none" strike="noStrike" kern="1200" cap="none" spc="0" normalizeH="0" baseline="0" noProof="0" dirty="0">
              <a:ln>
                <a:noFill/>
              </a:ln>
              <a:solidFill>
                <a:schemeClr val="tx2"/>
              </a:solidFill>
              <a:effectLst/>
              <a:uLnTx/>
              <a:uFillTx/>
              <a:latin typeface="+mj-lt"/>
              <a:ea typeface="+mj-ea"/>
              <a:cs typeface="+mj-cs"/>
            </a:endParaRPr>
          </a:p>
        </p:txBody>
      </p:sp>
      <p:pic>
        <p:nvPicPr>
          <p:cNvPr id="3" name="Picture 2"/>
          <p:cNvPicPr>
            <a:picLocks noChangeAspect="1"/>
          </p:cNvPicPr>
          <p:nvPr/>
        </p:nvPicPr>
        <p:blipFill rotWithShape="1">
          <a:blip r:embed="rId3"/>
          <a:srcRect l="5499" r="6873"/>
          <a:stretch/>
        </p:blipFill>
        <p:spPr>
          <a:xfrm>
            <a:off x="0" y="0"/>
            <a:ext cx="3886200" cy="6858000"/>
          </a:xfrm>
          <a:prstGeom prst="rect">
            <a:avLst/>
          </a:prstGeom>
        </p:spPr>
      </p:pic>
      <p:sp>
        <p:nvSpPr>
          <p:cNvPr id="5" name="Title 1"/>
          <p:cNvSpPr txBox="1">
            <a:spLocks/>
          </p:cNvSpPr>
          <p:nvPr/>
        </p:nvSpPr>
        <p:spPr>
          <a:xfrm>
            <a:off x="4114800" y="3352800"/>
            <a:ext cx="4724400" cy="2362200"/>
          </a:xfrm>
          <a:prstGeom prst="rect">
            <a:avLst/>
          </a:prstGeom>
        </p:spPr>
        <p:txBody>
          <a:bodyPr vert="horz" lIns="91440" tIns="45720" rIns="91440" bIns="45720" rtlCol="0" anchor="ctr">
            <a:normAutofit/>
          </a:bodyPr>
          <a:lstStyle/>
          <a:p>
            <a:pPr lvl="0">
              <a:spcBef>
                <a:spcPct val="0"/>
              </a:spcBef>
              <a:defRPr/>
            </a:pPr>
            <a:r>
              <a:rPr lang="en-US" sz="2400" dirty="0">
                <a:solidFill>
                  <a:schemeClr val="tx2">
                    <a:lumMod val="50000"/>
                  </a:schemeClr>
                </a:solidFill>
              </a:rPr>
              <a:t>The earth revolves around the sun in about 365 days and rotates on its axis in about 24 hours. The earth’s day and night cycle is caused by its rotation on its axis. </a:t>
            </a:r>
            <a:endParaRPr kumimoji="0" lang="en-US" sz="2400" b="1" u="none" strike="noStrike" kern="1200" cap="none" spc="0" normalizeH="0" baseline="0" noProof="0" dirty="0">
              <a:ln>
                <a:noFill/>
              </a:ln>
              <a:solidFill>
                <a:schemeClr val="tx2">
                  <a:lumMod val="50000"/>
                </a:schemeClr>
              </a:solidFill>
              <a:effectLst/>
              <a:uLnTx/>
              <a:uFillTx/>
              <a:latin typeface="+mj-lt"/>
              <a:ea typeface="+mj-ea"/>
              <a:cs typeface="+mj-cs"/>
            </a:endParaRPr>
          </a:p>
        </p:txBody>
      </p:sp>
    </p:spTree>
    <p:extLst>
      <p:ext uri="{BB962C8B-B14F-4D97-AF65-F5344CB8AC3E}">
        <p14:creationId xmlns:p14="http://schemas.microsoft.com/office/powerpoint/2010/main" val="11569652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04800"/>
            <a:ext cx="8229600"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1" i="0" strike="noStrike" kern="1200" cap="none" spc="0" normalizeH="0" baseline="0" noProof="0" dirty="0">
                <a:ln>
                  <a:noFill/>
                </a:ln>
                <a:solidFill>
                  <a:schemeClr val="tx2">
                    <a:lumMod val="50000"/>
                  </a:schemeClr>
                </a:solidFill>
                <a:effectLst/>
                <a:uLnTx/>
                <a:uFillTx/>
                <a:latin typeface="+mj-lt"/>
                <a:ea typeface="+mj-ea"/>
                <a:cs typeface="+mj-cs"/>
              </a:rPr>
              <a:t>Cycle of Day</a:t>
            </a:r>
            <a:r>
              <a:rPr kumimoji="0" lang="en-US" sz="4500" b="1" i="0" strike="noStrike" kern="1200" cap="none" spc="0" normalizeH="0" noProof="0" dirty="0">
                <a:ln>
                  <a:noFill/>
                </a:ln>
                <a:solidFill>
                  <a:schemeClr val="tx2">
                    <a:lumMod val="50000"/>
                  </a:schemeClr>
                </a:solidFill>
                <a:effectLst/>
                <a:uLnTx/>
                <a:uFillTx/>
                <a:latin typeface="+mj-lt"/>
                <a:ea typeface="+mj-ea"/>
                <a:cs typeface="+mj-cs"/>
              </a:rPr>
              <a:t> and Night</a:t>
            </a:r>
            <a:r>
              <a:rPr kumimoji="0" lang="en-US" sz="4500" b="1" i="0" strike="noStrike" kern="1200" cap="none" spc="0" normalizeH="0" baseline="0" noProof="0" dirty="0">
                <a:ln>
                  <a:noFill/>
                </a:ln>
                <a:solidFill>
                  <a:schemeClr val="tx2">
                    <a:lumMod val="50000"/>
                  </a:schemeClr>
                </a:solidFill>
                <a:effectLst/>
                <a:uLnTx/>
                <a:uFillTx/>
                <a:latin typeface="+mj-lt"/>
                <a:ea typeface="+mj-ea"/>
                <a:cs typeface="+mj-cs"/>
              </a:rPr>
              <a:t>: </a:t>
            </a:r>
            <a:br>
              <a:rPr kumimoji="0" lang="en-US" sz="4500" b="1" i="0" strike="noStrike" kern="1200" cap="none" spc="0" normalizeH="0" baseline="0" noProof="0" dirty="0">
                <a:ln>
                  <a:noFill/>
                </a:ln>
                <a:solidFill>
                  <a:schemeClr val="tx2">
                    <a:lumMod val="50000"/>
                  </a:schemeClr>
                </a:solidFill>
                <a:effectLst/>
                <a:uLnTx/>
                <a:uFillTx/>
                <a:latin typeface="+mj-lt"/>
                <a:ea typeface="+mj-ea"/>
                <a:cs typeface="+mj-cs"/>
              </a:rPr>
            </a:br>
            <a:r>
              <a:rPr kumimoji="0" lang="en-US" sz="4500" b="1" i="0" strike="noStrike" kern="1200" cap="none" spc="0" normalizeH="0" baseline="0" noProof="0" dirty="0">
                <a:ln>
                  <a:noFill/>
                </a:ln>
                <a:solidFill>
                  <a:schemeClr val="tx2">
                    <a:lumMod val="50000"/>
                  </a:schemeClr>
                </a:solidFill>
                <a:effectLst/>
                <a:uLnTx/>
                <a:uFillTx/>
                <a:latin typeface="+mj-lt"/>
                <a:ea typeface="+mj-ea"/>
                <a:cs typeface="+mj-cs"/>
              </a:rPr>
              <a:t>Key Questions</a:t>
            </a:r>
          </a:p>
        </p:txBody>
      </p:sp>
      <p:sp>
        <p:nvSpPr>
          <p:cNvPr id="684" name="TextBox 683"/>
          <p:cNvSpPr txBox="1"/>
          <p:nvPr/>
        </p:nvSpPr>
        <p:spPr>
          <a:xfrm>
            <a:off x="533400" y="1600200"/>
            <a:ext cx="8153400" cy="5016758"/>
          </a:xfrm>
          <a:prstGeom prst="rect">
            <a:avLst/>
          </a:prstGeom>
          <a:noFill/>
        </p:spPr>
        <p:txBody>
          <a:bodyPr wrap="square" rtlCol="0">
            <a:spAutoFit/>
          </a:bodyPr>
          <a:lstStyle/>
          <a:p>
            <a:pPr marL="514350" indent="-514350">
              <a:buAutoNum type="arabicPeriod"/>
            </a:pPr>
            <a:r>
              <a:rPr lang="en-US" sz="3200" b="1" dirty="0">
                <a:solidFill>
                  <a:schemeClr val="tx2">
                    <a:lumMod val="60000"/>
                    <a:lumOff val="40000"/>
                  </a:schemeClr>
                </a:solidFill>
              </a:rPr>
              <a:t>What causes the cycle of day and night on Earth?</a:t>
            </a:r>
            <a:br>
              <a:rPr lang="en-US" sz="3200" b="1" dirty="0"/>
            </a:br>
            <a:endParaRPr lang="en-US" sz="3200" b="1" dirty="0"/>
          </a:p>
          <a:p>
            <a:pPr marL="514350" indent="-514350">
              <a:buAutoNum type="arabicPeriod"/>
            </a:pPr>
            <a:r>
              <a:rPr lang="en-US" sz="3200" b="1" dirty="0">
                <a:solidFill>
                  <a:schemeClr val="tx2"/>
                </a:solidFill>
              </a:rPr>
              <a:t>When it is day on one side of the Earth, what is happening on the other side of Earth?</a:t>
            </a:r>
            <a:br>
              <a:rPr lang="en-US" sz="3200" b="1" dirty="0"/>
            </a:br>
            <a:endParaRPr lang="en-US" sz="3200" b="1" dirty="0"/>
          </a:p>
          <a:p>
            <a:pPr marL="514350" indent="-514350">
              <a:buAutoNum type="arabicPeriod"/>
            </a:pPr>
            <a:r>
              <a:rPr lang="en-US" sz="3200" b="1" dirty="0">
                <a:solidFill>
                  <a:schemeClr val="tx2">
                    <a:lumMod val="60000"/>
                    <a:lumOff val="40000"/>
                  </a:schemeClr>
                </a:solidFill>
              </a:rPr>
              <a:t>How does Earth’s rotation affect the way we view the planets, the sun, and the stars around us?</a:t>
            </a:r>
          </a:p>
        </p:txBody>
      </p:sp>
    </p:spTree>
  </p:cSld>
  <p:clrMapOvr>
    <a:masterClrMapping/>
  </p:clrMapOvr>
  <p:transition spd="med">
    <p:fade thruBlk="1"/>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TotalTime>
  <Words>316</Words>
  <Application>Microsoft Office PowerPoint</Application>
  <PresentationFormat>On-screen Show (4:3)</PresentationFormat>
  <Paragraphs>23</Paragraphs>
  <Slides>9</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Lesson 1:</vt:lpstr>
      <vt:lpstr>PowerPoint Presentation</vt:lpstr>
      <vt:lpstr>Earth’s Rotation</vt:lpstr>
      <vt:lpstr>PowerPoint Presentation</vt:lpstr>
      <vt:lpstr>This spinning is called rotation.</vt:lpstr>
      <vt:lpstr>PowerPoint Presentation</vt:lpstr>
      <vt:lpstr>That is why there are 24 hours in a day!</vt:lpstr>
      <vt:lpstr>Rotation and Revolution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5th Grade  Heat Transfer</dc:title>
  <dc:creator>Justin Jones</dc:creator>
  <cp:lastModifiedBy>Justin Jones</cp:lastModifiedBy>
  <cp:revision>22</cp:revision>
  <dcterms:created xsi:type="dcterms:W3CDTF">2014-02-21T15:42:17Z</dcterms:created>
  <dcterms:modified xsi:type="dcterms:W3CDTF">2020-09-02T16:45:27Z</dcterms:modified>
</cp:coreProperties>
</file>