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82" r:id="rId3"/>
    <p:sldId id="286" r:id="rId4"/>
    <p:sldId id="283" r:id="rId5"/>
    <p:sldId id="284" r:id="rId6"/>
    <p:sldId id="287" r:id="rId7"/>
    <p:sldId id="285" r:id="rId8"/>
    <p:sldId id="289" r:id="rId9"/>
    <p:sldId id="288" r:id="rId10"/>
    <p:sldId id="290" r:id="rId11"/>
    <p:sldId id="27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703E37-FD10-425D-9E3D-DB7847C67013}" type="datetimeFigureOut">
              <a:rPr lang="en-US" smtClean="0"/>
              <a:pPr/>
              <a:t>9/2/2020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A58C8B-4679-40C5-B82B-43D25F1649E5}" type="slidenum">
              <a:rPr lang="en-US" smtClean="0"/>
              <a:pPr/>
              <a:t>‹#›</a:t>
            </a:fld>
            <a:endParaRPr lang="en-US"/>
          </a:p>
        </p:txBody>
      </p:sp>
    </p:spTree>
    <p:extLst>
      <p:ext uri="{BB962C8B-B14F-4D97-AF65-F5344CB8AC3E}">
        <p14:creationId xmlns:p14="http://schemas.microsoft.com/office/powerpoint/2010/main" val="3704684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A12CDA-978B-4E06-A11C-6BAAC3AAA9FE}" type="datetimeFigureOut">
              <a:rPr lang="en-US" smtClean="0"/>
              <a:t>9/2/2020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B3AAE-8789-45C8-8A3A-22AE362AD7FF}" type="slidenum">
              <a:rPr lang="en-US" smtClean="0"/>
              <a:t>‹#›</a:t>
            </a:fld>
            <a:endParaRPr lang="en-US"/>
          </a:p>
        </p:txBody>
      </p:sp>
    </p:spTree>
    <p:extLst>
      <p:ext uri="{BB962C8B-B14F-4D97-AF65-F5344CB8AC3E}">
        <p14:creationId xmlns:p14="http://schemas.microsoft.com/office/powerpoint/2010/main" val="2552497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B3AAE-8789-45C8-8A3A-22AE362AD7FF}" type="slidenum">
              <a:rPr lang="en-US" smtClean="0"/>
              <a:t>3</a:t>
            </a:fld>
            <a:endParaRPr lang="en-US"/>
          </a:p>
        </p:txBody>
      </p:sp>
    </p:spTree>
    <p:extLst>
      <p:ext uri="{BB962C8B-B14F-4D97-AF65-F5344CB8AC3E}">
        <p14:creationId xmlns:p14="http://schemas.microsoft.com/office/powerpoint/2010/main" val="77665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B3AAE-8789-45C8-8A3A-22AE362AD7FF}" type="slidenum">
              <a:rPr lang="en-US" smtClean="0"/>
              <a:t>6</a:t>
            </a:fld>
            <a:endParaRPr lang="en-US"/>
          </a:p>
        </p:txBody>
      </p:sp>
    </p:spTree>
    <p:extLst>
      <p:ext uri="{BB962C8B-B14F-4D97-AF65-F5344CB8AC3E}">
        <p14:creationId xmlns:p14="http://schemas.microsoft.com/office/powerpoint/2010/main" val="70455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B3AAE-8789-45C8-8A3A-22AE362AD7FF}" type="slidenum">
              <a:rPr lang="en-US" smtClean="0"/>
              <a:t>10</a:t>
            </a:fld>
            <a:endParaRPr lang="en-US"/>
          </a:p>
        </p:txBody>
      </p:sp>
    </p:spTree>
    <p:extLst>
      <p:ext uri="{BB962C8B-B14F-4D97-AF65-F5344CB8AC3E}">
        <p14:creationId xmlns:p14="http://schemas.microsoft.com/office/powerpoint/2010/main" val="48325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C41DE1-E483-41D3-87E0-C4BEE93D4ABC}" type="datetimeFigureOut">
              <a:rPr lang="en-US" smtClean="0"/>
              <a:pPr/>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1DE1-E483-41D3-87E0-C4BEE93D4ABC}" type="datetimeFigureOut">
              <a:rPr lang="en-US" smtClean="0"/>
              <a:pPr/>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1DE1-E483-41D3-87E0-C4BEE93D4ABC}" type="datetimeFigureOut">
              <a:rPr lang="en-US" smtClean="0"/>
              <a:pPr/>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1DE1-E483-41D3-87E0-C4BEE93D4ABC}" type="datetimeFigureOut">
              <a:rPr lang="en-US" smtClean="0"/>
              <a:pPr/>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41DE1-E483-41D3-87E0-C4BEE93D4ABC}" type="datetimeFigureOut">
              <a:rPr lang="en-US" smtClean="0"/>
              <a:pPr/>
              <a:t>9/2/2020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C41DE1-E483-41D3-87E0-C4BEE93D4ABC}" type="datetimeFigureOut">
              <a:rPr lang="en-US" smtClean="0"/>
              <a:pPr/>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C41DE1-E483-41D3-87E0-C4BEE93D4ABC}" type="datetimeFigureOut">
              <a:rPr lang="en-US" smtClean="0"/>
              <a:pPr/>
              <a:t>9/2/2020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C41DE1-E483-41D3-87E0-C4BEE93D4ABC}" type="datetimeFigureOut">
              <a:rPr lang="en-US" smtClean="0"/>
              <a:pPr/>
              <a:t>9/2/2020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41DE1-E483-41D3-87E0-C4BEE93D4ABC}" type="datetimeFigureOut">
              <a:rPr lang="en-US" smtClean="0"/>
              <a:pPr/>
              <a:t>9/2/2020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41DE1-E483-41D3-87E0-C4BEE93D4ABC}" type="datetimeFigureOut">
              <a:rPr lang="en-US" smtClean="0"/>
              <a:pPr/>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41DE1-E483-41D3-87E0-C4BEE93D4ABC}" type="datetimeFigureOut">
              <a:rPr lang="en-US" smtClean="0"/>
              <a:pPr/>
              <a:t>9/2/2020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D516A6-CCAB-4643-B7D3-F2931BA14DE8}" type="slidenum">
              <a:rPr lang="en-US" smtClean="0"/>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41DE1-E483-41D3-87E0-C4BEE93D4ABC}" type="datetimeFigureOut">
              <a:rPr lang="en-US" smtClean="0"/>
              <a:pPr/>
              <a:t>9/2/2020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516A6-CCAB-4643-B7D3-F2931BA14D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pp.discoveryeducation.com/player/view/assetGuid/a2dcd4c0-55eb-4c00-b055-b4134b638daa"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app.discoveryeducation.com/player/view/assetGuid/7e309011-02b4-4bbc-8ba9-eb4c97a779d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pp.discoveryeducation.com/player/view/assetGuid/c0fff835-712a-487b-8171-176e6b2d6473"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648200"/>
            <a:ext cx="8382000" cy="914400"/>
          </a:xfrm>
        </p:spPr>
        <p:txBody>
          <a:bodyPr>
            <a:noAutofit/>
          </a:bodyPr>
          <a:lstStyle/>
          <a:p>
            <a:pPr algn="l"/>
            <a:r>
              <a:rPr lang="en-US" sz="6000" b="1" dirty="0">
                <a:solidFill>
                  <a:schemeClr val="tx2">
                    <a:lumMod val="50000"/>
                  </a:schemeClr>
                </a:solidFill>
              </a:rPr>
              <a:t>Lesson 2:</a:t>
            </a:r>
          </a:p>
        </p:txBody>
      </p:sp>
      <p:sp>
        <p:nvSpPr>
          <p:cNvPr id="8" name="Title 1"/>
          <p:cNvSpPr txBox="1">
            <a:spLocks/>
          </p:cNvSpPr>
          <p:nvPr/>
        </p:nvSpPr>
        <p:spPr>
          <a:xfrm>
            <a:off x="381000" y="5486400"/>
            <a:ext cx="8610600" cy="1005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600" b="1" dirty="0">
                <a:solidFill>
                  <a:schemeClr val="tx2"/>
                </a:solidFill>
              </a:rPr>
              <a:t>Earth’s Movement Around the Sun</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626" b="17930"/>
          <a:stretch/>
        </p:blipFill>
        <p:spPr>
          <a:xfrm>
            <a:off x="0" y="228600"/>
            <a:ext cx="9144000" cy="4191000"/>
          </a:xfrm>
          <a:prstGeom prst="rect">
            <a:avLst/>
          </a:prstGeom>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514600"/>
            <a:ext cx="3429000" cy="685800"/>
          </a:xfrm>
        </p:spPr>
        <p:txBody>
          <a:bodyPr>
            <a:normAutofit fontScale="90000"/>
          </a:bodyPr>
          <a:lstStyle/>
          <a:p>
            <a:pPr algn="r"/>
            <a:r>
              <a:rPr lang="en-US" sz="3600" b="1" dirty="0">
                <a:solidFill>
                  <a:schemeClr val="tx2">
                    <a:lumMod val="75000"/>
                  </a:schemeClr>
                </a:solidFill>
                <a:hlinkClick r:id="rId3"/>
              </a:rPr>
              <a:t>The Four Seasons</a:t>
            </a:r>
            <a:endParaRPr lang="en-US" sz="3600" b="1" dirty="0">
              <a:solidFill>
                <a:schemeClr val="tx2">
                  <a:lumMod val="75000"/>
                </a:schemeClr>
              </a:solidFill>
            </a:endParaRPr>
          </a:p>
        </p:txBody>
      </p:sp>
      <p:sp>
        <p:nvSpPr>
          <p:cNvPr id="9" name="Title 1"/>
          <p:cNvSpPr txBox="1">
            <a:spLocks/>
          </p:cNvSpPr>
          <p:nvPr/>
        </p:nvSpPr>
        <p:spPr>
          <a:xfrm>
            <a:off x="829429" y="990600"/>
            <a:ext cx="4191000" cy="12954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lumMod val="60000"/>
                    <a:lumOff val="40000"/>
                  </a:schemeClr>
                </a:solidFill>
                <a:effectLst/>
                <a:uLnTx/>
                <a:uFillTx/>
                <a:latin typeface="+mj-lt"/>
                <a:ea typeface="+mj-ea"/>
                <a:cs typeface="+mj-cs"/>
              </a:rPr>
              <a:t>Discovery Education Video:</a:t>
            </a:r>
            <a:endParaRPr kumimoji="0" lang="en-US" sz="3600" b="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5" name="Title 1"/>
          <p:cNvSpPr txBox="1">
            <a:spLocks/>
          </p:cNvSpPr>
          <p:nvPr/>
        </p:nvSpPr>
        <p:spPr>
          <a:xfrm>
            <a:off x="304800" y="3733800"/>
            <a:ext cx="4724400" cy="1828800"/>
          </a:xfrm>
          <a:prstGeom prst="rect">
            <a:avLst/>
          </a:prstGeom>
        </p:spPr>
        <p:txBody>
          <a:bodyPr vert="horz" lIns="91440" tIns="45720" rIns="91440" bIns="45720" rtlCol="0" anchor="ctr">
            <a:normAutofit/>
          </a:bodyPr>
          <a:lstStyle/>
          <a:p>
            <a:pPr lvl="0" algn="r">
              <a:spcBef>
                <a:spcPct val="0"/>
              </a:spcBef>
              <a:defRPr/>
            </a:pPr>
            <a:r>
              <a:rPr lang="en-US" sz="2400" dirty="0">
                <a:solidFill>
                  <a:schemeClr val="tx2">
                    <a:lumMod val="75000"/>
                  </a:schemeClr>
                </a:solidFill>
              </a:rPr>
              <a:t>Details Earth's movement around the sun to better understand why some places on Earth experience four different seasons. </a:t>
            </a:r>
            <a:endParaRPr kumimoji="0" lang="en-US" sz="2400" b="1" u="none" strike="noStrike" kern="1200" cap="none" spc="0" normalizeH="0" baseline="0" noProof="0" dirty="0">
              <a:ln>
                <a:noFill/>
              </a:ln>
              <a:solidFill>
                <a:schemeClr val="tx2">
                  <a:lumMod val="75000"/>
                </a:schemeClr>
              </a:solidFill>
              <a:effectLst/>
              <a:uLnTx/>
              <a:uFillTx/>
              <a:latin typeface="+mj-lt"/>
              <a:ea typeface="+mj-ea"/>
              <a:cs typeface="+mj-cs"/>
            </a:endParaRPr>
          </a:p>
        </p:txBody>
      </p:sp>
      <p:pic>
        <p:nvPicPr>
          <p:cNvPr id="4" name="Picture 3"/>
          <p:cNvPicPr>
            <a:picLocks noChangeAspect="1"/>
          </p:cNvPicPr>
          <p:nvPr/>
        </p:nvPicPr>
        <p:blipFill>
          <a:blip r:embed="rId4"/>
          <a:stretch>
            <a:fillRect/>
          </a:stretch>
        </p:blipFill>
        <p:spPr>
          <a:xfrm>
            <a:off x="5411165" y="0"/>
            <a:ext cx="3732836" cy="6858000"/>
          </a:xfrm>
          <a:prstGeom prst="rect">
            <a:avLst/>
          </a:prstGeom>
        </p:spPr>
      </p:pic>
    </p:spTree>
    <p:extLst>
      <p:ext uri="{BB962C8B-B14F-4D97-AF65-F5344CB8AC3E}">
        <p14:creationId xmlns:p14="http://schemas.microsoft.com/office/powerpoint/2010/main" val="57541798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500" b="1" i="0" strike="noStrike" kern="1200" cap="none" spc="0" normalizeH="0" baseline="0" noProof="0" dirty="0">
                <a:ln>
                  <a:noFill/>
                </a:ln>
                <a:solidFill>
                  <a:schemeClr val="tx2">
                    <a:lumMod val="50000"/>
                  </a:schemeClr>
                </a:solidFill>
                <a:effectLst/>
                <a:uLnTx/>
                <a:uFillTx/>
                <a:latin typeface="+mj-lt"/>
                <a:ea typeface="+mj-ea"/>
                <a:cs typeface="+mj-cs"/>
              </a:rPr>
              <a:t>Earth’s Movement Around</a:t>
            </a:r>
            <a:r>
              <a:rPr kumimoji="0" lang="en-US" sz="4500" b="1" i="0" strike="noStrike" kern="1200" cap="none" spc="0" normalizeH="0" noProof="0" dirty="0">
                <a:ln>
                  <a:noFill/>
                </a:ln>
                <a:solidFill>
                  <a:schemeClr val="tx2">
                    <a:lumMod val="50000"/>
                  </a:schemeClr>
                </a:solidFill>
                <a:effectLst/>
                <a:uLnTx/>
                <a:uFillTx/>
                <a:latin typeface="+mj-lt"/>
                <a:ea typeface="+mj-ea"/>
                <a:cs typeface="+mj-cs"/>
              </a:rPr>
              <a:t> the Sun</a:t>
            </a:r>
            <a:r>
              <a:rPr kumimoji="0" lang="en-US" sz="4500" b="1" i="0" strike="noStrike" kern="1200" cap="none" spc="0" normalizeH="0" baseline="0" noProof="0" dirty="0">
                <a:ln>
                  <a:noFill/>
                </a:ln>
                <a:solidFill>
                  <a:schemeClr val="tx2">
                    <a:lumMod val="50000"/>
                  </a:schemeClr>
                </a:solidFill>
                <a:effectLst/>
                <a:uLnTx/>
                <a:uFillTx/>
                <a:latin typeface="+mj-lt"/>
                <a:ea typeface="+mj-ea"/>
                <a:cs typeface="+mj-cs"/>
              </a:rPr>
              <a:t>: </a:t>
            </a:r>
            <a:br>
              <a:rPr kumimoji="0" lang="en-US" sz="4500" b="1" i="0" strike="noStrike" kern="1200" cap="none" spc="0" normalizeH="0" baseline="0" noProof="0" dirty="0">
                <a:ln>
                  <a:noFill/>
                </a:ln>
                <a:solidFill>
                  <a:schemeClr val="tx2">
                    <a:lumMod val="50000"/>
                  </a:schemeClr>
                </a:solidFill>
                <a:effectLst/>
                <a:uLnTx/>
                <a:uFillTx/>
                <a:latin typeface="+mj-lt"/>
                <a:ea typeface="+mj-ea"/>
                <a:cs typeface="+mj-cs"/>
              </a:rPr>
            </a:br>
            <a:r>
              <a:rPr kumimoji="0" lang="en-US" sz="4500" b="1" i="0" strike="noStrike" kern="1200" cap="none" spc="0" normalizeH="0" baseline="0" noProof="0" dirty="0">
                <a:ln>
                  <a:noFill/>
                </a:ln>
                <a:solidFill>
                  <a:schemeClr val="tx2">
                    <a:lumMod val="50000"/>
                  </a:schemeClr>
                </a:solidFill>
                <a:effectLst/>
                <a:uLnTx/>
                <a:uFillTx/>
                <a:latin typeface="+mj-lt"/>
                <a:ea typeface="+mj-ea"/>
                <a:cs typeface="+mj-cs"/>
              </a:rPr>
              <a:t>Key Questions</a:t>
            </a:r>
          </a:p>
        </p:txBody>
      </p:sp>
      <p:sp>
        <p:nvSpPr>
          <p:cNvPr id="684" name="TextBox 683"/>
          <p:cNvSpPr txBox="1"/>
          <p:nvPr/>
        </p:nvSpPr>
        <p:spPr>
          <a:xfrm>
            <a:off x="533400" y="1600200"/>
            <a:ext cx="8153400" cy="5016758"/>
          </a:xfrm>
          <a:prstGeom prst="rect">
            <a:avLst/>
          </a:prstGeom>
          <a:noFill/>
        </p:spPr>
        <p:txBody>
          <a:bodyPr wrap="square" rtlCol="0">
            <a:spAutoFit/>
          </a:bodyPr>
          <a:lstStyle/>
          <a:p>
            <a:pPr marL="514350" indent="-514350">
              <a:buAutoNum type="arabicPeriod"/>
            </a:pPr>
            <a:r>
              <a:rPr lang="en-US" sz="3200" b="1" dirty="0">
                <a:solidFill>
                  <a:schemeClr val="tx2">
                    <a:lumMod val="60000"/>
                    <a:lumOff val="40000"/>
                  </a:schemeClr>
                </a:solidFill>
              </a:rPr>
              <a:t>What is the difference between a rotation and a revolution?</a:t>
            </a:r>
            <a:br>
              <a:rPr lang="en-US" sz="3200" b="1" dirty="0"/>
            </a:br>
            <a:endParaRPr lang="en-US" sz="3200" b="1" dirty="0"/>
          </a:p>
          <a:p>
            <a:pPr marL="514350" indent="-514350">
              <a:buAutoNum type="arabicPeriod"/>
            </a:pPr>
            <a:r>
              <a:rPr lang="en-US" sz="3200" b="1" dirty="0">
                <a:solidFill>
                  <a:schemeClr val="tx2"/>
                </a:solidFill>
              </a:rPr>
              <a:t>How does the tilt of the earth’s axis affect life on Earth?</a:t>
            </a:r>
            <a:br>
              <a:rPr lang="en-US" sz="3200" b="1" dirty="0"/>
            </a:br>
            <a:endParaRPr lang="en-US" sz="3200" b="1" dirty="0"/>
          </a:p>
          <a:p>
            <a:pPr marL="514350" indent="-514350">
              <a:buAutoNum type="arabicPeriod"/>
            </a:pPr>
            <a:r>
              <a:rPr lang="en-US" sz="3200" b="1" dirty="0">
                <a:solidFill>
                  <a:schemeClr val="tx2">
                    <a:lumMod val="60000"/>
                    <a:lumOff val="40000"/>
                  </a:schemeClr>
                </a:solidFill>
              </a:rPr>
              <a:t>How are seasons in the southern hemisphere similar to seasons in the northern hemisphere? How are they different?</a:t>
            </a: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48200" y="685800"/>
            <a:ext cx="3962400" cy="2590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mj-lt"/>
                <a:ea typeface="+mj-ea"/>
                <a:cs typeface="+mj-cs"/>
              </a:rPr>
              <a:t>In addition to day and night, earth also goes through cycles of seasons.</a:t>
            </a:r>
            <a:endParaRPr kumimoji="0" lang="en-US" sz="3600" b="1" u="none" strike="noStrike" kern="1200" cap="none" spc="0" normalizeH="0" baseline="0" noProof="0" dirty="0">
              <a:ln>
                <a:noFill/>
              </a:ln>
              <a:solidFill>
                <a:schemeClr val="tx2"/>
              </a:solidFill>
              <a:effectLst/>
              <a:uLnTx/>
              <a:uFillTx/>
              <a:latin typeface="+mj-lt"/>
              <a:ea typeface="+mj-ea"/>
              <a:cs typeface="+mj-cs"/>
            </a:endParaRPr>
          </a:p>
        </p:txBody>
      </p:sp>
      <p:sp>
        <p:nvSpPr>
          <p:cNvPr id="8" name="Title 1"/>
          <p:cNvSpPr txBox="1">
            <a:spLocks/>
          </p:cNvSpPr>
          <p:nvPr/>
        </p:nvSpPr>
        <p:spPr>
          <a:xfrm>
            <a:off x="4648200" y="3505200"/>
            <a:ext cx="3962400" cy="2590800"/>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lumMod val="50000"/>
                  </a:schemeClr>
                </a:solidFill>
                <a:effectLst/>
                <a:uLnTx/>
                <a:uFillTx/>
                <a:latin typeface="+mj-lt"/>
                <a:ea typeface="+mj-ea"/>
                <a:cs typeface="+mj-cs"/>
              </a:rPr>
              <a:t>Changes</a:t>
            </a:r>
            <a:r>
              <a:rPr kumimoji="0" lang="en-US" sz="3600" b="1" i="0" u="none" strike="noStrike" kern="1200" cap="none" spc="0" normalizeH="0" noProof="0" dirty="0">
                <a:ln>
                  <a:noFill/>
                </a:ln>
                <a:solidFill>
                  <a:schemeClr val="tx2">
                    <a:lumMod val="50000"/>
                  </a:schemeClr>
                </a:solidFill>
                <a:effectLst/>
                <a:uLnTx/>
                <a:uFillTx/>
                <a:latin typeface="+mj-lt"/>
                <a:ea typeface="+mj-ea"/>
                <a:cs typeface="+mj-cs"/>
              </a:rPr>
              <a:t> between spring, summer, fall, and winter occur due to the movement of Earth</a:t>
            </a:r>
            <a:r>
              <a:rPr kumimoji="0" lang="en-US" sz="3600" b="1" i="0" u="none" strike="noStrike" kern="1200" cap="none" spc="0" normalizeH="0" baseline="0" noProof="0" dirty="0">
                <a:ln>
                  <a:noFill/>
                </a:ln>
                <a:solidFill>
                  <a:schemeClr val="tx2">
                    <a:lumMod val="50000"/>
                  </a:schemeClr>
                </a:solidFill>
                <a:effectLst/>
                <a:uLnTx/>
                <a:uFillTx/>
                <a:latin typeface="+mj-lt"/>
                <a:ea typeface="+mj-ea"/>
                <a:cs typeface="+mj-cs"/>
              </a:rPr>
              <a:t>.</a:t>
            </a:r>
            <a:endParaRPr kumimoji="0" lang="en-US" sz="3600" b="1" u="none" strike="noStrike" kern="1200" cap="none" spc="0" normalizeH="0" baseline="0" noProof="0" dirty="0">
              <a:ln>
                <a:noFill/>
              </a:ln>
              <a:solidFill>
                <a:schemeClr val="tx2">
                  <a:lumMod val="50000"/>
                </a:schemeClr>
              </a:solidFill>
              <a:effectLst/>
              <a:uLnTx/>
              <a:uFillTx/>
              <a:latin typeface="+mj-lt"/>
              <a:ea typeface="+mj-ea"/>
              <a:cs typeface="+mj-cs"/>
            </a:endParaRPr>
          </a:p>
        </p:txBody>
      </p:sp>
      <p:pic>
        <p:nvPicPr>
          <p:cNvPr id="5" name="Picture 4"/>
          <p:cNvPicPr>
            <a:picLocks noChangeAspect="1"/>
          </p:cNvPicPr>
          <p:nvPr/>
        </p:nvPicPr>
        <p:blipFill>
          <a:blip r:embed="rId2"/>
          <a:stretch>
            <a:fillRect/>
          </a:stretch>
        </p:blipFill>
        <p:spPr>
          <a:xfrm>
            <a:off x="0" y="-6407"/>
            <a:ext cx="4082034" cy="6864407"/>
          </a:xfrm>
          <a:prstGeom prst="rect">
            <a:avLst/>
          </a:prstGeom>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133600"/>
            <a:ext cx="3429000" cy="685800"/>
          </a:xfrm>
        </p:spPr>
        <p:txBody>
          <a:bodyPr>
            <a:normAutofit fontScale="90000"/>
          </a:bodyPr>
          <a:lstStyle/>
          <a:p>
            <a:pPr algn="r"/>
            <a:r>
              <a:rPr lang="en-US" sz="3600" b="1" dirty="0">
                <a:solidFill>
                  <a:schemeClr val="tx2">
                    <a:lumMod val="75000"/>
                  </a:schemeClr>
                </a:solidFill>
                <a:hlinkClick r:id="rId3"/>
              </a:rPr>
              <a:t>Earth’s Movement Around the Sun</a:t>
            </a:r>
            <a:endParaRPr lang="en-US" sz="3600" b="1" dirty="0">
              <a:solidFill>
                <a:schemeClr val="tx2">
                  <a:lumMod val="75000"/>
                </a:schemeClr>
              </a:solidFill>
            </a:endParaRPr>
          </a:p>
        </p:txBody>
      </p:sp>
      <p:sp>
        <p:nvSpPr>
          <p:cNvPr id="9" name="Title 1"/>
          <p:cNvSpPr txBox="1">
            <a:spLocks/>
          </p:cNvSpPr>
          <p:nvPr/>
        </p:nvSpPr>
        <p:spPr>
          <a:xfrm>
            <a:off x="600829" y="609600"/>
            <a:ext cx="4191000" cy="129540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lumMod val="60000"/>
                    <a:lumOff val="40000"/>
                  </a:schemeClr>
                </a:solidFill>
                <a:effectLst/>
                <a:uLnTx/>
                <a:uFillTx/>
                <a:latin typeface="+mj-lt"/>
                <a:ea typeface="+mj-ea"/>
                <a:cs typeface="+mj-cs"/>
              </a:rPr>
              <a:t>Discovery Education Video:</a:t>
            </a:r>
            <a:endParaRPr kumimoji="0" lang="en-US" sz="3600" b="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5" name="Title 1"/>
          <p:cNvSpPr txBox="1">
            <a:spLocks/>
          </p:cNvSpPr>
          <p:nvPr/>
        </p:nvSpPr>
        <p:spPr>
          <a:xfrm>
            <a:off x="76200" y="3733800"/>
            <a:ext cx="4724400" cy="1828800"/>
          </a:xfrm>
          <a:prstGeom prst="rect">
            <a:avLst/>
          </a:prstGeom>
        </p:spPr>
        <p:txBody>
          <a:bodyPr vert="horz" lIns="91440" tIns="45720" rIns="91440" bIns="45720" rtlCol="0" anchor="ctr">
            <a:normAutofit/>
          </a:bodyPr>
          <a:lstStyle/>
          <a:p>
            <a:pPr lvl="0" algn="r">
              <a:spcBef>
                <a:spcPct val="0"/>
              </a:spcBef>
              <a:defRPr/>
            </a:pPr>
            <a:r>
              <a:rPr lang="en-US" sz="2400" dirty="0">
                <a:solidFill>
                  <a:schemeClr val="tx2"/>
                </a:solidFill>
              </a:rPr>
              <a:t>Explains how the Earth and Moon revolve around the Sun. The program also shows how the Earth tilts on an axis.</a:t>
            </a:r>
            <a:endParaRPr kumimoji="0" lang="en-US" sz="2400" b="1" u="none" strike="noStrike" kern="1200" cap="none" spc="0" normalizeH="0" baseline="0" noProof="0" dirty="0">
              <a:ln>
                <a:noFill/>
              </a:ln>
              <a:solidFill>
                <a:schemeClr val="tx2"/>
              </a:solidFill>
              <a:effectLst/>
              <a:uLnTx/>
              <a:uFillTx/>
              <a:latin typeface="+mj-lt"/>
              <a:ea typeface="+mj-ea"/>
              <a:cs typeface="+mj-cs"/>
            </a:endParaRPr>
          </a:p>
        </p:txBody>
      </p:sp>
      <p:pic>
        <p:nvPicPr>
          <p:cNvPr id="6" name="Picture 5"/>
          <p:cNvPicPr>
            <a:picLocks noChangeAspect="1"/>
          </p:cNvPicPr>
          <p:nvPr/>
        </p:nvPicPr>
        <p:blipFill>
          <a:blip r:embed="rId4"/>
          <a:stretch>
            <a:fillRect/>
          </a:stretch>
        </p:blipFill>
        <p:spPr>
          <a:xfrm>
            <a:off x="5037559" y="-3204"/>
            <a:ext cx="4106441" cy="6864407"/>
          </a:xfrm>
          <a:prstGeom prst="rect">
            <a:avLst/>
          </a:prstGeom>
        </p:spPr>
      </p:pic>
    </p:spTree>
    <p:extLst>
      <p:ext uri="{BB962C8B-B14F-4D97-AF65-F5344CB8AC3E}">
        <p14:creationId xmlns:p14="http://schemas.microsoft.com/office/powerpoint/2010/main" val="130337994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6200" y="76200"/>
            <a:ext cx="8915400" cy="1447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solidFill>
                  <a:schemeClr val="tx2">
                    <a:lumMod val="60000"/>
                    <a:lumOff val="40000"/>
                  </a:schemeClr>
                </a:solidFill>
                <a:latin typeface="+mj-lt"/>
                <a:ea typeface="+mj-ea"/>
                <a:cs typeface="+mj-cs"/>
              </a:rPr>
              <a:t>In addition to rotating on its axis, Earth moves in an elliptical orbit around the sun.</a:t>
            </a:r>
            <a:endParaRPr kumimoji="0" lang="en-US" sz="3600" b="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743200"/>
            <a:ext cx="6934200" cy="4126968"/>
          </a:xfrm>
          <a:prstGeom prst="rect">
            <a:avLst/>
          </a:prstGeom>
        </p:spPr>
      </p:pic>
      <p:sp>
        <p:nvSpPr>
          <p:cNvPr id="5" name="Title 1"/>
          <p:cNvSpPr txBox="1">
            <a:spLocks/>
          </p:cNvSpPr>
          <p:nvPr/>
        </p:nvSpPr>
        <p:spPr>
          <a:xfrm>
            <a:off x="76200" y="1447800"/>
            <a:ext cx="8915400" cy="1447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solidFill>
                  <a:schemeClr val="tx2"/>
                </a:solidFill>
                <a:latin typeface="+mj-lt"/>
                <a:ea typeface="+mj-ea"/>
                <a:cs typeface="+mj-cs"/>
              </a:rPr>
              <a:t>This movement of the Earth around the sun </a:t>
            </a:r>
            <a:br>
              <a:rPr lang="en-US" sz="3600" b="1" dirty="0">
                <a:solidFill>
                  <a:schemeClr val="tx2"/>
                </a:solidFill>
                <a:latin typeface="+mj-lt"/>
                <a:ea typeface="+mj-ea"/>
                <a:cs typeface="+mj-cs"/>
              </a:rPr>
            </a:br>
            <a:r>
              <a:rPr lang="en-US" sz="3600" b="1" dirty="0">
                <a:solidFill>
                  <a:schemeClr val="tx2"/>
                </a:solidFill>
                <a:latin typeface="+mj-lt"/>
                <a:ea typeface="+mj-ea"/>
                <a:cs typeface="+mj-cs"/>
              </a:rPr>
              <a:t>is called a revolution.</a:t>
            </a:r>
            <a:endParaRPr kumimoji="0" lang="en-US" sz="3600" b="1"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0" y="-152400"/>
            <a:ext cx="3886200" cy="4419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a:solidFill>
                  <a:schemeClr val="tx2">
                    <a:lumMod val="60000"/>
                    <a:lumOff val="40000"/>
                  </a:schemeClr>
                </a:solidFill>
                <a:latin typeface="+mj-lt"/>
                <a:ea typeface="+mj-ea"/>
                <a:cs typeface="+mj-cs"/>
              </a:rPr>
              <a:t>It takes about 365 days for the earth to make one revolution around the sun.</a:t>
            </a:r>
            <a:endParaRPr kumimoji="0" lang="en-US" sz="3600" b="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4" name="Title 1"/>
          <p:cNvSpPr>
            <a:spLocks noGrp="1"/>
          </p:cNvSpPr>
          <p:nvPr>
            <p:ph type="ctrTitle"/>
          </p:nvPr>
        </p:nvSpPr>
        <p:spPr>
          <a:xfrm>
            <a:off x="4953000" y="3962400"/>
            <a:ext cx="3657600" cy="2179320"/>
          </a:xfrm>
        </p:spPr>
        <p:txBody>
          <a:bodyPr>
            <a:normAutofit/>
          </a:bodyPr>
          <a:lstStyle/>
          <a:p>
            <a:r>
              <a:rPr lang="en-US" sz="3600" b="1" dirty="0">
                <a:solidFill>
                  <a:schemeClr val="tx2">
                    <a:lumMod val="50000"/>
                  </a:schemeClr>
                </a:solidFill>
              </a:rPr>
              <a:t>This is why we have a 365 day year.</a:t>
            </a:r>
          </a:p>
        </p:txBody>
      </p:sp>
      <p:pic>
        <p:nvPicPr>
          <p:cNvPr id="5" name="Picture 4"/>
          <p:cNvPicPr>
            <a:picLocks noChangeAspect="1"/>
          </p:cNvPicPr>
          <p:nvPr/>
        </p:nvPicPr>
        <p:blipFill>
          <a:blip r:embed="rId2"/>
          <a:stretch>
            <a:fillRect/>
          </a:stretch>
        </p:blipFill>
        <p:spPr>
          <a:xfrm>
            <a:off x="0" y="-3204"/>
            <a:ext cx="4381017" cy="6864407"/>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09600" y="457200"/>
            <a:ext cx="8915400" cy="1752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b="1" dirty="0">
                <a:solidFill>
                  <a:schemeClr val="tx2"/>
                </a:solidFill>
                <a:latin typeface="+mj-lt"/>
                <a:ea typeface="+mj-ea"/>
                <a:cs typeface="+mj-cs"/>
              </a:rPr>
              <a:t>Even though we don’t feel the earth’s movement, it is constantly rotating on </a:t>
            </a:r>
            <a:br>
              <a:rPr lang="en-US" sz="3600" b="1" dirty="0">
                <a:solidFill>
                  <a:schemeClr val="tx2"/>
                </a:solidFill>
                <a:latin typeface="+mj-lt"/>
                <a:ea typeface="+mj-ea"/>
                <a:cs typeface="+mj-cs"/>
              </a:rPr>
            </a:br>
            <a:r>
              <a:rPr lang="en-US" sz="3600" b="1" dirty="0">
                <a:solidFill>
                  <a:schemeClr val="tx2"/>
                </a:solidFill>
                <a:latin typeface="+mj-lt"/>
                <a:ea typeface="+mj-ea"/>
                <a:cs typeface="+mj-cs"/>
              </a:rPr>
              <a:t>its axis as it revolves around the sun.</a:t>
            </a:r>
            <a:endParaRPr kumimoji="0" lang="en-US" sz="3600" b="1" u="none" strike="noStrike" kern="1200" cap="none" spc="0" normalizeH="0" baseline="0" noProof="0" dirty="0">
              <a:ln>
                <a:noFill/>
              </a:ln>
              <a:solidFill>
                <a:schemeClr val="tx2"/>
              </a:solidFill>
              <a:effectLst/>
              <a:uLnTx/>
              <a:uFillTx/>
              <a:latin typeface="+mj-lt"/>
              <a:ea typeface="+mj-ea"/>
              <a:cs typeface="+mj-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606" y="2466237"/>
            <a:ext cx="5461794" cy="4086963"/>
          </a:xfrm>
          <a:prstGeom prst="rect">
            <a:avLst/>
          </a:prstGeom>
        </p:spPr>
      </p:pic>
    </p:spTree>
    <p:extLst>
      <p:ext uri="{BB962C8B-B14F-4D97-AF65-F5344CB8AC3E}">
        <p14:creationId xmlns:p14="http://schemas.microsoft.com/office/powerpoint/2010/main" val="1207251994"/>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381000"/>
            <a:ext cx="8077200" cy="1676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schemeClr val="tx2">
                    <a:lumMod val="50000"/>
                  </a:schemeClr>
                </a:solidFill>
                <a:latin typeface="+mj-lt"/>
                <a:ea typeface="+mj-ea"/>
                <a:cs typeface="+mj-cs"/>
              </a:rPr>
              <a:t>Because of the tilt of Earth’s axis, Earth’s northern and southern hemispheres can be angled either toward or away from the sun.</a:t>
            </a:r>
            <a:endParaRPr kumimoji="0" lang="en-US" sz="3200" b="1" u="none" strike="noStrike" kern="1200" cap="none" spc="0" normalizeH="0" baseline="0" noProof="0" dirty="0">
              <a:ln>
                <a:noFill/>
              </a:ln>
              <a:solidFill>
                <a:schemeClr val="tx2">
                  <a:lumMod val="50000"/>
                </a:schemeClr>
              </a:solidFill>
              <a:effectLst/>
              <a:uLnTx/>
              <a:uFillTx/>
              <a:latin typeface="+mj-lt"/>
              <a:ea typeface="+mj-ea"/>
              <a:cs typeface="+mj-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438400"/>
            <a:ext cx="5472358" cy="4038600"/>
          </a:xfrm>
          <a:prstGeom prst="rect">
            <a:avLst/>
          </a:prstGeom>
        </p:spPr>
      </p:pic>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6200" y="381000"/>
            <a:ext cx="8915400" cy="1447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schemeClr val="tx2">
                    <a:lumMod val="60000"/>
                    <a:lumOff val="40000"/>
                  </a:schemeClr>
                </a:solidFill>
                <a:latin typeface="+mj-lt"/>
                <a:ea typeface="+mj-ea"/>
                <a:cs typeface="+mj-cs"/>
              </a:rPr>
              <a:t>When the northern hemisphere is angled toward the sun, we will have summer. When it is angled away from the sun, we will have winter.</a:t>
            </a:r>
            <a:endParaRPr kumimoji="0" lang="en-US" sz="3200" b="1"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5" name="Title 1"/>
          <p:cNvSpPr txBox="1">
            <a:spLocks/>
          </p:cNvSpPr>
          <p:nvPr/>
        </p:nvSpPr>
        <p:spPr>
          <a:xfrm>
            <a:off x="76200" y="1828800"/>
            <a:ext cx="8915400" cy="1447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schemeClr val="tx2"/>
                </a:solidFill>
                <a:latin typeface="+mj-lt"/>
                <a:ea typeface="+mj-ea"/>
                <a:cs typeface="+mj-cs"/>
              </a:rPr>
              <a:t>The season in the southern hemisphere will </a:t>
            </a:r>
            <a:br>
              <a:rPr lang="en-US" sz="3200" b="1" dirty="0">
                <a:solidFill>
                  <a:schemeClr val="tx2"/>
                </a:solidFill>
                <a:latin typeface="+mj-lt"/>
                <a:ea typeface="+mj-ea"/>
                <a:cs typeface="+mj-cs"/>
              </a:rPr>
            </a:br>
            <a:r>
              <a:rPr lang="en-US" sz="3200" b="1" dirty="0">
                <a:solidFill>
                  <a:schemeClr val="tx2"/>
                </a:solidFill>
                <a:latin typeface="+mj-lt"/>
                <a:ea typeface="+mj-ea"/>
                <a:cs typeface="+mj-cs"/>
              </a:rPr>
              <a:t>always be opposite of the northern.</a:t>
            </a:r>
            <a:endParaRPr kumimoji="0" lang="en-US" sz="3200" b="1" u="none" strike="noStrike" kern="1200" cap="none" spc="0" normalizeH="0" baseline="0" noProof="0" dirty="0">
              <a:ln>
                <a:noFill/>
              </a:ln>
              <a:solidFill>
                <a:schemeClr val="tx2"/>
              </a:solidFill>
              <a:effectLst/>
              <a:uLnTx/>
              <a:uFillTx/>
              <a:latin typeface="+mj-lt"/>
              <a:ea typeface="+mj-ea"/>
              <a:cs typeface="+mj-c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35" t="6329" r="2235" b="13924"/>
          <a:stretch/>
        </p:blipFill>
        <p:spPr>
          <a:xfrm>
            <a:off x="0" y="3336758"/>
            <a:ext cx="9144000" cy="3368842"/>
          </a:xfrm>
          <a:prstGeom prst="rect">
            <a:avLst/>
          </a:prstGeom>
        </p:spPr>
      </p:pic>
    </p:spTree>
    <p:extLst>
      <p:ext uri="{BB962C8B-B14F-4D97-AF65-F5344CB8AC3E}">
        <p14:creationId xmlns:p14="http://schemas.microsoft.com/office/powerpoint/2010/main" val="2795907764"/>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2209800"/>
            <a:ext cx="5105400" cy="685800"/>
          </a:xfrm>
        </p:spPr>
        <p:txBody>
          <a:bodyPr>
            <a:normAutofit fontScale="90000"/>
          </a:bodyPr>
          <a:lstStyle/>
          <a:p>
            <a:pPr algn="l"/>
            <a:r>
              <a:rPr lang="en-US" sz="3600" b="1" dirty="0">
                <a:solidFill>
                  <a:schemeClr val="tx2">
                    <a:lumMod val="75000"/>
                  </a:schemeClr>
                </a:solidFill>
                <a:hlinkClick r:id="rId2"/>
              </a:rPr>
              <a:t>Space Science: Our </a:t>
            </a:r>
            <a:br>
              <a:rPr lang="en-US" sz="3600" b="1" dirty="0">
                <a:solidFill>
                  <a:schemeClr val="tx2">
                    <a:lumMod val="75000"/>
                  </a:schemeClr>
                </a:solidFill>
                <a:hlinkClick r:id="rId2"/>
              </a:rPr>
            </a:br>
            <a:r>
              <a:rPr lang="en-US" sz="3600" b="1" dirty="0">
                <a:solidFill>
                  <a:schemeClr val="tx2">
                    <a:lumMod val="75000"/>
                  </a:schemeClr>
                </a:solidFill>
                <a:hlinkClick r:id="rId2"/>
              </a:rPr>
              <a:t>Revolving Earth and Moon</a:t>
            </a:r>
            <a:endParaRPr lang="en-US" sz="3600" b="1" dirty="0">
              <a:solidFill>
                <a:schemeClr val="tx2">
                  <a:lumMod val="75000"/>
                </a:schemeClr>
              </a:solidFill>
            </a:endParaRPr>
          </a:p>
        </p:txBody>
      </p:sp>
      <p:sp>
        <p:nvSpPr>
          <p:cNvPr id="9" name="Title 1"/>
          <p:cNvSpPr txBox="1">
            <a:spLocks/>
          </p:cNvSpPr>
          <p:nvPr/>
        </p:nvSpPr>
        <p:spPr>
          <a:xfrm>
            <a:off x="4114800" y="762000"/>
            <a:ext cx="4191000" cy="12954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lumMod val="50000"/>
                  </a:schemeClr>
                </a:solidFill>
                <a:effectLst/>
                <a:uLnTx/>
                <a:uFillTx/>
                <a:latin typeface="+mj-lt"/>
                <a:ea typeface="+mj-ea"/>
                <a:cs typeface="+mj-cs"/>
              </a:rPr>
              <a:t>Discovery Education Video:</a:t>
            </a:r>
            <a:endParaRPr kumimoji="0" lang="en-US" sz="3600" b="1" u="none" strike="noStrike" kern="1200" cap="none" spc="0" normalizeH="0" baseline="0" noProof="0" dirty="0">
              <a:ln>
                <a:noFill/>
              </a:ln>
              <a:solidFill>
                <a:schemeClr val="tx2">
                  <a:lumMod val="50000"/>
                </a:schemeClr>
              </a:solidFill>
              <a:effectLst/>
              <a:uLnTx/>
              <a:uFillTx/>
              <a:latin typeface="+mj-lt"/>
              <a:ea typeface="+mj-ea"/>
              <a:cs typeface="+mj-cs"/>
            </a:endParaRPr>
          </a:p>
        </p:txBody>
      </p:sp>
      <p:sp>
        <p:nvSpPr>
          <p:cNvPr id="5" name="Title 1"/>
          <p:cNvSpPr txBox="1">
            <a:spLocks/>
          </p:cNvSpPr>
          <p:nvPr/>
        </p:nvSpPr>
        <p:spPr>
          <a:xfrm>
            <a:off x="4114800" y="3505200"/>
            <a:ext cx="4724400" cy="2362200"/>
          </a:xfrm>
          <a:prstGeom prst="rect">
            <a:avLst/>
          </a:prstGeom>
        </p:spPr>
        <p:txBody>
          <a:bodyPr vert="horz" lIns="91440" tIns="45720" rIns="91440" bIns="45720" rtlCol="0" anchor="ctr">
            <a:normAutofit fontScale="92500"/>
          </a:bodyPr>
          <a:lstStyle/>
          <a:p>
            <a:pPr lvl="0">
              <a:spcBef>
                <a:spcPct val="0"/>
              </a:spcBef>
              <a:defRPr/>
            </a:pPr>
            <a:r>
              <a:rPr lang="en-US" sz="2400" dirty="0">
                <a:solidFill>
                  <a:schemeClr val="tx2"/>
                </a:solidFill>
              </a:rPr>
              <a:t>This series explores the basics of astronomy and presents an overview of the events occurring in our universe. This program describes the relationship between Earth and its only natural satellite, the Moon.</a:t>
            </a:r>
            <a:endParaRPr kumimoji="0" lang="en-US" sz="2400" b="1" u="none" strike="noStrike" kern="1200" cap="none" spc="0" normalizeH="0" baseline="0" noProof="0" dirty="0">
              <a:ln>
                <a:noFill/>
              </a:ln>
              <a:solidFill>
                <a:schemeClr val="tx2"/>
              </a:solidFill>
              <a:effectLst/>
              <a:uLnTx/>
              <a:uFillTx/>
              <a:latin typeface="+mj-lt"/>
              <a:ea typeface="+mj-ea"/>
              <a:cs typeface="+mj-cs"/>
            </a:endParaRPr>
          </a:p>
        </p:txBody>
      </p:sp>
      <p:pic>
        <p:nvPicPr>
          <p:cNvPr id="6" name="Picture 5"/>
          <p:cNvPicPr>
            <a:picLocks noChangeAspect="1"/>
          </p:cNvPicPr>
          <p:nvPr/>
        </p:nvPicPr>
        <p:blipFill rotWithShape="1">
          <a:blip r:embed="rId3"/>
          <a:srcRect r="16636"/>
          <a:stretch/>
        </p:blipFill>
        <p:spPr>
          <a:xfrm>
            <a:off x="1" y="-3204"/>
            <a:ext cx="3886200" cy="6864407"/>
          </a:xfrm>
          <a:prstGeom prst="rect">
            <a:avLst/>
          </a:prstGeom>
        </p:spPr>
      </p:pic>
    </p:spTree>
    <p:extLst>
      <p:ext uri="{BB962C8B-B14F-4D97-AF65-F5344CB8AC3E}">
        <p14:creationId xmlns:p14="http://schemas.microsoft.com/office/powerpoint/2010/main" val="11569652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355</Words>
  <Application>Microsoft Office PowerPoint</Application>
  <PresentationFormat>On-screen Show (4:3)</PresentationFormat>
  <Paragraphs>28</Paragraphs>
  <Slides>11</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Lesson 2:</vt:lpstr>
      <vt:lpstr>PowerPoint Presentation</vt:lpstr>
      <vt:lpstr>Earth’s Movement Around the Sun</vt:lpstr>
      <vt:lpstr>PowerPoint Presentation</vt:lpstr>
      <vt:lpstr>This is why we have a 365 day year.</vt:lpstr>
      <vt:lpstr>PowerPoint Presentation</vt:lpstr>
      <vt:lpstr>PowerPoint Presentation</vt:lpstr>
      <vt:lpstr>PowerPoint Presentation</vt:lpstr>
      <vt:lpstr>Space Science: Our  Revolving Earth and Moon</vt:lpstr>
      <vt:lpstr>The Four Seasons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5th Grade  Heat Transfer</dc:title>
  <dc:creator>Justin Jones</dc:creator>
  <cp:lastModifiedBy>Justin Jones</cp:lastModifiedBy>
  <cp:revision>31</cp:revision>
  <cp:lastPrinted>2015-09-10T13:09:07Z</cp:lastPrinted>
  <dcterms:created xsi:type="dcterms:W3CDTF">2014-02-21T15:42:17Z</dcterms:created>
  <dcterms:modified xsi:type="dcterms:W3CDTF">2020-09-02T17:39:35Z</dcterms:modified>
</cp:coreProperties>
</file>