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87" r:id="rId3"/>
    <p:sldId id="262" r:id="rId4"/>
    <p:sldId id="286" r:id="rId5"/>
    <p:sldId id="288" r:id="rId6"/>
    <p:sldId id="289" r:id="rId7"/>
    <p:sldId id="290" r:id="rId8"/>
    <p:sldId id="291" r:id="rId9"/>
    <p:sldId id="292" r:id="rId10"/>
    <p:sldId id="293" r:id="rId11"/>
    <p:sldId id="278" r:id="rId12"/>
    <p:sldId id="270" r:id="rId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1004"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21E5C03-4FCD-4877-B028-E18AD0BCC148}" type="datetimeFigureOut">
              <a:rPr lang="en-US" smtClean="0"/>
              <a:pPr/>
              <a:t>2/27/2016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A37AB7C-ECBF-4C3B-A240-0AFF5BDC152C}" type="slidenum">
              <a:rPr lang="en-US" smtClean="0"/>
              <a:pPr/>
              <a:t>‹#›</a:t>
            </a:fld>
            <a:endParaRPr lang="en-US"/>
          </a:p>
        </p:txBody>
      </p:sp>
    </p:spTree>
    <p:extLst>
      <p:ext uri="{BB962C8B-B14F-4D97-AF65-F5344CB8AC3E}">
        <p14:creationId xmlns:p14="http://schemas.microsoft.com/office/powerpoint/2010/main" val="25553432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C41DE1-E483-41D3-87E0-C4BEE93D4ABC}" type="datetimeFigureOut">
              <a:rPr lang="en-US" smtClean="0"/>
              <a:pPr/>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41DE1-E483-41D3-87E0-C4BEE93D4ABC}" type="datetimeFigureOut">
              <a:rPr lang="en-US" smtClean="0"/>
              <a:pPr/>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41DE1-E483-41D3-87E0-C4BEE93D4ABC}" type="datetimeFigureOut">
              <a:rPr lang="en-US" smtClean="0"/>
              <a:pPr/>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41DE1-E483-41D3-87E0-C4BEE93D4ABC}" type="datetimeFigureOut">
              <a:rPr lang="en-US" smtClean="0"/>
              <a:pPr/>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41DE1-E483-41D3-87E0-C4BEE93D4ABC}" type="datetimeFigureOut">
              <a:rPr lang="en-US" smtClean="0"/>
              <a:pPr/>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C41DE1-E483-41D3-87E0-C4BEE93D4ABC}" type="datetimeFigureOut">
              <a:rPr lang="en-US" smtClean="0"/>
              <a:pPr/>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C41DE1-E483-41D3-87E0-C4BEE93D4ABC}" type="datetimeFigureOut">
              <a:rPr lang="en-US" smtClean="0"/>
              <a:pPr/>
              <a:t>2/27/2016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C41DE1-E483-41D3-87E0-C4BEE93D4ABC}" type="datetimeFigureOut">
              <a:rPr lang="en-US" smtClean="0"/>
              <a:pPr/>
              <a:t>2/27/2016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41DE1-E483-41D3-87E0-C4BEE93D4ABC}" type="datetimeFigureOut">
              <a:rPr lang="en-US" smtClean="0"/>
              <a:pPr/>
              <a:t>2/27/2016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41DE1-E483-41D3-87E0-C4BEE93D4ABC}" type="datetimeFigureOut">
              <a:rPr lang="en-US" smtClean="0"/>
              <a:pPr/>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41DE1-E483-41D3-87E0-C4BEE93D4ABC}" type="datetimeFigureOut">
              <a:rPr lang="en-US" smtClean="0"/>
              <a:pPr/>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41DE1-E483-41D3-87E0-C4BEE93D4ABC}" type="datetimeFigureOut">
              <a:rPr lang="en-US" smtClean="0"/>
              <a:pPr/>
              <a:t>2/27/2016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516A6-CCAB-4643-B7D3-F2931BA14D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app.discoveryeducation.com/player/view/assetGuid/80B999B4-DA22-452C-92F1-9093871CCE1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app.discoveryeducation.com/player/view/assetGuid/F333B72C-E6CC-4455-910B-DFA3EBF0A19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app.discoveryeducation.com/player/view/assetGuid/FBB2DCA0-DA00-438D-9FF2-2E520F77CAF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965595"/>
            <a:ext cx="9144000" cy="4709159"/>
          </a:xfrm>
          <a:prstGeom prst="rect">
            <a:avLst/>
          </a:prstGeom>
        </p:spPr>
      </p:pic>
      <p:sp>
        <p:nvSpPr>
          <p:cNvPr id="8" name="Title 1"/>
          <p:cNvSpPr txBox="1">
            <a:spLocks/>
          </p:cNvSpPr>
          <p:nvPr/>
        </p:nvSpPr>
        <p:spPr>
          <a:xfrm>
            <a:off x="228600" y="46074"/>
            <a:ext cx="3276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accent4"/>
                </a:solidFill>
              </a:rPr>
              <a:t>Lesson </a:t>
            </a:r>
            <a:r>
              <a:rPr lang="en-US" sz="6000" b="1" dirty="0" smtClean="0">
                <a:solidFill>
                  <a:schemeClr val="accent4"/>
                </a:solidFill>
              </a:rPr>
              <a:t>3:</a:t>
            </a:r>
            <a:endParaRPr lang="en-US" sz="6000" b="1" dirty="0">
              <a:solidFill>
                <a:schemeClr val="accent4"/>
              </a:solidFill>
            </a:endParaRPr>
          </a:p>
        </p:txBody>
      </p:sp>
      <p:sp>
        <p:nvSpPr>
          <p:cNvPr id="9" name="Title 1"/>
          <p:cNvSpPr txBox="1">
            <a:spLocks/>
          </p:cNvSpPr>
          <p:nvPr/>
        </p:nvSpPr>
        <p:spPr>
          <a:xfrm>
            <a:off x="1219200" y="960474"/>
            <a:ext cx="4800600" cy="7159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solidFill>
                  <a:schemeClr val="accent4">
                    <a:lumMod val="50000"/>
                  </a:schemeClr>
                </a:solidFill>
              </a:rPr>
              <a:t>Light Energy</a:t>
            </a:r>
            <a:endParaRPr lang="en-US" sz="5000" b="1" dirty="0">
              <a:solidFill>
                <a:schemeClr val="accent4">
                  <a:lumMod val="50000"/>
                </a:schemeClr>
              </a:solidFill>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47800"/>
          </a:xfrm>
        </p:spPr>
        <p:txBody>
          <a:bodyPr>
            <a:normAutofit/>
          </a:bodyPr>
          <a:lstStyle/>
          <a:p>
            <a:r>
              <a:rPr lang="en-US" sz="5400" b="1" dirty="0" smtClean="0">
                <a:solidFill>
                  <a:schemeClr val="accent4">
                    <a:lumMod val="60000"/>
                    <a:lumOff val="40000"/>
                  </a:schemeClr>
                </a:solidFill>
              </a:rPr>
              <a:t>Absorption</a:t>
            </a:r>
            <a:endParaRPr lang="en-US" sz="5400" b="1" dirty="0">
              <a:solidFill>
                <a:schemeClr val="accent4">
                  <a:lumMod val="60000"/>
                  <a:lumOff val="40000"/>
                </a:schemeClr>
              </a:solidFill>
            </a:endParaRPr>
          </a:p>
        </p:txBody>
      </p:sp>
      <p:sp>
        <p:nvSpPr>
          <p:cNvPr id="3" name="Subtitle 2"/>
          <p:cNvSpPr>
            <a:spLocks noGrp="1"/>
          </p:cNvSpPr>
          <p:nvPr>
            <p:ph type="subTitle" idx="1"/>
          </p:nvPr>
        </p:nvSpPr>
        <p:spPr>
          <a:xfrm>
            <a:off x="762000" y="1447800"/>
            <a:ext cx="7696200" cy="838200"/>
          </a:xfrm>
        </p:spPr>
        <p:txBody>
          <a:bodyPr>
            <a:noAutofit/>
          </a:bodyPr>
          <a:lstStyle/>
          <a:p>
            <a:r>
              <a:rPr lang="en-US" sz="4000" b="1" dirty="0" smtClean="0">
                <a:solidFill>
                  <a:schemeClr val="accent4">
                    <a:lumMod val="75000"/>
                  </a:schemeClr>
                </a:solidFill>
              </a:rPr>
              <a:t>When light is absorbed, it cannot be seen after it strikes an object.</a:t>
            </a:r>
          </a:p>
        </p:txBody>
      </p:sp>
      <p:pic>
        <p:nvPicPr>
          <p:cNvPr id="8" name="Picture 7" descr="lighting_Fig04.jpg"/>
          <p:cNvPicPr>
            <a:picLocks noChangeAspect="1"/>
          </p:cNvPicPr>
          <p:nvPr/>
        </p:nvPicPr>
        <p:blipFill>
          <a:blip r:embed="rId2" cstate="print"/>
          <a:stretch>
            <a:fillRect/>
          </a:stretch>
        </p:blipFill>
        <p:spPr>
          <a:xfrm>
            <a:off x="304800" y="2895600"/>
            <a:ext cx="5257800" cy="3255386"/>
          </a:xfrm>
          <a:prstGeom prst="rect">
            <a:avLst/>
          </a:prstGeom>
        </p:spPr>
      </p:pic>
      <p:sp>
        <p:nvSpPr>
          <p:cNvPr id="9" name="Subtitle 2"/>
          <p:cNvSpPr txBox="1">
            <a:spLocks/>
          </p:cNvSpPr>
          <p:nvPr/>
        </p:nvSpPr>
        <p:spPr>
          <a:xfrm>
            <a:off x="5181600" y="3276600"/>
            <a:ext cx="3657600" cy="2590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chemeClr val="accent4"/>
                </a:solidFill>
                <a:effectLst/>
                <a:uLnTx/>
                <a:uFillTx/>
                <a:latin typeface="+mn-lt"/>
                <a:ea typeface="+mn-ea"/>
                <a:cs typeface="+mn-cs"/>
              </a:rPr>
              <a:t>An object</a:t>
            </a:r>
            <a:r>
              <a:rPr kumimoji="0" lang="en-US" sz="3600" b="1" i="0" u="none" strike="noStrike" kern="1200" cap="none" spc="0" normalizeH="0" noProof="0" dirty="0" smtClean="0">
                <a:ln>
                  <a:noFill/>
                </a:ln>
                <a:solidFill>
                  <a:schemeClr val="accent4"/>
                </a:solidFill>
                <a:effectLst/>
                <a:uLnTx/>
                <a:uFillTx/>
                <a:latin typeface="+mn-lt"/>
                <a:ea typeface="+mn-ea"/>
                <a:cs typeface="+mn-cs"/>
              </a:rPr>
              <a:t> can </a:t>
            </a:r>
            <a:r>
              <a:rPr kumimoji="0" lang="en-US" sz="3600" b="1" i="0" u="none" strike="noStrike" kern="1200" cap="none" spc="0" normalizeH="0" baseline="0" noProof="0" dirty="0" smtClean="0">
                <a:ln>
                  <a:noFill/>
                </a:ln>
                <a:solidFill>
                  <a:schemeClr val="accent4"/>
                </a:solidFill>
                <a:effectLst/>
                <a:uLnTx/>
                <a:uFillTx/>
                <a:latin typeface="+mn-lt"/>
                <a:ea typeface="+mn-ea"/>
                <a:cs typeface="+mn-cs"/>
              </a:rPr>
              <a:t>absorb one or more colors of light.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1"/>
          <p:cNvSpPr txBox="1">
            <a:spLocks/>
          </p:cNvSpPr>
          <p:nvPr/>
        </p:nvSpPr>
        <p:spPr>
          <a:xfrm>
            <a:off x="533400" y="1905000"/>
            <a:ext cx="8229600" cy="1143000"/>
          </a:xfrm>
          <a:prstGeom prst="rect">
            <a:avLst/>
          </a:prstGeom>
        </p:spPr>
        <p:txBody>
          <a:bodyPr vert="horz" lIns="91440" tIns="45720" rIns="91440" bIns="45720" rtlCol="0" anchor="ctr">
            <a:normAutofit/>
          </a:bodyPr>
          <a:lstStyle/>
          <a:p>
            <a:pPr lvl="0" algn="ctr">
              <a:spcBef>
                <a:spcPct val="0"/>
              </a:spcBef>
              <a:defRPr/>
            </a:pPr>
            <a:r>
              <a:rPr lang="en-US" sz="4200" b="1" dirty="0" smtClean="0">
                <a:solidFill>
                  <a:schemeClr val="accent4">
                    <a:lumMod val="75000"/>
                  </a:schemeClr>
                </a:solidFill>
                <a:hlinkClick r:id="rId2"/>
              </a:rPr>
              <a:t>Light, Lenses, and Lasers</a:t>
            </a:r>
            <a:endParaRPr lang="en-US" sz="4200" b="1" dirty="0">
              <a:solidFill>
                <a:schemeClr val="accent4">
                  <a:lumMod val="75000"/>
                </a:schemeClr>
              </a:solidFill>
            </a:endParaRPr>
          </a:p>
        </p:txBody>
      </p:sp>
      <p:sp>
        <p:nvSpPr>
          <p:cNvPr id="129" name="Rectangle 128"/>
          <p:cNvSpPr/>
          <p:nvPr/>
        </p:nvSpPr>
        <p:spPr>
          <a:xfrm>
            <a:off x="817194" y="1066800"/>
            <a:ext cx="6261202" cy="738664"/>
          </a:xfrm>
          <a:prstGeom prst="rect">
            <a:avLst/>
          </a:prstGeom>
        </p:spPr>
        <p:txBody>
          <a:bodyPr wrap="none">
            <a:spAutoFit/>
          </a:bodyPr>
          <a:lstStyle/>
          <a:p>
            <a:pPr lvl="0" algn="ctr">
              <a:spcBef>
                <a:spcPct val="0"/>
              </a:spcBef>
              <a:defRPr/>
            </a:pPr>
            <a:r>
              <a:rPr lang="en-US" sz="4200" b="1" dirty="0" smtClean="0">
                <a:solidFill>
                  <a:schemeClr val="accent4"/>
                </a:solidFill>
              </a:rPr>
              <a:t>Discovery Education Video:</a:t>
            </a:r>
            <a:endParaRPr lang="en-US" sz="4200" b="1" dirty="0">
              <a:solidFill>
                <a:schemeClr val="accent4"/>
              </a:solidFill>
            </a:endParaRPr>
          </a:p>
        </p:txBody>
      </p:sp>
      <p:sp>
        <p:nvSpPr>
          <p:cNvPr id="4" name="Rectangle 3"/>
          <p:cNvSpPr/>
          <p:nvPr/>
        </p:nvSpPr>
        <p:spPr>
          <a:xfrm>
            <a:off x="533400" y="3352800"/>
            <a:ext cx="8229600" cy="2308324"/>
          </a:xfrm>
          <a:prstGeom prst="rect">
            <a:avLst/>
          </a:prstGeom>
        </p:spPr>
        <p:txBody>
          <a:bodyPr wrap="square">
            <a:spAutoFit/>
          </a:bodyPr>
          <a:lstStyle/>
          <a:p>
            <a:pPr lvl="0" algn="ctr">
              <a:spcBef>
                <a:spcPct val="0"/>
              </a:spcBef>
              <a:defRPr/>
            </a:pPr>
            <a:r>
              <a:rPr lang="en-US" sz="2400" b="1" dirty="0" smtClean="0">
                <a:solidFill>
                  <a:schemeClr val="accent4">
                    <a:lumMod val="60000"/>
                    <a:lumOff val="40000"/>
                  </a:schemeClr>
                </a:solidFill>
              </a:rPr>
              <a:t>This program supports physics and physical science units on waves and their characteristic properties. It explains that light is the visible part of the electromagnetic spectrum, which consists of a variety of waves from radio waves to cosmic rays. It also explores the use of concave and convex lenses and the concepts of diffraction and polarization.</a:t>
            </a:r>
            <a:endParaRPr lang="en-US" sz="2400" b="1" dirty="0">
              <a:solidFill>
                <a:schemeClr val="accent4">
                  <a:lumMod val="60000"/>
                  <a:lumOff val="40000"/>
                </a:schemeClr>
              </a:solidFill>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strike="noStrike" kern="1200" cap="none" spc="0" normalizeH="0" baseline="0" noProof="0" dirty="0" smtClean="0">
                <a:ln>
                  <a:noFill/>
                </a:ln>
                <a:solidFill>
                  <a:schemeClr val="accent4">
                    <a:lumMod val="50000"/>
                  </a:schemeClr>
                </a:solidFill>
                <a:effectLst/>
                <a:uLnTx/>
                <a:uFillTx/>
                <a:latin typeface="+mj-lt"/>
                <a:ea typeface="+mj-ea"/>
                <a:cs typeface="+mj-cs"/>
              </a:rPr>
              <a:t>Light Energy: Key Questions</a:t>
            </a:r>
            <a:endParaRPr kumimoji="0" lang="en-US" sz="4500" b="1" i="0" strike="noStrike" kern="1200" cap="none" spc="0" normalizeH="0" baseline="0" noProof="0" dirty="0">
              <a:ln>
                <a:noFill/>
              </a:ln>
              <a:solidFill>
                <a:schemeClr val="accent4">
                  <a:lumMod val="50000"/>
                </a:schemeClr>
              </a:solidFill>
              <a:effectLst/>
              <a:uLnTx/>
              <a:uFillTx/>
              <a:latin typeface="+mj-lt"/>
              <a:ea typeface="+mj-ea"/>
              <a:cs typeface="+mj-cs"/>
            </a:endParaRPr>
          </a:p>
        </p:txBody>
      </p:sp>
      <p:sp>
        <p:nvSpPr>
          <p:cNvPr id="684" name="TextBox 683"/>
          <p:cNvSpPr txBox="1"/>
          <p:nvPr/>
        </p:nvSpPr>
        <p:spPr>
          <a:xfrm>
            <a:off x="533400" y="1447800"/>
            <a:ext cx="8458200" cy="5078313"/>
          </a:xfrm>
          <a:prstGeom prst="rect">
            <a:avLst/>
          </a:prstGeom>
          <a:noFill/>
        </p:spPr>
        <p:txBody>
          <a:bodyPr wrap="square" rtlCol="0">
            <a:spAutoFit/>
          </a:bodyPr>
          <a:lstStyle/>
          <a:p>
            <a:pPr marL="514350" indent="-514350">
              <a:buAutoNum type="arabicPeriod"/>
            </a:pPr>
            <a:r>
              <a:rPr lang="en-US" sz="3600" b="1" dirty="0" smtClean="0">
                <a:solidFill>
                  <a:schemeClr val="accent4">
                    <a:lumMod val="60000"/>
                    <a:lumOff val="40000"/>
                  </a:schemeClr>
                </a:solidFill>
              </a:rPr>
              <a:t>How is light energy similar to sound energy? How is it different?</a:t>
            </a:r>
            <a:r>
              <a:rPr lang="en-US" sz="3600" b="1" dirty="0" smtClean="0"/>
              <a:t/>
            </a:r>
            <a:br>
              <a:rPr lang="en-US" sz="3600" b="1" dirty="0" smtClean="0"/>
            </a:br>
            <a:endParaRPr lang="en-US" sz="3600" b="1" dirty="0" smtClean="0"/>
          </a:p>
          <a:p>
            <a:pPr marL="514350" indent="-514350">
              <a:buAutoNum type="arabicPeriod"/>
            </a:pPr>
            <a:r>
              <a:rPr lang="en-US" sz="3600" b="1" dirty="0" smtClean="0">
                <a:solidFill>
                  <a:schemeClr val="accent4"/>
                </a:solidFill>
              </a:rPr>
              <a:t>What is the electromagnetic spectrum? What portion of the electromagnetic spectrum are we able to see?</a:t>
            </a:r>
          </a:p>
          <a:p>
            <a:pPr marL="514350" indent="-514350">
              <a:buAutoNum type="arabicPeriod"/>
            </a:pPr>
            <a:endParaRPr lang="en-US" sz="3600" b="1" dirty="0" smtClean="0">
              <a:solidFill>
                <a:schemeClr val="accent4"/>
              </a:solidFill>
            </a:endParaRPr>
          </a:p>
          <a:p>
            <a:pPr marL="514350" indent="-514350">
              <a:buFontTx/>
              <a:buAutoNum type="arabicPeriod"/>
            </a:pPr>
            <a:r>
              <a:rPr lang="en-US" sz="3600" b="1" dirty="0" smtClean="0">
                <a:solidFill>
                  <a:schemeClr val="accent4">
                    <a:lumMod val="75000"/>
                  </a:schemeClr>
                </a:solidFill>
              </a:rPr>
              <a:t>What happens to light when it strikes an object?</a:t>
            </a: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1"/>
          <p:cNvSpPr txBox="1">
            <a:spLocks/>
          </p:cNvSpPr>
          <p:nvPr/>
        </p:nvSpPr>
        <p:spPr>
          <a:xfrm>
            <a:off x="533400" y="2205335"/>
            <a:ext cx="8229600" cy="1143000"/>
          </a:xfrm>
          <a:prstGeom prst="rect">
            <a:avLst/>
          </a:prstGeom>
        </p:spPr>
        <p:txBody>
          <a:bodyPr vert="horz" lIns="91440" tIns="45720" rIns="91440" bIns="45720" rtlCol="0" anchor="ctr">
            <a:normAutofit/>
          </a:bodyPr>
          <a:lstStyle/>
          <a:p>
            <a:pPr lvl="0" algn="ctr">
              <a:spcBef>
                <a:spcPct val="0"/>
              </a:spcBef>
              <a:defRPr/>
            </a:pPr>
            <a:r>
              <a:rPr lang="en-US" sz="4200" b="1" dirty="0" smtClean="0">
                <a:solidFill>
                  <a:schemeClr val="accent4">
                    <a:lumMod val="75000"/>
                  </a:schemeClr>
                </a:solidFill>
                <a:hlinkClick r:id="rId2"/>
              </a:rPr>
              <a:t>Light: A Visible Form of Energy</a:t>
            </a:r>
            <a:endParaRPr lang="en-US" sz="4200" b="1" dirty="0">
              <a:solidFill>
                <a:schemeClr val="accent4">
                  <a:lumMod val="75000"/>
                </a:schemeClr>
              </a:solidFill>
            </a:endParaRPr>
          </a:p>
        </p:txBody>
      </p:sp>
      <p:sp>
        <p:nvSpPr>
          <p:cNvPr id="129" name="Rectangle 128"/>
          <p:cNvSpPr/>
          <p:nvPr/>
        </p:nvSpPr>
        <p:spPr>
          <a:xfrm>
            <a:off x="817194" y="1519535"/>
            <a:ext cx="6261202" cy="738664"/>
          </a:xfrm>
          <a:prstGeom prst="rect">
            <a:avLst/>
          </a:prstGeom>
        </p:spPr>
        <p:txBody>
          <a:bodyPr wrap="none">
            <a:spAutoFit/>
          </a:bodyPr>
          <a:lstStyle/>
          <a:p>
            <a:pPr lvl="0" algn="ctr">
              <a:spcBef>
                <a:spcPct val="0"/>
              </a:spcBef>
              <a:defRPr/>
            </a:pPr>
            <a:r>
              <a:rPr lang="en-US" sz="4200" b="1" dirty="0" smtClean="0">
                <a:solidFill>
                  <a:schemeClr val="accent4">
                    <a:lumMod val="60000"/>
                    <a:lumOff val="40000"/>
                  </a:schemeClr>
                </a:solidFill>
              </a:rPr>
              <a:t>Discovery Education Video:</a:t>
            </a:r>
            <a:endParaRPr lang="en-US" sz="4200" b="1" dirty="0">
              <a:solidFill>
                <a:schemeClr val="accent4">
                  <a:lumMod val="60000"/>
                  <a:lumOff val="40000"/>
                </a:schemeClr>
              </a:solidFill>
            </a:endParaRPr>
          </a:p>
        </p:txBody>
      </p:sp>
      <p:sp>
        <p:nvSpPr>
          <p:cNvPr id="4" name="Rectangle 3"/>
          <p:cNvSpPr/>
          <p:nvPr/>
        </p:nvSpPr>
        <p:spPr>
          <a:xfrm>
            <a:off x="533400" y="3805535"/>
            <a:ext cx="8229600" cy="461665"/>
          </a:xfrm>
          <a:prstGeom prst="rect">
            <a:avLst/>
          </a:prstGeom>
        </p:spPr>
        <p:txBody>
          <a:bodyPr wrap="square">
            <a:spAutoFit/>
          </a:bodyPr>
          <a:lstStyle/>
          <a:p>
            <a:pPr lvl="0" algn="ctr">
              <a:spcBef>
                <a:spcPct val="0"/>
              </a:spcBef>
              <a:defRPr/>
            </a:pPr>
            <a:r>
              <a:rPr lang="en-US" sz="2400" b="1" dirty="0" smtClean="0">
                <a:solidFill>
                  <a:schemeClr val="accent4"/>
                </a:solidFill>
              </a:rPr>
              <a:t>Light is energy and travels as waves.</a:t>
            </a:r>
            <a:endParaRPr lang="en-US" sz="2400" b="1" dirty="0">
              <a:solidFill>
                <a:schemeClr val="accent4"/>
              </a:solidFill>
            </a:endParaRP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981200"/>
          </a:xfrm>
        </p:spPr>
        <p:txBody>
          <a:bodyPr>
            <a:normAutofit/>
          </a:bodyPr>
          <a:lstStyle/>
          <a:p>
            <a:r>
              <a:rPr lang="en-US" sz="5400" b="1" dirty="0" smtClean="0">
                <a:solidFill>
                  <a:schemeClr val="accent4"/>
                </a:solidFill>
              </a:rPr>
              <a:t>What is light?</a:t>
            </a:r>
            <a:endParaRPr lang="en-US" sz="5400" b="1" dirty="0">
              <a:solidFill>
                <a:schemeClr val="accent4"/>
              </a:solidFill>
            </a:endParaRPr>
          </a:p>
        </p:txBody>
      </p:sp>
      <p:sp>
        <p:nvSpPr>
          <p:cNvPr id="3" name="Subtitle 2"/>
          <p:cNvSpPr>
            <a:spLocks noGrp="1"/>
          </p:cNvSpPr>
          <p:nvPr>
            <p:ph type="subTitle" idx="1"/>
          </p:nvPr>
        </p:nvSpPr>
        <p:spPr>
          <a:xfrm>
            <a:off x="762000" y="1143000"/>
            <a:ext cx="7696200" cy="1752600"/>
          </a:xfrm>
        </p:spPr>
        <p:txBody>
          <a:bodyPr>
            <a:normAutofit/>
          </a:bodyPr>
          <a:lstStyle/>
          <a:p>
            <a:r>
              <a:rPr lang="en-US" sz="4400" b="1" dirty="0" smtClean="0">
                <a:solidFill>
                  <a:schemeClr val="accent4">
                    <a:lumMod val="60000"/>
                    <a:lumOff val="40000"/>
                  </a:schemeClr>
                </a:solidFill>
              </a:rPr>
              <a:t>Light is made up of waves of electromagnetic energy.</a:t>
            </a:r>
            <a:endParaRPr lang="en-US" sz="4400" b="1" dirty="0">
              <a:solidFill>
                <a:schemeClr val="accent4">
                  <a:lumMod val="60000"/>
                  <a:lumOff val="40000"/>
                </a:schemeClr>
              </a:solidFill>
            </a:endParaRPr>
          </a:p>
        </p:txBody>
      </p:sp>
      <p:sp>
        <p:nvSpPr>
          <p:cNvPr id="5" name="Subtitle 2"/>
          <p:cNvSpPr txBox="1">
            <a:spLocks/>
          </p:cNvSpPr>
          <p:nvPr/>
        </p:nvSpPr>
        <p:spPr>
          <a:xfrm>
            <a:off x="457200" y="4876800"/>
            <a:ext cx="8382000" cy="1752600"/>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smtClean="0">
                <a:ln>
                  <a:noFill/>
                </a:ln>
                <a:solidFill>
                  <a:schemeClr val="accent4">
                    <a:lumMod val="60000"/>
                    <a:lumOff val="40000"/>
                  </a:schemeClr>
                </a:solidFill>
                <a:effectLst/>
                <a:uLnTx/>
                <a:uFillTx/>
                <a:latin typeface="+mn-lt"/>
                <a:ea typeface="+mn-ea"/>
                <a:cs typeface="+mn-cs"/>
              </a:rPr>
              <a:t>It is the visible portion of the electromagnetic spectrum,</a:t>
            </a:r>
            <a:r>
              <a:rPr kumimoji="0" lang="en-US" sz="4400" b="1" i="0" u="none" strike="noStrike" kern="1200" cap="none" spc="0" normalizeH="0" noProof="0" dirty="0" smtClean="0">
                <a:ln>
                  <a:noFill/>
                </a:ln>
                <a:solidFill>
                  <a:schemeClr val="accent4">
                    <a:lumMod val="60000"/>
                    <a:lumOff val="40000"/>
                  </a:schemeClr>
                </a:solidFill>
                <a:effectLst/>
                <a:uLnTx/>
                <a:uFillTx/>
                <a:latin typeface="+mn-lt"/>
                <a:ea typeface="+mn-ea"/>
                <a:cs typeface="+mn-cs"/>
              </a:rPr>
              <a:t> or </a:t>
            </a:r>
            <a:r>
              <a:rPr kumimoji="0" lang="en-US" sz="4400" b="1" i="0" u="none" strike="noStrike" kern="1200" cap="none" spc="0" normalizeH="0" baseline="0" noProof="0" dirty="0" smtClean="0">
                <a:ln>
                  <a:noFill/>
                </a:ln>
                <a:solidFill>
                  <a:schemeClr val="accent4">
                    <a:lumMod val="60000"/>
                    <a:lumOff val="40000"/>
                  </a:schemeClr>
                </a:solidFill>
                <a:effectLst/>
                <a:uLnTx/>
                <a:uFillTx/>
                <a:latin typeface="+mn-lt"/>
                <a:ea typeface="+mn-ea"/>
                <a:cs typeface="+mn-cs"/>
              </a:rPr>
              <a:t>electromagnetic waves that we can see.</a:t>
            </a:r>
            <a:endParaRPr kumimoji="0" lang="en-US" sz="4400" b="1" i="0" u="none" strike="noStrike" kern="1200" cap="none" spc="0" normalizeH="0" baseline="0" noProof="0" dirty="0">
              <a:ln>
                <a:noFill/>
              </a:ln>
              <a:solidFill>
                <a:schemeClr val="accent4">
                  <a:lumMod val="60000"/>
                  <a:lumOff val="40000"/>
                </a:schemeClr>
              </a:solidFill>
              <a:effectLst/>
              <a:uLnTx/>
              <a:uFillTx/>
              <a:latin typeface="+mn-lt"/>
              <a:ea typeface="+mn-ea"/>
              <a:cs typeface="+mn-cs"/>
            </a:endParaRPr>
          </a:p>
        </p:txBody>
      </p:sp>
      <p:pic>
        <p:nvPicPr>
          <p:cNvPr id="7" name="Picture 6" descr="Incandescent_light_1783785c.jpg"/>
          <p:cNvPicPr>
            <a:picLocks noChangeAspect="1"/>
          </p:cNvPicPr>
          <p:nvPr/>
        </p:nvPicPr>
        <p:blipFill>
          <a:blip r:embed="rId2" cstate="print"/>
          <a:srcRect l="5085"/>
          <a:stretch>
            <a:fillRect/>
          </a:stretch>
        </p:blipFill>
        <p:spPr>
          <a:xfrm>
            <a:off x="152400" y="2778208"/>
            <a:ext cx="2844800" cy="1869992"/>
          </a:xfrm>
          <a:prstGeom prst="rect">
            <a:avLst/>
          </a:prstGeom>
        </p:spPr>
      </p:pic>
      <p:pic>
        <p:nvPicPr>
          <p:cNvPr id="8" name="Picture 7" descr="campfire2.jpg"/>
          <p:cNvPicPr>
            <a:picLocks noChangeAspect="1"/>
          </p:cNvPicPr>
          <p:nvPr/>
        </p:nvPicPr>
        <p:blipFill>
          <a:blip r:embed="rId3" cstate="print"/>
          <a:stretch>
            <a:fillRect/>
          </a:stretch>
        </p:blipFill>
        <p:spPr>
          <a:xfrm>
            <a:off x="3225800" y="2759905"/>
            <a:ext cx="2590800" cy="1888295"/>
          </a:xfrm>
          <a:prstGeom prst="rect">
            <a:avLst/>
          </a:prstGeom>
        </p:spPr>
      </p:pic>
      <p:pic>
        <p:nvPicPr>
          <p:cNvPr id="9" name="Picture 8" descr="laser_beauty_shot1_full.jpg"/>
          <p:cNvPicPr>
            <a:picLocks noChangeAspect="1"/>
          </p:cNvPicPr>
          <p:nvPr/>
        </p:nvPicPr>
        <p:blipFill>
          <a:blip r:embed="rId4" cstate="print"/>
          <a:stretch>
            <a:fillRect/>
          </a:stretch>
        </p:blipFill>
        <p:spPr>
          <a:xfrm>
            <a:off x="6032403" y="2743200"/>
            <a:ext cx="2908397" cy="19050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981200"/>
          </a:xfrm>
        </p:spPr>
        <p:txBody>
          <a:bodyPr>
            <a:normAutofit/>
          </a:bodyPr>
          <a:lstStyle/>
          <a:p>
            <a:r>
              <a:rPr lang="en-US" b="1" dirty="0" smtClean="0">
                <a:solidFill>
                  <a:schemeClr val="accent4"/>
                </a:solidFill>
              </a:rPr>
              <a:t>The Electromagnetic Spectrum</a:t>
            </a:r>
            <a:endParaRPr lang="en-US" b="1" dirty="0">
              <a:solidFill>
                <a:schemeClr val="accent4"/>
              </a:solidFill>
            </a:endParaRPr>
          </a:p>
        </p:txBody>
      </p:sp>
      <p:sp>
        <p:nvSpPr>
          <p:cNvPr id="3" name="Subtitle 2"/>
          <p:cNvSpPr>
            <a:spLocks noGrp="1"/>
          </p:cNvSpPr>
          <p:nvPr>
            <p:ph type="subTitle" idx="1"/>
          </p:nvPr>
        </p:nvSpPr>
        <p:spPr>
          <a:xfrm>
            <a:off x="762000" y="5410200"/>
            <a:ext cx="7696200" cy="1371600"/>
          </a:xfrm>
        </p:spPr>
        <p:txBody>
          <a:bodyPr>
            <a:normAutofit/>
          </a:bodyPr>
          <a:lstStyle/>
          <a:p>
            <a:r>
              <a:rPr lang="en-US" sz="3600" b="1" dirty="0" smtClean="0">
                <a:solidFill>
                  <a:schemeClr val="accent4">
                    <a:lumMod val="75000"/>
                  </a:schemeClr>
                </a:solidFill>
              </a:rPr>
              <a:t>Visible light is only a very small part of the electromagnetic spectrum.</a:t>
            </a:r>
            <a:endParaRPr lang="en-US" sz="3600" b="1" dirty="0">
              <a:solidFill>
                <a:schemeClr val="accent4">
                  <a:lumMod val="75000"/>
                </a:schemeClr>
              </a:solidFill>
            </a:endParaRPr>
          </a:p>
        </p:txBody>
      </p:sp>
      <p:pic>
        <p:nvPicPr>
          <p:cNvPr id="10" name="Picture 9" descr="Electromagnetic-Radiation-Spectrum.jpg"/>
          <p:cNvPicPr>
            <a:picLocks noChangeAspect="1"/>
          </p:cNvPicPr>
          <p:nvPr/>
        </p:nvPicPr>
        <p:blipFill>
          <a:blip r:embed="rId2" cstate="print"/>
          <a:stretch>
            <a:fillRect/>
          </a:stretch>
        </p:blipFill>
        <p:spPr>
          <a:xfrm>
            <a:off x="1345940" y="1219200"/>
            <a:ext cx="6426460" cy="4038599"/>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1"/>
          <p:cNvSpPr txBox="1">
            <a:spLocks/>
          </p:cNvSpPr>
          <p:nvPr/>
        </p:nvSpPr>
        <p:spPr>
          <a:xfrm>
            <a:off x="533400" y="2205335"/>
            <a:ext cx="8229600" cy="1143000"/>
          </a:xfrm>
          <a:prstGeom prst="rect">
            <a:avLst/>
          </a:prstGeom>
        </p:spPr>
        <p:txBody>
          <a:bodyPr vert="horz" lIns="91440" tIns="45720" rIns="91440" bIns="45720" rtlCol="0" anchor="ctr">
            <a:normAutofit/>
          </a:bodyPr>
          <a:lstStyle/>
          <a:p>
            <a:pPr lvl="0" algn="ctr">
              <a:spcBef>
                <a:spcPct val="0"/>
              </a:spcBef>
              <a:defRPr/>
            </a:pPr>
            <a:r>
              <a:rPr lang="en-US" sz="4200" b="1" dirty="0" smtClean="0">
                <a:solidFill>
                  <a:schemeClr val="accent4">
                    <a:lumMod val="75000"/>
                  </a:schemeClr>
                </a:solidFill>
                <a:hlinkClick r:id="rId2"/>
              </a:rPr>
              <a:t>The Electromagnetic Spectrum</a:t>
            </a:r>
            <a:endParaRPr lang="en-US" sz="4200" b="1" dirty="0">
              <a:solidFill>
                <a:schemeClr val="accent4">
                  <a:lumMod val="75000"/>
                </a:schemeClr>
              </a:solidFill>
            </a:endParaRPr>
          </a:p>
        </p:txBody>
      </p:sp>
      <p:sp>
        <p:nvSpPr>
          <p:cNvPr id="129" name="Rectangle 128"/>
          <p:cNvSpPr/>
          <p:nvPr/>
        </p:nvSpPr>
        <p:spPr>
          <a:xfrm>
            <a:off x="817194" y="1519535"/>
            <a:ext cx="6261202" cy="738664"/>
          </a:xfrm>
          <a:prstGeom prst="rect">
            <a:avLst/>
          </a:prstGeom>
        </p:spPr>
        <p:txBody>
          <a:bodyPr wrap="none">
            <a:spAutoFit/>
          </a:bodyPr>
          <a:lstStyle/>
          <a:p>
            <a:pPr lvl="0" algn="ctr">
              <a:spcBef>
                <a:spcPct val="0"/>
              </a:spcBef>
              <a:defRPr/>
            </a:pPr>
            <a:r>
              <a:rPr lang="en-US" sz="4200" b="1" dirty="0" smtClean="0">
                <a:solidFill>
                  <a:schemeClr val="accent4">
                    <a:lumMod val="75000"/>
                  </a:schemeClr>
                </a:solidFill>
              </a:rPr>
              <a:t>Discovery Education Video:</a:t>
            </a:r>
            <a:endParaRPr lang="en-US" sz="4200" b="1" dirty="0">
              <a:solidFill>
                <a:schemeClr val="accent4">
                  <a:lumMod val="75000"/>
                </a:schemeClr>
              </a:solidFill>
            </a:endParaRPr>
          </a:p>
        </p:txBody>
      </p:sp>
      <p:sp>
        <p:nvSpPr>
          <p:cNvPr id="4" name="Rectangle 3"/>
          <p:cNvSpPr/>
          <p:nvPr/>
        </p:nvSpPr>
        <p:spPr>
          <a:xfrm>
            <a:off x="990600" y="3581400"/>
            <a:ext cx="7315200" cy="1569660"/>
          </a:xfrm>
          <a:prstGeom prst="rect">
            <a:avLst/>
          </a:prstGeom>
        </p:spPr>
        <p:txBody>
          <a:bodyPr wrap="square">
            <a:spAutoFit/>
          </a:bodyPr>
          <a:lstStyle/>
          <a:p>
            <a:pPr lvl="0" algn="ctr">
              <a:spcBef>
                <a:spcPct val="0"/>
              </a:spcBef>
              <a:defRPr/>
            </a:pPr>
            <a:r>
              <a:rPr lang="en-US" sz="2400" b="1" dirty="0" smtClean="0">
                <a:solidFill>
                  <a:schemeClr val="accent4">
                    <a:lumMod val="60000"/>
                    <a:lumOff val="40000"/>
                  </a:schemeClr>
                </a:solidFill>
              </a:rPr>
              <a:t>Light is a small part of the electromagnetic spectrum. Waves at the beginning of the spectrum have long wavelength and low frequency. Each group of waves and how they are used is discussed in some detail. </a:t>
            </a:r>
            <a:endParaRPr lang="en-US" sz="2400" b="1" dirty="0">
              <a:solidFill>
                <a:schemeClr val="accent4">
                  <a:lumMod val="60000"/>
                  <a:lumOff val="40000"/>
                </a:schemeClr>
              </a:solidFill>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47800"/>
          </a:xfrm>
        </p:spPr>
        <p:txBody>
          <a:bodyPr>
            <a:normAutofit/>
          </a:bodyPr>
          <a:lstStyle/>
          <a:p>
            <a:r>
              <a:rPr lang="en-US" sz="5400" b="1" dirty="0" smtClean="0">
                <a:solidFill>
                  <a:schemeClr val="accent4">
                    <a:lumMod val="60000"/>
                    <a:lumOff val="40000"/>
                  </a:schemeClr>
                </a:solidFill>
              </a:rPr>
              <a:t>How does light travel?</a:t>
            </a:r>
            <a:endParaRPr lang="en-US" sz="5400" b="1" dirty="0">
              <a:solidFill>
                <a:schemeClr val="accent4">
                  <a:lumMod val="60000"/>
                  <a:lumOff val="40000"/>
                </a:schemeClr>
              </a:solidFill>
            </a:endParaRPr>
          </a:p>
        </p:txBody>
      </p:sp>
      <p:sp>
        <p:nvSpPr>
          <p:cNvPr id="3" name="Subtitle 2"/>
          <p:cNvSpPr>
            <a:spLocks noGrp="1"/>
          </p:cNvSpPr>
          <p:nvPr>
            <p:ph type="subTitle" idx="1"/>
          </p:nvPr>
        </p:nvSpPr>
        <p:spPr>
          <a:xfrm>
            <a:off x="762000" y="2286000"/>
            <a:ext cx="7696200" cy="838200"/>
          </a:xfrm>
        </p:spPr>
        <p:txBody>
          <a:bodyPr>
            <a:noAutofit/>
          </a:bodyPr>
          <a:lstStyle/>
          <a:p>
            <a:r>
              <a:rPr lang="en-US" sz="4000" b="1" dirty="0" smtClean="0">
                <a:solidFill>
                  <a:schemeClr val="accent4"/>
                </a:solidFill>
              </a:rPr>
              <a:t>Light travels as a wave in a </a:t>
            </a:r>
            <a:br>
              <a:rPr lang="en-US" sz="4000" b="1" dirty="0" smtClean="0">
                <a:solidFill>
                  <a:schemeClr val="accent4"/>
                </a:solidFill>
              </a:rPr>
            </a:br>
            <a:r>
              <a:rPr lang="en-US" sz="4000" b="1" dirty="0" smtClean="0">
                <a:solidFill>
                  <a:schemeClr val="accent4"/>
                </a:solidFill>
              </a:rPr>
              <a:t>straight line.</a:t>
            </a:r>
          </a:p>
        </p:txBody>
      </p:sp>
      <p:sp>
        <p:nvSpPr>
          <p:cNvPr id="5" name="Subtitle 2"/>
          <p:cNvSpPr txBox="1">
            <a:spLocks/>
          </p:cNvSpPr>
          <p:nvPr/>
        </p:nvSpPr>
        <p:spPr>
          <a:xfrm>
            <a:off x="762000" y="4191000"/>
            <a:ext cx="7696200" cy="1600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smtClean="0">
                <a:ln>
                  <a:noFill/>
                </a:ln>
                <a:solidFill>
                  <a:schemeClr val="accent4">
                    <a:lumMod val="75000"/>
                  </a:schemeClr>
                </a:solidFill>
                <a:effectLst/>
                <a:uLnTx/>
                <a:uFillTx/>
                <a:latin typeface="+mn-lt"/>
                <a:ea typeface="+mn-ea"/>
                <a:cs typeface="+mn-cs"/>
              </a:rPr>
              <a:t>The speed of light is 186,000 miles per second (mps).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762000" y="2209800"/>
            <a:ext cx="7696200" cy="2590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5400" b="1" noProof="0" dirty="0" smtClean="0">
                <a:solidFill>
                  <a:schemeClr val="accent4">
                    <a:lumMod val="75000"/>
                  </a:schemeClr>
                </a:solidFill>
              </a:rPr>
              <a:t>Light can be affected when it hits an object.</a:t>
            </a:r>
            <a:endParaRPr kumimoji="0" lang="en-US" sz="5400" b="1" i="0" u="none" strike="noStrike" kern="1200" cap="none" spc="0" normalizeH="0" baseline="0" noProof="0" dirty="0" smtClean="0">
              <a:ln>
                <a:noFill/>
              </a:ln>
              <a:solidFill>
                <a:schemeClr val="accent4">
                  <a:lumMod val="75000"/>
                </a:schemeClr>
              </a:solidFill>
              <a:effectLst/>
              <a:uLnTx/>
              <a:uFillTx/>
              <a:latin typeface="+mn-lt"/>
              <a:ea typeface="+mn-ea"/>
              <a:cs typeface="+mn-cs"/>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47800"/>
          </a:xfrm>
        </p:spPr>
        <p:txBody>
          <a:bodyPr>
            <a:normAutofit/>
          </a:bodyPr>
          <a:lstStyle/>
          <a:p>
            <a:r>
              <a:rPr lang="en-US" sz="5400" b="1" dirty="0" smtClean="0">
                <a:solidFill>
                  <a:schemeClr val="accent4">
                    <a:lumMod val="60000"/>
                    <a:lumOff val="40000"/>
                  </a:schemeClr>
                </a:solidFill>
              </a:rPr>
              <a:t>Reflection</a:t>
            </a:r>
            <a:endParaRPr lang="en-US" sz="5400" b="1" dirty="0">
              <a:solidFill>
                <a:schemeClr val="accent4">
                  <a:lumMod val="60000"/>
                  <a:lumOff val="40000"/>
                </a:schemeClr>
              </a:solidFill>
            </a:endParaRPr>
          </a:p>
        </p:txBody>
      </p:sp>
      <p:sp>
        <p:nvSpPr>
          <p:cNvPr id="3" name="Subtitle 2"/>
          <p:cNvSpPr>
            <a:spLocks noGrp="1"/>
          </p:cNvSpPr>
          <p:nvPr>
            <p:ph type="subTitle" idx="1"/>
          </p:nvPr>
        </p:nvSpPr>
        <p:spPr>
          <a:xfrm>
            <a:off x="762000" y="1447800"/>
            <a:ext cx="7696200" cy="838200"/>
          </a:xfrm>
        </p:spPr>
        <p:txBody>
          <a:bodyPr>
            <a:noAutofit/>
          </a:bodyPr>
          <a:lstStyle/>
          <a:p>
            <a:r>
              <a:rPr lang="en-US" sz="4000" b="1" dirty="0" smtClean="0">
                <a:solidFill>
                  <a:schemeClr val="accent4"/>
                </a:solidFill>
              </a:rPr>
              <a:t>When light strikes a reflective surface, it will bounce back in the opposite direction.</a:t>
            </a:r>
          </a:p>
        </p:txBody>
      </p:sp>
      <p:pic>
        <p:nvPicPr>
          <p:cNvPr id="6" name="Picture 5" descr="reflected-light.gif"/>
          <p:cNvPicPr>
            <a:picLocks noChangeAspect="1"/>
          </p:cNvPicPr>
          <p:nvPr/>
        </p:nvPicPr>
        <p:blipFill>
          <a:blip r:embed="rId2" cstate="print"/>
          <a:stretch>
            <a:fillRect/>
          </a:stretch>
        </p:blipFill>
        <p:spPr>
          <a:xfrm>
            <a:off x="1505211" y="4038600"/>
            <a:ext cx="1618989" cy="1676400"/>
          </a:xfrm>
          <a:prstGeom prst="rect">
            <a:avLst/>
          </a:prstGeom>
        </p:spPr>
      </p:pic>
      <p:pic>
        <p:nvPicPr>
          <p:cNvPr id="7" name="Picture 6" descr="light on the water.JPG"/>
          <p:cNvPicPr>
            <a:picLocks noChangeAspect="1"/>
          </p:cNvPicPr>
          <p:nvPr/>
        </p:nvPicPr>
        <p:blipFill>
          <a:blip r:embed="rId3" cstate="print"/>
          <a:stretch>
            <a:fillRect/>
          </a:stretch>
        </p:blipFill>
        <p:spPr>
          <a:xfrm>
            <a:off x="4343400" y="3649838"/>
            <a:ext cx="3733800" cy="2615994"/>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47800"/>
          </a:xfrm>
        </p:spPr>
        <p:txBody>
          <a:bodyPr>
            <a:normAutofit/>
          </a:bodyPr>
          <a:lstStyle/>
          <a:p>
            <a:r>
              <a:rPr lang="en-US" sz="5400" b="1" dirty="0" smtClean="0">
                <a:solidFill>
                  <a:schemeClr val="accent4">
                    <a:lumMod val="75000"/>
                  </a:schemeClr>
                </a:solidFill>
              </a:rPr>
              <a:t>Refraction</a:t>
            </a:r>
            <a:endParaRPr lang="en-US" sz="5400" b="1" dirty="0">
              <a:solidFill>
                <a:schemeClr val="accent4">
                  <a:lumMod val="75000"/>
                </a:schemeClr>
              </a:solidFill>
            </a:endParaRPr>
          </a:p>
        </p:txBody>
      </p:sp>
      <p:sp>
        <p:nvSpPr>
          <p:cNvPr id="3" name="Subtitle 2"/>
          <p:cNvSpPr>
            <a:spLocks noGrp="1"/>
          </p:cNvSpPr>
          <p:nvPr>
            <p:ph type="subTitle" idx="1"/>
          </p:nvPr>
        </p:nvSpPr>
        <p:spPr>
          <a:xfrm>
            <a:off x="762000" y="1447800"/>
            <a:ext cx="7696200" cy="1981200"/>
          </a:xfrm>
        </p:spPr>
        <p:txBody>
          <a:bodyPr>
            <a:noAutofit/>
          </a:bodyPr>
          <a:lstStyle/>
          <a:p>
            <a:r>
              <a:rPr lang="en-US" sz="4000" b="1" dirty="0" smtClean="0">
                <a:solidFill>
                  <a:schemeClr val="accent4">
                    <a:lumMod val="60000"/>
                    <a:lumOff val="40000"/>
                  </a:schemeClr>
                </a:solidFill>
              </a:rPr>
              <a:t>When light refracts, the light bends as it passes through a material.</a:t>
            </a:r>
          </a:p>
        </p:txBody>
      </p:sp>
      <p:pic>
        <p:nvPicPr>
          <p:cNvPr id="8" name="Picture 7" descr="light.jpg"/>
          <p:cNvPicPr>
            <a:picLocks noChangeAspect="1"/>
          </p:cNvPicPr>
          <p:nvPr/>
        </p:nvPicPr>
        <p:blipFill>
          <a:blip r:embed="rId2" cstate="print"/>
          <a:stretch>
            <a:fillRect/>
          </a:stretch>
        </p:blipFill>
        <p:spPr>
          <a:xfrm>
            <a:off x="1175004" y="3200400"/>
            <a:ext cx="3777996" cy="2939600"/>
          </a:xfrm>
          <a:prstGeom prst="rect">
            <a:avLst/>
          </a:prstGeom>
        </p:spPr>
      </p:pic>
      <p:pic>
        <p:nvPicPr>
          <p:cNvPr id="9" name="Picture 8" descr="light-refraction-demonstration-photo-researchers-inc.jpg"/>
          <p:cNvPicPr>
            <a:picLocks noChangeAspect="1"/>
          </p:cNvPicPr>
          <p:nvPr/>
        </p:nvPicPr>
        <p:blipFill>
          <a:blip r:embed="rId3" cstate="print"/>
          <a:stretch>
            <a:fillRect/>
          </a:stretch>
        </p:blipFill>
        <p:spPr>
          <a:xfrm>
            <a:off x="5943600" y="3200400"/>
            <a:ext cx="2005965" cy="2945136"/>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300</Words>
  <Application>Microsoft Office PowerPoint</Application>
  <PresentationFormat>On-screen Show (4:3)</PresentationFormat>
  <Paragraphs>32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What is light?</vt:lpstr>
      <vt:lpstr>The Electromagnetic Spectrum</vt:lpstr>
      <vt:lpstr>PowerPoint Presentation</vt:lpstr>
      <vt:lpstr>How does light travel?</vt:lpstr>
      <vt:lpstr>PowerPoint Presentation</vt:lpstr>
      <vt:lpstr>Reflection</vt:lpstr>
      <vt:lpstr>Refraction</vt:lpstr>
      <vt:lpstr>Absorption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Grade  Heat Transfer</dc:title>
  <dc:creator>Justin Jones</dc:creator>
  <cp:lastModifiedBy>Justin Jones</cp:lastModifiedBy>
  <cp:revision>34</cp:revision>
  <dcterms:created xsi:type="dcterms:W3CDTF">2014-02-21T15:42:17Z</dcterms:created>
  <dcterms:modified xsi:type="dcterms:W3CDTF">2016-02-27T14:13:06Z</dcterms:modified>
</cp:coreProperties>
</file>