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81" r:id="rId2"/>
    <p:sldId id="262" r:id="rId3"/>
    <p:sldId id="301" r:id="rId4"/>
    <p:sldId id="290" r:id="rId5"/>
    <p:sldId id="305" r:id="rId6"/>
    <p:sldId id="291" r:id="rId7"/>
    <p:sldId id="306" r:id="rId8"/>
    <p:sldId id="307" r:id="rId9"/>
    <p:sldId id="308" r:id="rId10"/>
    <p:sldId id="309" r:id="rId11"/>
    <p:sldId id="310" r:id="rId12"/>
    <p:sldId id="311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00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703E37-FD10-425D-9E3D-DB7847C67013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A58C8B-4679-40C5-B82B-43D25F1649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7250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DE1-E483-41D3-87E0-C4BEE93D4ABC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516A6-CCAB-4643-B7D3-F2931BA14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DE1-E483-41D3-87E0-C4BEE93D4ABC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516A6-CCAB-4643-B7D3-F2931BA14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DE1-E483-41D3-87E0-C4BEE93D4ABC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516A6-CCAB-4643-B7D3-F2931BA14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DE1-E483-41D3-87E0-C4BEE93D4ABC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516A6-CCAB-4643-B7D3-F2931BA14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DE1-E483-41D3-87E0-C4BEE93D4ABC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516A6-CCAB-4643-B7D3-F2931BA14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DE1-E483-41D3-87E0-C4BEE93D4ABC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516A6-CCAB-4643-B7D3-F2931BA14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DE1-E483-41D3-87E0-C4BEE93D4ABC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516A6-CCAB-4643-B7D3-F2931BA14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DE1-E483-41D3-87E0-C4BEE93D4ABC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516A6-CCAB-4643-B7D3-F2931BA14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DE1-E483-41D3-87E0-C4BEE93D4ABC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516A6-CCAB-4643-B7D3-F2931BA14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DE1-E483-41D3-87E0-C4BEE93D4ABC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516A6-CCAB-4643-B7D3-F2931BA14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DE1-E483-41D3-87E0-C4BEE93D4ABC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516A6-CCAB-4643-B7D3-F2931BA14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41DE1-E483-41D3-87E0-C4BEE93D4ABC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516A6-CCAB-4643-B7D3-F2931BA14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player.discoveryeducation.com/index.cfm?guidAssetId=261ad126-687e-4f76-a972-a14dd33964e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ood.jpg"/>
          <p:cNvPicPr>
            <a:picLocks noChangeAspect="1"/>
          </p:cNvPicPr>
          <p:nvPr/>
        </p:nvPicPr>
        <p:blipFill rotWithShape="1">
          <a:blip r:embed="rId2"/>
          <a:srcRect t="15624" b="16667"/>
          <a:stretch/>
        </p:blipFill>
        <p:spPr>
          <a:xfrm>
            <a:off x="0" y="152400"/>
            <a:ext cx="9144000" cy="49530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52400" y="5029200"/>
            <a:ext cx="3276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smtClean="0">
                <a:solidFill>
                  <a:schemeClr val="accent4">
                    <a:lumMod val="50000"/>
                  </a:schemeClr>
                </a:solidFill>
              </a:rPr>
              <a:t>Lesson </a:t>
            </a:r>
            <a:r>
              <a:rPr lang="en-US" sz="6000" b="1" dirty="0">
                <a:solidFill>
                  <a:schemeClr val="accent4">
                    <a:lumMod val="50000"/>
                  </a:schemeClr>
                </a:solidFill>
              </a:rPr>
              <a:t>3</a:t>
            </a:r>
            <a:r>
              <a:rPr lang="en-US" sz="6000" b="1" smtClean="0">
                <a:solidFill>
                  <a:schemeClr val="accent4">
                    <a:lumMod val="50000"/>
                  </a:schemeClr>
                </a:solidFill>
              </a:rPr>
              <a:t>:</a:t>
            </a:r>
            <a:endParaRPr lang="en-US" sz="6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295400" y="5837274"/>
            <a:ext cx="7162800" cy="9445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400" b="1" dirty="0" smtClean="0">
                <a:solidFill>
                  <a:schemeClr val="accent4"/>
                </a:solidFill>
              </a:rPr>
              <a:t>The Digestive System</a:t>
            </a:r>
            <a:endParaRPr lang="en-US" sz="5400" b="1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04800"/>
            <a:ext cx="7924800" cy="1905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Inside the stomach, hydrochloric acid (</a:t>
            </a:r>
            <a:r>
              <a:rPr lang="en-US" sz="36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HCl</a:t>
            </a:r>
            <a:r>
              <a:rPr lang="en-US" sz="36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) and other digestive fluids continue to chemically break down food. </a:t>
            </a:r>
            <a:endParaRPr lang="en-US" sz="36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Picture 4" descr="stomac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0" y="2590800"/>
            <a:ext cx="4648200" cy="3200618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381000" y="2590800"/>
            <a:ext cx="32766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stomach’s rough lining also works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break food into smaller pieces.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04800"/>
            <a:ext cx="8153400" cy="1905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Next food moves into the small intestine.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Villi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inside the small intestine continue to break down food and absorb nutrients that our bodies can use.</a:t>
            </a:r>
            <a:endParaRPr lang="en-US" sz="36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6" name="Picture 5" descr="small_intestin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754" y="2895600"/>
            <a:ext cx="7853186" cy="3425952"/>
          </a:xfrm>
          <a:prstGeom prst="rect">
            <a:avLst/>
          </a:prstGeom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1000" y="304800"/>
            <a:ext cx="4572000" cy="1905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</a:rPr>
              <a:t>The remaining food passes through the large intestine.</a:t>
            </a:r>
          </a:p>
        </p:txBody>
      </p:sp>
      <p:pic>
        <p:nvPicPr>
          <p:cNvPr id="4" name="Picture 3" descr="gg6222903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24000"/>
            <a:ext cx="2895601" cy="3845720"/>
          </a:xfrm>
          <a:prstGeom prst="rect">
            <a:avLst/>
          </a:prstGeo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4191000" y="2362200"/>
            <a:ext cx="4572000" cy="3886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 this point our body has absorbed all the energy that it can from the food, and what remains will be removed from the body as waste.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500" b="1" dirty="0" smtClean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The Digestive System</a:t>
            </a:r>
            <a:r>
              <a:rPr kumimoji="0" lang="en-US" sz="4500" b="1" i="0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  <a:br>
              <a:rPr kumimoji="0" lang="en-US" sz="4500" b="1" i="0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500" b="1" i="0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Key Questions</a:t>
            </a:r>
            <a:endParaRPr kumimoji="0" lang="en-US" sz="4500" b="1" i="0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84" name="TextBox 683"/>
          <p:cNvSpPr txBox="1"/>
          <p:nvPr/>
        </p:nvSpPr>
        <p:spPr>
          <a:xfrm>
            <a:off x="685800" y="2064127"/>
            <a:ext cx="8153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1. What are the important organs in the digestive system and what is their function?</a:t>
            </a:r>
          </a:p>
          <a:p>
            <a:endParaRPr lang="en-US" sz="3200" b="1" dirty="0" smtClean="0"/>
          </a:p>
          <a:p>
            <a:r>
              <a:rPr lang="en-US" sz="3200" b="1" dirty="0" smtClean="0">
                <a:solidFill>
                  <a:schemeClr val="accent4"/>
                </a:solidFill>
              </a:rPr>
              <a:t>2. How does the digestive system help the body?</a:t>
            </a:r>
          </a:p>
          <a:p>
            <a:endParaRPr lang="en-US" sz="3200" b="1" dirty="0" smtClean="0"/>
          </a:p>
          <a:p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3. How does food travel through the digestive system?</a:t>
            </a:r>
            <a:endParaRPr lang="en-US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76800" y="1295400"/>
            <a:ext cx="3962400" cy="3733800"/>
          </a:xfrm>
        </p:spPr>
        <p:txBody>
          <a:bodyPr>
            <a:normAutofit lnSpcReduction="10000"/>
          </a:bodyPr>
          <a:lstStyle/>
          <a:p>
            <a:r>
              <a:rPr lang="en-US" sz="4400" b="1" dirty="0" smtClean="0">
                <a:solidFill>
                  <a:schemeClr val="accent4">
                    <a:lumMod val="50000"/>
                  </a:schemeClr>
                </a:solidFill>
              </a:rPr>
              <a:t>The digestive system is made up of the organs that carry out the process of digestion.</a:t>
            </a:r>
            <a:endParaRPr lang="en-US" sz="4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4" name="Picture 3" descr="digestive-system-label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914400"/>
            <a:ext cx="4490002" cy="4829175"/>
          </a:xfrm>
          <a:prstGeom prst="rect">
            <a:avLst/>
          </a:prstGeom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762000"/>
            <a:ext cx="7696200" cy="160020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accent4">
                    <a:lumMod val="75000"/>
                  </a:schemeClr>
                </a:solidFill>
              </a:rPr>
              <a:t>So what is digestion?</a:t>
            </a:r>
            <a:endParaRPr lang="en-US" sz="6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609600" y="2286000"/>
            <a:ext cx="4343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5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Digestion is the process by which our bodies break down food so that it</a:t>
            </a:r>
            <a:r>
              <a:rPr kumimoji="0" lang="en-US" sz="5300" b="1" i="0" u="none" strike="noStrike" kern="1200" cap="none" spc="0" normalizeH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can be used for energy.</a:t>
            </a:r>
            <a:endParaRPr kumimoji="0" lang="en-US" sz="5300" b="1" i="0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 descr="healthy-4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00" y="2133600"/>
            <a:ext cx="3048000" cy="4201160"/>
          </a:xfrm>
          <a:prstGeom prst="rect">
            <a:avLst/>
          </a:prstGeom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itle 1"/>
          <p:cNvSpPr txBox="1">
            <a:spLocks/>
          </p:cNvSpPr>
          <p:nvPr/>
        </p:nvSpPr>
        <p:spPr>
          <a:xfrm>
            <a:off x="533400" y="2743200"/>
            <a:ext cx="8229600" cy="1981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hlinkClick r:id="rId2"/>
              </a:rPr>
              <a:t>Food Into Fuel: Our Digestive System </a:t>
            </a:r>
            <a:endParaRPr lang="en-US" sz="4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839860" y="1905000"/>
            <a:ext cx="6215869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200" b="1" i="1" dirty="0" smtClean="0">
                <a:solidFill>
                  <a:schemeClr val="accent4"/>
                </a:solidFill>
              </a:rPr>
              <a:t>Discovery Education </a:t>
            </a:r>
            <a:r>
              <a:rPr lang="en-US" sz="4200" b="1" i="1" dirty="0" smtClean="0">
                <a:solidFill>
                  <a:schemeClr val="accent4"/>
                </a:solidFill>
              </a:rPr>
              <a:t>Video:</a:t>
            </a:r>
            <a:endParaRPr lang="en-US" sz="4200" b="1" i="1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286000"/>
            <a:ext cx="8382000" cy="19812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accent4">
                    <a:lumMod val="50000"/>
                  </a:schemeClr>
                </a:solidFill>
              </a:rPr>
              <a:t>Our bodies break down </a:t>
            </a:r>
            <a:br>
              <a:rPr lang="en-US" sz="5400" b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5400" b="1" dirty="0" smtClean="0">
                <a:solidFill>
                  <a:schemeClr val="accent4">
                    <a:lumMod val="50000"/>
                  </a:schemeClr>
                </a:solidFill>
              </a:rPr>
              <a:t>food in two ways:</a:t>
            </a:r>
            <a:endParaRPr lang="en-US" sz="18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1000"/>
            <a:ext cx="7696200" cy="2362200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accent4"/>
                </a:solidFill>
              </a:rPr>
              <a:t>Mechanical digestion is the breaking down of food into smaller pieces. </a:t>
            </a:r>
            <a:endParaRPr lang="en-US" sz="4400" b="1" dirty="0">
              <a:solidFill>
                <a:schemeClr val="accent4"/>
              </a:solidFill>
            </a:endParaRPr>
          </a:p>
        </p:txBody>
      </p:sp>
      <p:pic>
        <p:nvPicPr>
          <p:cNvPr id="4" name="Picture 3" descr="HE_man-chewing-02_s4x3_le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514600"/>
            <a:ext cx="5142857" cy="3857143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5257800" y="3048000"/>
            <a:ext cx="3657600" cy="2819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Chewing is </a:t>
            </a:r>
            <a:b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 example of mechanical digestion.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1000"/>
            <a:ext cx="7696200" cy="2362200"/>
          </a:xfrm>
        </p:spPr>
        <p:txBody>
          <a:bodyPr>
            <a:normAutofit fontScale="92500"/>
          </a:bodyPr>
          <a:lstStyle/>
          <a:p>
            <a:r>
              <a:rPr lang="en-US" sz="4400" b="1" dirty="0" smtClean="0">
                <a:solidFill>
                  <a:schemeClr val="accent4"/>
                </a:solidFill>
              </a:rPr>
              <a:t>Chemical digestion is the process of breaking down food into nutrients that our bodies can use.</a:t>
            </a:r>
            <a:endParaRPr lang="en-US" sz="4400" b="1" dirty="0">
              <a:solidFill>
                <a:schemeClr val="accent4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457200" y="3124200"/>
            <a:ext cx="48006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acid in our stomach breaks down food, this is an example of chemical digestion.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 descr="lucindabedogne_stomachacid_2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800" y="2667000"/>
            <a:ext cx="2825750" cy="3764768"/>
          </a:xfrm>
          <a:prstGeom prst="rect">
            <a:avLst/>
          </a:prstGeom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81000"/>
            <a:ext cx="8763000" cy="1066800"/>
          </a:xfrm>
        </p:spPr>
        <p:txBody>
          <a:bodyPr>
            <a:noAutofit/>
          </a:bodyPr>
          <a:lstStyle/>
          <a:p>
            <a:r>
              <a:rPr lang="en-US" sz="5200" b="1" dirty="0" smtClean="0">
                <a:solidFill>
                  <a:schemeClr val="accent4">
                    <a:lumMod val="75000"/>
                  </a:schemeClr>
                </a:solidFill>
              </a:rPr>
              <a:t>Digestion begins in the mouth.</a:t>
            </a:r>
            <a:endParaRPr lang="en-US" sz="5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8600" y="4495800"/>
            <a:ext cx="8686800" cy="1905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b="1" dirty="0" smtClean="0">
                <a:solidFill>
                  <a:schemeClr val="accent4"/>
                </a:solidFill>
              </a:rPr>
              <a:t>The teeth crush the food into smaller pieces as we chew, while saliva begins to soften and break down the food.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</a:endParaRPr>
          </a:p>
        </p:txBody>
      </p:sp>
      <p:pic>
        <p:nvPicPr>
          <p:cNvPr id="5" name="Picture 4" descr="Chewing-Main-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1600200"/>
            <a:ext cx="3835670" cy="2545080"/>
          </a:xfrm>
          <a:prstGeom prst="rect">
            <a:avLst/>
          </a:prstGeom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400" y="304800"/>
            <a:ext cx="3962400" cy="28956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accent4"/>
                </a:solidFill>
              </a:rPr>
              <a:t>When we swallow, the food travels down our esophagus.</a:t>
            </a:r>
            <a:endParaRPr lang="en-US" sz="4000" b="1" dirty="0">
              <a:solidFill>
                <a:schemeClr val="accent4"/>
              </a:solidFill>
            </a:endParaRPr>
          </a:p>
        </p:txBody>
      </p:sp>
      <p:pic>
        <p:nvPicPr>
          <p:cNvPr id="7" name="Picture 6" descr="esophagu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447800"/>
            <a:ext cx="3968750" cy="3429000"/>
          </a:xfrm>
          <a:prstGeom prst="rect">
            <a:avLst/>
          </a:prstGeom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648200" y="3200400"/>
            <a:ext cx="4267200" cy="2895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Muscles lining the esophagus help to move the food downward toward the stomach.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2641</TotalTime>
  <Words>307</Words>
  <Application>Microsoft Office PowerPoint</Application>
  <PresentationFormat>On-screen Show (4:3)</PresentationFormat>
  <Paragraphs>27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5th Grade  Heat Transfer</dc:title>
  <dc:creator>Justin Jones</dc:creator>
  <cp:lastModifiedBy>Justin Jones</cp:lastModifiedBy>
  <cp:revision>144</cp:revision>
  <dcterms:created xsi:type="dcterms:W3CDTF">2014-02-21T15:42:17Z</dcterms:created>
  <dcterms:modified xsi:type="dcterms:W3CDTF">2016-04-18T01:26:01Z</dcterms:modified>
</cp:coreProperties>
</file>