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87" r:id="rId3"/>
    <p:sldId id="300" r:id="rId4"/>
    <p:sldId id="262" r:id="rId5"/>
    <p:sldId id="294" r:id="rId6"/>
    <p:sldId id="295" r:id="rId7"/>
    <p:sldId id="296" r:id="rId8"/>
    <p:sldId id="297" r:id="rId9"/>
    <p:sldId id="298" r:id="rId10"/>
    <p:sldId id="299" r:id="rId11"/>
    <p:sldId id="278" r:id="rId12"/>
    <p:sldId id="270" r:id="rId1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2" d="100"/>
          <a:sy n="112" d="100"/>
        </p:scale>
        <p:origin x="15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F21E5C03-4FCD-4877-B028-E18AD0BCC148}" type="datetimeFigureOut">
              <a:rPr lang="en-US" smtClean="0"/>
              <a:pPr/>
              <a:t>2/22/2021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A37AB7C-ECBF-4C3B-A240-0AFF5BDC152C}" type="slidenum">
              <a:rPr lang="en-US" smtClean="0"/>
              <a:pPr/>
              <a:t>‹#›</a:t>
            </a:fld>
            <a:endParaRPr lang="en-US"/>
          </a:p>
        </p:txBody>
      </p:sp>
    </p:spTree>
    <p:extLst>
      <p:ext uri="{BB962C8B-B14F-4D97-AF65-F5344CB8AC3E}">
        <p14:creationId xmlns:p14="http://schemas.microsoft.com/office/powerpoint/2010/main" val="27745891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C41DE1-E483-41D3-87E0-C4BEE93D4ABC}"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C41DE1-E483-41D3-87E0-C4BEE93D4ABC}"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C41DE1-E483-41D3-87E0-C4BEE93D4ABC}"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C41DE1-E483-41D3-87E0-C4BEE93D4ABC}"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C41DE1-E483-41D3-87E0-C4BEE93D4ABC}"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C41DE1-E483-41D3-87E0-C4BEE93D4ABC}"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C41DE1-E483-41D3-87E0-C4BEE93D4ABC}" type="datetimeFigureOut">
              <a:rPr lang="en-US" smtClean="0"/>
              <a:pPr/>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C41DE1-E483-41D3-87E0-C4BEE93D4ABC}" type="datetimeFigureOut">
              <a:rPr lang="en-US" smtClean="0"/>
              <a:pPr/>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41DE1-E483-41D3-87E0-C4BEE93D4ABC}" type="datetimeFigureOut">
              <a:rPr lang="en-US" smtClean="0"/>
              <a:pPr/>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C41DE1-E483-41D3-87E0-C4BEE93D4ABC}"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C41DE1-E483-41D3-87E0-C4BEE93D4ABC}"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516A6-CCAB-4643-B7D3-F2931BA14DE8}" type="slidenum">
              <a:rPr lang="en-US" smtClean="0"/>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41DE1-E483-41D3-87E0-C4BEE93D4ABC}" type="datetimeFigureOut">
              <a:rPr lang="en-US" smtClean="0"/>
              <a:pPr/>
              <a:t>2/22/2021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516A6-CCAB-4643-B7D3-F2931BA14D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app.discoveryeducation.com/player/view/assetGuid/00393742-1CD6-44E0-AB74-1AEDE1B39D40"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app.discoveryeducation.com/player/view/assetGuid/188B4091-36A2-4A16-9E91-7A14D8574BC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app.discoveryeducation.com/player/view/assetGuid/0A5653A9-3153-4500-A731-A9230F8AC28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app.discoveryeducation.com/player/view/assetGuid/9B94A6AA-C82C-4845-ADD9-417DE424778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28600" y="46074"/>
            <a:ext cx="3276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accent4">
                    <a:lumMod val="75000"/>
                  </a:schemeClr>
                </a:solidFill>
              </a:rPr>
              <a:t>Lesson 4:</a:t>
            </a:r>
          </a:p>
        </p:txBody>
      </p:sp>
      <p:sp>
        <p:nvSpPr>
          <p:cNvPr id="10" name="Title 1"/>
          <p:cNvSpPr txBox="1">
            <a:spLocks/>
          </p:cNvSpPr>
          <p:nvPr/>
        </p:nvSpPr>
        <p:spPr>
          <a:xfrm>
            <a:off x="1219200" y="960474"/>
            <a:ext cx="4800600" cy="7159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solidFill>
                  <a:schemeClr val="accent4"/>
                </a:solidFill>
              </a:rPr>
              <a:t>Heat Energy</a:t>
            </a:r>
          </a:p>
        </p:txBody>
      </p:sp>
      <p:pic>
        <p:nvPicPr>
          <p:cNvPr id="7" name="Picture 6"/>
          <p:cNvPicPr>
            <a:picLocks noChangeAspect="1"/>
          </p:cNvPicPr>
          <p:nvPr/>
        </p:nvPicPr>
        <p:blipFill>
          <a:blip r:embed="rId2"/>
          <a:stretch>
            <a:fillRect/>
          </a:stretch>
        </p:blipFill>
        <p:spPr>
          <a:xfrm>
            <a:off x="0" y="1904999"/>
            <a:ext cx="9144000" cy="4800601"/>
          </a:xfrm>
          <a:prstGeom prst="rect">
            <a:avLst/>
          </a:prstGeom>
        </p:spPr>
      </p:pic>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67200" y="1219200"/>
            <a:ext cx="4724400" cy="3733800"/>
          </a:xfrm>
        </p:spPr>
        <p:txBody>
          <a:bodyPr>
            <a:normAutofit lnSpcReduction="10000"/>
          </a:bodyPr>
          <a:lstStyle/>
          <a:p>
            <a:pPr algn="l"/>
            <a:r>
              <a:rPr lang="en-US" b="1" dirty="0">
                <a:solidFill>
                  <a:schemeClr val="accent4">
                    <a:lumMod val="75000"/>
                  </a:schemeClr>
                </a:solidFill>
              </a:rPr>
              <a:t>Discovery Education Video</a:t>
            </a:r>
          </a:p>
          <a:p>
            <a:pPr algn="l"/>
            <a:r>
              <a:rPr lang="en-US" b="1" dirty="0">
                <a:solidFill>
                  <a:schemeClr val="accent4"/>
                </a:solidFill>
                <a:hlinkClick r:id="rId2"/>
              </a:rPr>
              <a:t>The Movement of Heat</a:t>
            </a:r>
            <a:endParaRPr lang="en-US" b="1" dirty="0">
              <a:solidFill>
                <a:schemeClr val="accent4"/>
              </a:solidFill>
            </a:endParaRPr>
          </a:p>
          <a:p>
            <a:endParaRPr lang="en-US" sz="4300" b="1" dirty="0">
              <a:solidFill>
                <a:schemeClr val="accent6">
                  <a:lumMod val="75000"/>
                </a:schemeClr>
              </a:solidFill>
            </a:endParaRPr>
          </a:p>
          <a:p>
            <a:pPr algn="l"/>
            <a:r>
              <a:rPr lang="en-US" sz="2800" b="1" dirty="0">
                <a:solidFill>
                  <a:schemeClr val="accent4"/>
                </a:solidFill>
              </a:rPr>
              <a:t>Heat energy can be transferred in three ways: conduction, convection, and radiation.</a:t>
            </a:r>
          </a:p>
        </p:txBody>
      </p:sp>
      <p:pic>
        <p:nvPicPr>
          <p:cNvPr id="4" name="Picture 3" descr="A picture containing kitchenware, pan, metal, meat&#10;&#10;Description automatically generated">
            <a:extLst>
              <a:ext uri="{FF2B5EF4-FFF2-40B4-BE49-F238E27FC236}">
                <a16:creationId xmlns:a16="http://schemas.microsoft.com/office/drawing/2014/main" id="{411643D0-1C39-4AAB-BBA7-0FD126E4E0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284" r="45192"/>
          <a:stretch/>
        </p:blipFill>
        <p:spPr>
          <a:xfrm>
            <a:off x="0" y="3810"/>
            <a:ext cx="4114800" cy="6854190"/>
          </a:xfrm>
          <a:prstGeom prst="rect">
            <a:avLst/>
          </a:prstGeom>
        </p:spPr>
      </p:pic>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1"/>
          <p:cNvSpPr txBox="1">
            <a:spLocks/>
          </p:cNvSpPr>
          <p:nvPr/>
        </p:nvSpPr>
        <p:spPr>
          <a:xfrm>
            <a:off x="533400" y="1371600"/>
            <a:ext cx="4572000" cy="762000"/>
          </a:xfrm>
          <a:prstGeom prst="rect">
            <a:avLst/>
          </a:prstGeom>
        </p:spPr>
        <p:txBody>
          <a:bodyPr vert="horz" lIns="91440" tIns="45720" rIns="91440" bIns="45720" rtlCol="0" anchor="ctr">
            <a:normAutofit/>
          </a:bodyPr>
          <a:lstStyle/>
          <a:p>
            <a:pPr lvl="0" algn="r">
              <a:spcBef>
                <a:spcPct val="0"/>
              </a:spcBef>
              <a:defRPr/>
            </a:pPr>
            <a:r>
              <a:rPr lang="en-US" sz="3200" b="1" dirty="0">
                <a:solidFill>
                  <a:schemeClr val="accent4">
                    <a:lumMod val="75000"/>
                  </a:schemeClr>
                </a:solidFill>
                <a:hlinkClick r:id="rId2"/>
              </a:rPr>
              <a:t>Heat and Temperature</a:t>
            </a:r>
            <a:endParaRPr lang="en-US" sz="3200" b="1" dirty="0">
              <a:solidFill>
                <a:schemeClr val="accent4">
                  <a:lumMod val="75000"/>
                </a:schemeClr>
              </a:solidFill>
            </a:endParaRPr>
          </a:p>
        </p:txBody>
      </p:sp>
      <p:sp>
        <p:nvSpPr>
          <p:cNvPr id="129" name="Rectangle 128"/>
          <p:cNvSpPr/>
          <p:nvPr/>
        </p:nvSpPr>
        <p:spPr>
          <a:xfrm>
            <a:off x="408088" y="863025"/>
            <a:ext cx="4697312" cy="584775"/>
          </a:xfrm>
          <a:prstGeom prst="rect">
            <a:avLst/>
          </a:prstGeom>
        </p:spPr>
        <p:txBody>
          <a:bodyPr wrap="none">
            <a:spAutoFit/>
          </a:bodyPr>
          <a:lstStyle/>
          <a:p>
            <a:pPr lvl="0" algn="r">
              <a:spcBef>
                <a:spcPct val="0"/>
              </a:spcBef>
              <a:defRPr/>
            </a:pPr>
            <a:r>
              <a:rPr lang="en-US" sz="3200" b="1" dirty="0">
                <a:solidFill>
                  <a:schemeClr val="accent4"/>
                </a:solidFill>
              </a:rPr>
              <a:t>Discovery Education Video</a:t>
            </a:r>
          </a:p>
        </p:txBody>
      </p:sp>
      <p:sp>
        <p:nvSpPr>
          <p:cNvPr id="4" name="Rectangle 3"/>
          <p:cNvSpPr/>
          <p:nvPr/>
        </p:nvSpPr>
        <p:spPr>
          <a:xfrm>
            <a:off x="381000" y="2590800"/>
            <a:ext cx="4724400" cy="3785652"/>
          </a:xfrm>
          <a:prstGeom prst="rect">
            <a:avLst/>
          </a:prstGeom>
        </p:spPr>
        <p:txBody>
          <a:bodyPr wrap="square">
            <a:spAutoFit/>
          </a:bodyPr>
          <a:lstStyle/>
          <a:p>
            <a:pPr algn="r"/>
            <a:r>
              <a:rPr lang="en-US" sz="2400" b="1" dirty="0">
                <a:solidFill>
                  <a:schemeClr val="accent4">
                    <a:lumMod val="60000"/>
                    <a:lumOff val="40000"/>
                  </a:schemeClr>
                </a:solidFill>
              </a:rPr>
              <a:t>Humans have always been feverish about temperature. But why? Learn how varying temperatures affect matter and see how pressure affects temperature. Find out why we need precise measurements of heat and why the Fahrenheit, Celsius, and Kelvin scales are so different. Produced by Discovery Channel School.</a:t>
            </a:r>
          </a:p>
        </p:txBody>
      </p:sp>
      <p:pic>
        <p:nvPicPr>
          <p:cNvPr id="3" name="Picture 2" descr="A close - up of a fire&#10;&#10;Description automatically generated with low confidence">
            <a:extLst>
              <a:ext uri="{FF2B5EF4-FFF2-40B4-BE49-F238E27FC236}">
                <a16:creationId xmlns:a16="http://schemas.microsoft.com/office/drawing/2014/main" id="{45E909F9-9A67-4CF9-906B-3FF2A8F7CD29}"/>
              </a:ext>
            </a:extLst>
          </p:cNvPr>
          <p:cNvPicPr>
            <a:picLocks noChangeAspect="1"/>
          </p:cNvPicPr>
          <p:nvPr/>
        </p:nvPicPr>
        <p:blipFill rotWithShape="1">
          <a:blip r:embed="rId3">
            <a:extLst>
              <a:ext uri="{28A0092B-C50C-407E-A947-70E740481C1C}">
                <a14:useLocalDpi xmlns:a14="http://schemas.microsoft.com/office/drawing/2010/main" val="0"/>
              </a:ext>
            </a:extLst>
          </a:blip>
          <a:srcRect l="56407" r="5530"/>
          <a:stretch/>
        </p:blipFill>
        <p:spPr>
          <a:xfrm>
            <a:off x="5230712" y="0"/>
            <a:ext cx="3913288" cy="6858000"/>
          </a:xfrm>
          <a:prstGeom prst="rect">
            <a:avLst/>
          </a:prstGeom>
        </p:spPr>
      </p:pic>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strike="noStrike" kern="1200" cap="none" spc="0" normalizeH="0" baseline="0" noProof="0" dirty="0">
                <a:ln>
                  <a:noFill/>
                </a:ln>
                <a:solidFill>
                  <a:schemeClr val="accent4">
                    <a:lumMod val="50000"/>
                  </a:schemeClr>
                </a:solidFill>
                <a:effectLst/>
                <a:uLnTx/>
                <a:uFillTx/>
                <a:latin typeface="+mj-lt"/>
                <a:ea typeface="+mj-ea"/>
                <a:cs typeface="+mj-cs"/>
              </a:rPr>
              <a:t>Heat Energy: Key Questions</a:t>
            </a:r>
          </a:p>
        </p:txBody>
      </p:sp>
      <p:sp>
        <p:nvSpPr>
          <p:cNvPr id="684" name="TextBox 683"/>
          <p:cNvSpPr txBox="1"/>
          <p:nvPr/>
        </p:nvSpPr>
        <p:spPr>
          <a:xfrm>
            <a:off x="533400" y="1752600"/>
            <a:ext cx="8458200" cy="4031873"/>
          </a:xfrm>
          <a:prstGeom prst="rect">
            <a:avLst/>
          </a:prstGeom>
          <a:noFill/>
        </p:spPr>
        <p:txBody>
          <a:bodyPr wrap="square" rtlCol="0">
            <a:spAutoFit/>
          </a:bodyPr>
          <a:lstStyle/>
          <a:p>
            <a:pPr marL="514350" indent="-514350">
              <a:buAutoNum type="arabicPeriod"/>
            </a:pPr>
            <a:r>
              <a:rPr lang="en-US" sz="3200" b="1" dirty="0">
                <a:solidFill>
                  <a:schemeClr val="accent4">
                    <a:lumMod val="60000"/>
                    <a:lumOff val="40000"/>
                  </a:schemeClr>
                </a:solidFill>
              </a:rPr>
              <a:t>What is heat energy? How is heat energy different from light and sound energy?</a:t>
            </a:r>
            <a:br>
              <a:rPr lang="en-US" sz="3200" b="1" dirty="0"/>
            </a:br>
            <a:endParaRPr lang="en-US" sz="3200" b="1" dirty="0"/>
          </a:p>
          <a:p>
            <a:pPr marL="514350" indent="-514350">
              <a:buAutoNum type="arabicPeriod"/>
            </a:pPr>
            <a:r>
              <a:rPr lang="en-US" sz="3200" b="1" dirty="0">
                <a:solidFill>
                  <a:schemeClr val="accent4"/>
                </a:solidFill>
              </a:rPr>
              <a:t>What are the three methods that heat moves or transfers? Give an example of each.</a:t>
            </a:r>
          </a:p>
          <a:p>
            <a:pPr marL="514350" indent="-514350">
              <a:buAutoNum type="arabicPeriod"/>
            </a:pPr>
            <a:endParaRPr lang="en-US" sz="3200" b="1" dirty="0">
              <a:solidFill>
                <a:schemeClr val="accent4"/>
              </a:solidFill>
            </a:endParaRPr>
          </a:p>
          <a:p>
            <a:pPr marL="514350" indent="-514350">
              <a:buFontTx/>
              <a:buAutoNum type="arabicPeriod"/>
            </a:pPr>
            <a:r>
              <a:rPr lang="en-US" sz="3200" b="1" dirty="0">
                <a:solidFill>
                  <a:schemeClr val="accent4">
                    <a:lumMod val="75000"/>
                  </a:schemeClr>
                </a:solidFill>
              </a:rPr>
              <a:t>Why does heat always transfer from a warmer object to a cooler object?</a:t>
            </a: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1"/>
          <p:cNvSpPr txBox="1">
            <a:spLocks/>
          </p:cNvSpPr>
          <p:nvPr/>
        </p:nvSpPr>
        <p:spPr>
          <a:xfrm>
            <a:off x="4038600" y="1736251"/>
            <a:ext cx="4953000" cy="1748135"/>
          </a:xfrm>
          <a:prstGeom prst="rect">
            <a:avLst/>
          </a:prstGeom>
        </p:spPr>
        <p:txBody>
          <a:bodyPr vert="horz" lIns="91440" tIns="45720" rIns="91440" bIns="45720" rtlCol="0" anchor="ctr">
            <a:noAutofit/>
          </a:bodyPr>
          <a:lstStyle/>
          <a:p>
            <a:pPr lvl="0">
              <a:spcBef>
                <a:spcPct val="0"/>
              </a:spcBef>
              <a:defRPr/>
            </a:pPr>
            <a:r>
              <a:rPr lang="en-US" sz="3200" b="1" dirty="0">
                <a:solidFill>
                  <a:schemeClr val="accent4">
                    <a:lumMod val="75000"/>
                  </a:schemeClr>
                </a:solidFill>
                <a:hlinkClick r:id="rId2"/>
              </a:rPr>
              <a:t>Thinking about Heat, Energy, and Temperature: An Introduction</a:t>
            </a:r>
            <a:endParaRPr lang="en-US" sz="3200" b="1" dirty="0">
              <a:solidFill>
                <a:schemeClr val="accent4">
                  <a:lumMod val="75000"/>
                </a:schemeClr>
              </a:solidFill>
            </a:endParaRPr>
          </a:p>
        </p:txBody>
      </p:sp>
      <p:sp>
        <p:nvSpPr>
          <p:cNvPr id="129" name="Rectangle 128"/>
          <p:cNvSpPr/>
          <p:nvPr/>
        </p:nvSpPr>
        <p:spPr>
          <a:xfrm>
            <a:off x="4038600" y="1151476"/>
            <a:ext cx="4811124" cy="584775"/>
          </a:xfrm>
          <a:prstGeom prst="rect">
            <a:avLst/>
          </a:prstGeom>
        </p:spPr>
        <p:txBody>
          <a:bodyPr wrap="none">
            <a:spAutoFit/>
          </a:bodyPr>
          <a:lstStyle/>
          <a:p>
            <a:pPr lvl="0">
              <a:spcBef>
                <a:spcPct val="0"/>
              </a:spcBef>
              <a:defRPr/>
            </a:pPr>
            <a:r>
              <a:rPr lang="en-US" sz="3200" b="1" dirty="0">
                <a:solidFill>
                  <a:schemeClr val="accent4">
                    <a:lumMod val="75000"/>
                  </a:schemeClr>
                </a:solidFill>
              </a:rPr>
              <a:t>Discovery Education Video</a:t>
            </a:r>
          </a:p>
        </p:txBody>
      </p:sp>
      <p:sp>
        <p:nvSpPr>
          <p:cNvPr id="4" name="Rectangle 3"/>
          <p:cNvSpPr/>
          <p:nvPr/>
        </p:nvSpPr>
        <p:spPr>
          <a:xfrm>
            <a:off x="4038600" y="3641251"/>
            <a:ext cx="4495800" cy="1200329"/>
          </a:xfrm>
          <a:prstGeom prst="rect">
            <a:avLst/>
          </a:prstGeom>
        </p:spPr>
        <p:txBody>
          <a:bodyPr wrap="square">
            <a:spAutoFit/>
          </a:bodyPr>
          <a:lstStyle/>
          <a:p>
            <a:pPr lvl="0">
              <a:spcBef>
                <a:spcPct val="0"/>
              </a:spcBef>
              <a:defRPr/>
            </a:pPr>
            <a:r>
              <a:rPr lang="en-US" sz="2400" b="1" dirty="0">
                <a:solidFill>
                  <a:schemeClr val="accent4">
                    <a:lumMod val="60000"/>
                    <a:lumOff val="40000"/>
                  </a:schemeClr>
                </a:solidFill>
              </a:rPr>
              <a:t>This clip introduces heat, energy, and temperature. Some key terms and concepts are introduced. </a:t>
            </a:r>
          </a:p>
        </p:txBody>
      </p:sp>
      <p:pic>
        <p:nvPicPr>
          <p:cNvPr id="3" name="Picture 2" descr="A picture containing person, night&#10;&#10;Description automatically generated">
            <a:extLst>
              <a:ext uri="{FF2B5EF4-FFF2-40B4-BE49-F238E27FC236}">
                <a16:creationId xmlns:a16="http://schemas.microsoft.com/office/drawing/2014/main" id="{4C826EBA-8A02-406E-8636-14B36FFE84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290" r="32033"/>
          <a:stretch/>
        </p:blipFill>
        <p:spPr>
          <a:xfrm>
            <a:off x="0" y="0"/>
            <a:ext cx="3886200" cy="6858000"/>
          </a:xfrm>
          <a:prstGeom prst="rect">
            <a:avLst/>
          </a:prstGeom>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3000"/>
            <a:ext cx="8458200" cy="838200"/>
          </a:xfrm>
        </p:spPr>
        <p:txBody>
          <a:bodyPr>
            <a:noAutofit/>
          </a:bodyPr>
          <a:lstStyle/>
          <a:p>
            <a:r>
              <a:rPr lang="en-US" sz="3600" b="1" dirty="0">
                <a:solidFill>
                  <a:schemeClr val="accent4">
                    <a:lumMod val="50000"/>
                  </a:schemeClr>
                </a:solidFill>
              </a:rPr>
              <a:t>Heat is a form of energy that we can feel.</a:t>
            </a:r>
          </a:p>
        </p:txBody>
      </p:sp>
      <p:pic>
        <p:nvPicPr>
          <p:cNvPr id="7" name="Picture 6" descr="sun-cream-for-babies.jpg"/>
          <p:cNvPicPr>
            <a:picLocks noChangeAspect="1"/>
          </p:cNvPicPr>
          <p:nvPr/>
        </p:nvPicPr>
        <p:blipFill rotWithShape="1">
          <a:blip r:embed="rId2" cstate="print"/>
          <a:srcRect t="7399" b="8247"/>
          <a:stretch/>
        </p:blipFill>
        <p:spPr>
          <a:xfrm>
            <a:off x="0" y="2362200"/>
            <a:ext cx="9143999" cy="4343400"/>
          </a:xfrm>
          <a:prstGeom prst="rect">
            <a:avLst/>
          </a:prstGeom>
        </p:spPr>
      </p:pic>
      <p:sp>
        <p:nvSpPr>
          <p:cNvPr id="8" name="Title 1"/>
          <p:cNvSpPr txBox="1">
            <a:spLocks/>
          </p:cNvSpPr>
          <p:nvPr/>
        </p:nvSpPr>
        <p:spPr>
          <a:xfrm>
            <a:off x="685800" y="457200"/>
            <a:ext cx="7772400" cy="7620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accent4"/>
                </a:solidFill>
                <a:effectLst/>
                <a:uLnTx/>
                <a:uFillTx/>
                <a:latin typeface="+mj-lt"/>
                <a:ea typeface="+mj-ea"/>
                <a:cs typeface="+mj-cs"/>
              </a:rPr>
              <a:t>What is Heat?</a:t>
            </a: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19600" y="914400"/>
            <a:ext cx="4267200" cy="1752600"/>
          </a:xfrm>
        </p:spPr>
        <p:txBody>
          <a:bodyPr>
            <a:noAutofit/>
          </a:bodyPr>
          <a:lstStyle/>
          <a:p>
            <a:pPr algn="l"/>
            <a:r>
              <a:rPr lang="en-US" sz="3800" b="1" dirty="0">
                <a:solidFill>
                  <a:schemeClr val="accent4">
                    <a:lumMod val="60000"/>
                    <a:lumOff val="40000"/>
                  </a:schemeClr>
                </a:solidFill>
              </a:rPr>
              <a:t>Heat is the transfer of thermal energy.</a:t>
            </a:r>
          </a:p>
        </p:txBody>
      </p:sp>
      <p:sp>
        <p:nvSpPr>
          <p:cNvPr id="5" name="Subtitle 2"/>
          <p:cNvSpPr txBox="1">
            <a:spLocks/>
          </p:cNvSpPr>
          <p:nvPr/>
        </p:nvSpPr>
        <p:spPr>
          <a:xfrm>
            <a:off x="4419600" y="2667000"/>
            <a:ext cx="4267200" cy="31242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800" b="1" i="0" u="none" strike="noStrike" kern="1200" cap="none" spc="0" normalizeH="0" baseline="0" noProof="0" dirty="0">
                <a:ln>
                  <a:noFill/>
                </a:ln>
                <a:solidFill>
                  <a:schemeClr val="accent4">
                    <a:lumMod val="50000"/>
                  </a:schemeClr>
                </a:solidFill>
                <a:effectLst/>
                <a:uLnTx/>
                <a:uFillTx/>
                <a:latin typeface="+mn-lt"/>
                <a:ea typeface="+mn-ea"/>
                <a:cs typeface="+mn-cs"/>
              </a:rPr>
              <a:t>Thermal energy is the movement of molecules that make up an object or substance.</a:t>
            </a:r>
          </a:p>
        </p:txBody>
      </p:sp>
      <p:pic>
        <p:nvPicPr>
          <p:cNvPr id="13" name="Picture 12" descr="A picture containing candle, match&#10;&#10;Description automatically generated">
            <a:extLst>
              <a:ext uri="{FF2B5EF4-FFF2-40B4-BE49-F238E27FC236}">
                <a16:creationId xmlns:a16="http://schemas.microsoft.com/office/drawing/2014/main" id="{34EAAF79-25BD-4A11-A1AA-EC2C84050EEA}"/>
              </a:ext>
            </a:extLst>
          </p:cNvPr>
          <p:cNvPicPr>
            <a:picLocks noChangeAspect="1"/>
          </p:cNvPicPr>
          <p:nvPr/>
        </p:nvPicPr>
        <p:blipFill rotWithShape="1">
          <a:blip r:embed="rId2">
            <a:extLst>
              <a:ext uri="{28A0092B-C50C-407E-A947-70E740481C1C}">
                <a14:useLocalDpi xmlns:a14="http://schemas.microsoft.com/office/drawing/2010/main" val="0"/>
              </a:ext>
            </a:extLst>
          </a:blip>
          <a:srcRect l="34446" r="3332"/>
          <a:stretch/>
        </p:blipFill>
        <p:spPr>
          <a:xfrm>
            <a:off x="0" y="0"/>
            <a:ext cx="4267200" cy="68580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29200" y="2362200"/>
            <a:ext cx="3733800" cy="3962400"/>
          </a:xfrm>
        </p:spPr>
        <p:txBody>
          <a:bodyPr>
            <a:normAutofit fontScale="70000" lnSpcReduction="20000"/>
          </a:bodyPr>
          <a:lstStyle/>
          <a:p>
            <a:pPr algn="l"/>
            <a:r>
              <a:rPr lang="en-US" sz="5400" b="1" dirty="0">
                <a:solidFill>
                  <a:schemeClr val="accent4"/>
                </a:solidFill>
              </a:rPr>
              <a:t>As molecules move they rub against one another. This creates friction which raises the temperature of the molecules.</a:t>
            </a:r>
          </a:p>
        </p:txBody>
      </p:sp>
      <p:pic>
        <p:nvPicPr>
          <p:cNvPr id="4" name="Picture 3" descr="2A-4-liquid.png"/>
          <p:cNvPicPr>
            <a:picLocks noChangeAspect="1"/>
          </p:cNvPicPr>
          <p:nvPr/>
        </p:nvPicPr>
        <p:blipFill>
          <a:blip r:embed="rId2" cstate="print"/>
          <a:stretch>
            <a:fillRect/>
          </a:stretch>
        </p:blipFill>
        <p:spPr>
          <a:xfrm>
            <a:off x="533400" y="2520950"/>
            <a:ext cx="4267200" cy="3422650"/>
          </a:xfrm>
          <a:prstGeom prst="rect">
            <a:avLst/>
          </a:prstGeom>
        </p:spPr>
      </p:pic>
      <p:sp>
        <p:nvSpPr>
          <p:cNvPr id="5" name="Subtitle 2"/>
          <p:cNvSpPr txBox="1">
            <a:spLocks/>
          </p:cNvSpPr>
          <p:nvPr/>
        </p:nvSpPr>
        <p:spPr>
          <a:xfrm>
            <a:off x="762000" y="609600"/>
            <a:ext cx="7696200" cy="1524000"/>
          </a:xfrm>
          <a:prstGeom prst="rect">
            <a:avLst/>
          </a:prstGeom>
        </p:spPr>
        <p:txBody>
          <a:bodyPr vert="horz" lIns="91440" tIns="45720" rIns="91440" bIns="45720" rtlCol="0">
            <a:normAutofit fontScale="70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400" b="1" i="0" u="none" strike="noStrike" kern="1200" cap="none" spc="0" normalizeH="0" baseline="0" noProof="0" dirty="0">
                <a:ln>
                  <a:noFill/>
                </a:ln>
                <a:solidFill>
                  <a:schemeClr val="accent4">
                    <a:lumMod val="60000"/>
                    <a:lumOff val="40000"/>
                  </a:schemeClr>
                </a:solidFill>
                <a:effectLst/>
                <a:uLnTx/>
                <a:uFillTx/>
                <a:latin typeface="+mn-lt"/>
                <a:ea typeface="+mn-ea"/>
                <a:cs typeface="+mn-cs"/>
              </a:rPr>
              <a:t>The faster</a:t>
            </a:r>
            <a:r>
              <a:rPr kumimoji="0" lang="en-US" sz="5400" b="1" i="0" u="none" strike="noStrike" kern="1200" cap="none" spc="0" normalizeH="0" noProof="0" dirty="0">
                <a:ln>
                  <a:noFill/>
                </a:ln>
                <a:solidFill>
                  <a:schemeClr val="accent4">
                    <a:lumMod val="60000"/>
                    <a:lumOff val="40000"/>
                  </a:schemeClr>
                </a:solidFill>
                <a:effectLst/>
                <a:uLnTx/>
                <a:uFillTx/>
                <a:latin typeface="+mn-lt"/>
                <a:ea typeface="+mn-ea"/>
                <a:cs typeface="+mn-cs"/>
              </a:rPr>
              <a:t> the molecules move, the more thermal energy they are able to generate.</a:t>
            </a:r>
            <a:endParaRPr kumimoji="0" lang="en-US" sz="5400" b="1" i="0" u="none" strike="noStrike" kern="1200" cap="none" spc="0" normalizeH="0" baseline="0" noProof="0" dirty="0">
              <a:ln>
                <a:noFill/>
              </a:ln>
              <a:solidFill>
                <a:schemeClr val="accent4">
                  <a:lumMod val="60000"/>
                  <a:lumOff val="40000"/>
                </a:schemeClr>
              </a:solidFill>
              <a:effectLst/>
              <a:uLnTx/>
              <a:uFillTx/>
              <a:latin typeface="+mn-lt"/>
              <a:ea typeface="+mn-ea"/>
              <a:cs typeface="+mn-cs"/>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04800"/>
            <a:ext cx="4191000" cy="2133600"/>
          </a:xfrm>
        </p:spPr>
        <p:txBody>
          <a:bodyPr>
            <a:normAutofit/>
          </a:bodyPr>
          <a:lstStyle/>
          <a:p>
            <a:pPr algn="r"/>
            <a:r>
              <a:rPr lang="en-US" b="1" dirty="0">
                <a:solidFill>
                  <a:schemeClr val="accent4">
                    <a:lumMod val="50000"/>
                  </a:schemeClr>
                </a:solidFill>
              </a:rPr>
              <a:t>The measure of thermal energy in an object or substance is called temperature.</a:t>
            </a:r>
          </a:p>
        </p:txBody>
      </p:sp>
      <p:sp>
        <p:nvSpPr>
          <p:cNvPr id="8" name="Subtitle 2"/>
          <p:cNvSpPr txBox="1">
            <a:spLocks/>
          </p:cNvSpPr>
          <p:nvPr/>
        </p:nvSpPr>
        <p:spPr>
          <a:xfrm>
            <a:off x="609600" y="2667000"/>
            <a:ext cx="4419600" cy="3810000"/>
          </a:xfrm>
          <a:prstGeom prst="rect">
            <a:avLst/>
          </a:prstGeom>
        </p:spPr>
        <p:txBody>
          <a:bodyPr vert="horz" lIns="91440" tIns="45720" rIns="91440" bIns="45720" rtlCol="0">
            <a:normAutofit lnSpcReduction="10000"/>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dirty="0">
                <a:solidFill>
                  <a:schemeClr val="accent4"/>
                </a:solidFill>
              </a:rPr>
              <a:t>Temperature is most commonly measured using the Fahrenheit and Celsius scales. The Kelvin scale is also used by scientists – particularly for measurement of very low temperatures. </a:t>
            </a:r>
            <a:endParaRPr kumimoji="0" lang="en-US" sz="3200" b="1" i="0" u="none" strike="noStrike" kern="1200" cap="none" spc="0" normalizeH="0" baseline="0" noProof="0" dirty="0">
              <a:ln>
                <a:noFill/>
              </a:ln>
              <a:solidFill>
                <a:schemeClr val="accent4"/>
              </a:solidFill>
              <a:effectLst/>
              <a:uLnTx/>
              <a:uFillTx/>
            </a:endParaRPr>
          </a:p>
        </p:txBody>
      </p:sp>
      <p:pic>
        <p:nvPicPr>
          <p:cNvPr id="7" name="Picture 6" descr="A picture containing text, tree, device, gauge&#10;&#10;Description automatically generated">
            <a:extLst>
              <a:ext uri="{FF2B5EF4-FFF2-40B4-BE49-F238E27FC236}">
                <a16:creationId xmlns:a16="http://schemas.microsoft.com/office/drawing/2014/main" id="{F7C8C988-4CA5-47E7-B21E-AEBA580468D1}"/>
              </a:ext>
            </a:extLst>
          </p:cNvPr>
          <p:cNvPicPr>
            <a:picLocks noChangeAspect="1"/>
          </p:cNvPicPr>
          <p:nvPr/>
        </p:nvPicPr>
        <p:blipFill rotWithShape="1">
          <a:blip r:embed="rId2">
            <a:extLst>
              <a:ext uri="{28A0092B-C50C-407E-A947-70E740481C1C}">
                <a14:useLocalDpi xmlns:a14="http://schemas.microsoft.com/office/drawing/2010/main" val="0"/>
              </a:ext>
            </a:extLst>
          </a:blip>
          <a:srcRect l="18000" r="32000"/>
          <a:stretch/>
        </p:blipFill>
        <p:spPr>
          <a:xfrm>
            <a:off x="5333999" y="0"/>
            <a:ext cx="3810001" cy="68580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1"/>
          <p:cNvSpPr txBox="1">
            <a:spLocks/>
          </p:cNvSpPr>
          <p:nvPr/>
        </p:nvSpPr>
        <p:spPr>
          <a:xfrm>
            <a:off x="4482256" y="1981200"/>
            <a:ext cx="4572000" cy="757535"/>
          </a:xfrm>
          <a:prstGeom prst="rect">
            <a:avLst/>
          </a:prstGeom>
        </p:spPr>
        <p:txBody>
          <a:bodyPr vert="horz" lIns="91440" tIns="45720" rIns="91440" bIns="45720" rtlCol="0" anchor="ctr">
            <a:normAutofit/>
          </a:bodyPr>
          <a:lstStyle/>
          <a:p>
            <a:pPr lvl="0">
              <a:spcBef>
                <a:spcPct val="0"/>
              </a:spcBef>
              <a:defRPr/>
            </a:pPr>
            <a:r>
              <a:rPr lang="en-US" sz="3200" b="1" dirty="0">
                <a:solidFill>
                  <a:schemeClr val="accent4">
                    <a:lumMod val="75000"/>
                  </a:schemeClr>
                </a:solidFill>
                <a:hlinkClick r:id="rId2"/>
              </a:rPr>
              <a:t>Measuring Temperature</a:t>
            </a:r>
            <a:endParaRPr lang="en-US" sz="3200" b="1" dirty="0">
              <a:solidFill>
                <a:schemeClr val="accent4">
                  <a:lumMod val="75000"/>
                </a:schemeClr>
              </a:solidFill>
            </a:endParaRPr>
          </a:p>
        </p:txBody>
      </p:sp>
      <p:sp>
        <p:nvSpPr>
          <p:cNvPr id="129" name="Rectangle 128"/>
          <p:cNvSpPr/>
          <p:nvPr/>
        </p:nvSpPr>
        <p:spPr>
          <a:xfrm>
            <a:off x="4419600" y="1531618"/>
            <a:ext cx="4697312" cy="584775"/>
          </a:xfrm>
          <a:prstGeom prst="rect">
            <a:avLst/>
          </a:prstGeom>
        </p:spPr>
        <p:txBody>
          <a:bodyPr wrap="none">
            <a:spAutoFit/>
          </a:bodyPr>
          <a:lstStyle/>
          <a:p>
            <a:pPr lvl="0">
              <a:spcBef>
                <a:spcPct val="0"/>
              </a:spcBef>
              <a:defRPr/>
            </a:pPr>
            <a:r>
              <a:rPr lang="en-US" sz="3200" b="1" dirty="0">
                <a:solidFill>
                  <a:schemeClr val="accent4">
                    <a:lumMod val="60000"/>
                    <a:lumOff val="40000"/>
                  </a:schemeClr>
                </a:solidFill>
              </a:rPr>
              <a:t>Discovery Education Video</a:t>
            </a:r>
          </a:p>
        </p:txBody>
      </p:sp>
      <p:sp>
        <p:nvSpPr>
          <p:cNvPr id="4" name="Rectangle 3"/>
          <p:cNvSpPr/>
          <p:nvPr/>
        </p:nvSpPr>
        <p:spPr>
          <a:xfrm>
            <a:off x="4419600" y="3429000"/>
            <a:ext cx="4419600" cy="830997"/>
          </a:xfrm>
          <a:prstGeom prst="rect">
            <a:avLst/>
          </a:prstGeom>
        </p:spPr>
        <p:txBody>
          <a:bodyPr wrap="square">
            <a:spAutoFit/>
          </a:bodyPr>
          <a:lstStyle/>
          <a:p>
            <a:pPr lvl="0">
              <a:spcBef>
                <a:spcPct val="0"/>
              </a:spcBef>
              <a:defRPr/>
            </a:pPr>
            <a:r>
              <a:rPr lang="en-US" sz="2400" b="1" dirty="0">
                <a:solidFill>
                  <a:schemeClr val="accent4"/>
                </a:solidFill>
              </a:rPr>
              <a:t>Temperature is the measurement of energy or heat of matter.</a:t>
            </a:r>
          </a:p>
        </p:txBody>
      </p:sp>
      <p:pic>
        <p:nvPicPr>
          <p:cNvPr id="3" name="Picture 2" descr="A close up of a carved pumpkin&#10;&#10;Description automatically generated with low confidence">
            <a:extLst>
              <a:ext uri="{FF2B5EF4-FFF2-40B4-BE49-F238E27FC236}">
                <a16:creationId xmlns:a16="http://schemas.microsoft.com/office/drawing/2014/main" id="{2324306C-E1F1-41D1-A06A-60300511CDA6}"/>
              </a:ext>
            </a:extLst>
          </p:cNvPr>
          <p:cNvPicPr>
            <a:picLocks noChangeAspect="1"/>
          </p:cNvPicPr>
          <p:nvPr/>
        </p:nvPicPr>
        <p:blipFill rotWithShape="1">
          <a:blip r:embed="rId3">
            <a:extLst>
              <a:ext uri="{28A0092B-C50C-407E-A947-70E740481C1C}">
                <a14:useLocalDpi xmlns:a14="http://schemas.microsoft.com/office/drawing/2010/main" val="0"/>
              </a:ext>
            </a:extLst>
          </a:blip>
          <a:srcRect l="60908" r="6370"/>
          <a:stretch/>
        </p:blipFill>
        <p:spPr>
          <a:xfrm>
            <a:off x="0" y="0"/>
            <a:ext cx="4343400" cy="6858000"/>
          </a:xfrm>
          <a:prstGeom prst="rect">
            <a:avLst/>
          </a:prstGeom>
        </p:spPr>
      </p:pic>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458200" cy="1219200"/>
          </a:xfrm>
        </p:spPr>
        <p:txBody>
          <a:bodyPr>
            <a:noAutofit/>
          </a:bodyPr>
          <a:lstStyle/>
          <a:p>
            <a:r>
              <a:rPr lang="en-US" sz="3600" b="1" dirty="0">
                <a:solidFill>
                  <a:schemeClr val="accent4"/>
                </a:solidFill>
              </a:rPr>
              <a:t>Heat energy always moves from a warmer object to a cooler object.</a:t>
            </a:r>
          </a:p>
        </p:txBody>
      </p:sp>
      <p:sp>
        <p:nvSpPr>
          <p:cNvPr id="5" name="Subtitle 2"/>
          <p:cNvSpPr txBox="1">
            <a:spLocks/>
          </p:cNvSpPr>
          <p:nvPr/>
        </p:nvSpPr>
        <p:spPr>
          <a:xfrm>
            <a:off x="457200" y="1905000"/>
            <a:ext cx="8382000" cy="1219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a:ln>
                  <a:noFill/>
                </a:ln>
                <a:solidFill>
                  <a:schemeClr val="accent4">
                    <a:lumMod val="50000"/>
                  </a:schemeClr>
                </a:solidFill>
                <a:effectLst/>
                <a:uLnTx/>
                <a:uFillTx/>
                <a:latin typeface="+mn-lt"/>
                <a:ea typeface="+mn-ea"/>
                <a:cs typeface="+mn-cs"/>
              </a:rPr>
              <a:t>An object does not have to feel “hot” to be able to transfer</a:t>
            </a:r>
            <a:r>
              <a:rPr kumimoji="0" lang="en-US" sz="3600" b="1" i="0" u="none" strike="noStrike" kern="1200" cap="none" spc="0" normalizeH="0" noProof="0" dirty="0">
                <a:ln>
                  <a:noFill/>
                </a:ln>
                <a:solidFill>
                  <a:schemeClr val="accent4">
                    <a:lumMod val="50000"/>
                  </a:schemeClr>
                </a:solidFill>
                <a:effectLst/>
                <a:uLnTx/>
                <a:uFillTx/>
                <a:latin typeface="+mn-lt"/>
                <a:ea typeface="+mn-ea"/>
                <a:cs typeface="+mn-cs"/>
              </a:rPr>
              <a:t> heat.</a:t>
            </a:r>
            <a:endParaRPr kumimoji="0" lang="en-US" sz="3600" b="1" i="0" u="none" strike="noStrike" kern="1200" cap="none" spc="0" normalizeH="0" baseline="0" noProof="0" dirty="0">
              <a:ln>
                <a:noFill/>
              </a:ln>
              <a:solidFill>
                <a:schemeClr val="accent4">
                  <a:lumMod val="50000"/>
                </a:schemeClr>
              </a:solidFill>
              <a:effectLst/>
              <a:uLnTx/>
              <a:uFillTx/>
              <a:latin typeface="+mn-lt"/>
              <a:ea typeface="+mn-ea"/>
              <a:cs typeface="+mn-cs"/>
            </a:endParaRPr>
          </a:p>
        </p:txBody>
      </p:sp>
      <p:grpSp>
        <p:nvGrpSpPr>
          <p:cNvPr id="3" name="Group 2">
            <a:extLst>
              <a:ext uri="{FF2B5EF4-FFF2-40B4-BE49-F238E27FC236}">
                <a16:creationId xmlns:a16="http://schemas.microsoft.com/office/drawing/2014/main" id="{0480D66A-0BC8-4578-A560-230C0F72E83B}"/>
              </a:ext>
            </a:extLst>
          </p:cNvPr>
          <p:cNvGrpSpPr/>
          <p:nvPr/>
        </p:nvGrpSpPr>
        <p:grpSpPr>
          <a:xfrm>
            <a:off x="0" y="3581400"/>
            <a:ext cx="9144000" cy="3054120"/>
            <a:chOff x="0" y="3429000"/>
            <a:chExt cx="9810106" cy="3276601"/>
          </a:xfrm>
        </p:grpSpPr>
        <p:pic>
          <p:nvPicPr>
            <p:cNvPr id="9" name="Picture 8" descr="Fried-Egg.jpg"/>
            <p:cNvPicPr>
              <a:picLocks noChangeAspect="1"/>
            </p:cNvPicPr>
            <p:nvPr/>
          </p:nvPicPr>
          <p:blipFill>
            <a:blip r:embed="rId2" cstate="print"/>
            <a:stretch>
              <a:fillRect/>
            </a:stretch>
          </p:blipFill>
          <p:spPr>
            <a:xfrm>
              <a:off x="0" y="3429001"/>
              <a:ext cx="4900654" cy="3276600"/>
            </a:xfrm>
            <a:prstGeom prst="rect">
              <a:avLst/>
            </a:prstGeom>
          </p:spPr>
        </p:pic>
        <p:pic>
          <p:nvPicPr>
            <p:cNvPr id="13" name="Picture 12" descr="icedtea-21.jpg"/>
            <p:cNvPicPr>
              <a:picLocks noChangeAspect="1"/>
            </p:cNvPicPr>
            <p:nvPr/>
          </p:nvPicPr>
          <p:blipFill>
            <a:blip r:embed="rId3" cstate="print"/>
            <a:stretch>
              <a:fillRect/>
            </a:stretch>
          </p:blipFill>
          <p:spPr>
            <a:xfrm>
              <a:off x="4876800" y="3429000"/>
              <a:ext cx="4933306" cy="3276599"/>
            </a:xfrm>
            <a:prstGeom prst="rect">
              <a:avLst/>
            </a:prstGeom>
          </p:spPr>
        </p:pic>
      </p:gr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458200" cy="1295400"/>
          </a:xfrm>
        </p:spPr>
        <p:txBody>
          <a:bodyPr>
            <a:noAutofit/>
          </a:bodyPr>
          <a:lstStyle/>
          <a:p>
            <a:r>
              <a:rPr lang="en-US" b="1" dirty="0">
                <a:solidFill>
                  <a:schemeClr val="accent4">
                    <a:lumMod val="60000"/>
                    <a:lumOff val="40000"/>
                  </a:schemeClr>
                </a:solidFill>
              </a:rPr>
              <a:t>Heat energy can move, or transfer, between objects in three ways:</a:t>
            </a:r>
          </a:p>
        </p:txBody>
      </p:sp>
      <p:pic>
        <p:nvPicPr>
          <p:cNvPr id="6" name="Picture 5" descr="campfire2.jpg"/>
          <p:cNvPicPr>
            <a:picLocks noChangeAspect="1"/>
          </p:cNvPicPr>
          <p:nvPr/>
        </p:nvPicPr>
        <p:blipFill>
          <a:blip r:embed="rId2" cstate="print"/>
          <a:srcRect l="15484" r="9309"/>
          <a:stretch>
            <a:fillRect/>
          </a:stretch>
        </p:blipFill>
        <p:spPr>
          <a:xfrm>
            <a:off x="3276600" y="1756410"/>
            <a:ext cx="2590800" cy="2510790"/>
          </a:xfrm>
          <a:prstGeom prst="rect">
            <a:avLst/>
          </a:prstGeom>
        </p:spPr>
      </p:pic>
      <p:pic>
        <p:nvPicPr>
          <p:cNvPr id="7" name="Picture 6" descr="omelet3.jpg"/>
          <p:cNvPicPr>
            <a:picLocks noChangeAspect="1"/>
          </p:cNvPicPr>
          <p:nvPr/>
        </p:nvPicPr>
        <p:blipFill>
          <a:blip r:embed="rId3" cstate="print"/>
          <a:srcRect l="12059" r="5937"/>
          <a:stretch>
            <a:fillRect/>
          </a:stretch>
        </p:blipFill>
        <p:spPr>
          <a:xfrm>
            <a:off x="381000" y="1752600"/>
            <a:ext cx="2590800" cy="2514600"/>
          </a:xfrm>
          <a:prstGeom prst="rect">
            <a:avLst/>
          </a:prstGeom>
        </p:spPr>
      </p:pic>
      <p:pic>
        <p:nvPicPr>
          <p:cNvPr id="8" name="Picture 7" descr="Moving Clouds Wallpapers 4.jpg"/>
          <p:cNvPicPr>
            <a:picLocks noChangeAspect="1"/>
          </p:cNvPicPr>
          <p:nvPr/>
        </p:nvPicPr>
        <p:blipFill>
          <a:blip r:embed="rId4" cstate="print"/>
          <a:srcRect l="11364" r="11364"/>
          <a:stretch>
            <a:fillRect/>
          </a:stretch>
        </p:blipFill>
        <p:spPr>
          <a:xfrm>
            <a:off x="6172200" y="1752600"/>
            <a:ext cx="2590800" cy="2514600"/>
          </a:xfrm>
          <a:prstGeom prst="rect">
            <a:avLst/>
          </a:prstGeom>
        </p:spPr>
      </p:pic>
      <p:sp>
        <p:nvSpPr>
          <p:cNvPr id="10" name="Subtitle 2"/>
          <p:cNvSpPr>
            <a:spLocks noGrp="1"/>
          </p:cNvSpPr>
          <p:nvPr>
            <p:ph type="subTitle" idx="1"/>
          </p:nvPr>
        </p:nvSpPr>
        <p:spPr>
          <a:xfrm>
            <a:off x="381000" y="4495800"/>
            <a:ext cx="2590800" cy="2133600"/>
          </a:xfrm>
        </p:spPr>
        <p:txBody>
          <a:bodyPr>
            <a:normAutofit/>
          </a:bodyPr>
          <a:lstStyle/>
          <a:p>
            <a:r>
              <a:rPr lang="en-US" sz="2500" b="1" dirty="0">
                <a:solidFill>
                  <a:schemeClr val="accent4">
                    <a:lumMod val="50000"/>
                  </a:schemeClr>
                </a:solidFill>
              </a:rPr>
              <a:t>Conduction – </a:t>
            </a:r>
            <a:br>
              <a:rPr lang="en-US" sz="2500" b="1" dirty="0">
                <a:solidFill>
                  <a:schemeClr val="accent4">
                    <a:lumMod val="50000"/>
                  </a:schemeClr>
                </a:solidFill>
              </a:rPr>
            </a:br>
            <a:r>
              <a:rPr lang="en-US" sz="2500" b="1" dirty="0">
                <a:solidFill>
                  <a:schemeClr val="accent4">
                    <a:lumMod val="50000"/>
                  </a:schemeClr>
                </a:solidFill>
              </a:rPr>
              <a:t>Heat transfer between two objects that are touching</a:t>
            </a:r>
          </a:p>
        </p:txBody>
      </p:sp>
      <p:sp>
        <p:nvSpPr>
          <p:cNvPr id="11" name="Subtitle 2"/>
          <p:cNvSpPr txBox="1">
            <a:spLocks/>
          </p:cNvSpPr>
          <p:nvPr/>
        </p:nvSpPr>
        <p:spPr>
          <a:xfrm>
            <a:off x="3124200" y="4495800"/>
            <a:ext cx="2895600" cy="22098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1" i="0" u="none" strike="noStrike" kern="1200" cap="none" spc="0" normalizeH="0" baseline="0" noProof="0" dirty="0">
                <a:ln>
                  <a:noFill/>
                </a:ln>
                <a:solidFill>
                  <a:schemeClr val="accent4">
                    <a:lumMod val="75000"/>
                  </a:schemeClr>
                </a:solidFill>
                <a:effectLst/>
                <a:uLnTx/>
                <a:uFillTx/>
                <a:latin typeface="+mn-lt"/>
                <a:ea typeface="+mn-ea"/>
                <a:cs typeface="+mn-cs"/>
              </a:rPr>
              <a:t>Radiation – </a:t>
            </a:r>
            <a:br>
              <a:rPr kumimoji="0" lang="en-US" sz="2500" b="1" i="0" u="none" strike="noStrike" kern="1200" cap="none" spc="0" normalizeH="0" baseline="0" noProof="0" dirty="0">
                <a:ln>
                  <a:noFill/>
                </a:ln>
                <a:solidFill>
                  <a:schemeClr val="accent4">
                    <a:lumMod val="75000"/>
                  </a:schemeClr>
                </a:solidFill>
                <a:effectLst/>
                <a:uLnTx/>
                <a:uFillTx/>
                <a:latin typeface="+mn-lt"/>
                <a:ea typeface="+mn-ea"/>
                <a:cs typeface="+mn-cs"/>
              </a:rPr>
            </a:br>
            <a:r>
              <a:rPr kumimoji="0" lang="en-US" sz="2500" b="1" i="0" u="none" strike="noStrike" kern="1200" cap="none" spc="0" normalizeH="0" baseline="0" noProof="0" dirty="0">
                <a:ln>
                  <a:noFill/>
                </a:ln>
                <a:solidFill>
                  <a:schemeClr val="accent4">
                    <a:lumMod val="75000"/>
                  </a:schemeClr>
                </a:solidFill>
                <a:effectLst/>
                <a:uLnTx/>
                <a:uFillTx/>
                <a:latin typeface="+mn-lt"/>
                <a:ea typeface="+mn-ea"/>
                <a:cs typeface="+mn-cs"/>
              </a:rPr>
              <a:t>Heat transfer through air or space by electromagnetic waves</a:t>
            </a:r>
          </a:p>
        </p:txBody>
      </p:sp>
      <p:sp>
        <p:nvSpPr>
          <p:cNvPr id="12" name="Subtitle 2"/>
          <p:cNvSpPr txBox="1">
            <a:spLocks/>
          </p:cNvSpPr>
          <p:nvPr/>
        </p:nvSpPr>
        <p:spPr>
          <a:xfrm>
            <a:off x="6172200" y="4495800"/>
            <a:ext cx="2590800" cy="2133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1" i="0" u="none" strike="noStrike" kern="1200" cap="none" spc="0" normalizeH="0" baseline="0" noProof="0" dirty="0">
                <a:ln>
                  <a:noFill/>
                </a:ln>
                <a:solidFill>
                  <a:schemeClr val="accent4"/>
                </a:solidFill>
                <a:effectLst/>
                <a:uLnTx/>
                <a:uFillTx/>
                <a:latin typeface="+mn-lt"/>
                <a:ea typeface="+mn-ea"/>
                <a:cs typeface="+mn-cs"/>
              </a:rPr>
              <a:t>Convection – </a:t>
            </a:r>
            <a:br>
              <a:rPr kumimoji="0" lang="en-US" sz="2500" b="1" i="0" u="none" strike="noStrike" kern="1200" cap="none" spc="0" normalizeH="0" baseline="0" noProof="0" dirty="0">
                <a:ln>
                  <a:noFill/>
                </a:ln>
                <a:solidFill>
                  <a:schemeClr val="accent4"/>
                </a:solidFill>
                <a:effectLst/>
                <a:uLnTx/>
                <a:uFillTx/>
                <a:latin typeface="+mn-lt"/>
                <a:ea typeface="+mn-ea"/>
                <a:cs typeface="+mn-cs"/>
              </a:rPr>
            </a:br>
            <a:r>
              <a:rPr kumimoji="0" lang="en-US" sz="2500" b="1" i="0" u="none" strike="noStrike" kern="1200" cap="none" spc="0" normalizeH="0" baseline="0" noProof="0" dirty="0">
                <a:ln>
                  <a:noFill/>
                </a:ln>
                <a:solidFill>
                  <a:schemeClr val="accent4"/>
                </a:solidFill>
                <a:effectLst/>
                <a:uLnTx/>
                <a:uFillTx/>
                <a:latin typeface="+mn-lt"/>
                <a:ea typeface="+mn-ea"/>
                <a:cs typeface="+mn-cs"/>
              </a:rPr>
              <a:t>Heat transfer by</a:t>
            </a:r>
            <a:r>
              <a:rPr kumimoji="0" lang="en-US" sz="2500" b="1" i="0" u="none" strike="noStrike" kern="1200" cap="none" spc="0" normalizeH="0" noProof="0" dirty="0">
                <a:ln>
                  <a:noFill/>
                </a:ln>
                <a:solidFill>
                  <a:schemeClr val="accent4"/>
                </a:solidFill>
                <a:effectLst/>
                <a:uLnTx/>
                <a:uFillTx/>
                <a:latin typeface="+mn-lt"/>
                <a:ea typeface="+mn-ea"/>
                <a:cs typeface="+mn-cs"/>
              </a:rPr>
              <a:t> </a:t>
            </a:r>
            <a:br>
              <a:rPr kumimoji="0" lang="en-US" sz="2500" b="1" i="0" u="none" strike="noStrike" kern="1200" cap="none" spc="0" normalizeH="0" noProof="0" dirty="0">
                <a:ln>
                  <a:noFill/>
                </a:ln>
                <a:solidFill>
                  <a:schemeClr val="accent4"/>
                </a:solidFill>
                <a:effectLst/>
                <a:uLnTx/>
                <a:uFillTx/>
                <a:latin typeface="+mn-lt"/>
                <a:ea typeface="+mn-ea"/>
                <a:cs typeface="+mn-cs"/>
              </a:rPr>
            </a:br>
            <a:r>
              <a:rPr kumimoji="0" lang="en-US" sz="2500" b="1" i="0" u="none" strike="noStrike" kern="1200" cap="none" spc="0" normalizeH="0" noProof="0" dirty="0">
                <a:ln>
                  <a:noFill/>
                </a:ln>
                <a:solidFill>
                  <a:schemeClr val="accent4"/>
                </a:solidFill>
                <a:effectLst/>
                <a:uLnTx/>
                <a:uFillTx/>
                <a:latin typeface="+mn-lt"/>
                <a:ea typeface="+mn-ea"/>
                <a:cs typeface="+mn-cs"/>
              </a:rPr>
              <a:t>a current of </a:t>
            </a:r>
            <a:br>
              <a:rPr kumimoji="0" lang="en-US" sz="2500" b="1" i="0" u="none" strike="noStrike" kern="1200" cap="none" spc="0" normalizeH="0" noProof="0" dirty="0">
                <a:ln>
                  <a:noFill/>
                </a:ln>
                <a:solidFill>
                  <a:schemeClr val="accent4"/>
                </a:solidFill>
                <a:effectLst/>
                <a:uLnTx/>
                <a:uFillTx/>
                <a:latin typeface="+mn-lt"/>
                <a:ea typeface="+mn-ea"/>
                <a:cs typeface="+mn-cs"/>
              </a:rPr>
            </a:br>
            <a:r>
              <a:rPr kumimoji="0" lang="en-US" sz="2500" b="1" i="0" u="none" strike="noStrike" kern="1200" cap="none" spc="0" normalizeH="0" noProof="0" dirty="0">
                <a:ln>
                  <a:noFill/>
                </a:ln>
                <a:solidFill>
                  <a:schemeClr val="accent4"/>
                </a:solidFill>
                <a:effectLst/>
                <a:uLnTx/>
                <a:uFillTx/>
                <a:latin typeface="+mn-lt"/>
                <a:ea typeface="+mn-ea"/>
                <a:cs typeface="+mn-cs"/>
              </a:rPr>
              <a:t>water or air</a:t>
            </a:r>
            <a:endParaRPr kumimoji="0" lang="en-US" sz="2500" b="1" i="0" u="none" strike="noStrike" kern="1200" cap="none" spc="0" normalizeH="0" baseline="0" noProof="0" dirty="0">
              <a:ln>
                <a:noFill/>
              </a:ln>
              <a:solidFill>
                <a:schemeClr val="accent4"/>
              </a:solidFill>
              <a:effectLst/>
              <a:uLnTx/>
              <a:uFillTx/>
              <a:latin typeface="+mn-lt"/>
              <a:ea typeface="+mn-ea"/>
              <a:cs typeface="+mn-cs"/>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0">
                                            <p:txEl>
                                              <p:pRg st="0" end="0"/>
                                            </p:txEl>
                                          </p:spTgt>
                                        </p:tgtEl>
                                        <p:attrNameLst>
                                          <p:attrName>ppt_w</p:attrName>
                                        </p:attrNameLst>
                                      </p:cBhvr>
                                    </p:anim>
                                    <p:anim by="(#ppt_w*0.50)" calcmode="lin" valueType="num">
                                      <p:cBhvr>
                                        <p:cTn id="8" dur="250" decel="50000" autoRev="1" fill="hold">
                                          <p:stCondLst>
                                            <p:cond delay="0"/>
                                          </p:stCondLst>
                                        </p:cTn>
                                        <p:tgtEl>
                                          <p:spTgt spid="10">
                                            <p:txEl>
                                              <p:pRg st="0" end="0"/>
                                            </p:txEl>
                                          </p:spTgt>
                                        </p:tgtEl>
                                        <p:attrNameLst>
                                          <p:attrName>ppt_x</p:attrName>
                                        </p:attrNameLst>
                                      </p:cBhvr>
                                    </p:anim>
                                    <p:anim from="(-#ppt_h/2)" to="(#ppt_y)" calcmode="lin" valueType="num">
                                      <p:cBhvr>
                                        <p:cTn id="9" dur="500" fill="hold">
                                          <p:stCondLst>
                                            <p:cond delay="0"/>
                                          </p:stCondLst>
                                        </p:cTn>
                                        <p:tgtEl>
                                          <p:spTgt spid="10">
                                            <p:txEl>
                                              <p:pRg st="0" end="0"/>
                                            </p:txEl>
                                          </p:spTgt>
                                        </p:tgtEl>
                                        <p:attrNameLst>
                                          <p:attrName>ppt_y</p:attrName>
                                        </p:attrNameLst>
                                      </p:cBhvr>
                                    </p:anim>
                                    <p:animRot by="21600000">
                                      <p:cBhvr>
                                        <p:cTn id="10" dur="500" fill="hold">
                                          <p:stCondLst>
                                            <p:cond delay="0"/>
                                          </p:stCondLst>
                                        </p:cTn>
                                        <p:tgtEl>
                                          <p:spTgt spid="10">
                                            <p:txEl>
                                              <p:pRg st="0" end="0"/>
                                            </p:txEl>
                                          </p:spTgt>
                                        </p:tgtEl>
                                        <p:attrNameLst>
                                          <p:attrName>r</p:attrName>
                                        </p:attrNameLst>
                                      </p:cBhvr>
                                    </p:animRot>
                                  </p:childTnLst>
                                </p:cTn>
                              </p:par>
                              <p:par>
                                <p:cTn id="11" presetID="5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Scale>
                                      <p:cBhvr>
                                        <p:cTn id="1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7"/>
                                        </p:tgtEl>
                                        <p:attrNameLst>
                                          <p:attrName>ppt_x</p:attrName>
                                          <p:attrName>ppt_y</p:attrName>
                                        </p:attrNameLst>
                                      </p:cBhvr>
                                    </p:animMotion>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by="(-#ppt_w*2)" calcmode="lin" valueType="num">
                                      <p:cBhvr rctx="PPT">
                                        <p:cTn id="20" dur="250" autoRev="1" fill="hold">
                                          <p:stCondLst>
                                            <p:cond delay="0"/>
                                          </p:stCondLst>
                                        </p:cTn>
                                        <p:tgtEl>
                                          <p:spTgt spid="11"/>
                                        </p:tgtEl>
                                        <p:attrNameLst>
                                          <p:attrName>ppt_w</p:attrName>
                                        </p:attrNameLst>
                                      </p:cBhvr>
                                    </p:anim>
                                    <p:anim by="(#ppt_w*0.50)" calcmode="lin" valueType="num">
                                      <p:cBhvr>
                                        <p:cTn id="21" dur="250" decel="50000" autoRev="1" fill="hold">
                                          <p:stCondLst>
                                            <p:cond delay="0"/>
                                          </p:stCondLst>
                                        </p:cTn>
                                        <p:tgtEl>
                                          <p:spTgt spid="11"/>
                                        </p:tgtEl>
                                        <p:attrNameLst>
                                          <p:attrName>ppt_x</p:attrName>
                                        </p:attrNameLst>
                                      </p:cBhvr>
                                    </p:anim>
                                    <p:anim from="(-#ppt_h/2)" to="(#ppt_y)" calcmode="lin" valueType="num">
                                      <p:cBhvr>
                                        <p:cTn id="22" dur="500" fill="hold">
                                          <p:stCondLst>
                                            <p:cond delay="0"/>
                                          </p:stCondLst>
                                        </p:cTn>
                                        <p:tgtEl>
                                          <p:spTgt spid="11"/>
                                        </p:tgtEl>
                                        <p:attrNameLst>
                                          <p:attrName>ppt_y</p:attrName>
                                        </p:attrNameLst>
                                      </p:cBhvr>
                                    </p:anim>
                                    <p:animRot by="21600000">
                                      <p:cBhvr>
                                        <p:cTn id="23" dur="500" fill="hold">
                                          <p:stCondLst>
                                            <p:cond delay="0"/>
                                          </p:stCondLst>
                                        </p:cTn>
                                        <p:tgtEl>
                                          <p:spTgt spid="11"/>
                                        </p:tgtEl>
                                        <p:attrNameLst>
                                          <p:attrName>r</p:attrName>
                                        </p:attrNameLst>
                                      </p:cBhvr>
                                    </p:animRot>
                                  </p:childTnLst>
                                </p:cTn>
                              </p:par>
                              <p:par>
                                <p:cTn id="24" presetID="5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Scale>
                                      <p:cBhvr>
                                        <p:cTn id="2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6"/>
                                        </p:tgtEl>
                                        <p:attrNameLst>
                                          <p:attrName>ppt_x</p:attrName>
                                          <p:attrName>ppt_y</p:attrName>
                                        </p:attrNameLst>
                                      </p:cBhvr>
                                    </p:animMotion>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12"/>
                                        </p:tgtEl>
                                        <p:attrNameLst>
                                          <p:attrName>style.visibility</p:attrName>
                                        </p:attrNameLst>
                                      </p:cBhvr>
                                      <p:to>
                                        <p:strVal val="visible"/>
                                      </p:to>
                                    </p:set>
                                    <p:anim by="(-#ppt_w*2)" calcmode="lin" valueType="num">
                                      <p:cBhvr rctx="PPT">
                                        <p:cTn id="33" dur="250" autoRev="1" fill="hold">
                                          <p:stCondLst>
                                            <p:cond delay="0"/>
                                          </p:stCondLst>
                                        </p:cTn>
                                        <p:tgtEl>
                                          <p:spTgt spid="12"/>
                                        </p:tgtEl>
                                        <p:attrNameLst>
                                          <p:attrName>ppt_w</p:attrName>
                                        </p:attrNameLst>
                                      </p:cBhvr>
                                    </p:anim>
                                    <p:anim by="(#ppt_w*0.50)" calcmode="lin" valueType="num">
                                      <p:cBhvr>
                                        <p:cTn id="34" dur="250" decel="50000" autoRev="1" fill="hold">
                                          <p:stCondLst>
                                            <p:cond delay="0"/>
                                          </p:stCondLst>
                                        </p:cTn>
                                        <p:tgtEl>
                                          <p:spTgt spid="12"/>
                                        </p:tgtEl>
                                        <p:attrNameLst>
                                          <p:attrName>ppt_x</p:attrName>
                                        </p:attrNameLst>
                                      </p:cBhvr>
                                    </p:anim>
                                    <p:anim from="(-#ppt_h/2)" to="(#ppt_y)" calcmode="lin" valueType="num">
                                      <p:cBhvr>
                                        <p:cTn id="35" dur="500" fill="hold">
                                          <p:stCondLst>
                                            <p:cond delay="0"/>
                                          </p:stCondLst>
                                        </p:cTn>
                                        <p:tgtEl>
                                          <p:spTgt spid="12"/>
                                        </p:tgtEl>
                                        <p:attrNameLst>
                                          <p:attrName>ppt_y</p:attrName>
                                        </p:attrNameLst>
                                      </p:cBhvr>
                                    </p:anim>
                                    <p:animRot by="21600000">
                                      <p:cBhvr>
                                        <p:cTn id="36" dur="500" fill="hold">
                                          <p:stCondLst>
                                            <p:cond delay="0"/>
                                          </p:stCondLst>
                                        </p:cTn>
                                        <p:tgtEl>
                                          <p:spTgt spid="12"/>
                                        </p:tgtEl>
                                        <p:attrNameLst>
                                          <p:attrName>r</p:attrName>
                                        </p:attrNameLst>
                                      </p:cBhvr>
                                    </p:animRot>
                                  </p:childTnLst>
                                </p:cTn>
                              </p:par>
                              <p:par>
                                <p:cTn id="37" presetID="15"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TotalTime>
  <Words>386</Words>
  <Application>Microsoft Office PowerPoint</Application>
  <PresentationFormat>On-screen Show (4:3)</PresentationFormat>
  <Paragraphs>34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Heat is a form of energy that we can feel.</vt:lpstr>
      <vt:lpstr>PowerPoint Presentation</vt:lpstr>
      <vt:lpstr>PowerPoint Presentation</vt:lpstr>
      <vt:lpstr>PowerPoint Presentation</vt:lpstr>
      <vt:lpstr>PowerPoint Presentation</vt:lpstr>
      <vt:lpstr>Heat energy always moves from a warmer object to a cooler object.</vt:lpstr>
      <vt:lpstr>Heat energy can move, or transfer, between objects in three ways: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Grade  Heat Transfer</dc:title>
  <dc:creator>Justin Jones</dc:creator>
  <cp:lastModifiedBy>Justin Jones</cp:lastModifiedBy>
  <cp:revision>61</cp:revision>
  <dcterms:created xsi:type="dcterms:W3CDTF">2014-02-21T15:42:17Z</dcterms:created>
  <dcterms:modified xsi:type="dcterms:W3CDTF">2021-02-23T01:47:50Z</dcterms:modified>
</cp:coreProperties>
</file>