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82" r:id="rId3"/>
    <p:sldId id="283" r:id="rId4"/>
    <p:sldId id="292" r:id="rId5"/>
    <p:sldId id="286" r:id="rId6"/>
    <p:sldId id="284" r:id="rId7"/>
    <p:sldId id="293" r:id="rId8"/>
    <p:sldId id="294" r:id="rId9"/>
    <p:sldId id="295"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97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703E37-FD10-425D-9E3D-DB7847C67013}" type="datetimeFigureOut">
              <a:rPr lang="en-US" smtClean="0"/>
              <a:pPr/>
              <a:t>8/31/2020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A58C8B-4679-40C5-B82B-43D25F1649E5}" type="slidenum">
              <a:rPr lang="en-US" smtClean="0"/>
              <a:pPr/>
              <a:t>‹#›</a:t>
            </a:fld>
            <a:endParaRPr lang="en-US"/>
          </a:p>
        </p:txBody>
      </p:sp>
    </p:spTree>
    <p:extLst>
      <p:ext uri="{BB962C8B-B14F-4D97-AF65-F5344CB8AC3E}">
        <p14:creationId xmlns:p14="http://schemas.microsoft.com/office/powerpoint/2010/main" val="3704684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12CDA-978B-4E06-A11C-6BAAC3AAA9FE}" type="datetimeFigureOut">
              <a:rPr lang="en-US" smtClean="0"/>
              <a:t>8/31/2020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B3AAE-8789-45C8-8A3A-22AE362AD7FF}" type="slidenum">
              <a:rPr lang="en-US" smtClean="0"/>
              <a:t>‹#›</a:t>
            </a:fld>
            <a:endParaRPr lang="en-US"/>
          </a:p>
        </p:txBody>
      </p:sp>
    </p:spTree>
    <p:extLst>
      <p:ext uri="{BB962C8B-B14F-4D97-AF65-F5344CB8AC3E}">
        <p14:creationId xmlns:p14="http://schemas.microsoft.com/office/powerpoint/2010/main" val="2552497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FB3AAE-8789-45C8-8A3A-22AE362AD7FF}" type="slidenum">
              <a:rPr lang="en-US" smtClean="0"/>
              <a:t>5</a:t>
            </a:fld>
            <a:endParaRPr lang="en-US"/>
          </a:p>
        </p:txBody>
      </p:sp>
    </p:spTree>
    <p:extLst>
      <p:ext uri="{BB962C8B-B14F-4D97-AF65-F5344CB8AC3E}">
        <p14:creationId xmlns:p14="http://schemas.microsoft.com/office/powerpoint/2010/main" val="776653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FB3AAE-8789-45C8-8A3A-22AE362AD7FF}" type="slidenum">
              <a:rPr lang="en-US" smtClean="0"/>
              <a:t>9</a:t>
            </a:fld>
            <a:endParaRPr lang="en-US"/>
          </a:p>
        </p:txBody>
      </p:sp>
    </p:spTree>
    <p:extLst>
      <p:ext uri="{BB962C8B-B14F-4D97-AF65-F5344CB8AC3E}">
        <p14:creationId xmlns:p14="http://schemas.microsoft.com/office/powerpoint/2010/main" val="14398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C41DE1-E483-41D3-87E0-C4BEE93D4AB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41DE1-E483-41D3-87E0-C4BEE93D4AB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41DE1-E483-41D3-87E0-C4BEE93D4AB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C41DE1-E483-41D3-87E0-C4BEE93D4AB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41DE1-E483-41D3-87E0-C4BEE93D4AB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C41DE1-E483-41D3-87E0-C4BEE93D4AB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C41DE1-E483-41D3-87E0-C4BEE93D4ABC}" type="datetimeFigureOut">
              <a:rPr lang="en-US" smtClean="0"/>
              <a:pPr/>
              <a:t>8/31/2020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C41DE1-E483-41D3-87E0-C4BEE93D4ABC}" type="datetimeFigureOut">
              <a:rPr lang="en-US" smtClean="0"/>
              <a:pPr/>
              <a:t>8/31/2020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41DE1-E483-41D3-87E0-C4BEE93D4ABC}" type="datetimeFigureOut">
              <a:rPr lang="en-US" smtClean="0"/>
              <a:pPr/>
              <a:t>8/31/2020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41DE1-E483-41D3-87E0-C4BEE93D4AB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41DE1-E483-41D3-87E0-C4BEE93D4AB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516A6-CCAB-4643-B7D3-F2931BA14DE8}" type="slidenum">
              <a:rPr lang="en-US" smtClean="0"/>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41DE1-E483-41D3-87E0-C4BEE93D4ABC}" type="datetimeFigureOut">
              <a:rPr lang="en-US" smtClean="0"/>
              <a:pPr/>
              <a:t>8/31/2020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516A6-CCAB-4643-B7D3-F2931BA14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nc.discoveryeducation.com/learn/player/88775ae0-bc23-4cee-9e1f-2f411554e9d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nc.discoveryeducation.com/learn/player/0fc3d636-0ad6-4afd-bf0d-cc6afd7b148d"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
            <a:ext cx="3733800" cy="914400"/>
          </a:xfrm>
        </p:spPr>
        <p:txBody>
          <a:bodyPr>
            <a:noAutofit/>
          </a:bodyPr>
          <a:lstStyle/>
          <a:p>
            <a:pPr algn="l"/>
            <a:r>
              <a:rPr lang="en-US" sz="6000" b="1" dirty="0">
                <a:solidFill>
                  <a:schemeClr val="tx2">
                    <a:lumMod val="50000"/>
                  </a:schemeClr>
                </a:solidFill>
              </a:rPr>
              <a:t>Lesson 4:</a:t>
            </a:r>
          </a:p>
        </p:txBody>
      </p:sp>
      <p:sp>
        <p:nvSpPr>
          <p:cNvPr id="8" name="Title 1"/>
          <p:cNvSpPr txBox="1">
            <a:spLocks/>
          </p:cNvSpPr>
          <p:nvPr/>
        </p:nvSpPr>
        <p:spPr>
          <a:xfrm>
            <a:off x="1676400" y="899160"/>
            <a:ext cx="6019800" cy="10058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5000" b="1" dirty="0">
                <a:solidFill>
                  <a:schemeClr val="tx2"/>
                </a:solidFill>
              </a:rPr>
              <a:t>Phases of the Moon</a:t>
            </a:r>
          </a:p>
        </p:txBody>
      </p:sp>
      <p:pic>
        <p:nvPicPr>
          <p:cNvPr id="7" name="Picture 6" descr="A picture containing sky&#10;&#10;Description automatically generated">
            <a:extLst>
              <a:ext uri="{FF2B5EF4-FFF2-40B4-BE49-F238E27FC236}">
                <a16:creationId xmlns:a16="http://schemas.microsoft.com/office/drawing/2014/main" id="{A07DD924-95B5-4FE4-BF33-6A7EE448A727}"/>
              </a:ext>
            </a:extLst>
          </p:cNvPr>
          <p:cNvPicPr>
            <a:picLocks noChangeAspect="1"/>
          </p:cNvPicPr>
          <p:nvPr/>
        </p:nvPicPr>
        <p:blipFill rotWithShape="1">
          <a:blip r:embed="rId2">
            <a:extLst>
              <a:ext uri="{28A0092B-C50C-407E-A947-70E740481C1C}">
                <a14:useLocalDpi xmlns:a14="http://schemas.microsoft.com/office/drawing/2010/main" val="0"/>
              </a:ext>
            </a:extLst>
          </a:blip>
          <a:srcRect l="3329" r="3452"/>
          <a:stretch/>
        </p:blipFill>
        <p:spPr>
          <a:xfrm>
            <a:off x="0" y="2057400"/>
            <a:ext cx="9144000" cy="4566369"/>
          </a:xfrm>
          <a:prstGeom prst="rect">
            <a:avLst/>
          </a:prstGeom>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500" b="1" i="0" strike="noStrike" kern="1200" cap="none" spc="0" normalizeH="0" baseline="0" noProof="0" dirty="0">
                <a:ln>
                  <a:noFill/>
                </a:ln>
                <a:solidFill>
                  <a:schemeClr val="tx2">
                    <a:lumMod val="50000"/>
                  </a:schemeClr>
                </a:solidFill>
                <a:effectLst/>
                <a:uLnTx/>
                <a:uFillTx/>
                <a:latin typeface="+mj-lt"/>
                <a:ea typeface="+mj-ea"/>
                <a:cs typeface="+mj-cs"/>
              </a:rPr>
              <a:t>Phases of the Moon: Key Questions</a:t>
            </a:r>
          </a:p>
        </p:txBody>
      </p:sp>
      <p:sp>
        <p:nvSpPr>
          <p:cNvPr id="684" name="TextBox 683"/>
          <p:cNvSpPr txBox="1"/>
          <p:nvPr/>
        </p:nvSpPr>
        <p:spPr>
          <a:xfrm>
            <a:off x="533400" y="1600200"/>
            <a:ext cx="8153400" cy="4524315"/>
          </a:xfrm>
          <a:prstGeom prst="rect">
            <a:avLst/>
          </a:prstGeom>
          <a:noFill/>
        </p:spPr>
        <p:txBody>
          <a:bodyPr wrap="square" rtlCol="0">
            <a:spAutoFit/>
          </a:bodyPr>
          <a:lstStyle/>
          <a:p>
            <a:pPr marL="514350" indent="-514350">
              <a:buAutoNum type="arabicPeriod"/>
            </a:pPr>
            <a:r>
              <a:rPr lang="en-US" sz="3200" b="1" dirty="0">
                <a:solidFill>
                  <a:schemeClr val="tx2">
                    <a:lumMod val="60000"/>
                    <a:lumOff val="40000"/>
                  </a:schemeClr>
                </a:solidFill>
              </a:rPr>
              <a:t>What is a lunar cycle? What do we observe during one complete lunar cycle?</a:t>
            </a:r>
            <a:br>
              <a:rPr lang="en-US" sz="3200" b="1" dirty="0"/>
            </a:br>
            <a:endParaRPr lang="en-US" sz="3200" b="1" dirty="0"/>
          </a:p>
          <a:p>
            <a:pPr marL="514350" indent="-514350">
              <a:buAutoNum type="arabicPeriod"/>
            </a:pPr>
            <a:r>
              <a:rPr lang="en-US" sz="3200" b="1" dirty="0">
                <a:solidFill>
                  <a:schemeClr val="tx2"/>
                </a:solidFill>
              </a:rPr>
              <a:t>Beginning with a new moon, what is the order of the 8 major moon phases during the lunar cycle?</a:t>
            </a:r>
            <a:br>
              <a:rPr lang="en-US" sz="3200" b="1" dirty="0"/>
            </a:br>
            <a:endParaRPr lang="en-US" sz="3200" b="1" dirty="0"/>
          </a:p>
          <a:p>
            <a:pPr marL="514350" indent="-514350">
              <a:buAutoNum type="arabicPeriod"/>
            </a:pPr>
            <a:r>
              <a:rPr lang="en-US" sz="3200" b="1" dirty="0">
                <a:solidFill>
                  <a:schemeClr val="tx2">
                    <a:lumMod val="60000"/>
                    <a:lumOff val="40000"/>
                  </a:schemeClr>
                </a:solidFill>
              </a:rPr>
              <a:t>What is the difference between waxing and waning?</a:t>
            </a: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800600" y="228600"/>
            <a:ext cx="4191000" cy="3276600"/>
          </a:xfrm>
          <a:prstGeom prst="rect">
            <a:avLst/>
          </a:prstGeom>
        </p:spPr>
        <p:txBody>
          <a:bodyPr vert="horz" lIns="91440" tIns="45720" rIns="91440" bIns="45720" rtlCol="0" anchor="ct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solidFill>
                <a:effectLst/>
                <a:uLnTx/>
                <a:uFillTx/>
                <a:latin typeface="+mj-lt"/>
                <a:ea typeface="+mj-ea"/>
                <a:cs typeface="+mj-cs"/>
              </a:rPr>
              <a:t>Even though we often see the moon illuminated in the night sky, the moon does not produce light like the sun does.</a:t>
            </a:r>
            <a:endParaRPr kumimoji="0" lang="en-US" sz="3600" b="1" u="none" strike="noStrike" kern="1200" cap="none" spc="0" normalizeH="0" baseline="0" noProof="0" dirty="0">
              <a:ln>
                <a:noFill/>
              </a:ln>
              <a:solidFill>
                <a:schemeClr val="tx2"/>
              </a:solidFill>
              <a:effectLst/>
              <a:uLnTx/>
              <a:uFillTx/>
              <a:latin typeface="+mj-lt"/>
              <a:ea typeface="+mj-ea"/>
              <a:cs typeface="+mj-cs"/>
            </a:endParaRPr>
          </a:p>
        </p:txBody>
      </p:sp>
      <p:sp>
        <p:nvSpPr>
          <p:cNvPr id="8" name="Title 1"/>
          <p:cNvSpPr txBox="1">
            <a:spLocks/>
          </p:cNvSpPr>
          <p:nvPr/>
        </p:nvSpPr>
        <p:spPr>
          <a:xfrm>
            <a:off x="4800600" y="3886200"/>
            <a:ext cx="4191000" cy="2743200"/>
          </a:xfrm>
          <a:prstGeom prst="rect">
            <a:avLst/>
          </a:prstGeom>
        </p:spPr>
        <p:txBody>
          <a:bodyPr vert="horz" lIns="91440" tIns="45720" rIns="91440" bIns="45720" rtlCol="0" anchor="ct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lumMod val="50000"/>
                  </a:schemeClr>
                </a:solidFill>
                <a:effectLst/>
                <a:uLnTx/>
                <a:uFillTx/>
                <a:latin typeface="+mj-lt"/>
                <a:ea typeface="+mj-ea"/>
                <a:cs typeface="+mj-cs"/>
              </a:rPr>
              <a:t>The light that we see from the moon is actually the sun’s light being reflected by the moon’s surface.</a:t>
            </a:r>
            <a:endParaRPr kumimoji="0" lang="en-US" sz="3600" b="1" u="none" strike="noStrike" kern="1200" cap="none" spc="0" normalizeH="0" baseline="0" noProof="0" dirty="0">
              <a:ln>
                <a:noFill/>
              </a:ln>
              <a:solidFill>
                <a:schemeClr val="tx2">
                  <a:lumMod val="50000"/>
                </a:schemeClr>
              </a:solidFill>
              <a:effectLst/>
              <a:uLnTx/>
              <a:uFillTx/>
              <a:latin typeface="+mj-lt"/>
              <a:ea typeface="+mj-ea"/>
              <a:cs typeface="+mj-cs"/>
            </a:endParaRPr>
          </a:p>
        </p:txBody>
      </p:sp>
      <p:pic>
        <p:nvPicPr>
          <p:cNvPr id="4" name="Picture 3" descr="A picture containing outdoor, dark, standing, clouds&#10;&#10;Description automatically generated">
            <a:extLst>
              <a:ext uri="{FF2B5EF4-FFF2-40B4-BE49-F238E27FC236}">
                <a16:creationId xmlns:a16="http://schemas.microsoft.com/office/drawing/2014/main" id="{3AE75176-FD47-4E4C-8A8A-FFDBAB177EC6}"/>
              </a:ext>
            </a:extLst>
          </p:cNvPr>
          <p:cNvPicPr>
            <a:picLocks noChangeAspect="1"/>
          </p:cNvPicPr>
          <p:nvPr/>
        </p:nvPicPr>
        <p:blipFill rotWithShape="1">
          <a:blip r:embed="rId2">
            <a:extLst>
              <a:ext uri="{28A0092B-C50C-407E-A947-70E740481C1C}">
                <a14:useLocalDpi xmlns:a14="http://schemas.microsoft.com/office/drawing/2010/main" val="0"/>
              </a:ext>
            </a:extLst>
          </a:blip>
          <a:srcRect l="33122" r="21871"/>
          <a:stretch/>
        </p:blipFill>
        <p:spPr>
          <a:xfrm>
            <a:off x="-1" y="0"/>
            <a:ext cx="4629873" cy="6858000"/>
          </a:xfrm>
          <a:prstGeom prst="rect">
            <a:avLst/>
          </a:prstGeom>
        </p:spPr>
      </p:pic>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76200" y="152400"/>
            <a:ext cx="8915400" cy="1219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dirty="0">
                <a:solidFill>
                  <a:schemeClr val="tx2">
                    <a:lumMod val="60000"/>
                    <a:lumOff val="40000"/>
                  </a:schemeClr>
                </a:solidFill>
                <a:latin typeface="+mj-lt"/>
                <a:ea typeface="+mj-ea"/>
                <a:cs typeface="+mj-cs"/>
              </a:rPr>
              <a:t>The moon orbits or revolves around the earth similarly to how the earth orbits the sun.</a:t>
            </a:r>
            <a:endParaRPr kumimoji="0" lang="en-US" sz="3600" b="1"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5" name="Title 1"/>
          <p:cNvSpPr txBox="1">
            <a:spLocks/>
          </p:cNvSpPr>
          <p:nvPr/>
        </p:nvSpPr>
        <p:spPr>
          <a:xfrm>
            <a:off x="76200" y="1371600"/>
            <a:ext cx="8915400" cy="11430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dirty="0">
                <a:solidFill>
                  <a:schemeClr val="tx2"/>
                </a:solidFill>
                <a:latin typeface="+mj-lt"/>
                <a:ea typeface="+mj-ea"/>
                <a:cs typeface="+mj-cs"/>
              </a:rPr>
              <a:t>Earth’s moon completes one revolution </a:t>
            </a:r>
            <a:br>
              <a:rPr lang="en-US" sz="3600" b="1" dirty="0">
                <a:solidFill>
                  <a:schemeClr val="tx2"/>
                </a:solidFill>
                <a:latin typeface="+mj-lt"/>
                <a:ea typeface="+mj-ea"/>
                <a:cs typeface="+mj-cs"/>
              </a:rPr>
            </a:br>
            <a:r>
              <a:rPr lang="en-US" sz="3600" b="1" dirty="0">
                <a:solidFill>
                  <a:schemeClr val="tx2"/>
                </a:solidFill>
                <a:latin typeface="+mj-lt"/>
                <a:ea typeface="+mj-ea"/>
                <a:cs typeface="+mj-cs"/>
              </a:rPr>
              <a:t>about every 28 days.</a:t>
            </a:r>
            <a:endParaRPr kumimoji="0" lang="en-US" sz="3600" b="1" u="none" strike="noStrike" kern="1200" cap="none" spc="0" normalizeH="0" baseline="0" noProof="0" dirty="0">
              <a:ln>
                <a:noFill/>
              </a:ln>
              <a:solidFill>
                <a:schemeClr val="tx2"/>
              </a:solidFill>
              <a:effectLst/>
              <a:uLnTx/>
              <a:uFillTx/>
              <a:latin typeface="+mj-lt"/>
              <a:ea typeface="+mj-ea"/>
              <a:cs typeface="+mj-cs"/>
            </a:endParaRPr>
          </a:p>
        </p:txBody>
      </p:sp>
      <p:pic>
        <p:nvPicPr>
          <p:cNvPr id="4" name="Picture 3" descr="A picture containing star&#10;&#10;Description automatically generated">
            <a:extLst>
              <a:ext uri="{FF2B5EF4-FFF2-40B4-BE49-F238E27FC236}">
                <a16:creationId xmlns:a16="http://schemas.microsoft.com/office/drawing/2014/main" id="{707F6E57-27B6-4365-8221-9E58F39439AF}"/>
              </a:ext>
            </a:extLst>
          </p:cNvPr>
          <p:cNvPicPr>
            <a:picLocks noChangeAspect="1"/>
          </p:cNvPicPr>
          <p:nvPr/>
        </p:nvPicPr>
        <p:blipFill rotWithShape="1">
          <a:blip r:embed="rId2">
            <a:extLst>
              <a:ext uri="{28A0092B-C50C-407E-A947-70E740481C1C}">
                <a14:useLocalDpi xmlns:a14="http://schemas.microsoft.com/office/drawing/2010/main" val="0"/>
              </a:ext>
            </a:extLst>
          </a:blip>
          <a:srcRect l="1829" t="10163" r="1219" b="33688"/>
          <a:stretch/>
        </p:blipFill>
        <p:spPr>
          <a:xfrm>
            <a:off x="2958" y="2667000"/>
            <a:ext cx="9141041" cy="3962400"/>
          </a:xfrm>
          <a:prstGeom prst="rect">
            <a:avLst/>
          </a:prstGeom>
        </p:spPr>
      </p:pic>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800600" y="228600"/>
            <a:ext cx="4191000" cy="3276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solidFill>
                <a:effectLst/>
                <a:uLnTx/>
                <a:uFillTx/>
                <a:latin typeface="+mj-lt"/>
                <a:ea typeface="+mj-ea"/>
                <a:cs typeface="+mj-cs"/>
              </a:rPr>
              <a:t>As the moon orbits the earth, its appearance in the sky changes.</a:t>
            </a:r>
            <a:endParaRPr kumimoji="0" lang="en-US" sz="3600" b="1" u="none" strike="noStrike" kern="1200" cap="none" spc="0" normalizeH="0" baseline="0" noProof="0" dirty="0">
              <a:ln>
                <a:noFill/>
              </a:ln>
              <a:solidFill>
                <a:schemeClr val="tx2"/>
              </a:solidFill>
              <a:effectLst/>
              <a:uLnTx/>
              <a:uFillTx/>
              <a:latin typeface="+mj-lt"/>
              <a:ea typeface="+mj-ea"/>
              <a:cs typeface="+mj-cs"/>
            </a:endParaRPr>
          </a:p>
        </p:txBody>
      </p:sp>
      <p:sp>
        <p:nvSpPr>
          <p:cNvPr id="8" name="Title 1"/>
          <p:cNvSpPr txBox="1">
            <a:spLocks/>
          </p:cNvSpPr>
          <p:nvPr/>
        </p:nvSpPr>
        <p:spPr>
          <a:xfrm>
            <a:off x="4800600" y="3352800"/>
            <a:ext cx="4191000" cy="27432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lumMod val="50000"/>
                  </a:schemeClr>
                </a:solidFill>
                <a:effectLst/>
                <a:uLnTx/>
                <a:uFillTx/>
                <a:latin typeface="+mj-lt"/>
                <a:ea typeface="+mj-ea"/>
                <a:cs typeface="+mj-cs"/>
              </a:rPr>
              <a:t>This cycle of changes </a:t>
            </a:r>
            <a:r>
              <a:rPr lang="en-US" sz="3600" b="1" dirty="0">
                <a:solidFill>
                  <a:schemeClr val="tx2">
                    <a:lumMod val="50000"/>
                  </a:schemeClr>
                </a:solidFill>
                <a:latin typeface="+mj-lt"/>
                <a:ea typeface="+mj-ea"/>
                <a:cs typeface="+mj-cs"/>
              </a:rPr>
              <a:t>over the course of one revolution is called a lunar cycle.</a:t>
            </a:r>
            <a:endParaRPr kumimoji="0" lang="en-US" sz="3600" b="1" u="none" strike="noStrike" kern="1200" cap="none" spc="0" normalizeH="0" baseline="0" noProof="0" dirty="0">
              <a:ln>
                <a:noFill/>
              </a:ln>
              <a:solidFill>
                <a:schemeClr val="tx2">
                  <a:lumMod val="50000"/>
                </a:schemeClr>
              </a:solidFill>
              <a:effectLst/>
              <a:uLnTx/>
              <a:uFillTx/>
              <a:latin typeface="+mj-lt"/>
              <a:ea typeface="+mj-ea"/>
              <a:cs typeface="+mj-cs"/>
            </a:endParaRPr>
          </a:p>
        </p:txBody>
      </p:sp>
      <p:pic>
        <p:nvPicPr>
          <p:cNvPr id="3" name="Picture 2" descr="A picture containing nature, sitting, dark, table&#10;&#10;Description automatically generated">
            <a:extLst>
              <a:ext uri="{FF2B5EF4-FFF2-40B4-BE49-F238E27FC236}">
                <a16:creationId xmlns:a16="http://schemas.microsoft.com/office/drawing/2014/main" id="{55C12678-B932-42FB-928D-A507C5D751FC}"/>
              </a:ext>
            </a:extLst>
          </p:cNvPr>
          <p:cNvPicPr>
            <a:picLocks noChangeAspect="1"/>
          </p:cNvPicPr>
          <p:nvPr/>
        </p:nvPicPr>
        <p:blipFill rotWithShape="1">
          <a:blip r:embed="rId2">
            <a:extLst>
              <a:ext uri="{28A0092B-C50C-407E-A947-70E740481C1C}">
                <a14:useLocalDpi xmlns:a14="http://schemas.microsoft.com/office/drawing/2010/main" val="0"/>
              </a:ext>
            </a:extLst>
          </a:blip>
          <a:srcRect l="7778" r="24445"/>
          <a:stretch/>
        </p:blipFill>
        <p:spPr>
          <a:xfrm>
            <a:off x="0" y="0"/>
            <a:ext cx="4648200" cy="6858000"/>
          </a:xfrm>
          <a:prstGeom prst="rect">
            <a:avLst/>
          </a:prstGeom>
        </p:spPr>
      </p:pic>
    </p:spTree>
    <p:extLst>
      <p:ext uri="{BB962C8B-B14F-4D97-AF65-F5344CB8AC3E}">
        <p14:creationId xmlns:p14="http://schemas.microsoft.com/office/powerpoint/2010/main" val="4008734510"/>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133600"/>
            <a:ext cx="3962400" cy="685800"/>
          </a:xfrm>
        </p:spPr>
        <p:txBody>
          <a:bodyPr>
            <a:normAutofit fontScale="90000"/>
          </a:bodyPr>
          <a:lstStyle/>
          <a:p>
            <a:pPr algn="r"/>
            <a:r>
              <a:rPr lang="en-US" sz="3600" b="1" dirty="0">
                <a:solidFill>
                  <a:schemeClr val="tx2">
                    <a:lumMod val="75000"/>
                  </a:schemeClr>
                </a:solidFill>
                <a:hlinkClick r:id="rId3"/>
              </a:rPr>
              <a:t>Phases of the Moon</a:t>
            </a:r>
            <a:endParaRPr lang="en-US" sz="3600" b="1" dirty="0">
              <a:solidFill>
                <a:schemeClr val="tx2">
                  <a:lumMod val="75000"/>
                </a:schemeClr>
              </a:solidFill>
            </a:endParaRPr>
          </a:p>
        </p:txBody>
      </p:sp>
      <p:sp>
        <p:nvSpPr>
          <p:cNvPr id="9" name="Title 1"/>
          <p:cNvSpPr txBox="1">
            <a:spLocks/>
          </p:cNvSpPr>
          <p:nvPr/>
        </p:nvSpPr>
        <p:spPr>
          <a:xfrm>
            <a:off x="829429" y="609600"/>
            <a:ext cx="4191000" cy="1295400"/>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lumMod val="60000"/>
                    <a:lumOff val="40000"/>
                  </a:schemeClr>
                </a:solidFill>
                <a:effectLst/>
                <a:uLnTx/>
                <a:uFillTx/>
                <a:latin typeface="+mj-lt"/>
                <a:ea typeface="+mj-ea"/>
                <a:cs typeface="+mj-cs"/>
              </a:rPr>
              <a:t>Discovery Education Video:</a:t>
            </a:r>
            <a:endParaRPr kumimoji="0" lang="en-US" sz="3600" b="1"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5" name="Title 1"/>
          <p:cNvSpPr txBox="1">
            <a:spLocks/>
          </p:cNvSpPr>
          <p:nvPr/>
        </p:nvSpPr>
        <p:spPr>
          <a:xfrm>
            <a:off x="533400" y="3352800"/>
            <a:ext cx="4495800" cy="1828800"/>
          </a:xfrm>
          <a:prstGeom prst="rect">
            <a:avLst/>
          </a:prstGeom>
        </p:spPr>
        <p:txBody>
          <a:bodyPr vert="horz" lIns="91440" tIns="45720" rIns="91440" bIns="45720" rtlCol="0" anchor="ctr">
            <a:normAutofit fontScale="85000" lnSpcReduction="10000"/>
          </a:bodyPr>
          <a:lstStyle/>
          <a:p>
            <a:pPr lvl="0" algn="r">
              <a:spcBef>
                <a:spcPct val="0"/>
              </a:spcBef>
              <a:defRPr/>
            </a:pPr>
            <a:r>
              <a:rPr lang="en-US" sz="2400" b="1" i="0" dirty="0">
                <a:solidFill>
                  <a:schemeClr val="tx2">
                    <a:lumMod val="75000"/>
                  </a:schemeClr>
                </a:solidFill>
                <a:effectLst/>
                <a:latin typeface="+mj-lt"/>
              </a:rPr>
              <a:t>Examines the sources of the moon's light. The moon reflects the light from the sun. Different parts of the moon are lit up at different times depending on the position of the sun which results in the phases of the moon.</a:t>
            </a:r>
            <a:endParaRPr kumimoji="0" lang="en-US" sz="2400" b="1" u="none" strike="noStrike" kern="1200" cap="none" spc="0" normalizeH="0" baseline="0" noProof="0" dirty="0">
              <a:ln>
                <a:noFill/>
              </a:ln>
              <a:solidFill>
                <a:schemeClr val="tx2">
                  <a:lumMod val="75000"/>
                </a:schemeClr>
              </a:solidFill>
              <a:effectLst/>
              <a:uLnTx/>
              <a:uFillTx/>
              <a:latin typeface="+mj-lt"/>
              <a:ea typeface="+mj-ea"/>
              <a:cs typeface="+mj-cs"/>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0713" y="0"/>
            <a:ext cx="3793287" cy="6858000"/>
          </a:xfrm>
          <a:prstGeom prst="rect">
            <a:avLst/>
          </a:prstGeom>
        </p:spPr>
      </p:pic>
    </p:spTree>
    <p:extLst>
      <p:ext uri="{BB962C8B-B14F-4D97-AF65-F5344CB8AC3E}">
        <p14:creationId xmlns:p14="http://schemas.microsoft.com/office/powerpoint/2010/main" val="130337994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1000" y="208005"/>
            <a:ext cx="8534400" cy="1468395"/>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a:solidFill>
                  <a:schemeClr val="tx2">
                    <a:lumMod val="60000"/>
                    <a:lumOff val="40000"/>
                  </a:schemeClr>
                </a:solidFill>
                <a:latin typeface="+mj-lt"/>
                <a:ea typeface="+mj-ea"/>
                <a:cs typeface="+mj-cs"/>
              </a:rPr>
              <a:t>Because we see the moon from different angles at different points in the lunar cycle, the moon’s appearance in the sky changes over this 28 day period.</a:t>
            </a:r>
            <a:endParaRPr kumimoji="0" lang="en-US" sz="3200" b="1"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4" name="Title 1"/>
          <p:cNvSpPr>
            <a:spLocks noGrp="1"/>
          </p:cNvSpPr>
          <p:nvPr>
            <p:ph type="ctrTitle"/>
          </p:nvPr>
        </p:nvSpPr>
        <p:spPr>
          <a:xfrm>
            <a:off x="495300" y="1693416"/>
            <a:ext cx="8153400" cy="1066800"/>
          </a:xfrm>
        </p:spPr>
        <p:txBody>
          <a:bodyPr>
            <a:normAutofit/>
          </a:bodyPr>
          <a:lstStyle/>
          <a:p>
            <a:r>
              <a:rPr lang="en-US" sz="2700" b="1" dirty="0">
                <a:solidFill>
                  <a:schemeClr val="tx2">
                    <a:lumMod val="50000"/>
                  </a:schemeClr>
                </a:solidFill>
              </a:rPr>
              <a:t>There are eight major phases, or shapes of the moon, that we see during the lunar cycle.</a:t>
            </a:r>
          </a:p>
        </p:txBody>
      </p:sp>
      <p:pic>
        <p:nvPicPr>
          <p:cNvPr id="5" name="Picture 4" descr="A picture containing drawing&#10;&#10;Description automatically generated">
            <a:extLst>
              <a:ext uri="{FF2B5EF4-FFF2-40B4-BE49-F238E27FC236}">
                <a16:creationId xmlns:a16="http://schemas.microsoft.com/office/drawing/2014/main" id="{9946A3EB-15AE-48AF-A1A4-F945E9771F06}"/>
              </a:ext>
            </a:extLst>
          </p:cNvPr>
          <p:cNvPicPr>
            <a:picLocks noChangeAspect="1"/>
          </p:cNvPicPr>
          <p:nvPr/>
        </p:nvPicPr>
        <p:blipFill rotWithShape="1">
          <a:blip r:embed="rId2">
            <a:extLst>
              <a:ext uri="{28A0092B-C50C-407E-A947-70E740481C1C}">
                <a14:useLocalDpi xmlns:a14="http://schemas.microsoft.com/office/drawing/2010/main" val="0"/>
              </a:ext>
            </a:extLst>
          </a:blip>
          <a:srcRect t="19600" b="7407"/>
          <a:stretch/>
        </p:blipFill>
        <p:spPr>
          <a:xfrm>
            <a:off x="0" y="2895601"/>
            <a:ext cx="9144000" cy="3754394"/>
          </a:xfrm>
          <a:prstGeom prst="rect">
            <a:avLst/>
          </a:prstGeo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1000" y="152400"/>
            <a:ext cx="8534400" cy="268759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a:solidFill>
                  <a:schemeClr val="tx2">
                    <a:lumMod val="60000"/>
                    <a:lumOff val="40000"/>
                  </a:schemeClr>
                </a:solidFill>
                <a:latin typeface="+mj-lt"/>
                <a:ea typeface="+mj-ea"/>
                <a:cs typeface="+mj-cs"/>
              </a:rPr>
              <a:t>Even though the sun always illuminates half of the moons surface, just like it does Earth’s, we see different amounts of this illuminated portion at different points in the lunar cycle.</a:t>
            </a:r>
            <a:endParaRPr kumimoji="0" lang="en-US" sz="3200" b="1"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pic>
        <p:nvPicPr>
          <p:cNvPr id="3" name="Picture 2" descr="A close up of a device&#10;&#10;Description automatically generated">
            <a:extLst>
              <a:ext uri="{FF2B5EF4-FFF2-40B4-BE49-F238E27FC236}">
                <a16:creationId xmlns:a16="http://schemas.microsoft.com/office/drawing/2014/main" id="{746A3AE5-83CE-4667-B881-178D6C7256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41320"/>
            <a:ext cx="9144000" cy="3657600"/>
          </a:xfrm>
          <a:prstGeom prst="rect">
            <a:avLst/>
          </a:prstGeom>
        </p:spPr>
      </p:pic>
    </p:spTree>
    <p:extLst>
      <p:ext uri="{BB962C8B-B14F-4D97-AF65-F5344CB8AC3E}">
        <p14:creationId xmlns:p14="http://schemas.microsoft.com/office/powerpoint/2010/main" val="3722773211"/>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800600" y="457200"/>
            <a:ext cx="4191000" cy="2819400"/>
          </a:xfrm>
          <a:prstGeom prst="rect">
            <a:avLst/>
          </a:prstGeom>
        </p:spPr>
        <p:txBody>
          <a:bodyPr vert="horz" lIns="91440" tIns="45720" rIns="91440" bIns="45720" rtlCol="0" anchor="ctr">
            <a:normAutofit fontScale="8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solidFill>
                <a:effectLst/>
                <a:uLnTx/>
                <a:uFillTx/>
                <a:latin typeface="+mj-lt"/>
                <a:ea typeface="+mj-ea"/>
                <a:cs typeface="+mj-cs"/>
              </a:rPr>
              <a:t>During the first half of the lunar cycle as more of the illuminated surface of the moon becomes visible, we say that the moon is waxing.</a:t>
            </a:r>
            <a:endParaRPr kumimoji="0" lang="en-US" sz="3600" b="1" u="none" strike="noStrike" kern="1200" cap="none" spc="0" normalizeH="0" baseline="0" noProof="0" dirty="0">
              <a:ln>
                <a:noFill/>
              </a:ln>
              <a:solidFill>
                <a:schemeClr val="tx2"/>
              </a:solidFill>
              <a:effectLst/>
              <a:uLnTx/>
              <a:uFillTx/>
              <a:latin typeface="+mj-lt"/>
              <a:ea typeface="+mj-ea"/>
              <a:cs typeface="+mj-cs"/>
            </a:endParaRPr>
          </a:p>
        </p:txBody>
      </p:sp>
      <p:sp>
        <p:nvSpPr>
          <p:cNvPr id="8" name="Title 1"/>
          <p:cNvSpPr txBox="1">
            <a:spLocks/>
          </p:cNvSpPr>
          <p:nvPr/>
        </p:nvSpPr>
        <p:spPr>
          <a:xfrm>
            <a:off x="4800600" y="3581400"/>
            <a:ext cx="4191000" cy="2819400"/>
          </a:xfrm>
          <a:prstGeom prst="rect">
            <a:avLst/>
          </a:prstGeom>
        </p:spPr>
        <p:txBody>
          <a:bodyPr vert="horz" lIns="91440" tIns="45720" rIns="91440" bIns="45720" rtlCol="0" anchor="ctr">
            <a:normAutofit fontScale="8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lumMod val="50000"/>
                  </a:schemeClr>
                </a:solidFill>
                <a:effectLst/>
                <a:uLnTx/>
                <a:uFillTx/>
                <a:latin typeface="+mj-lt"/>
                <a:ea typeface="+mj-ea"/>
                <a:cs typeface="+mj-cs"/>
              </a:rPr>
              <a:t>During the second half of the lunar cycle as less of the illuminated surface of the moon becomes visible, we say that the moon is waning.</a:t>
            </a:r>
            <a:endParaRPr kumimoji="0" lang="en-US" sz="3600" b="1" u="none" strike="noStrike" kern="1200" cap="none" spc="0" normalizeH="0" baseline="0" noProof="0" dirty="0">
              <a:ln>
                <a:noFill/>
              </a:ln>
              <a:solidFill>
                <a:schemeClr val="tx2">
                  <a:lumMod val="50000"/>
                </a:schemeClr>
              </a:solidFill>
              <a:effectLst/>
              <a:uLnTx/>
              <a:uFillTx/>
              <a:latin typeface="+mj-lt"/>
              <a:ea typeface="+mj-ea"/>
              <a:cs typeface="+mj-cs"/>
            </a:endParaRPr>
          </a:p>
        </p:txBody>
      </p:sp>
      <p:pic>
        <p:nvPicPr>
          <p:cNvPr id="4" name="Picture 3" descr="A picture containing blue, airplane&#10;&#10;Description automatically generated">
            <a:extLst>
              <a:ext uri="{FF2B5EF4-FFF2-40B4-BE49-F238E27FC236}">
                <a16:creationId xmlns:a16="http://schemas.microsoft.com/office/drawing/2014/main" id="{09B59BA8-94A3-453C-8862-49F1CAC597B4}"/>
              </a:ext>
            </a:extLst>
          </p:cNvPr>
          <p:cNvPicPr>
            <a:picLocks noChangeAspect="1"/>
          </p:cNvPicPr>
          <p:nvPr/>
        </p:nvPicPr>
        <p:blipFill rotWithShape="1">
          <a:blip r:embed="rId2">
            <a:extLst>
              <a:ext uri="{28A0092B-C50C-407E-A947-70E740481C1C}">
                <a14:useLocalDpi xmlns:a14="http://schemas.microsoft.com/office/drawing/2010/main" val="0"/>
              </a:ext>
            </a:extLst>
          </a:blip>
          <a:srcRect l="31667" r="31060" b="669"/>
          <a:stretch/>
        </p:blipFill>
        <p:spPr>
          <a:xfrm>
            <a:off x="0" y="0"/>
            <a:ext cx="4572000" cy="6858000"/>
          </a:xfrm>
          <a:prstGeom prst="rect">
            <a:avLst/>
          </a:prstGeom>
        </p:spPr>
      </p:pic>
    </p:spTree>
    <p:extLst>
      <p:ext uri="{BB962C8B-B14F-4D97-AF65-F5344CB8AC3E}">
        <p14:creationId xmlns:p14="http://schemas.microsoft.com/office/powerpoint/2010/main" val="1553767151"/>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09800"/>
            <a:ext cx="3962400" cy="685800"/>
          </a:xfrm>
        </p:spPr>
        <p:txBody>
          <a:bodyPr>
            <a:normAutofit fontScale="90000"/>
          </a:bodyPr>
          <a:lstStyle/>
          <a:p>
            <a:pPr algn="r"/>
            <a:r>
              <a:rPr lang="en-US" sz="3600" b="1" dirty="0">
                <a:solidFill>
                  <a:schemeClr val="tx2">
                    <a:lumMod val="75000"/>
                  </a:schemeClr>
                </a:solidFill>
                <a:hlinkClick r:id="rId3"/>
              </a:rPr>
              <a:t>What are the Phases of the Moon?</a:t>
            </a:r>
            <a:endParaRPr lang="en-US" sz="3600" b="1" dirty="0">
              <a:solidFill>
                <a:schemeClr val="tx2">
                  <a:lumMod val="75000"/>
                </a:schemeClr>
              </a:solidFill>
            </a:endParaRPr>
          </a:p>
        </p:txBody>
      </p:sp>
      <p:sp>
        <p:nvSpPr>
          <p:cNvPr id="9" name="Title 1"/>
          <p:cNvSpPr txBox="1">
            <a:spLocks/>
          </p:cNvSpPr>
          <p:nvPr/>
        </p:nvSpPr>
        <p:spPr>
          <a:xfrm>
            <a:off x="829429" y="609600"/>
            <a:ext cx="4191000" cy="1295400"/>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2">
                    <a:lumMod val="60000"/>
                    <a:lumOff val="40000"/>
                  </a:schemeClr>
                </a:solidFill>
                <a:effectLst/>
                <a:uLnTx/>
                <a:uFillTx/>
                <a:latin typeface="+mj-lt"/>
                <a:ea typeface="+mj-ea"/>
                <a:cs typeface="+mj-cs"/>
              </a:rPr>
              <a:t>Discovery Education Video:</a:t>
            </a:r>
            <a:endParaRPr kumimoji="0" lang="en-US" sz="3600" b="1"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5" name="Title 1"/>
          <p:cNvSpPr txBox="1">
            <a:spLocks/>
          </p:cNvSpPr>
          <p:nvPr/>
        </p:nvSpPr>
        <p:spPr>
          <a:xfrm>
            <a:off x="533400" y="3352800"/>
            <a:ext cx="4495800" cy="2743200"/>
          </a:xfrm>
          <a:prstGeom prst="rect">
            <a:avLst/>
          </a:prstGeom>
        </p:spPr>
        <p:txBody>
          <a:bodyPr vert="horz" lIns="91440" tIns="45720" rIns="91440" bIns="45720" rtlCol="0" anchor="ctr">
            <a:normAutofit fontScale="92500" lnSpcReduction="20000"/>
          </a:bodyPr>
          <a:lstStyle/>
          <a:p>
            <a:pPr lvl="0" algn="r">
              <a:spcBef>
                <a:spcPct val="0"/>
              </a:spcBef>
              <a:defRPr/>
            </a:pPr>
            <a:r>
              <a:rPr lang="en-US" sz="2400" b="1" i="0" dirty="0">
                <a:solidFill>
                  <a:schemeClr val="tx2">
                    <a:lumMod val="75000"/>
                  </a:schemeClr>
                </a:solidFill>
                <a:effectLst/>
                <a:latin typeface="+mj-lt"/>
              </a:rPr>
              <a:t>Presents the eight phases of the moon, and states that the phases of the moon are called the new moon, waxing crescent, first quarter, waxing gibbous, full moon, waning gibbous, last quarter, and waning crescent. The segment also provides a video quiz that is based on the content of the segment.</a:t>
            </a:r>
            <a:endParaRPr kumimoji="0" lang="en-US" sz="2400" b="1" u="none" strike="noStrike" kern="1200" cap="none" spc="0" normalizeH="0" baseline="0" noProof="0" dirty="0">
              <a:ln>
                <a:noFill/>
              </a:ln>
              <a:solidFill>
                <a:schemeClr val="tx2">
                  <a:lumMod val="75000"/>
                </a:schemeClr>
              </a:solidFill>
              <a:effectLst/>
              <a:uLnTx/>
              <a:uFillTx/>
              <a:latin typeface="+mj-lt"/>
              <a:ea typeface="+mj-ea"/>
              <a:cs typeface="+mj-cs"/>
            </a:endParaRPr>
          </a:p>
        </p:txBody>
      </p:sp>
      <p:pic>
        <p:nvPicPr>
          <p:cNvPr id="6" name="Picture 5" descr="A picture containing nature, sky, mountain, grass&#10;&#10;Description automatically generated">
            <a:extLst>
              <a:ext uri="{FF2B5EF4-FFF2-40B4-BE49-F238E27FC236}">
                <a16:creationId xmlns:a16="http://schemas.microsoft.com/office/drawing/2014/main" id="{B8826898-E6FB-4650-8785-5FE8F1F9F46E}"/>
              </a:ext>
            </a:extLst>
          </p:cNvPr>
          <p:cNvPicPr>
            <a:picLocks noChangeAspect="1"/>
          </p:cNvPicPr>
          <p:nvPr/>
        </p:nvPicPr>
        <p:blipFill rotWithShape="1">
          <a:blip r:embed="rId4">
            <a:extLst>
              <a:ext uri="{28A0092B-C50C-407E-A947-70E740481C1C}">
                <a14:useLocalDpi xmlns:a14="http://schemas.microsoft.com/office/drawing/2010/main" val="0"/>
              </a:ext>
            </a:extLst>
          </a:blip>
          <a:srcRect l="44133" t="-1" r="24167" b="547"/>
          <a:stretch/>
        </p:blipFill>
        <p:spPr>
          <a:xfrm>
            <a:off x="5257800" y="-1"/>
            <a:ext cx="3886199" cy="6858001"/>
          </a:xfrm>
          <a:prstGeom prst="rect">
            <a:avLst/>
          </a:prstGeom>
        </p:spPr>
      </p:pic>
    </p:spTree>
    <p:extLst>
      <p:ext uri="{BB962C8B-B14F-4D97-AF65-F5344CB8AC3E}">
        <p14:creationId xmlns:p14="http://schemas.microsoft.com/office/powerpoint/2010/main" val="4188277046"/>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430</Words>
  <Application>Microsoft Office PowerPoint</Application>
  <PresentationFormat>On-screen Show (4:3)</PresentationFormat>
  <Paragraphs>25</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Lesson 4:</vt:lpstr>
      <vt:lpstr>PowerPoint Presentation</vt:lpstr>
      <vt:lpstr>PowerPoint Presentation</vt:lpstr>
      <vt:lpstr>PowerPoint Presentation</vt:lpstr>
      <vt:lpstr>Phases of the Moon</vt:lpstr>
      <vt:lpstr>There are eight major phases, or shapes of the moon, that we see during the lunar cycle.</vt:lpstr>
      <vt:lpstr>PowerPoint Presentation</vt:lpstr>
      <vt:lpstr>PowerPoint Presentation</vt:lpstr>
      <vt:lpstr>What are the Phases of the Moon?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Grade  Heat Transfer</dc:title>
  <dc:creator>Justin Jones</dc:creator>
  <cp:lastModifiedBy>Justin Jones</cp:lastModifiedBy>
  <cp:revision>46</cp:revision>
  <cp:lastPrinted>2015-09-10T13:09:07Z</cp:lastPrinted>
  <dcterms:created xsi:type="dcterms:W3CDTF">2014-02-21T15:42:17Z</dcterms:created>
  <dcterms:modified xsi:type="dcterms:W3CDTF">2020-08-31T17:58:58Z</dcterms:modified>
</cp:coreProperties>
</file>