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81" r:id="rId2"/>
    <p:sldId id="262" r:id="rId3"/>
    <p:sldId id="301" r:id="rId4"/>
    <p:sldId id="312" r:id="rId5"/>
    <p:sldId id="313" r:id="rId6"/>
    <p:sldId id="314" r:id="rId7"/>
    <p:sldId id="315" r:id="rId8"/>
    <p:sldId id="316" r:id="rId9"/>
    <p:sldId id="317" r:id="rId10"/>
    <p:sldId id="319" r:id="rId11"/>
    <p:sldId id="318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03E37-FD10-425D-9E3D-DB7847C67013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58C8B-4679-40C5-B82B-43D25F164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25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1DE1-E483-41D3-87E0-C4BEE93D4ABC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1DE1-E483-41D3-87E0-C4BEE93D4ABC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1DE1-E483-41D3-87E0-C4BEE93D4ABC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1DE1-E483-41D3-87E0-C4BEE93D4ABC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1DE1-E483-41D3-87E0-C4BEE93D4ABC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1DE1-E483-41D3-87E0-C4BEE93D4ABC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1DE1-E483-41D3-87E0-C4BEE93D4ABC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1DE1-E483-41D3-87E0-C4BEE93D4ABC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1DE1-E483-41D3-87E0-C4BEE93D4ABC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1DE1-E483-41D3-87E0-C4BEE93D4ABC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1DE1-E483-41D3-87E0-C4BEE93D4ABC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1DE1-E483-41D3-87E0-C4BEE93D4ABC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2400" y="-76200"/>
            <a:ext cx="3276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accent4">
                    <a:lumMod val="50000"/>
                  </a:schemeClr>
                </a:solidFill>
              </a:rPr>
              <a:t>Lesson 4: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52600" y="731874"/>
            <a:ext cx="5638800" cy="944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solidFill>
                  <a:schemeClr val="accent4"/>
                </a:solidFill>
              </a:rPr>
              <a:t>The Skeletal and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3BEF239-026C-4A5B-9C9B-F54C31F0EAF5}"/>
              </a:ext>
            </a:extLst>
          </p:cNvPr>
          <p:cNvSpPr txBox="1">
            <a:spLocks/>
          </p:cNvSpPr>
          <p:nvPr/>
        </p:nvSpPr>
        <p:spPr>
          <a:xfrm>
            <a:off x="3352800" y="1417674"/>
            <a:ext cx="5638800" cy="944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solidFill>
                  <a:schemeClr val="accent4"/>
                </a:solidFill>
              </a:rPr>
              <a:t>Muscular Systems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E64AF4-0144-41D6-BD5A-F9BA0C4201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33" b="15000"/>
          <a:stretch/>
        </p:blipFill>
        <p:spPr>
          <a:xfrm>
            <a:off x="0" y="2438400"/>
            <a:ext cx="9144000" cy="42672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3FAAFE5A-8C48-4A01-8130-1BFD40715C7A}"/>
              </a:ext>
            </a:extLst>
          </p:cNvPr>
          <p:cNvSpPr txBox="1">
            <a:spLocks/>
          </p:cNvSpPr>
          <p:nvPr/>
        </p:nvSpPr>
        <p:spPr>
          <a:xfrm>
            <a:off x="3886200" y="609600"/>
            <a:ext cx="51054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b="1" dirty="0">
                <a:solidFill>
                  <a:schemeClr val="accent4">
                    <a:lumMod val="50000"/>
                  </a:schemeClr>
                </a:solidFill>
              </a:rPr>
              <a:t>Muscles can be classified as either voluntary or involuntary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743DE08-4AC4-4161-8986-42D3437A99A0}"/>
              </a:ext>
            </a:extLst>
          </p:cNvPr>
          <p:cNvSpPr txBox="1">
            <a:spLocks/>
          </p:cNvSpPr>
          <p:nvPr/>
        </p:nvSpPr>
        <p:spPr>
          <a:xfrm>
            <a:off x="3886200" y="1905000"/>
            <a:ext cx="5095043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b="1" dirty="0">
                <a:solidFill>
                  <a:schemeClr val="accent4"/>
                </a:solidFill>
              </a:rPr>
              <a:t>Voluntary muscles like those in our arms and legs are muscles that we can directly control.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201E3BF-63B9-41C3-97E2-DB1C98074C47}"/>
              </a:ext>
            </a:extLst>
          </p:cNvPr>
          <p:cNvSpPr txBox="1">
            <a:spLocks/>
          </p:cNvSpPr>
          <p:nvPr/>
        </p:nvSpPr>
        <p:spPr>
          <a:xfrm>
            <a:off x="3886200" y="3733800"/>
            <a:ext cx="49530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b="1" dirty="0">
                <a:solidFill>
                  <a:schemeClr val="accent4">
                    <a:lumMod val="50000"/>
                  </a:schemeClr>
                </a:solidFill>
              </a:rPr>
              <a:t>Involuntary muscles like our heart and digestive muscles are controlled automatically by our bodies.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3D272D-3108-41E1-85D7-28F303F700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4" r="42500"/>
          <a:stretch/>
        </p:blipFill>
        <p:spPr>
          <a:xfrm>
            <a:off x="0" y="1"/>
            <a:ext cx="365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7841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533400" y="838200"/>
            <a:ext cx="82296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There are three different types of muscle tissue in our bodies.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DA31A0-5B43-418B-BB4A-5CC5D60C1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194" y="2514600"/>
            <a:ext cx="6100012" cy="297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9765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The Skeletal and Muscular Systems</a:t>
            </a:r>
            <a:r>
              <a:rPr kumimoji="0" lang="en-US" sz="4500" b="1" i="0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br>
              <a:rPr kumimoji="0" lang="en-US" sz="4500" b="1" i="0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500" b="1" i="0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Key Questions</a:t>
            </a:r>
          </a:p>
        </p:txBody>
      </p:sp>
      <p:sp>
        <p:nvSpPr>
          <p:cNvPr id="684" name="TextBox 683"/>
          <p:cNvSpPr txBox="1"/>
          <p:nvPr/>
        </p:nvSpPr>
        <p:spPr>
          <a:xfrm>
            <a:off x="685800" y="2064127"/>
            <a:ext cx="8153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1. What are the two important jobs of the skeletal system?</a:t>
            </a:r>
          </a:p>
          <a:p>
            <a:endParaRPr lang="en-US" sz="3200" b="1" dirty="0"/>
          </a:p>
          <a:p>
            <a:r>
              <a:rPr lang="en-US" sz="3200" b="1" dirty="0">
                <a:solidFill>
                  <a:schemeClr val="accent4"/>
                </a:solidFill>
              </a:rPr>
              <a:t>2. What are the major types of muscles and their characteristics?</a:t>
            </a:r>
          </a:p>
          <a:p>
            <a:endParaRPr lang="en-US" sz="3200" b="1" dirty="0"/>
          </a:p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3. How do the skeletal and muscular systems work together to help our bodies?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21819" y="3505200"/>
            <a:ext cx="4495800" cy="27432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The job of these bones is to give our bodies support and protection.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FAAFE5A-8C48-4A01-8130-1BFD40715C7A}"/>
              </a:ext>
            </a:extLst>
          </p:cNvPr>
          <p:cNvSpPr txBox="1">
            <a:spLocks/>
          </p:cNvSpPr>
          <p:nvPr/>
        </p:nvSpPr>
        <p:spPr>
          <a:xfrm>
            <a:off x="4419600" y="685800"/>
            <a:ext cx="44196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b="1" dirty="0">
                <a:solidFill>
                  <a:schemeClr val="accent4"/>
                </a:solidFill>
              </a:rPr>
              <a:t>The skeletal system is made up of 206 bones.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E87978-6033-4F04-94D5-A38DE4631B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/>
          <a:stretch/>
        </p:blipFill>
        <p:spPr>
          <a:xfrm>
            <a:off x="0" y="0"/>
            <a:ext cx="4114800" cy="6858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4191000" y="914400"/>
            <a:ext cx="4572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53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Long bones such</a:t>
            </a:r>
            <a:r>
              <a:rPr kumimoji="0" lang="en-US" sz="5300" b="1" i="0" u="none" strike="noStrike" kern="120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 those in our arms and legs help to hold our bodies up, give our bodies their shape, and allow us to move.</a:t>
            </a:r>
            <a:endParaRPr kumimoji="0" lang="en-US" sz="53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089F66-6E56-4ED9-8998-3FCF2E8F0D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r="6666"/>
          <a:stretch/>
        </p:blipFill>
        <p:spPr>
          <a:xfrm>
            <a:off x="0" y="0"/>
            <a:ext cx="3962400" cy="6858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0" y="914400"/>
            <a:ext cx="4038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Other bones such as our ribs and skull help to protect our internal organs.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4DA3D3-92DA-453F-A312-622ADC17D1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3" r="31342"/>
          <a:stretch/>
        </p:blipFill>
        <p:spPr>
          <a:xfrm>
            <a:off x="4267200" y="0"/>
            <a:ext cx="487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5112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533400" y="152400"/>
            <a:ext cx="82296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Bones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 are connected at joints. </a:t>
            </a:r>
            <a:r>
              <a:rPr lang="en-US" sz="4000" b="1" dirty="0">
                <a:solidFill>
                  <a:schemeClr val="accent4"/>
                </a:solidFill>
              </a:rPr>
              <a:t>In most cases, these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 joints allow movement of the bones with the help of muscles and tendons.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357C46-8AC0-4CEA-9630-0A054212BF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00"/>
          <a:stretch/>
        </p:blipFill>
        <p:spPr>
          <a:xfrm>
            <a:off x="0" y="2819400"/>
            <a:ext cx="91440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6186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228600" y="914400"/>
            <a:ext cx="41148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Hinge joints like the elbow and knee are able to move in only one direction (like a door hinge) 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1FB763-2350-43EC-BA69-1679383EE9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7" r="23699"/>
          <a:stretch/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2517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533400" y="228600"/>
            <a:ext cx="82296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Ball and socket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 joints like the shoulder and hip can rotate for a wider range of motion.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B83780-C249-47EB-88E9-043EF7C3A2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75"/>
          <a:stretch/>
        </p:blipFill>
        <p:spPr>
          <a:xfrm>
            <a:off x="0" y="2305050"/>
            <a:ext cx="91440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34763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533400" y="533400"/>
            <a:ext cx="82296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Gliding joints are found in our hands and feet and allow the bones to move more freely, giving us a wider range of motion.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7C9D41-E076-4884-8FBC-86D2C11E75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"/>
          <a:stretch/>
        </p:blipFill>
        <p:spPr>
          <a:xfrm>
            <a:off x="-1" y="2819400"/>
            <a:ext cx="9144001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2568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21819" y="3505200"/>
            <a:ext cx="4495800" cy="27432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These muscles expand and contract to allow our bodies to move.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FAAFE5A-8C48-4A01-8130-1BFD40715C7A}"/>
              </a:ext>
            </a:extLst>
          </p:cNvPr>
          <p:cNvSpPr txBox="1">
            <a:spLocks/>
          </p:cNvSpPr>
          <p:nvPr/>
        </p:nvSpPr>
        <p:spPr>
          <a:xfrm>
            <a:off x="4419600" y="685800"/>
            <a:ext cx="44196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b="1" dirty="0">
                <a:solidFill>
                  <a:schemeClr val="accent4"/>
                </a:solidFill>
              </a:rPr>
              <a:t>The muscular system is made of over 650 muscles.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79FD1A-2012-423B-AEA0-33761DD41F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r="25833"/>
          <a:stretch/>
        </p:blipFill>
        <p:spPr>
          <a:xfrm>
            <a:off x="0" y="0"/>
            <a:ext cx="4165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33810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2947</TotalTime>
  <Words>289</Words>
  <Application>Microsoft Office PowerPoint</Application>
  <PresentationFormat>On-screen Show (4:3)</PresentationFormat>
  <Paragraphs>23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5th Grade  Heat Transfer</dc:title>
  <dc:creator>Justin Jones</dc:creator>
  <cp:lastModifiedBy>Justin Jones</cp:lastModifiedBy>
  <cp:revision>154</cp:revision>
  <dcterms:created xsi:type="dcterms:W3CDTF">2014-02-21T15:42:17Z</dcterms:created>
  <dcterms:modified xsi:type="dcterms:W3CDTF">2019-09-10T17:34:10Z</dcterms:modified>
</cp:coreProperties>
</file>