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81" r:id="rId2"/>
    <p:sldId id="262" r:id="rId3"/>
    <p:sldId id="307" r:id="rId4"/>
    <p:sldId id="303" r:id="rId5"/>
    <p:sldId id="308" r:id="rId6"/>
    <p:sldId id="309" r:id="rId7"/>
    <p:sldId id="310" r:id="rId8"/>
    <p:sldId id="270"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21" autoAdjust="0"/>
  </p:normalViewPr>
  <p:slideViewPr>
    <p:cSldViewPr>
      <p:cViewPr varScale="1">
        <p:scale>
          <a:sx n="86" d="100"/>
          <a:sy n="86" d="100"/>
        </p:scale>
        <p:origin x="1124"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ED03E98-C93F-430E-8095-29ED4F11C7FE}" type="datetimeFigureOut">
              <a:rPr lang="en-US" smtClean="0"/>
              <a:pPr/>
              <a:t>5/27/2016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3330FEF-0791-419D-91AB-39F1D01218B8}" type="slidenum">
              <a:rPr lang="en-US" smtClean="0"/>
              <a:pPr/>
              <a:t>‹#›</a:t>
            </a:fld>
            <a:endParaRPr lang="en-US"/>
          </a:p>
        </p:txBody>
      </p:sp>
    </p:spTree>
    <p:extLst>
      <p:ext uri="{BB962C8B-B14F-4D97-AF65-F5344CB8AC3E}">
        <p14:creationId xmlns:p14="http://schemas.microsoft.com/office/powerpoint/2010/main" val="850156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D646E5-A2CC-4081-B0B3-9EAA4E59EF48}" type="datetimeFigureOut">
              <a:rPr lang="en-US" smtClean="0"/>
              <a:pPr/>
              <a:t>5/27/2016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58F93CC-8799-4350-9DAD-9A0DC0A7FA5D}" type="slidenum">
              <a:rPr lang="en-US" smtClean="0"/>
              <a:pPr/>
              <a:t>‹#›</a:t>
            </a:fld>
            <a:endParaRPr lang="en-US"/>
          </a:p>
        </p:txBody>
      </p:sp>
    </p:spTree>
    <p:extLst>
      <p:ext uri="{BB962C8B-B14F-4D97-AF65-F5344CB8AC3E}">
        <p14:creationId xmlns:p14="http://schemas.microsoft.com/office/powerpoint/2010/main" val="256052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F93CC-8799-4350-9DAD-9A0DC0A7FA5D}" type="slidenum">
              <a:rPr lang="en-US" smtClean="0"/>
              <a:pPr/>
              <a:t>2</a:t>
            </a:fld>
            <a:endParaRPr lang="en-US"/>
          </a:p>
        </p:txBody>
      </p:sp>
    </p:spTree>
    <p:extLst>
      <p:ext uri="{BB962C8B-B14F-4D97-AF65-F5344CB8AC3E}">
        <p14:creationId xmlns:p14="http://schemas.microsoft.com/office/powerpoint/2010/main" val="155417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F93CC-8799-4350-9DAD-9A0DC0A7FA5D}" type="slidenum">
              <a:rPr lang="en-US" smtClean="0"/>
              <a:pPr/>
              <a:t>3</a:t>
            </a:fld>
            <a:endParaRPr lang="en-US"/>
          </a:p>
        </p:txBody>
      </p:sp>
    </p:spTree>
    <p:extLst>
      <p:ext uri="{BB962C8B-B14F-4D97-AF65-F5344CB8AC3E}">
        <p14:creationId xmlns:p14="http://schemas.microsoft.com/office/powerpoint/2010/main" val="258215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F93CC-8799-4350-9DAD-9A0DC0A7FA5D}" type="slidenum">
              <a:rPr lang="en-US" smtClean="0"/>
              <a:pPr/>
              <a:t>4</a:t>
            </a:fld>
            <a:endParaRPr lang="en-US"/>
          </a:p>
        </p:txBody>
      </p:sp>
    </p:spTree>
    <p:extLst>
      <p:ext uri="{BB962C8B-B14F-4D97-AF65-F5344CB8AC3E}">
        <p14:creationId xmlns:p14="http://schemas.microsoft.com/office/powerpoint/2010/main" val="395836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F93CC-8799-4350-9DAD-9A0DC0A7FA5D}" type="slidenum">
              <a:rPr lang="en-US" smtClean="0"/>
              <a:pPr/>
              <a:t>5</a:t>
            </a:fld>
            <a:endParaRPr lang="en-US"/>
          </a:p>
        </p:txBody>
      </p:sp>
    </p:spTree>
    <p:extLst>
      <p:ext uri="{BB962C8B-B14F-4D97-AF65-F5344CB8AC3E}">
        <p14:creationId xmlns:p14="http://schemas.microsoft.com/office/powerpoint/2010/main" val="273129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F93CC-8799-4350-9DAD-9A0DC0A7FA5D}" type="slidenum">
              <a:rPr lang="en-US" smtClean="0"/>
              <a:pPr/>
              <a:t>6</a:t>
            </a:fld>
            <a:endParaRPr lang="en-US"/>
          </a:p>
        </p:txBody>
      </p:sp>
    </p:spTree>
    <p:extLst>
      <p:ext uri="{BB962C8B-B14F-4D97-AF65-F5344CB8AC3E}">
        <p14:creationId xmlns:p14="http://schemas.microsoft.com/office/powerpoint/2010/main" val="277431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F93CC-8799-4350-9DAD-9A0DC0A7FA5D}" type="slidenum">
              <a:rPr lang="en-US" smtClean="0"/>
              <a:pPr/>
              <a:t>7</a:t>
            </a:fld>
            <a:endParaRPr lang="en-US"/>
          </a:p>
        </p:txBody>
      </p:sp>
    </p:spTree>
    <p:extLst>
      <p:ext uri="{BB962C8B-B14F-4D97-AF65-F5344CB8AC3E}">
        <p14:creationId xmlns:p14="http://schemas.microsoft.com/office/powerpoint/2010/main" val="409889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41DE1-E483-41D3-87E0-C4BEE93D4ABC}"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41DE1-E483-41D3-87E0-C4BEE93D4ABC}" type="datetimeFigureOut">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41DE1-E483-41D3-87E0-C4BEE93D4ABC}" type="datetimeFigureOut">
              <a:rPr lang="en-US" smtClean="0"/>
              <a:pPr/>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41DE1-E483-41D3-87E0-C4BEE93D4ABC}" type="datetimeFigureOut">
              <a:rPr lang="en-US" smtClean="0"/>
              <a:pPr/>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41DE1-E483-41D3-87E0-C4BEE93D4ABC}" type="datetimeFigureOut">
              <a:rPr lang="en-US" smtClean="0"/>
              <a:pPr/>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41DE1-E483-41D3-87E0-C4BEE93D4ABC}" type="datetimeFigureOut">
              <a:rPr lang="en-US" smtClean="0"/>
              <a:pPr/>
              <a:t>5/27/2016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16A6-CCAB-4643-B7D3-F2931BA14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pp.discoveryeducation.com/player/view/assetGuid/b2b07925-15a4-4728-875d-b4369021cc65"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0965"/>
            <a:ext cx="8763000" cy="813435"/>
          </a:xfrm>
        </p:spPr>
        <p:txBody>
          <a:bodyPr>
            <a:noAutofit/>
          </a:bodyPr>
          <a:lstStyle/>
          <a:p>
            <a:pPr algn="l"/>
            <a:r>
              <a:rPr lang="en-US" sz="6000" b="1" dirty="0" smtClean="0">
                <a:solidFill>
                  <a:schemeClr val="accent5"/>
                </a:solidFill>
              </a:rPr>
              <a:t>Lesson 2</a:t>
            </a:r>
            <a:r>
              <a:rPr lang="en-US" sz="6000" b="1" dirty="0" smtClean="0">
                <a:solidFill>
                  <a:schemeClr val="accent5"/>
                </a:solidFill>
              </a:rPr>
              <a:t>:</a:t>
            </a:r>
            <a:endParaRPr lang="en-US" sz="4200" b="1" dirty="0">
              <a:solidFill>
                <a:schemeClr val="accent5">
                  <a:lumMod val="50000"/>
                </a:schemeClr>
              </a:solidFill>
            </a:endParaRPr>
          </a:p>
        </p:txBody>
      </p:sp>
      <p:pic>
        <p:nvPicPr>
          <p:cNvPr id="5" name="Picture 4" descr="12-smoky-mts.jpg"/>
          <p:cNvPicPr>
            <a:picLocks noChangeAspect="1"/>
          </p:cNvPicPr>
          <p:nvPr/>
        </p:nvPicPr>
        <p:blipFill rotWithShape="1">
          <a:blip r:embed="rId2" cstate="print"/>
          <a:srcRect t="25181" b="4988"/>
          <a:stretch/>
        </p:blipFill>
        <p:spPr>
          <a:xfrm>
            <a:off x="0" y="2362200"/>
            <a:ext cx="9144000" cy="4267200"/>
          </a:xfrm>
          <a:prstGeom prst="rect">
            <a:avLst/>
          </a:prstGeom>
        </p:spPr>
      </p:pic>
      <p:sp>
        <p:nvSpPr>
          <p:cNvPr id="4" name="Title 1"/>
          <p:cNvSpPr txBox="1">
            <a:spLocks/>
          </p:cNvSpPr>
          <p:nvPr/>
        </p:nvSpPr>
        <p:spPr>
          <a:xfrm>
            <a:off x="990600" y="736283"/>
            <a:ext cx="8763000" cy="10163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b="1" dirty="0" smtClean="0">
                <a:solidFill>
                  <a:schemeClr val="accent5">
                    <a:lumMod val="50000"/>
                  </a:schemeClr>
                </a:solidFill>
              </a:rPr>
              <a:t>Temperature, Pressure, and </a:t>
            </a:r>
            <a:endParaRPr lang="en-US" sz="5000" b="1" dirty="0">
              <a:solidFill>
                <a:schemeClr val="accent5">
                  <a:lumMod val="50000"/>
                </a:schemeClr>
              </a:solidFill>
            </a:endParaRPr>
          </a:p>
        </p:txBody>
      </p:sp>
      <p:sp>
        <p:nvSpPr>
          <p:cNvPr id="6" name="Title 1"/>
          <p:cNvSpPr txBox="1">
            <a:spLocks/>
          </p:cNvSpPr>
          <p:nvPr/>
        </p:nvSpPr>
        <p:spPr>
          <a:xfrm>
            <a:off x="2839844" y="1422083"/>
            <a:ext cx="3332356" cy="10163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b="1" dirty="0" smtClean="0">
                <a:solidFill>
                  <a:schemeClr val="accent5">
                    <a:lumMod val="50000"/>
                  </a:schemeClr>
                </a:solidFill>
              </a:rPr>
              <a:t>Humidity</a:t>
            </a:r>
            <a:endParaRPr lang="en-US" sz="5000" b="1" dirty="0">
              <a:solidFill>
                <a:schemeClr val="accent5">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5867400" cy="1143000"/>
          </a:xfrm>
        </p:spPr>
        <p:txBody>
          <a:bodyPr>
            <a:noAutofit/>
          </a:bodyPr>
          <a:lstStyle/>
          <a:p>
            <a:pPr algn="r"/>
            <a:r>
              <a:rPr lang="en-US" sz="4200" b="1" dirty="0" smtClean="0">
                <a:solidFill>
                  <a:schemeClr val="accent5"/>
                </a:solidFill>
              </a:rPr>
              <a:t>Temperature</a:t>
            </a:r>
            <a:br>
              <a:rPr lang="en-US" sz="4200" b="1" dirty="0" smtClean="0">
                <a:solidFill>
                  <a:schemeClr val="accent5"/>
                </a:solidFill>
              </a:rPr>
            </a:br>
            <a:r>
              <a:rPr lang="en-US" sz="4200" b="1" dirty="0" smtClean="0">
                <a:solidFill>
                  <a:schemeClr val="accent5"/>
                </a:solidFill>
              </a:rPr>
              <a:t>and Pressure</a:t>
            </a:r>
            <a:endParaRPr lang="en-US" sz="4200" b="1" dirty="0">
              <a:solidFill>
                <a:schemeClr val="accent5"/>
              </a:solidFill>
            </a:endParaRPr>
          </a:p>
        </p:txBody>
      </p:sp>
      <p:sp>
        <p:nvSpPr>
          <p:cNvPr id="3" name="Subtitle 2"/>
          <p:cNvSpPr>
            <a:spLocks noGrp="1"/>
          </p:cNvSpPr>
          <p:nvPr>
            <p:ph type="subTitle" idx="1"/>
          </p:nvPr>
        </p:nvSpPr>
        <p:spPr>
          <a:xfrm>
            <a:off x="228600" y="1524000"/>
            <a:ext cx="5486400" cy="4800600"/>
          </a:xfrm>
        </p:spPr>
        <p:txBody>
          <a:bodyPr>
            <a:noAutofit/>
          </a:bodyPr>
          <a:lstStyle/>
          <a:p>
            <a:pPr algn="r"/>
            <a:r>
              <a:rPr lang="en-US" sz="3000" b="1" dirty="0" smtClean="0">
                <a:solidFill>
                  <a:schemeClr val="accent5">
                    <a:lumMod val="60000"/>
                    <a:lumOff val="40000"/>
                  </a:schemeClr>
                </a:solidFill>
              </a:rPr>
              <a:t>Air is made up of molecules</a:t>
            </a:r>
            <a:br>
              <a:rPr lang="en-US" sz="3000" b="1" dirty="0" smtClean="0">
                <a:solidFill>
                  <a:schemeClr val="accent5">
                    <a:lumMod val="60000"/>
                    <a:lumOff val="40000"/>
                  </a:schemeClr>
                </a:solidFill>
              </a:rPr>
            </a:br>
            <a:r>
              <a:rPr lang="en-US" sz="3000" b="1" dirty="0" smtClean="0">
                <a:solidFill>
                  <a:schemeClr val="accent5">
                    <a:lumMod val="60000"/>
                    <a:lumOff val="40000"/>
                  </a:schemeClr>
                </a:solidFill>
              </a:rPr>
              <a:t> that are constantly moving. As air warms up, these molecules move faster and bump into each other, increasing the space between molecules. Because the molecules occupy more space, the air expands and becomes less dense. When air molecules expand in the same sized space, air pressure increases.  </a:t>
            </a:r>
            <a:br>
              <a:rPr lang="en-US" sz="3000" b="1" dirty="0" smtClean="0">
                <a:solidFill>
                  <a:schemeClr val="accent5">
                    <a:lumMod val="60000"/>
                    <a:lumOff val="40000"/>
                  </a:schemeClr>
                </a:solidFill>
              </a:rPr>
            </a:br>
            <a:r>
              <a:rPr lang="en-US" sz="3000" b="1" dirty="0" smtClean="0">
                <a:solidFill>
                  <a:schemeClr val="accent5">
                    <a:lumMod val="60000"/>
                    <a:lumOff val="40000"/>
                  </a:schemeClr>
                </a:solidFill>
              </a:rPr>
              <a:t/>
            </a:r>
            <a:br>
              <a:rPr lang="en-US" sz="3000" b="1" dirty="0" smtClean="0">
                <a:solidFill>
                  <a:schemeClr val="accent5">
                    <a:lumMod val="60000"/>
                    <a:lumOff val="40000"/>
                  </a:schemeClr>
                </a:solidFill>
              </a:rPr>
            </a:br>
            <a:endParaRPr lang="en-US" sz="3000" b="1" dirty="0" smtClean="0">
              <a:solidFill>
                <a:schemeClr val="accent5">
                  <a:lumMod val="60000"/>
                  <a:lumOff val="40000"/>
                </a:scheme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000" r="20000"/>
          <a:stretch/>
        </p:blipFill>
        <p:spPr>
          <a:xfrm>
            <a:off x="5943600" y="0"/>
            <a:ext cx="3200400" cy="68580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2600" y="1066800"/>
            <a:ext cx="3429000" cy="4419600"/>
          </a:xfrm>
        </p:spPr>
        <p:txBody>
          <a:bodyPr>
            <a:noAutofit/>
          </a:bodyPr>
          <a:lstStyle/>
          <a:p>
            <a:pPr algn="l"/>
            <a:r>
              <a:rPr lang="en-US" b="1" dirty="0" smtClean="0">
                <a:solidFill>
                  <a:schemeClr val="accent5">
                    <a:lumMod val="75000"/>
                  </a:schemeClr>
                </a:solidFill>
              </a:rPr>
              <a:t>As air cools, the molecules move more slowly and take up less room. As this happens, air pressure decreases.</a:t>
            </a:r>
            <a:endParaRPr lang="en-US" b="1" dirty="0">
              <a:solidFill>
                <a:schemeClr val="accent5">
                  <a:lumMod val="75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542" r="35692"/>
          <a:stretch/>
        </p:blipFill>
        <p:spPr>
          <a:xfrm>
            <a:off x="0" y="0"/>
            <a:ext cx="5334000" cy="6858000"/>
          </a:xfrm>
          <a:prstGeom prst="rect">
            <a:avLst/>
          </a:prstGeom>
        </p:spPr>
      </p:pic>
    </p:spTree>
    <p:extLst>
      <p:ext uri="{BB962C8B-B14F-4D97-AF65-F5344CB8AC3E}">
        <p14:creationId xmlns:p14="http://schemas.microsoft.com/office/powerpoint/2010/main" val="67573342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4114800" cy="1371600"/>
          </a:xfrm>
        </p:spPr>
        <p:txBody>
          <a:bodyPr>
            <a:normAutofit/>
          </a:bodyPr>
          <a:lstStyle/>
          <a:p>
            <a:pPr algn="r"/>
            <a:r>
              <a:rPr lang="en-US" sz="4200" b="1" dirty="0" smtClean="0">
                <a:solidFill>
                  <a:schemeClr val="accent5">
                    <a:lumMod val="75000"/>
                  </a:schemeClr>
                </a:solidFill>
              </a:rPr>
              <a:t>Discovery Education Video:</a:t>
            </a:r>
            <a:endParaRPr lang="en-US" sz="4200" b="1" dirty="0">
              <a:solidFill>
                <a:schemeClr val="accent5">
                  <a:lumMod val="75000"/>
                </a:schemeClr>
              </a:solidFill>
            </a:endParaRPr>
          </a:p>
        </p:txBody>
      </p:sp>
      <p:sp>
        <p:nvSpPr>
          <p:cNvPr id="3" name="Subtitle 2"/>
          <p:cNvSpPr>
            <a:spLocks noGrp="1"/>
          </p:cNvSpPr>
          <p:nvPr>
            <p:ph type="subTitle" idx="1"/>
          </p:nvPr>
        </p:nvSpPr>
        <p:spPr>
          <a:xfrm>
            <a:off x="381000" y="3124200"/>
            <a:ext cx="4114800" cy="3200400"/>
          </a:xfrm>
        </p:spPr>
        <p:txBody>
          <a:bodyPr>
            <a:noAutofit/>
          </a:bodyPr>
          <a:lstStyle/>
          <a:p>
            <a:pPr algn="r"/>
            <a:r>
              <a:rPr lang="en-US" sz="2200" dirty="0">
                <a:solidFill>
                  <a:schemeClr val="accent5">
                    <a:lumMod val="75000"/>
                  </a:schemeClr>
                </a:solidFill>
              </a:rPr>
              <a:t>The sun is highlighted as the driving force behind weather and the source of energy for our planet. Animations and video examples show the uniqueness of the Earth's atmosphere and how air is set into motion as wind when it is heated unevenly. Heat, wind, and pressure are all connected. </a:t>
            </a:r>
            <a:endParaRPr lang="en-US" sz="2200" b="1" dirty="0">
              <a:solidFill>
                <a:schemeClr val="accent5">
                  <a:lumMod val="75000"/>
                </a:schemeClr>
              </a:solidFill>
            </a:endParaRPr>
          </a:p>
        </p:txBody>
      </p:sp>
      <p:sp>
        <p:nvSpPr>
          <p:cNvPr id="5" name="Title 1"/>
          <p:cNvSpPr txBox="1">
            <a:spLocks/>
          </p:cNvSpPr>
          <p:nvPr/>
        </p:nvSpPr>
        <p:spPr>
          <a:xfrm>
            <a:off x="76200" y="1516566"/>
            <a:ext cx="4419600" cy="16838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solidFill>
                  <a:schemeClr val="accent5">
                    <a:lumMod val="50000"/>
                  </a:schemeClr>
                </a:solidFill>
                <a:hlinkClick r:id="rId3"/>
              </a:rPr>
              <a:t>Weather Smart: Heat, Wind, and Pressure</a:t>
            </a:r>
            <a:endParaRPr lang="en-US" sz="3600" b="1" dirty="0">
              <a:solidFill>
                <a:schemeClr val="accent5">
                  <a:lumMod val="50000"/>
                </a:schemeClr>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054" r="25000"/>
          <a:stretch/>
        </p:blipFill>
        <p:spPr>
          <a:xfrm>
            <a:off x="4724400" y="0"/>
            <a:ext cx="4419600" cy="68580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990600"/>
          </a:xfrm>
        </p:spPr>
        <p:txBody>
          <a:bodyPr>
            <a:normAutofit/>
          </a:bodyPr>
          <a:lstStyle/>
          <a:p>
            <a:r>
              <a:rPr lang="en-US" sz="4200" b="1" dirty="0" smtClean="0">
                <a:solidFill>
                  <a:schemeClr val="accent5">
                    <a:lumMod val="75000"/>
                  </a:schemeClr>
                </a:solidFill>
              </a:rPr>
              <a:t>Relative Humidity</a:t>
            </a:r>
            <a:endParaRPr lang="en-US" sz="4200" b="1" dirty="0">
              <a:solidFill>
                <a:schemeClr val="accent5">
                  <a:lumMod val="75000"/>
                </a:schemeClr>
              </a:solidFill>
            </a:endParaRPr>
          </a:p>
        </p:txBody>
      </p:sp>
      <p:sp>
        <p:nvSpPr>
          <p:cNvPr id="3" name="Subtitle 2"/>
          <p:cNvSpPr>
            <a:spLocks noGrp="1"/>
          </p:cNvSpPr>
          <p:nvPr>
            <p:ph type="subTitle" idx="1"/>
          </p:nvPr>
        </p:nvSpPr>
        <p:spPr>
          <a:xfrm>
            <a:off x="152400" y="838200"/>
            <a:ext cx="8839200" cy="1752600"/>
          </a:xfrm>
        </p:spPr>
        <p:txBody>
          <a:bodyPr>
            <a:noAutofit/>
          </a:bodyPr>
          <a:lstStyle/>
          <a:p>
            <a:r>
              <a:rPr lang="en-US" sz="3000" b="1" dirty="0" smtClean="0">
                <a:solidFill>
                  <a:schemeClr val="accent5">
                    <a:lumMod val="60000"/>
                    <a:lumOff val="40000"/>
                  </a:schemeClr>
                </a:solidFill>
              </a:rPr>
              <a:t>Humidity describes the amount of water vapor in the air. Relative humidity measure the percentage of water vapor compared the capacity of the air. Because the molecules in warm air are more spread out, warm air can hold more water vapor than cold air.</a:t>
            </a:r>
            <a:endParaRPr lang="en-US" sz="3000" b="1" dirty="0">
              <a:solidFill>
                <a:schemeClr val="accent5">
                  <a:lumMod val="60000"/>
                  <a:lumOff val="40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6988" b="14162"/>
          <a:stretch/>
        </p:blipFill>
        <p:spPr>
          <a:xfrm>
            <a:off x="0" y="3352800"/>
            <a:ext cx="9151434" cy="3352800"/>
          </a:xfrm>
          <a:prstGeom prst="rect">
            <a:avLst/>
          </a:prstGeom>
        </p:spPr>
      </p:pic>
    </p:spTree>
    <p:extLst>
      <p:ext uri="{BB962C8B-B14F-4D97-AF65-F5344CB8AC3E}">
        <p14:creationId xmlns:p14="http://schemas.microsoft.com/office/powerpoint/2010/main" val="56432057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0"/>
            <a:ext cx="7772400" cy="990600"/>
          </a:xfrm>
        </p:spPr>
        <p:txBody>
          <a:bodyPr>
            <a:normAutofit/>
          </a:bodyPr>
          <a:lstStyle/>
          <a:p>
            <a:r>
              <a:rPr lang="en-US" sz="4200" b="1" dirty="0" smtClean="0">
                <a:solidFill>
                  <a:schemeClr val="accent5">
                    <a:lumMod val="60000"/>
                    <a:lumOff val="40000"/>
                  </a:schemeClr>
                </a:solidFill>
              </a:rPr>
              <a:t>High Pressure</a:t>
            </a:r>
            <a:endParaRPr lang="en-US" sz="4200" b="1" dirty="0">
              <a:solidFill>
                <a:schemeClr val="accent5">
                  <a:lumMod val="60000"/>
                  <a:lumOff val="40000"/>
                </a:schemeClr>
              </a:solidFill>
            </a:endParaRPr>
          </a:p>
        </p:txBody>
      </p:sp>
      <p:sp>
        <p:nvSpPr>
          <p:cNvPr id="3" name="Subtitle 2"/>
          <p:cNvSpPr>
            <a:spLocks noGrp="1"/>
          </p:cNvSpPr>
          <p:nvPr>
            <p:ph type="subTitle" idx="1"/>
          </p:nvPr>
        </p:nvSpPr>
        <p:spPr>
          <a:xfrm>
            <a:off x="457200" y="5486400"/>
            <a:ext cx="8305800" cy="1295400"/>
          </a:xfrm>
        </p:spPr>
        <p:txBody>
          <a:bodyPr>
            <a:noAutofit/>
          </a:bodyPr>
          <a:lstStyle/>
          <a:p>
            <a:r>
              <a:rPr lang="en-US" sz="3000" b="1" dirty="0" smtClean="0">
                <a:solidFill>
                  <a:schemeClr val="accent5"/>
                </a:solidFill>
              </a:rPr>
              <a:t>High pressure weather systems are usually associated with clear skies and sunny weather.</a:t>
            </a:r>
            <a:endParaRPr lang="en-US" sz="3000" b="1" dirty="0">
              <a:solidFill>
                <a:schemeClr val="accent5"/>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3333" b="22222"/>
          <a:stretch/>
        </p:blipFill>
        <p:spPr>
          <a:xfrm>
            <a:off x="0" y="152400"/>
            <a:ext cx="9144000" cy="4419600"/>
          </a:xfrm>
          <a:prstGeom prst="rect">
            <a:avLst/>
          </a:prstGeom>
        </p:spPr>
      </p:pic>
    </p:spTree>
    <p:extLst>
      <p:ext uri="{BB962C8B-B14F-4D97-AF65-F5344CB8AC3E}">
        <p14:creationId xmlns:p14="http://schemas.microsoft.com/office/powerpoint/2010/main" val="30118571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990600"/>
          </a:xfrm>
        </p:spPr>
        <p:txBody>
          <a:bodyPr>
            <a:normAutofit/>
          </a:bodyPr>
          <a:lstStyle/>
          <a:p>
            <a:r>
              <a:rPr lang="en-US" sz="4200" b="1" dirty="0" smtClean="0">
                <a:solidFill>
                  <a:schemeClr val="accent5">
                    <a:lumMod val="50000"/>
                  </a:schemeClr>
                </a:solidFill>
              </a:rPr>
              <a:t>Low Pressure</a:t>
            </a:r>
            <a:endParaRPr lang="en-US" sz="4200" b="1" dirty="0">
              <a:solidFill>
                <a:schemeClr val="accent5">
                  <a:lumMod val="50000"/>
                </a:schemeClr>
              </a:solidFill>
            </a:endParaRPr>
          </a:p>
        </p:txBody>
      </p:sp>
      <p:sp>
        <p:nvSpPr>
          <p:cNvPr id="3" name="Subtitle 2"/>
          <p:cNvSpPr>
            <a:spLocks noGrp="1"/>
          </p:cNvSpPr>
          <p:nvPr>
            <p:ph type="subTitle" idx="1"/>
          </p:nvPr>
        </p:nvSpPr>
        <p:spPr>
          <a:xfrm>
            <a:off x="457200" y="914400"/>
            <a:ext cx="8305800" cy="1295400"/>
          </a:xfrm>
        </p:spPr>
        <p:txBody>
          <a:bodyPr>
            <a:noAutofit/>
          </a:bodyPr>
          <a:lstStyle/>
          <a:p>
            <a:r>
              <a:rPr lang="en-US" sz="3000" b="1" dirty="0" smtClean="0">
                <a:solidFill>
                  <a:schemeClr val="accent5"/>
                </a:solidFill>
              </a:rPr>
              <a:t>Low pressure weather systems are usually associated with </a:t>
            </a:r>
            <a:r>
              <a:rPr lang="en-US" sz="3000" b="1" dirty="0">
                <a:solidFill>
                  <a:schemeClr val="accent5"/>
                </a:solidFill>
              </a:rPr>
              <a:t>c</a:t>
            </a:r>
            <a:r>
              <a:rPr lang="en-US" sz="3000" b="1" dirty="0" smtClean="0">
                <a:solidFill>
                  <a:schemeClr val="accent5"/>
                </a:solidFill>
              </a:rPr>
              <a:t>loudy skies and stormy weather.</a:t>
            </a:r>
            <a:endParaRPr lang="en-US" sz="3000" b="1" dirty="0">
              <a:solidFill>
                <a:schemeClr val="accent5"/>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000"/>
          <a:stretch/>
        </p:blipFill>
        <p:spPr>
          <a:xfrm>
            <a:off x="0" y="2133600"/>
            <a:ext cx="9144000" cy="4572000"/>
          </a:xfrm>
          <a:prstGeom prst="rect">
            <a:avLst/>
          </a:prstGeom>
        </p:spPr>
      </p:pic>
    </p:spTree>
    <p:extLst>
      <p:ext uri="{BB962C8B-B14F-4D97-AF65-F5344CB8AC3E}">
        <p14:creationId xmlns:p14="http://schemas.microsoft.com/office/powerpoint/2010/main" val="415487030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strike="noStrike" kern="1200" cap="none" spc="0" normalizeH="0" baseline="0" noProof="0" dirty="0" smtClean="0">
                <a:ln>
                  <a:noFill/>
                </a:ln>
                <a:solidFill>
                  <a:schemeClr val="accent5">
                    <a:lumMod val="50000"/>
                  </a:schemeClr>
                </a:solidFill>
                <a:effectLst/>
                <a:uLnTx/>
                <a:uFillTx/>
                <a:latin typeface="+mj-lt"/>
                <a:ea typeface="+mj-ea"/>
                <a:cs typeface="+mj-cs"/>
              </a:rPr>
              <a:t>Temperature, Pressure, and Humidity: Key Questions</a:t>
            </a:r>
            <a:endParaRPr kumimoji="0" lang="en-US" sz="4500" b="1" i="0" strike="noStrike" kern="1200" cap="none" spc="0" normalizeH="0" baseline="0" noProof="0" dirty="0">
              <a:ln>
                <a:noFill/>
              </a:ln>
              <a:solidFill>
                <a:schemeClr val="accent5">
                  <a:lumMod val="50000"/>
                </a:schemeClr>
              </a:solidFill>
              <a:effectLst/>
              <a:uLnTx/>
              <a:uFillTx/>
              <a:latin typeface="+mj-lt"/>
              <a:ea typeface="+mj-ea"/>
              <a:cs typeface="+mj-cs"/>
            </a:endParaRPr>
          </a:p>
        </p:txBody>
      </p:sp>
      <p:sp>
        <p:nvSpPr>
          <p:cNvPr id="684" name="TextBox 683"/>
          <p:cNvSpPr txBox="1"/>
          <p:nvPr/>
        </p:nvSpPr>
        <p:spPr>
          <a:xfrm>
            <a:off x="838200" y="1752600"/>
            <a:ext cx="7620000" cy="4524315"/>
          </a:xfrm>
          <a:prstGeom prst="rect">
            <a:avLst/>
          </a:prstGeom>
          <a:noFill/>
        </p:spPr>
        <p:txBody>
          <a:bodyPr wrap="square" rtlCol="0">
            <a:spAutoFit/>
          </a:bodyPr>
          <a:lstStyle/>
          <a:p>
            <a:r>
              <a:rPr lang="en-US" sz="3200" b="1" dirty="0" smtClean="0">
                <a:solidFill>
                  <a:schemeClr val="accent5"/>
                </a:solidFill>
              </a:rPr>
              <a:t>1.  What is air pressure? What factors affect 	air pressure?</a:t>
            </a:r>
            <a:br>
              <a:rPr lang="en-US" sz="3200" b="1" dirty="0" smtClean="0">
                <a:solidFill>
                  <a:schemeClr val="accent5"/>
                </a:solidFill>
              </a:rPr>
            </a:br>
            <a:endParaRPr lang="en-US" sz="3200" b="1" dirty="0" smtClean="0"/>
          </a:p>
          <a:p>
            <a:r>
              <a:rPr lang="en-US" sz="3200" b="1" dirty="0" smtClean="0">
                <a:solidFill>
                  <a:schemeClr val="accent5">
                    <a:lumMod val="75000"/>
                  </a:schemeClr>
                </a:solidFill>
              </a:rPr>
              <a:t>2.  What is relative humidity? Why can 	warm air hold more water vapor than 	cold air?</a:t>
            </a:r>
            <a:br>
              <a:rPr lang="en-US" sz="3200" b="1" dirty="0" smtClean="0">
                <a:solidFill>
                  <a:schemeClr val="accent5">
                    <a:lumMod val="75000"/>
                  </a:schemeClr>
                </a:solidFill>
              </a:rPr>
            </a:br>
            <a:endParaRPr lang="en-US" sz="3200" b="1" dirty="0" smtClean="0"/>
          </a:p>
          <a:p>
            <a:r>
              <a:rPr lang="en-US" sz="3200" b="1" dirty="0" smtClean="0">
                <a:solidFill>
                  <a:schemeClr val="accent5"/>
                </a:solidFill>
              </a:rPr>
              <a:t>3.  How can changes in air pressure be used 	to forecast weather?</a:t>
            </a: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214</Words>
  <Application>Microsoft Office PowerPoint</Application>
  <PresentationFormat>On-screen Show (4:3)</PresentationFormat>
  <Paragraphs>25</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Lesson 2:</vt:lpstr>
      <vt:lpstr>Temperature and Pressure</vt:lpstr>
      <vt:lpstr>PowerPoint Presentation</vt:lpstr>
      <vt:lpstr>Discovery Education Video:</vt:lpstr>
      <vt:lpstr>Relative Humidity</vt:lpstr>
      <vt:lpstr>High Pressure</vt:lpstr>
      <vt:lpstr>Low Pressure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Grade  Heat Transfer</dc:title>
  <dc:creator>Justin Jones</dc:creator>
  <cp:lastModifiedBy>Justin Jones</cp:lastModifiedBy>
  <cp:revision>34</cp:revision>
  <dcterms:created xsi:type="dcterms:W3CDTF">2014-02-21T15:42:17Z</dcterms:created>
  <dcterms:modified xsi:type="dcterms:W3CDTF">2016-05-28T01:52:27Z</dcterms:modified>
</cp:coreProperties>
</file>