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9" r:id="rId3"/>
    <p:sldId id="259" r:id="rId4"/>
    <p:sldId id="270" r:id="rId5"/>
    <p:sldId id="266" r:id="rId6"/>
    <p:sldId id="260" r:id="rId7"/>
    <p:sldId id="271" r:id="rId8"/>
    <p:sldId id="272"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42" autoAdjust="0"/>
  </p:normalViewPr>
  <p:slideViewPr>
    <p:cSldViewPr>
      <p:cViewPr varScale="1">
        <p:scale>
          <a:sx n="108" d="100"/>
          <a:sy n="108" d="100"/>
        </p:scale>
        <p:origin x="97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7E7799-18F7-400B-972B-3592E21CC3FB}"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7DA17-A6AD-4FC7-ACF2-AC463C4138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7E7799-18F7-400B-972B-3592E21CC3FB}"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7DA17-A6AD-4FC7-ACF2-AC463C4138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7E7799-18F7-400B-972B-3592E21CC3FB}"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7DA17-A6AD-4FC7-ACF2-AC463C4138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7E7799-18F7-400B-972B-3592E21CC3FB}"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7DA17-A6AD-4FC7-ACF2-AC463C4138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E7799-18F7-400B-972B-3592E21CC3FB}"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7DA17-A6AD-4FC7-ACF2-AC463C4138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7E7799-18F7-400B-972B-3592E21CC3FB}"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7DA17-A6AD-4FC7-ACF2-AC463C4138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E7799-18F7-400B-972B-3592E21CC3FB}" type="datetimeFigureOut">
              <a:rPr lang="en-US" smtClean="0"/>
              <a:pPr/>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7DA17-A6AD-4FC7-ACF2-AC463C4138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7E7799-18F7-400B-972B-3592E21CC3FB}" type="datetimeFigureOut">
              <a:rPr lang="en-US" smtClean="0"/>
              <a:pPr/>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7DA17-A6AD-4FC7-ACF2-AC463C4138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E7799-18F7-400B-972B-3592E21CC3FB}" type="datetimeFigureOut">
              <a:rPr lang="en-US" smtClean="0"/>
              <a:pPr/>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7DA17-A6AD-4FC7-ACF2-AC463C4138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7E7799-18F7-400B-972B-3592E21CC3FB}"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7DA17-A6AD-4FC7-ACF2-AC463C4138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7E7799-18F7-400B-972B-3592E21CC3FB}"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7DA17-A6AD-4FC7-ACF2-AC463C4138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E7799-18F7-400B-972B-3592E21CC3FB}" type="datetimeFigureOut">
              <a:rPr lang="en-US" smtClean="0"/>
              <a:pPr/>
              <a:t>10/9/2020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7DA17-A6AD-4FC7-ACF2-AC463C4138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nc.discoveryeducation.com/learn/player/7baa157b-a3cd-4b3d-806e-b78ed4a476c8"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76200"/>
            <a:ext cx="83820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a:solidFill>
                  <a:schemeClr val="tx2">
                    <a:lumMod val="50000"/>
                  </a:schemeClr>
                </a:solidFill>
              </a:rPr>
              <a:t>Lesson 6:</a:t>
            </a:r>
          </a:p>
        </p:txBody>
      </p:sp>
      <p:sp>
        <p:nvSpPr>
          <p:cNvPr id="7" name="Title 1"/>
          <p:cNvSpPr txBox="1">
            <a:spLocks/>
          </p:cNvSpPr>
          <p:nvPr/>
        </p:nvSpPr>
        <p:spPr>
          <a:xfrm>
            <a:off x="685800" y="762000"/>
            <a:ext cx="8458200" cy="1005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chemeClr val="tx2"/>
                </a:solidFill>
              </a:rPr>
              <a:t>Static Electricity</a:t>
            </a:r>
          </a:p>
        </p:txBody>
      </p:sp>
      <p:pic>
        <p:nvPicPr>
          <p:cNvPr id="3" name="Picture 2" descr="A close up of a coral&#10;&#10;Description automatically generated">
            <a:extLst>
              <a:ext uri="{FF2B5EF4-FFF2-40B4-BE49-F238E27FC236}">
                <a16:creationId xmlns:a16="http://schemas.microsoft.com/office/drawing/2014/main" id="{8DDD8177-C693-4B5F-B700-3D1DC675B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342"/>
            <a:ext cx="9144000" cy="49202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67200" y="381000"/>
            <a:ext cx="4495800" cy="2209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mj-lt"/>
                <a:ea typeface="+mj-ea"/>
                <a:cs typeface="+mj-cs"/>
              </a:rPr>
              <a:t>Electricity is a form of energy that results from the movement of electrons.</a:t>
            </a:r>
          </a:p>
        </p:txBody>
      </p:sp>
      <p:pic>
        <p:nvPicPr>
          <p:cNvPr id="3" name="Picture 2" descr="A picture containing object, table, light, sitting&#10;&#10;Description automatically generated">
            <a:extLst>
              <a:ext uri="{FF2B5EF4-FFF2-40B4-BE49-F238E27FC236}">
                <a16:creationId xmlns:a16="http://schemas.microsoft.com/office/drawing/2014/main" id="{7B6412E4-00D7-4BF2-9681-B8261FC7CDB0}"/>
              </a:ext>
            </a:extLst>
          </p:cNvPr>
          <p:cNvPicPr>
            <a:picLocks noChangeAspect="1"/>
          </p:cNvPicPr>
          <p:nvPr/>
        </p:nvPicPr>
        <p:blipFill rotWithShape="1">
          <a:blip r:embed="rId2">
            <a:extLst>
              <a:ext uri="{28A0092B-C50C-407E-A947-70E740481C1C}">
                <a14:useLocalDpi xmlns:a14="http://schemas.microsoft.com/office/drawing/2010/main" val="0"/>
              </a:ext>
            </a:extLst>
          </a:blip>
          <a:srcRect l="31111" r="8888"/>
          <a:stretch/>
        </p:blipFill>
        <p:spPr>
          <a:xfrm>
            <a:off x="0" y="0"/>
            <a:ext cx="4114800" cy="6858000"/>
          </a:xfrm>
          <a:prstGeom prst="rect">
            <a:avLst/>
          </a:prstGeom>
        </p:spPr>
      </p:pic>
      <p:sp>
        <p:nvSpPr>
          <p:cNvPr id="2" name="Title 1">
            <a:extLst>
              <a:ext uri="{FF2B5EF4-FFF2-40B4-BE49-F238E27FC236}">
                <a16:creationId xmlns:a16="http://schemas.microsoft.com/office/drawing/2014/main" id="{F0568900-3220-45B0-A65F-A5C32D3973D3}"/>
              </a:ext>
            </a:extLst>
          </p:cNvPr>
          <p:cNvSpPr txBox="1">
            <a:spLocks/>
          </p:cNvSpPr>
          <p:nvPr/>
        </p:nvSpPr>
        <p:spPr>
          <a:xfrm>
            <a:off x="4267200" y="5029200"/>
            <a:ext cx="4495800" cy="1447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mj-lt"/>
                <a:ea typeface="+mj-ea"/>
                <a:cs typeface="+mj-cs"/>
              </a:rPr>
              <a:t>There are two basic types of electricity.</a:t>
            </a:r>
          </a:p>
        </p:txBody>
      </p:sp>
      <p:sp>
        <p:nvSpPr>
          <p:cNvPr id="5" name="Title 1">
            <a:extLst>
              <a:ext uri="{FF2B5EF4-FFF2-40B4-BE49-F238E27FC236}">
                <a16:creationId xmlns:a16="http://schemas.microsoft.com/office/drawing/2014/main" id="{099F3474-8F5F-4FD0-A604-EE25436CC731}"/>
              </a:ext>
            </a:extLst>
          </p:cNvPr>
          <p:cNvSpPr txBox="1">
            <a:spLocks/>
          </p:cNvSpPr>
          <p:nvPr/>
        </p:nvSpPr>
        <p:spPr>
          <a:xfrm>
            <a:off x="4267200" y="2514600"/>
            <a:ext cx="4495800" cy="2209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n-US" sz="3600" b="1" dirty="0">
              <a:solidFill>
                <a:schemeClr val="accent1">
                  <a:lumMod val="75000"/>
                </a:schemeClr>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60000"/>
                    <a:lumOff val="40000"/>
                  </a:schemeClr>
                </a:solidFill>
                <a:effectLst/>
                <a:uLnTx/>
                <a:uFillTx/>
                <a:latin typeface="+mj-lt"/>
                <a:ea typeface="+mj-ea"/>
                <a:cs typeface="+mj-cs"/>
              </a:rPr>
              <a:t>Electrons are negatively-charged subatomic particles found in atoms.</a:t>
            </a:r>
          </a:p>
        </p:txBody>
      </p:sp>
    </p:spTree>
    <p:extLst>
      <p:ext uri="{BB962C8B-B14F-4D97-AF65-F5344CB8AC3E}">
        <p14:creationId xmlns:p14="http://schemas.microsoft.com/office/powerpoint/2010/main" val="1785236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76200"/>
            <a:ext cx="8915400" cy="1905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mj-lt"/>
                <a:ea typeface="+mj-ea"/>
                <a:cs typeface="+mj-cs"/>
              </a:rPr>
              <a:t>Electrical current is electricity that occurs when electrons move through </a:t>
            </a:r>
            <a:r>
              <a:rPr lang="en-US" sz="3600" b="1" dirty="0">
                <a:solidFill>
                  <a:schemeClr val="accent1">
                    <a:lumMod val="75000"/>
                  </a:schemeClr>
                </a:solidFill>
                <a:latin typeface="+mj-lt"/>
                <a:ea typeface="+mj-ea"/>
                <a:cs typeface="+mj-cs"/>
              </a:rPr>
              <a:t>a conductive material.</a:t>
            </a:r>
          </a:p>
        </p:txBody>
      </p:sp>
      <p:sp>
        <p:nvSpPr>
          <p:cNvPr id="5" name="Title 1">
            <a:extLst>
              <a:ext uri="{FF2B5EF4-FFF2-40B4-BE49-F238E27FC236}">
                <a16:creationId xmlns:a16="http://schemas.microsoft.com/office/drawing/2014/main" id="{2E2AD3D3-BBA6-4CD4-AB07-99D23D2D4271}"/>
              </a:ext>
            </a:extLst>
          </p:cNvPr>
          <p:cNvSpPr txBox="1">
            <a:spLocks/>
          </p:cNvSpPr>
          <p:nvPr/>
        </p:nvSpPr>
        <p:spPr>
          <a:xfrm>
            <a:off x="152400" y="1828800"/>
            <a:ext cx="8915400" cy="1295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60000"/>
                    <a:lumOff val="40000"/>
                  </a:schemeClr>
                </a:solidFill>
                <a:effectLst/>
                <a:uLnTx/>
                <a:uFillTx/>
                <a:latin typeface="+mj-lt"/>
                <a:ea typeface="+mj-ea"/>
                <a:cs typeface="+mj-cs"/>
              </a:rPr>
              <a:t>Electrical current is used to power electronic devices in our homes and businesses. </a:t>
            </a:r>
            <a:endParaRPr lang="en-US" sz="3600" b="1" dirty="0">
              <a:solidFill>
                <a:schemeClr val="accent1">
                  <a:lumMod val="60000"/>
                  <a:lumOff val="40000"/>
                </a:schemeClr>
              </a:solidFill>
              <a:latin typeface="+mj-lt"/>
              <a:ea typeface="+mj-ea"/>
              <a:cs typeface="+mj-cs"/>
            </a:endParaRPr>
          </a:p>
        </p:txBody>
      </p:sp>
      <p:pic>
        <p:nvPicPr>
          <p:cNvPr id="9" name="Picture 8" descr="A view of a city at sunset&#10;&#10;Description automatically generated">
            <a:extLst>
              <a:ext uri="{FF2B5EF4-FFF2-40B4-BE49-F238E27FC236}">
                <a16:creationId xmlns:a16="http://schemas.microsoft.com/office/drawing/2014/main" id="{84570E4B-CC9A-43E6-8274-557B334408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750" b="3750"/>
          <a:stretch/>
        </p:blipFill>
        <p:spPr>
          <a:xfrm>
            <a:off x="0" y="3200400"/>
            <a:ext cx="9144000" cy="3505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76200"/>
            <a:ext cx="85344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mj-lt"/>
                <a:ea typeface="+mj-ea"/>
                <a:cs typeface="+mj-cs"/>
              </a:rPr>
              <a:t>Static electricity is the buildup of </a:t>
            </a:r>
            <a:br>
              <a:rPr kumimoji="0" lang="en-US" sz="3600" b="1" i="0" u="none" strike="noStrike" kern="1200" cap="none" spc="0" normalizeH="0" baseline="0" noProof="0" dirty="0">
                <a:ln>
                  <a:noFill/>
                </a:ln>
                <a:solidFill>
                  <a:schemeClr val="accent1">
                    <a:lumMod val="75000"/>
                  </a:schemeClr>
                </a:solidFill>
                <a:effectLst/>
                <a:uLnTx/>
                <a:uFillTx/>
                <a:latin typeface="+mj-lt"/>
                <a:ea typeface="+mj-ea"/>
                <a:cs typeface="+mj-cs"/>
              </a:rPr>
            </a:br>
            <a:r>
              <a:rPr kumimoji="0" lang="en-US" sz="3600" b="1" i="0" u="none" strike="noStrike" kern="1200" cap="none" spc="0" normalizeH="0" baseline="0" noProof="0" dirty="0">
                <a:ln>
                  <a:noFill/>
                </a:ln>
                <a:solidFill>
                  <a:schemeClr val="accent1">
                    <a:lumMod val="75000"/>
                  </a:schemeClr>
                </a:solidFill>
                <a:effectLst/>
                <a:uLnTx/>
                <a:uFillTx/>
                <a:latin typeface="+mj-lt"/>
                <a:ea typeface="+mj-ea"/>
                <a:cs typeface="+mj-cs"/>
              </a:rPr>
              <a:t>electrons on an object.</a:t>
            </a:r>
            <a:endParaRPr lang="en-US" sz="3600" b="1" dirty="0">
              <a:solidFill>
                <a:schemeClr val="accent1">
                  <a:lumMod val="75000"/>
                </a:schemeClr>
              </a:solidFill>
              <a:latin typeface="+mj-lt"/>
              <a:ea typeface="+mj-ea"/>
              <a:cs typeface="+mj-cs"/>
            </a:endParaRPr>
          </a:p>
        </p:txBody>
      </p:sp>
      <p:sp>
        <p:nvSpPr>
          <p:cNvPr id="5" name="Title 1">
            <a:extLst>
              <a:ext uri="{FF2B5EF4-FFF2-40B4-BE49-F238E27FC236}">
                <a16:creationId xmlns:a16="http://schemas.microsoft.com/office/drawing/2014/main" id="{2E2AD3D3-BBA6-4CD4-AB07-99D23D2D4271}"/>
              </a:ext>
            </a:extLst>
          </p:cNvPr>
          <p:cNvSpPr txBox="1">
            <a:spLocks/>
          </p:cNvSpPr>
          <p:nvPr/>
        </p:nvSpPr>
        <p:spPr>
          <a:xfrm>
            <a:off x="152400" y="1371600"/>
            <a:ext cx="88392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lumMod val="60000"/>
                    <a:lumOff val="40000"/>
                  </a:schemeClr>
                </a:solidFill>
                <a:effectLst/>
                <a:uLnTx/>
                <a:uFillTx/>
                <a:latin typeface="+mj-lt"/>
                <a:ea typeface="+mj-ea"/>
                <a:cs typeface="+mj-cs"/>
              </a:rPr>
              <a:t>This often </a:t>
            </a:r>
            <a:r>
              <a:rPr lang="en-US" sz="3200" b="1" dirty="0">
                <a:solidFill>
                  <a:schemeClr val="accent1">
                    <a:lumMod val="60000"/>
                    <a:lumOff val="40000"/>
                  </a:schemeClr>
                </a:solidFill>
                <a:latin typeface="+mj-lt"/>
                <a:ea typeface="+mj-ea"/>
                <a:cs typeface="+mj-cs"/>
              </a:rPr>
              <a:t>is the result of friction, and these</a:t>
            </a:r>
            <a:r>
              <a:rPr kumimoji="0" lang="en-US" sz="3200" b="1" i="0" u="none" strike="noStrike" kern="1200" cap="none" spc="0" normalizeH="0" baseline="0" noProof="0" dirty="0">
                <a:ln>
                  <a:noFill/>
                </a:ln>
                <a:solidFill>
                  <a:schemeClr val="accent1">
                    <a:lumMod val="60000"/>
                    <a:lumOff val="40000"/>
                  </a:schemeClr>
                </a:solidFill>
                <a:effectLst/>
                <a:uLnTx/>
                <a:uFillTx/>
                <a:latin typeface="+mj-lt"/>
                <a:ea typeface="+mj-ea"/>
                <a:cs typeface="+mj-cs"/>
              </a:rPr>
              <a:t> added electrons give the object a negative charge.</a:t>
            </a:r>
            <a:endParaRPr lang="en-US" sz="3200" b="1" dirty="0">
              <a:solidFill>
                <a:schemeClr val="accent1">
                  <a:lumMod val="60000"/>
                  <a:lumOff val="40000"/>
                </a:schemeClr>
              </a:solidFill>
              <a:latin typeface="+mj-lt"/>
              <a:ea typeface="+mj-ea"/>
              <a:cs typeface="+mj-cs"/>
            </a:endParaRPr>
          </a:p>
        </p:txBody>
      </p:sp>
      <p:pic>
        <p:nvPicPr>
          <p:cNvPr id="3" name="Picture 2" descr="A picture containing indoor, bed, person, little&#10;&#10;Description automatically generated">
            <a:extLst>
              <a:ext uri="{FF2B5EF4-FFF2-40B4-BE49-F238E27FC236}">
                <a16:creationId xmlns:a16="http://schemas.microsoft.com/office/drawing/2014/main" id="{F044CE98-9A25-4D0E-BC29-4AF3BC0E5D47}"/>
              </a:ext>
            </a:extLst>
          </p:cNvPr>
          <p:cNvPicPr>
            <a:picLocks noChangeAspect="1"/>
          </p:cNvPicPr>
          <p:nvPr/>
        </p:nvPicPr>
        <p:blipFill rotWithShape="1">
          <a:blip r:embed="rId2">
            <a:extLst>
              <a:ext uri="{28A0092B-C50C-407E-A947-70E740481C1C}">
                <a14:useLocalDpi xmlns:a14="http://schemas.microsoft.com/office/drawing/2010/main" val="0"/>
              </a:ext>
            </a:extLst>
          </a:blip>
          <a:srcRect t="8423" b="14869"/>
          <a:stretch/>
        </p:blipFill>
        <p:spPr>
          <a:xfrm>
            <a:off x="0" y="2667000"/>
            <a:ext cx="9144000" cy="4011227"/>
          </a:xfrm>
          <a:prstGeom prst="rect">
            <a:avLst/>
          </a:prstGeom>
        </p:spPr>
      </p:pic>
    </p:spTree>
    <p:extLst>
      <p:ext uri="{BB962C8B-B14F-4D97-AF65-F5344CB8AC3E}">
        <p14:creationId xmlns:p14="http://schemas.microsoft.com/office/powerpoint/2010/main" val="320420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533400"/>
            <a:ext cx="3886200" cy="22860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lumMod val="50000"/>
                  </a:schemeClr>
                </a:solidFill>
                <a:effectLst/>
                <a:uLnTx/>
                <a:uFillTx/>
                <a:latin typeface="+mj-lt"/>
                <a:ea typeface="+mj-ea"/>
                <a:cs typeface="+mj-cs"/>
              </a:rPr>
              <a:t>Discovery Education Video:</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a:ln>
                  <a:noFill/>
                </a:ln>
                <a:solidFill>
                  <a:schemeClr val="tx2">
                    <a:lumMod val="75000"/>
                  </a:schemeClr>
                </a:solidFill>
                <a:effectLst/>
                <a:uLnTx/>
                <a:uFillTx/>
                <a:latin typeface="+mj-lt"/>
                <a:ea typeface="+mj-ea"/>
                <a:cs typeface="+mj-cs"/>
                <a:hlinkClick r:id="rId2"/>
              </a:rPr>
              <a:t>Static Electricity</a:t>
            </a:r>
            <a:endParaRPr kumimoji="0" lang="en-US" sz="3600" b="1" i="1"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2" name="Title 1">
            <a:extLst>
              <a:ext uri="{FF2B5EF4-FFF2-40B4-BE49-F238E27FC236}">
                <a16:creationId xmlns:a16="http://schemas.microsoft.com/office/drawing/2014/main" id="{CA365A2E-94A8-4CE1-99FC-0279797AEBD1}"/>
              </a:ext>
            </a:extLst>
          </p:cNvPr>
          <p:cNvSpPr txBox="1">
            <a:spLocks/>
          </p:cNvSpPr>
          <p:nvPr/>
        </p:nvSpPr>
        <p:spPr>
          <a:xfrm>
            <a:off x="228600" y="2743200"/>
            <a:ext cx="4495800" cy="2971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400" b="1" i="0" dirty="0">
                <a:solidFill>
                  <a:srgbClr val="444444"/>
                </a:solidFill>
                <a:effectLst/>
                <a:latin typeface="+mj-lt"/>
              </a:rPr>
              <a:t>Describes static electricity, which occurs between charged objects. The program discusses the composition of an atom, how electrons move from one object to another, and the friction that is required to generate static.</a:t>
            </a:r>
            <a:endParaRPr kumimoji="0" lang="en-US" sz="2400" b="1"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5" name="Picture 4" descr="A picture containing food&#10;&#10;Description automatically generated">
            <a:extLst>
              <a:ext uri="{FF2B5EF4-FFF2-40B4-BE49-F238E27FC236}">
                <a16:creationId xmlns:a16="http://schemas.microsoft.com/office/drawing/2014/main" id="{92A047D9-F794-4278-8E7A-33ECCCB0F7C0}"/>
              </a:ext>
            </a:extLst>
          </p:cNvPr>
          <p:cNvPicPr>
            <a:picLocks noChangeAspect="1"/>
          </p:cNvPicPr>
          <p:nvPr/>
        </p:nvPicPr>
        <p:blipFill rotWithShape="1">
          <a:blip r:embed="rId3">
            <a:extLst>
              <a:ext uri="{28A0092B-C50C-407E-A947-70E740481C1C}">
                <a14:useLocalDpi xmlns:a14="http://schemas.microsoft.com/office/drawing/2010/main" val="0"/>
              </a:ext>
            </a:extLst>
          </a:blip>
          <a:srcRect l="13695" r="53769"/>
          <a:stretch/>
        </p:blipFill>
        <p:spPr>
          <a:xfrm flipH="1">
            <a:off x="4876800" y="0"/>
            <a:ext cx="42672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724400" y="304800"/>
            <a:ext cx="4114800" cy="3429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400" b="1" dirty="0">
                <a:solidFill>
                  <a:schemeClr val="accent1">
                    <a:lumMod val="75000"/>
                  </a:schemeClr>
                </a:solidFill>
                <a:latin typeface="+mj-lt"/>
                <a:ea typeface="+mj-ea"/>
                <a:cs typeface="+mj-cs"/>
              </a:rPr>
              <a:t>Static electricity can be discharged or jump from a charged object to a nearby conductive object.</a:t>
            </a:r>
            <a:endParaRPr kumimoji="0" lang="en-US" sz="34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10" name="Title 1"/>
          <p:cNvSpPr txBox="1">
            <a:spLocks/>
          </p:cNvSpPr>
          <p:nvPr/>
        </p:nvSpPr>
        <p:spPr>
          <a:xfrm>
            <a:off x="4800602" y="3733800"/>
            <a:ext cx="4190998" cy="2060575"/>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400" b="1" noProof="0" dirty="0">
                <a:solidFill>
                  <a:schemeClr val="tx2">
                    <a:lumMod val="60000"/>
                    <a:lumOff val="40000"/>
                  </a:schemeClr>
                </a:solidFill>
                <a:latin typeface="+mj-lt"/>
                <a:ea typeface="+mj-ea"/>
                <a:cs typeface="+mj-cs"/>
              </a:rPr>
              <a:t>This discharge can result in a small shock or the appearance of sparks.</a:t>
            </a:r>
            <a:endParaRPr kumimoji="0" lang="en-US" sz="34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pic>
        <p:nvPicPr>
          <p:cNvPr id="3" name="Picture 2" descr="A picture containing indoor, person, hand, kitchen&#10;&#10;Description automatically generated">
            <a:extLst>
              <a:ext uri="{FF2B5EF4-FFF2-40B4-BE49-F238E27FC236}">
                <a16:creationId xmlns:a16="http://schemas.microsoft.com/office/drawing/2014/main" id="{3CE8AC6E-679A-405A-B615-1C7490A90F43}"/>
              </a:ext>
            </a:extLst>
          </p:cNvPr>
          <p:cNvPicPr>
            <a:picLocks noChangeAspect="1"/>
          </p:cNvPicPr>
          <p:nvPr/>
        </p:nvPicPr>
        <p:blipFill rotWithShape="1">
          <a:blip r:embed="rId2">
            <a:extLst>
              <a:ext uri="{28A0092B-C50C-407E-A947-70E740481C1C}">
                <a14:useLocalDpi xmlns:a14="http://schemas.microsoft.com/office/drawing/2010/main" val="0"/>
              </a:ext>
            </a:extLst>
          </a:blip>
          <a:srcRect l="24666" r="35334"/>
          <a:stretch/>
        </p:blipFill>
        <p:spPr>
          <a:xfrm>
            <a:off x="0" y="0"/>
            <a:ext cx="457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0" y="762000"/>
            <a:ext cx="4267200" cy="2590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b="1" dirty="0">
                <a:solidFill>
                  <a:schemeClr val="accent1">
                    <a:lumMod val="75000"/>
                  </a:schemeClr>
                </a:solidFill>
                <a:latin typeface="+mj-lt"/>
                <a:ea typeface="+mj-ea"/>
                <a:cs typeface="+mj-cs"/>
              </a:rPr>
              <a:t>Lightning bolts are an example of a large discharge of electricity.</a:t>
            </a:r>
            <a:endParaRPr kumimoji="0" lang="en-US" sz="36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4" name="Picture 3" descr="A close up of smoke&#10;&#10;Description automatically generated">
            <a:extLst>
              <a:ext uri="{FF2B5EF4-FFF2-40B4-BE49-F238E27FC236}">
                <a16:creationId xmlns:a16="http://schemas.microsoft.com/office/drawing/2014/main" id="{4FBB0838-54EA-4F87-BA3A-19C1B8B6A1D0}"/>
              </a:ext>
            </a:extLst>
          </p:cNvPr>
          <p:cNvPicPr>
            <a:picLocks noChangeAspect="1"/>
          </p:cNvPicPr>
          <p:nvPr/>
        </p:nvPicPr>
        <p:blipFill rotWithShape="1">
          <a:blip r:embed="rId2">
            <a:extLst>
              <a:ext uri="{28A0092B-C50C-407E-A947-70E740481C1C}">
                <a14:useLocalDpi xmlns:a14="http://schemas.microsoft.com/office/drawing/2010/main" val="0"/>
              </a:ext>
            </a:extLst>
          </a:blip>
          <a:srcRect l="28333" r="35417"/>
          <a:stretch/>
        </p:blipFill>
        <p:spPr>
          <a:xfrm>
            <a:off x="-1" y="-1"/>
            <a:ext cx="4419602" cy="6858001"/>
          </a:xfrm>
          <a:prstGeom prst="rect">
            <a:avLst/>
          </a:prstGeom>
        </p:spPr>
      </p:pic>
      <p:sp>
        <p:nvSpPr>
          <p:cNvPr id="5" name="Title 1">
            <a:extLst>
              <a:ext uri="{FF2B5EF4-FFF2-40B4-BE49-F238E27FC236}">
                <a16:creationId xmlns:a16="http://schemas.microsoft.com/office/drawing/2014/main" id="{71D00364-2BE6-4EE6-91F5-C563929F7564}"/>
              </a:ext>
            </a:extLst>
          </p:cNvPr>
          <p:cNvSpPr txBox="1">
            <a:spLocks/>
          </p:cNvSpPr>
          <p:nvPr/>
        </p:nvSpPr>
        <p:spPr>
          <a:xfrm>
            <a:off x="4572000" y="3200400"/>
            <a:ext cx="4267200" cy="2743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600" b="1" dirty="0">
                <a:solidFill>
                  <a:schemeClr val="accent1">
                    <a:lumMod val="50000"/>
                  </a:schemeClr>
                </a:solidFill>
                <a:latin typeface="+mj-lt"/>
                <a:ea typeface="+mj-ea"/>
                <a:cs typeface="+mj-cs"/>
              </a:rPr>
              <a:t>A single lightning bolt can consist of up to one billion volts of electricity.</a:t>
            </a:r>
            <a:endParaRPr kumimoji="0" lang="en-US" sz="3600" b="1"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Tree>
    <p:extLst>
      <p:ext uri="{BB962C8B-B14F-4D97-AF65-F5344CB8AC3E}">
        <p14:creationId xmlns:p14="http://schemas.microsoft.com/office/powerpoint/2010/main" val="136054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76200"/>
            <a:ext cx="85344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lumMod val="75000"/>
                  </a:schemeClr>
                </a:solidFill>
                <a:effectLst/>
                <a:uLnTx/>
                <a:uFillTx/>
                <a:latin typeface="+mj-lt"/>
                <a:ea typeface="+mj-ea"/>
                <a:cs typeface="+mj-cs"/>
              </a:rPr>
              <a:t>An electrically charged object can attract or repel another charged object, much like two magnets.</a:t>
            </a:r>
            <a:endParaRPr lang="en-US" sz="3200" b="1" dirty="0">
              <a:solidFill>
                <a:schemeClr val="accent1">
                  <a:lumMod val="75000"/>
                </a:schemeClr>
              </a:solidFill>
              <a:latin typeface="+mj-lt"/>
              <a:ea typeface="+mj-ea"/>
              <a:cs typeface="+mj-cs"/>
            </a:endParaRPr>
          </a:p>
        </p:txBody>
      </p:sp>
      <p:sp>
        <p:nvSpPr>
          <p:cNvPr id="5" name="Title 1">
            <a:extLst>
              <a:ext uri="{FF2B5EF4-FFF2-40B4-BE49-F238E27FC236}">
                <a16:creationId xmlns:a16="http://schemas.microsoft.com/office/drawing/2014/main" id="{2E2AD3D3-BBA6-4CD4-AB07-99D23D2D4271}"/>
              </a:ext>
            </a:extLst>
          </p:cNvPr>
          <p:cNvSpPr txBox="1">
            <a:spLocks/>
          </p:cNvSpPr>
          <p:nvPr/>
        </p:nvSpPr>
        <p:spPr>
          <a:xfrm>
            <a:off x="914400" y="1219200"/>
            <a:ext cx="75438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solidFill>
                  <a:schemeClr val="accent1">
                    <a:lumMod val="60000"/>
                    <a:lumOff val="40000"/>
                  </a:schemeClr>
                </a:solidFill>
                <a:latin typeface="+mj-lt"/>
                <a:ea typeface="+mj-ea"/>
                <a:cs typeface="+mj-cs"/>
              </a:rPr>
              <a:t>Two objects with a negative static charge will repel one another. </a:t>
            </a:r>
          </a:p>
        </p:txBody>
      </p:sp>
      <p:pic>
        <p:nvPicPr>
          <p:cNvPr id="4" name="Picture 3" descr="A picture containing shelf, book, indoor, computer&#10;&#10;Description automatically generated">
            <a:extLst>
              <a:ext uri="{FF2B5EF4-FFF2-40B4-BE49-F238E27FC236}">
                <a16:creationId xmlns:a16="http://schemas.microsoft.com/office/drawing/2014/main" id="{B8F7B8E4-525A-4834-AC7B-56B95304ADFD}"/>
              </a:ext>
            </a:extLst>
          </p:cNvPr>
          <p:cNvPicPr>
            <a:picLocks noChangeAspect="1"/>
          </p:cNvPicPr>
          <p:nvPr/>
        </p:nvPicPr>
        <p:blipFill rotWithShape="1">
          <a:blip r:embed="rId2">
            <a:extLst>
              <a:ext uri="{28A0092B-C50C-407E-A947-70E740481C1C}">
                <a14:useLocalDpi xmlns:a14="http://schemas.microsoft.com/office/drawing/2010/main" val="0"/>
              </a:ext>
            </a:extLst>
          </a:blip>
          <a:srcRect t="20000" b="17778"/>
          <a:stretch/>
        </p:blipFill>
        <p:spPr>
          <a:xfrm>
            <a:off x="0" y="2438400"/>
            <a:ext cx="9144000" cy="4267200"/>
          </a:xfrm>
          <a:prstGeom prst="rect">
            <a:avLst/>
          </a:prstGeom>
        </p:spPr>
      </p:pic>
    </p:spTree>
    <p:extLst>
      <p:ext uri="{BB962C8B-B14F-4D97-AF65-F5344CB8AC3E}">
        <p14:creationId xmlns:p14="http://schemas.microsoft.com/office/powerpoint/2010/main" val="66671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0960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strike="noStrike" kern="1200" cap="none" spc="0" normalizeH="0" baseline="0" noProof="0" dirty="0">
                <a:ln>
                  <a:noFill/>
                </a:ln>
                <a:solidFill>
                  <a:schemeClr val="accent1">
                    <a:lumMod val="50000"/>
                  </a:schemeClr>
                </a:solidFill>
                <a:effectLst/>
                <a:uLnTx/>
                <a:uFillTx/>
                <a:latin typeface="+mj-lt"/>
                <a:ea typeface="+mj-ea"/>
                <a:cs typeface="+mj-cs"/>
              </a:rPr>
              <a:t>Electromagnets: </a:t>
            </a:r>
            <a:br>
              <a:rPr kumimoji="0" lang="en-US" sz="4500" b="1" i="0" strike="noStrike" kern="1200" cap="none" spc="0" normalizeH="0" baseline="0" noProof="0" dirty="0">
                <a:ln>
                  <a:noFill/>
                </a:ln>
                <a:solidFill>
                  <a:schemeClr val="accent1">
                    <a:lumMod val="50000"/>
                  </a:schemeClr>
                </a:solidFill>
                <a:effectLst/>
                <a:uLnTx/>
                <a:uFillTx/>
                <a:latin typeface="+mj-lt"/>
                <a:ea typeface="+mj-ea"/>
                <a:cs typeface="+mj-cs"/>
              </a:rPr>
            </a:br>
            <a:r>
              <a:rPr kumimoji="0" lang="en-US" sz="4500" b="1" i="0" strike="noStrike" kern="1200" cap="none" spc="0" normalizeH="0" baseline="0" noProof="0" dirty="0">
                <a:ln>
                  <a:noFill/>
                </a:ln>
                <a:solidFill>
                  <a:schemeClr val="accent1">
                    <a:lumMod val="50000"/>
                  </a:schemeClr>
                </a:solidFill>
                <a:effectLst/>
                <a:uLnTx/>
                <a:uFillTx/>
                <a:latin typeface="+mj-lt"/>
                <a:ea typeface="+mj-ea"/>
                <a:cs typeface="+mj-cs"/>
              </a:rPr>
              <a:t>Key Questions</a:t>
            </a:r>
          </a:p>
        </p:txBody>
      </p:sp>
      <p:sp>
        <p:nvSpPr>
          <p:cNvPr id="684" name="TextBox 683"/>
          <p:cNvSpPr txBox="1"/>
          <p:nvPr/>
        </p:nvSpPr>
        <p:spPr>
          <a:xfrm>
            <a:off x="533400" y="2286000"/>
            <a:ext cx="8153400" cy="3539430"/>
          </a:xfrm>
          <a:prstGeom prst="rect">
            <a:avLst/>
          </a:prstGeom>
          <a:noFill/>
        </p:spPr>
        <p:txBody>
          <a:bodyPr wrap="square" rtlCol="0">
            <a:spAutoFit/>
          </a:bodyPr>
          <a:lstStyle/>
          <a:p>
            <a:pPr marL="514350" indent="-514350">
              <a:buAutoNum type="arabicPeriod"/>
            </a:pPr>
            <a:r>
              <a:rPr lang="en-US" sz="3200" b="1" dirty="0">
                <a:solidFill>
                  <a:schemeClr val="accent1"/>
                </a:solidFill>
              </a:rPr>
              <a:t>What is static electricity?</a:t>
            </a:r>
            <a:br>
              <a:rPr lang="en-US" sz="3200" b="1" dirty="0">
                <a:solidFill>
                  <a:schemeClr val="accent1"/>
                </a:solidFill>
              </a:rPr>
            </a:br>
            <a:endParaRPr lang="en-US" sz="3200" b="1" dirty="0">
              <a:solidFill>
                <a:schemeClr val="accent1"/>
              </a:solidFill>
            </a:endParaRPr>
          </a:p>
          <a:p>
            <a:pPr marL="514350" indent="-514350">
              <a:buAutoNum type="arabicPeriod"/>
            </a:pPr>
            <a:r>
              <a:rPr lang="en-US" sz="3200" b="1" dirty="0">
                <a:solidFill>
                  <a:schemeClr val="accent1">
                    <a:lumMod val="50000"/>
                  </a:schemeClr>
                </a:solidFill>
              </a:rPr>
              <a:t>Based on your experiences, what are some things that can cause a static charge?</a:t>
            </a:r>
            <a:br>
              <a:rPr lang="en-US" sz="3200" b="1" dirty="0"/>
            </a:br>
            <a:endParaRPr lang="en-US" sz="3200" b="1" dirty="0"/>
          </a:p>
          <a:p>
            <a:pPr marL="514350" indent="-514350">
              <a:buAutoNum type="arabicPeriod"/>
            </a:pPr>
            <a:r>
              <a:rPr lang="en-US" sz="3200" b="1" dirty="0">
                <a:solidFill>
                  <a:schemeClr val="accent1"/>
                </a:solidFill>
              </a:rPr>
              <a:t>How are electrically charged objects similar to magnets?</a:t>
            </a:r>
          </a:p>
        </p:txBody>
      </p:sp>
    </p:spTree>
    <p:extLst>
      <p:ext uri="{BB962C8B-B14F-4D97-AF65-F5344CB8AC3E}">
        <p14:creationId xmlns:p14="http://schemas.microsoft.com/office/powerpoint/2010/main" val="550667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1375</TotalTime>
  <Words>263</Words>
  <Application>Microsoft Office PowerPoint</Application>
  <PresentationFormat>On-screen Show (4:3)</PresentationFormat>
  <Paragraphs>23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September 10, 2013</dc:title>
  <dc:creator>Justin Jones</dc:creator>
  <cp:lastModifiedBy>Justin Jones</cp:lastModifiedBy>
  <cp:revision>62</cp:revision>
  <dcterms:created xsi:type="dcterms:W3CDTF">2013-09-10T11:01:26Z</dcterms:created>
  <dcterms:modified xsi:type="dcterms:W3CDTF">2020-10-09T18:18:03Z</dcterms:modified>
</cp:coreProperties>
</file>