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1864" r:id="rId3"/>
    <p:sldId id="553" r:id="rId4"/>
    <p:sldId id="2084" r:id="rId5"/>
    <p:sldId id="2054" r:id="rId6"/>
    <p:sldId id="1965" r:id="rId7"/>
    <p:sldId id="2065" r:id="rId8"/>
    <p:sldId id="2035" r:id="rId9"/>
    <p:sldId id="2075" r:id="rId10"/>
    <p:sldId id="2085" r:id="rId11"/>
    <p:sldId id="2077" r:id="rId12"/>
    <p:sldId id="2082" r:id="rId13"/>
    <p:sldId id="2090" r:id="rId14"/>
    <p:sldId id="2078" r:id="rId15"/>
    <p:sldId id="2080" r:id="rId16"/>
    <p:sldId id="2079" r:id="rId17"/>
    <p:sldId id="2081" r:id="rId18"/>
    <p:sldId id="2056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B1BCCA-99CE-47FD-9A1A-64D3E0FBB3F3}" v="4" dt="2025-04-15T13:54:23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61" autoAdjust="0"/>
  </p:normalViewPr>
  <p:slideViewPr>
    <p:cSldViewPr snapToGrid="0">
      <p:cViewPr varScale="1">
        <p:scale>
          <a:sx n="83" d="100"/>
          <a:sy n="83" d="100"/>
        </p:scale>
        <p:origin x="16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C7F7E-C70F-42C1-A21D-D4C05300B2B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74C7F-ADC6-4746-A12E-CFB93D81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3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03691-1C58-2E1B-C85C-8B91B0BE3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0019B7-4ECB-0C61-6856-ACCFC0B2F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D8A9C-9259-A692-93AC-AEE3A6AB2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Damian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team has been meeting since early ‘23, in June ‘23 we initiated committee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Committees met in July and August and…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 September, during our first official board of directors meeting, presented their initial thoughts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695DC-C039-B420-6134-EEE7F61A2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CCF78-F9D8-4864-B4B6-94758DC34A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495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A7FBF-223C-F59F-9371-E247FAB4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4DD1A-C676-1D23-69E3-45DE54395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08013" y="647700"/>
            <a:ext cx="5634037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3A24B-5653-D961-EBEB-705F0DB3E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21" y="3999735"/>
            <a:ext cx="6515901" cy="5276639"/>
          </a:xfrm>
        </p:spPr>
        <p:txBody>
          <a:bodyPr/>
          <a:lstStyle/>
          <a:p>
            <a:r>
              <a:rPr lang="en-US" sz="1600" b="1" dirty="0"/>
              <a:t>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Each link takes you to a specific 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19846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EB851-9556-4C4D-6F5F-E9CADE487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ACB4A-41C1-05C0-49CF-7B85839B8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08013" y="647700"/>
            <a:ext cx="5634037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88DC3-E05F-B154-F8D4-818E2D315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21" y="3999735"/>
            <a:ext cx="6515901" cy="5276639"/>
          </a:xfrm>
        </p:spPr>
        <p:txBody>
          <a:bodyPr/>
          <a:lstStyle/>
          <a:p>
            <a:r>
              <a:rPr lang="en-US" sz="1600" b="1" dirty="0"/>
              <a:t>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Here is a sample of the output from the Local Procurement section 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 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97600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0AA85-7A72-4DB2-2593-C7156AB9F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0B7664-BF39-4B81-211A-704ABDF8A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08013" y="647700"/>
            <a:ext cx="5634037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55A56-F7B4-1B91-A7A4-1DE5070A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21" y="3999735"/>
            <a:ext cx="6515901" cy="5276639"/>
          </a:xfrm>
        </p:spPr>
        <p:txBody>
          <a:bodyPr/>
          <a:lstStyle/>
          <a:p>
            <a:r>
              <a:rPr lang="en-US" sz="1600" b="1" dirty="0"/>
              <a:t>Erica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Recommendations are generated with the help of AI. 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Working with the University of Michigan team to integrate data </a:t>
            </a:r>
            <a:r>
              <a:rPr lang="en-US" sz="1600" b="1"/>
              <a:t>from our </a:t>
            </a:r>
            <a:r>
              <a:rPr lang="en-US" sz="1600" b="1" dirty="0"/>
              <a:t>Benchmarking Survey with the AI tool to help provide more focused and impactful recommendations.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Turn it over to Damian to talk about our other exciting project, the Sustainability Portal. 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66524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Damian to lead section on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74C7F-ADC6-4746-A12E-CFB93D8103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1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Damian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74C7F-ADC6-4746-A12E-CFB93D8103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Damian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74C7F-ADC6-4746-A12E-CFB93D8103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8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Damian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74C7F-ADC6-4746-A12E-CFB93D8103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9D63-A4AC-D022-A333-567C77453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BF653-11B5-6E6C-586A-CD7FD0C06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388938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DFA917-CC49-B27C-0683-011115D6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834" y="3783415"/>
            <a:ext cx="6459365" cy="5134007"/>
          </a:xfrm>
        </p:spPr>
        <p:txBody>
          <a:bodyPr/>
          <a:lstStyle/>
          <a:p>
            <a:pPr marL="0" indent="0" defTabSz="942289"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110004020202020204"/>
              </a:rPr>
              <a:t>Kris to lead Upcoming Events and How To Get Involved</a:t>
            </a:r>
          </a:p>
          <a:p>
            <a:pPr marL="285750" indent="-285750" defTabSz="942289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110004020202020204"/>
              </a:rPr>
              <a:t>Next two Forums</a:t>
            </a:r>
          </a:p>
          <a:p>
            <a:pPr marL="742950" lvl="1" indent="-285750" defTabSz="942289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110004020202020204"/>
              </a:rPr>
              <a:t>May 1 Brooklyn at JP Morgan</a:t>
            </a:r>
          </a:p>
          <a:p>
            <a:pPr marL="742950" lvl="1" indent="-285750" defTabSz="942289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110004020202020204"/>
              </a:rPr>
              <a:t>August 6 at NYU</a:t>
            </a:r>
          </a:p>
          <a:p>
            <a:pPr marL="742950" lvl="1" indent="-285750" defTabSz="942289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110004020202020204"/>
              </a:rPr>
              <a:t>Other 2025 Forums being considered:</a:t>
            </a:r>
          </a:p>
          <a:p>
            <a:pPr marL="1200150" lvl="2" indent="-285750" defTabSz="942289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110004020202020204"/>
              </a:rPr>
              <a:t>Chicago</a:t>
            </a:r>
          </a:p>
          <a:p>
            <a:pPr marL="1200150" lvl="2" indent="-285750" defTabSz="942289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ptos" panose="02110004020202020204"/>
              </a:rPr>
              <a:t>Orlando </a:t>
            </a:r>
          </a:p>
          <a:p>
            <a:pPr marL="285750" indent="-285750" defTabSz="942289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prstClr val="black"/>
              </a:solidFill>
              <a:latin typeface="Aptos" panose="02110004020202020204"/>
            </a:endParaRPr>
          </a:p>
          <a:p>
            <a:endParaRPr lang="en-US" sz="1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1851F-57A2-176A-BA07-525E5C63D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E01CCF78-F9D8-4864-B4B6-94758DC34AC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1812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Open it up for Q&amp;A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74C7F-ADC6-4746-A12E-CFB93D8103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8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Damian to lead this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74C7F-ADC6-4746-A12E-CFB93D8103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C2EFF-250A-1607-29B6-3AD65849A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58662-020B-9310-316D-767C1279D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9576E-FF1E-E540-8F63-4A8CECCE3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(Damian)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There are 4 key initiatives the group is working 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…with our limited time today, we wanted to share some more about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Before we get into details, a little more information about who we are.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(Turning it over to Kris)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128F3-4F28-510F-F3AE-3A8B8DF80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CCF78-F9D8-4864-B4B6-94758DC34A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47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D71EB-EA93-A8F5-69D2-476F729FF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D53010-9130-E386-4F2B-A9E8B58E7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D5DBF7-3E98-9DD9-2CA6-4C5196CD5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Kris to Lead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Currently 33 members representing the 5 non-commercial segments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Erica, Damian and myself (along with Bertrand Weber) make up the current Executive Committee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00BFE-58A3-AF5B-3ABC-E7B86AFAE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CCF78-F9D8-4864-B4B6-94758DC34A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3F140-7BDE-FF3D-0868-7DFABFA00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1F032B-816F-26E8-FDF5-3A91666D9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99B91-4768-F6D1-AB89-EEEA1BEAC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Kris to lead this slide.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83EC9-BFB6-141D-8DA9-248887D16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881D0-0922-4417-9B4C-B39BBF3569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54311-A720-BDCA-8B08-45A0043E2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356A4-ED3C-1332-1B21-63CA4BB29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1D5736-E1DD-D08A-56BB-604EBBD6C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4399218"/>
          </a:xfrm>
        </p:spPr>
        <p:txBody>
          <a:bodyPr/>
          <a:lstStyle/>
          <a:p>
            <a:r>
              <a:rPr lang="en-US" sz="1600" b="1" dirty="0"/>
              <a:t>Kris to lead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Thank Mark for being one of the first to follow our page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Review info in “Overview” section to describe who we are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Our page went live in February with our overview page, guiding principles, vision, mission, and objectives all laid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367D2-52BC-2956-F82E-484297B7A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CCF78-F9D8-4864-B4B6-94758DC34A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8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54475-B4DE-9832-654E-C98E31733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E5DE3-0379-784B-EFF5-D9ECD6884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08150" y="155575"/>
            <a:ext cx="4279900" cy="2408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84AD0-6D7C-EB0E-03D4-0592AA63E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960" y="2708541"/>
            <a:ext cx="6450556" cy="5999610"/>
          </a:xfrm>
        </p:spPr>
        <p:txBody>
          <a:bodyPr/>
          <a:lstStyle/>
          <a:p>
            <a:r>
              <a:rPr lang="en-US" sz="1600" b="1" dirty="0"/>
              <a:t>(Kris)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According to industry sources, there are 227 thousand non commercial locations in the US touching over 200 million people annually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However, the number of people reached is greatly understated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These are just each segments primary audiences, e.g. healthcare and patients…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…in healthcare, for every patient meal served the are 3 or more meals served to staff and guests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And that T&amp;L number is greatly understated…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…175 million Americans alone visit Orlando each year for business or pleasure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Anyway, non commercial foodservice runs through the very fabric of our society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Our opportunity…influence and enable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I would like to ask Erica to share some more information about one of our initiatives, the Sustainability Planning Template.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(Turn over to Erica)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50170-6721-2E90-C3A0-831C0EE12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E01CCF78-F9D8-4864-B4B6-94758DC34AC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8943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C50E7-A7C0-7441-AFEB-377540616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ED2C6-842E-E2F9-6B9C-9F93F62AE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08013" y="647700"/>
            <a:ext cx="5634037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162621-2F3E-3BEA-C5CF-1922ADC45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21" y="3999735"/>
            <a:ext cx="6515901" cy="5276639"/>
          </a:xfrm>
        </p:spPr>
        <p:txBody>
          <a:bodyPr/>
          <a:lstStyle/>
          <a:p>
            <a:r>
              <a:rPr lang="en-US" sz="1600" b="1" dirty="0"/>
              <a:t>Erica lead section on Sustainability Template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Created in conjunction with University of </a:t>
            </a:r>
            <a:r>
              <a:rPr lang="en-US" sz="1600" b="1" dirty="0" err="1"/>
              <a:t>Micigan</a:t>
            </a:r>
            <a:r>
              <a:rPr lang="en-US" sz="1600" b="1" dirty="0"/>
              <a:t> 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A useful tool for those just starting out on their sustainability journey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  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390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55143-7991-0D1E-D594-B7943D271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9D7D7-96FA-4970-2040-96B64CF6B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08013" y="647700"/>
            <a:ext cx="5634037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9E608-DD27-7B2C-098F-8BAB0F1A3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21" y="3999735"/>
            <a:ext cx="6515901" cy="5276639"/>
          </a:xfrm>
        </p:spPr>
        <p:txBody>
          <a:bodyPr/>
          <a:lstStyle/>
          <a:p>
            <a:r>
              <a:rPr lang="en-US" sz="1600" b="1" dirty="0"/>
              <a:t>Erica 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 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US" sz="1600" b="1" dirty="0"/>
              <a:t>  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0159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CB92-D3B9-FEA6-7F09-69ECD5774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52AF1-B24F-2619-00B8-C410DE750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7AD91-F613-EF34-6057-17276126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544E1-B0CE-D8B6-9875-78802FBE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5435C-2E85-AB76-D121-91324BA1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3E8D-5830-72F5-CA00-17022436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0AD6D-0D7C-CE57-9861-AE47DE975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2236-E7FF-2D96-07B4-72EE67B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948C1-3BF4-40A0-4A3B-C6786329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FCE8-6850-F5F4-2236-CAA4C6C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5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33909-1CB4-8F9E-7D42-8E0D2B4FD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BB885-2E34-35D9-0153-E898448FD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71C79-B56B-882A-7F09-D9FAFDDD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E7063-B967-49FF-3715-29DD4B05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4BDC9-18E8-CC93-2E18-22E2E1D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9E00-5FCF-6B4D-EA96-B84FEFEEE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F7F09-A4D5-5B82-32EA-5593C0A38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08B5-4411-7453-F6EA-3F7D2B95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3C673-0806-5DDC-5019-D7197D48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A5FED-9F4A-F9DC-65B6-46F04F72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3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7598-98A9-F559-7BD6-A4BF21DC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13A7A-8E76-3574-B5EE-D4AD34D82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36500-DFA5-2DB0-C769-F2D0084E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91200-D1E0-55E8-55E9-74EEBD56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B7FAA-3916-68EA-205A-95EF7641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6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1C5D-A998-9FD9-583E-04DE4207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1C851-8FC0-581C-716A-793733332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FD48-ECCF-6FDA-3868-4E0FFAB9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EEB4C-2119-DCD6-9769-9C3E9C86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E4C30-96CE-1015-9C9C-E204E564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11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95E6-7ECA-6B5E-1253-8F3538C9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F5CC-5739-D290-F62B-CEA1D08DC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0ABCE-881A-DA9C-9D8E-F36ADFF30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B6FA4-5037-368B-1B1C-71CE909D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52AB-A763-E4BF-9791-2DF410F6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4AD6A-F52A-913E-69B0-ACAFE890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9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D1E-F279-E869-B685-4DCBA117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3ADA5-9D3F-7B87-B9B9-FA0B5CB8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55A58-23C1-F2AE-4CE9-97C03563A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D117A-56A4-0850-B627-1C5FFF177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361DA-4A7E-D3F3-F1FA-B971B7E63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05FEF-BC05-B2EF-4B16-DFE61FF2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9F2B8-E58A-78E6-9E28-A903FAEC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3FF49-B20C-28EB-7F9C-15F7E732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3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B035-4508-D8D4-B8E5-CB14634B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2EE41-A739-9934-FF3C-8C5B9EA2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2A4E7-EDA4-7C56-33B4-5619A4B0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2EE33-B138-9051-6B82-C71C725B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84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460B3-A090-1E2C-8876-3D01F41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C7CC3-60C4-F562-0FCC-A1AAE232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63BF0-CC3D-2587-E4ED-F19BCBD6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63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5B2C-C4CE-49E3-F2A5-8B05AC9A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8723-AE61-07AE-33CC-4BF0A1327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BE36F-B46A-361D-76F1-3DC77FF8A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84E68-0194-FA79-046E-7DBD404E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B840F-AFB3-F90E-816E-1ABB5DC8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95D70-7C0A-E6E3-E929-98C44868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4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96DA-0260-88DE-3AEB-B2EAFAE5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681FE-191C-6356-FEA1-21D00FA32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BCA80-EA2B-0295-B066-ACE6691D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FC78F-DC56-C6BC-E9FA-4094FAA0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31C7C-9F9D-0843-300A-E9CD43B9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FDFA-66DB-2ED4-EDBD-3E961CDB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388BA-37D6-3A4D-D642-5A84C8953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240DA-E907-02A7-F829-88840EA51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16917-D0E2-6474-2B4E-E03E0269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82EF1-A9BF-8DC5-48C8-E42EE1A9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25837-34A2-C709-4EAA-DE1C33DB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04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CB4D-1FAE-DFED-18A6-F1073459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A81AE-02F8-F70F-4D97-FF256AB02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A0117-4138-A232-EE89-20E11ECD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39031-06F1-13F0-246B-56D2ADE9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8A23F-6694-4303-61B3-6F18F9ED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12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3FFA5-37FD-E164-FE45-75D1682B3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E6501-FB7E-26E3-F6D4-FB06766F1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DB956-7408-BF18-1B7A-BE262956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8A533-1E14-A43E-4737-5B698E85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2988-5AA5-2385-3072-DD46D252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8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753D-FAE2-90AC-4726-143C6B87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F1063-67C8-2E57-B307-5CB946EC5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5B2D7-3E24-6E8A-3CE7-57F5F3C4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73AE3-20E2-A773-26DE-A95F1DE9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FF907-0D32-725C-BF59-707CCD73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A040-86D7-D906-C77B-BB790CF7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3050-5972-E652-0079-83A222023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6E4BF-C3B4-7CDE-4CA9-C96138027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D98A9-4E1F-CCEF-3D4A-4B3DF4C7F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901DF-411D-B978-A433-63FD6EC9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A2B18-CE10-D96E-9515-E805936A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6C84-C841-00C1-D9E8-9026F5B0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FEC1-A637-A9B6-5938-B0636501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7D990-C568-A42D-B364-DF084E521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297C0-783D-2A53-E53F-CD1A80614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09D79-86B7-CB3F-5F0F-D98E6D094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05F15-0AE0-4C1F-4039-3CBE83A0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73B2C-C18C-7E9B-5CF7-EA113572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A8A07-A37B-7EAF-B822-786DA958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2A25-4C1D-F63F-C273-DBD99B49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FC38E-4F5A-C9C4-18CF-795F098D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9AAD0-A1E2-4D1E-C90E-D75309A9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C861E-1F2B-75D1-32D3-A1D9EC8E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2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06B08-C39E-E776-75FB-F7D35C8C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879AB-4B0D-A5CD-B12F-28537D39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9F5FB-0F3C-FE7D-C9E5-4F95A6C0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6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36BA-30E4-AC49-7CCD-9917AE87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BFB2-1744-472F-E276-33C53549C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D8EBA-1A6D-01D7-489F-7FBCC426A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946ED-CFF2-DBBE-86E8-BAFB3855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DB0C1-6E9D-640D-8CC8-06D4A621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13E92-2FF0-E16B-C83D-BE6EE4D1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3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3AFC-A0BF-F541-DC3C-B77B0494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57A45-B17D-2B18-F0F5-EAECBC766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01702-8BD9-2076-F1F9-D65FD1105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FB47F-F4DF-04A7-EE70-B1649B0E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F7B35-F7FF-D8A0-5341-D7CB0ABB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B5DB9-A4B2-3B3A-558C-5DC17E37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1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03CF1-A2F4-D481-16CA-80E21FC9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0C215-C253-D4A3-C762-297146316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2B1A7-A897-7075-4A3A-1183B3421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4A7ABA-A3E4-40E3-B488-9E9FA5074BA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BBD7D-8AC1-42FF-9EAF-C37C23B01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D279-F9C0-AD1C-12D9-94DC365D7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864B4-7FC6-4C29-9CAC-830ABC3D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2D960-66EC-6DFC-BA88-D211D919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AC49-87FC-9688-4CE5-C1123AA4D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92A2B-2B2E-DE5F-FF04-BA9C4156E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1DD1-E454-4916-B56E-425B4DC8319A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66256-2EBB-857A-5DC0-F33B42695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40B82-C5B7-3C57-C1AF-7F23F39B9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F895-2620-4C0D-833E-4D224A5F7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4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fmuO7aX7xSoz8UnsNVsfCT2nuZAO0awC945Hebhg703YxrRQ/viewform?usp=header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docs.google.com/forms/d/e/1FAIpQLSdMrOCs0EuKWcFT9gvMZUxp-QzeWeNS-DmcYUi_-PxYCoHI1w/viewform?usp=head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forms/d/e/1FAIpQLSdhq7Bbty8kbB7bLhmnc7bSJnVGj1_TmIzrNxg6ZggwrIyUIw/viewform?usp=header" TargetMode="External"/><Relationship Id="rId5" Type="http://schemas.openxmlformats.org/officeDocument/2006/relationships/hyperlink" Target="https://docs.google.com/forms/d/e/1FAIpQLSdBXkCx8C0Znlt80u0A2UQ1D1Y497_YPjEss34DzFUIYEC3fg/viewform?usp=header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hyperlink" Target="mailto:jgspartan@ao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8.png"/><Relationship Id="rId4" Type="http://schemas.openxmlformats.org/officeDocument/2006/relationships/hyperlink" Target="mailto:Bruce.kidney@ketteringhealth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lFgIu8mkfKWFyq2vNeZbxfBPSA9pLcDz/view?usp=sharin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A65C7-68DD-1C86-97A0-915317032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96B1AEC-6485-899B-C4F5-2E1F185D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376" y="2769467"/>
            <a:ext cx="451369" cy="449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AA8B8-4278-6C78-51E7-FBCD78152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851" y="211849"/>
            <a:ext cx="9364849" cy="3705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D941E8-313A-5D86-B105-63F14F421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17" y="2118370"/>
            <a:ext cx="9981277" cy="109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F1AF66-7105-1BAA-D3A1-E3EAFC627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263" y="2627364"/>
            <a:ext cx="3627633" cy="8020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6F718B-4825-9CBE-69DD-E92160CF1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387" y="2584310"/>
            <a:ext cx="3391896" cy="809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9B031-A06B-D2FA-2E5B-56EEED88F824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AC509-A155-2BAB-DC97-9005A24111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3859" y="6535841"/>
            <a:ext cx="1508047" cy="254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BDDDAA-07F3-38CC-7526-1CBA56FD6BEE}"/>
              </a:ext>
            </a:extLst>
          </p:cNvPr>
          <p:cNvSpPr txBox="1"/>
          <p:nvPr/>
        </p:nvSpPr>
        <p:spPr>
          <a:xfrm>
            <a:off x="319660" y="4177840"/>
            <a:ext cx="11480800" cy="5779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C6C7B-D659-780B-ACD1-E91B4B9541D0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2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7EA4B-1B7A-EFF9-2687-4C02C9613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1AD15B-B8AB-01BB-12D2-723F0C36F82A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4F20B-6B31-143C-6431-610913CD0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859" y="6535841"/>
            <a:ext cx="1508047" cy="25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C6D551-3FAE-69B2-D7F5-6ACF98D07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6CC39B-68CC-EF4B-4A9A-27B7C906A906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2CB42BB3-E33D-FEFC-DB2C-D2F475615C96}"/>
              </a:ext>
            </a:extLst>
          </p:cNvPr>
          <p:cNvSpPr txBox="1">
            <a:spLocks/>
          </p:cNvSpPr>
          <p:nvPr/>
        </p:nvSpPr>
        <p:spPr>
          <a:xfrm>
            <a:off x="415600" y="1784601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39710"/>
              <a:buFont typeface="Arial"/>
              <a:buNone/>
              <a:tabLst/>
              <a:defRPr/>
            </a:pPr>
            <a:r>
              <a:rPr kumimoji="0" lang="en-US" sz="3693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SSGF Sustainable Procurement</a:t>
            </a:r>
            <a:endParaRPr kumimoji="0" lang="en-US" sz="3693" b="0" i="0" u="sng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39710"/>
              <a:buFont typeface="Arial"/>
              <a:buNone/>
              <a:tabLst/>
              <a:defRPr/>
            </a:pPr>
            <a:r>
              <a:rPr kumimoji="0" lang="en-US" sz="3693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SSGF Waste Reduction</a:t>
            </a:r>
            <a:endParaRPr kumimoji="0" lang="en-US" sz="3693" b="0" i="0" u="sng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39710"/>
              <a:buFont typeface="Arial"/>
              <a:buNone/>
              <a:tabLst/>
              <a:defRPr/>
            </a:pPr>
            <a:r>
              <a:rPr kumimoji="0" lang="en-US" sz="3693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SSGF Menu Design</a:t>
            </a:r>
            <a:endParaRPr kumimoji="0" lang="en-US" sz="3693" b="0" i="0" u="sng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39710"/>
              <a:buFont typeface="Arial"/>
              <a:buNone/>
              <a:tabLst/>
              <a:defRPr/>
            </a:pPr>
            <a:r>
              <a:rPr kumimoji="0" lang="en-US" sz="3693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SSGF Operational Efficiency</a:t>
            </a:r>
            <a:endParaRPr kumimoji="0" lang="en-US" sz="3693" b="0" i="0" u="sng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39710"/>
              <a:buFont typeface="Arial"/>
              <a:buNone/>
              <a:tabLst/>
              <a:defRPr/>
            </a:pPr>
            <a:r>
              <a:rPr kumimoji="0" lang="en-US" sz="3693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SSGF Community Engagement</a:t>
            </a:r>
            <a:endParaRPr kumimoji="0" lang="en-US" sz="3693" b="0" i="0" u="sng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DFA56-0577-D5C6-FE44-E912362B0F6D}"/>
              </a:ext>
            </a:extLst>
          </p:cNvPr>
          <p:cNvSpPr txBox="1"/>
          <p:nvPr/>
        </p:nvSpPr>
        <p:spPr>
          <a:xfrm>
            <a:off x="139485" y="738183"/>
            <a:ext cx="11863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Generated Strategic Plan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Step-by-step questionnaire produces strategic sustainability plan   </a:t>
            </a:r>
          </a:p>
        </p:txBody>
      </p:sp>
    </p:spTree>
    <p:extLst>
      <p:ext uri="{BB962C8B-B14F-4D97-AF65-F5344CB8AC3E}">
        <p14:creationId xmlns:p14="http://schemas.microsoft.com/office/powerpoint/2010/main" val="27049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7D613-B76C-5B70-B65A-D6848856E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311649-2911-66FA-B434-4362977321C2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D93B7-ED21-6131-FF83-26D7629EA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859" y="6535841"/>
            <a:ext cx="1508047" cy="25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234C75-6C7F-30EF-AE9C-6D70F25AD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B41C77-8297-C73F-7A53-F9093AFF1AC1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50F55-3FC8-EBF9-7E3B-BDF0AD3A1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556" y="830680"/>
            <a:ext cx="9689087" cy="5611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59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F678B-AD96-C34D-0E63-81F64157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327850-974C-A3CC-CA5A-1507B3DFB048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62D97-AF50-47D4-DA1E-1EA2F787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859" y="6535841"/>
            <a:ext cx="1508047" cy="25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6CA6C-B7F9-EF88-0755-ACD9ED99F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DC4AD-8F2C-76CD-AD16-4BE52DC1EE87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38128-766C-0C33-2293-77CB9AA14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265" y="695763"/>
            <a:ext cx="8154376" cy="5654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04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1581C2D-C66B-D2F0-4AA6-A80C3FA0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63" y="2926800"/>
            <a:ext cx="4391024" cy="2291086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17235C-46D5-E11E-74D8-A88AE01C7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9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7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72CBF5DC-D15A-6CA2-F6C5-A0CF61FB7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r="99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2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A0B65BC-9EA3-ECBE-4B2F-73B2F7BF1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80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4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A28AF9-31E7-1389-7FD5-2BD48F65A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1459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9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533FA-C6AB-F971-DAD0-93A289B4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173EB-5E23-2458-E3EA-765A8F6C73E5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EADD0-4152-2C99-12D6-0D1999686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859" y="6535841"/>
            <a:ext cx="1508047" cy="25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06CED3-2C9F-8F7F-D1E9-B0A78C802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9FA2A9-3B5B-49E3-D342-4F0C27C14B82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8ED1C-E904-FDDD-FB74-9972AC650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5" y="635110"/>
            <a:ext cx="8569551" cy="1669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6B86A-B67C-1F98-FD70-A636F99C2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071" y="2304790"/>
            <a:ext cx="9476754" cy="1614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97A75-6616-6301-2638-0BF5C3586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1634" y="635111"/>
            <a:ext cx="3703827" cy="1684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3640FB-092D-1C06-5B5A-AA1EF27C79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" y="2294325"/>
            <a:ext cx="2709584" cy="1316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DA642D-F458-E8BB-4ED5-2B67BCDB42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5" y="3611274"/>
            <a:ext cx="4569745" cy="1494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323264-C4B0-B836-9817-71CA583EE4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3675965"/>
            <a:ext cx="5522157" cy="1413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414C62-9CF5-D6BD-9981-4F3B4581D8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95" y="5102214"/>
            <a:ext cx="3100886" cy="1411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A16ED-B4FB-4119-6CFA-DE53BF05B8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06355" y="3661001"/>
            <a:ext cx="2188912" cy="1413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45703D-7757-6C1E-8848-65C66C3CAE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9770" y="5052732"/>
            <a:ext cx="7578055" cy="14393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F618BC-EE43-2209-6D59-38B4C0CF83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6453" y="5076227"/>
            <a:ext cx="1737084" cy="14251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ED8BC6-5A8F-4EE1-D757-FC9129D7DB5D}"/>
              </a:ext>
            </a:extLst>
          </p:cNvPr>
          <p:cNvSpPr/>
          <p:nvPr/>
        </p:nvSpPr>
        <p:spPr>
          <a:xfrm>
            <a:off x="4376618" y="2892899"/>
            <a:ext cx="3994529" cy="192422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Next Forums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May 1 Brooklyn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August 6 NYC</a:t>
            </a:r>
          </a:p>
        </p:txBody>
      </p:sp>
    </p:spTree>
    <p:extLst>
      <p:ext uri="{BB962C8B-B14F-4D97-AF65-F5344CB8AC3E}">
        <p14:creationId xmlns:p14="http://schemas.microsoft.com/office/powerpoint/2010/main" val="114198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927C-B69D-EE34-F1BF-E65D0A670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Get Involved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CF364-B559-1C61-B29A-42E344768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439" y="399423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Jim Green: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jgspartan@aol.com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097D54-74C1-E5CB-DB3C-6BFBBE1FB7A4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6BCB1-0880-7B4D-3F99-5693FE7A0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F81CD-82ED-6710-9768-F2C09F9BE859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8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B4D03-35AB-1427-D419-2085F4B6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D1A272E9-AC31-BAA5-7B2F-CC3AE5C9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393" y="6433101"/>
            <a:ext cx="1508047" cy="2548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C2534-8207-567B-772D-3A3CC8CAFF5C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/>
              <a:t>Sustainability Leadership Team_________________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615CC-9F8B-4CCD-17C5-A6CE2B681B9D}"/>
              </a:ext>
            </a:extLst>
          </p:cNvPr>
          <p:cNvSpPr txBox="1"/>
          <p:nvPr/>
        </p:nvSpPr>
        <p:spPr>
          <a:xfrm>
            <a:off x="162560" y="589774"/>
            <a:ext cx="12029440" cy="6004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 – Key Facts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topic, no common framework</a:t>
            </a:r>
          </a:p>
          <a:p>
            <a:pPr marL="342900" marR="0" lvl="0" indent="-342900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vested parties with varying messages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one place operators can go to find resources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one place resources can go to reach operators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Intermediaries filter/block/control operator access. “Bigs vs. Smalls”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Operator and resource organizations pressured to demonstrate sustainability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Operator and resource organizations, and consumers “</a:t>
            </a:r>
            <a:r>
              <a:rPr lang="en-US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want”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it, but don’t fully </a:t>
            </a:r>
            <a:r>
              <a:rPr lang="en-US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“need” it…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don’t know how to </a:t>
            </a:r>
            <a:r>
              <a:rPr lang="en-US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“satiate”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 and capture value…</a:t>
            </a:r>
          </a:p>
          <a:p>
            <a:pPr marL="342900" marR="0" lvl="0" indent="-342900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…limiting organization’s and resource’s investment and consumer participation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-up of a guitar">
            <a:extLst>
              <a:ext uri="{FF2B5EF4-FFF2-40B4-BE49-F238E27FC236}">
                <a16:creationId xmlns:a16="http://schemas.microsoft.com/office/drawing/2014/main" id="{151D90B1-C6B5-297C-45D9-6FC3A4265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57" y="589774"/>
            <a:ext cx="4307840" cy="2928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131470-6BCC-9C72-DB1A-3A181CE61F7B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87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F265A-1488-54AE-AE71-68739FB54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0838D6-3FA0-AEA6-DC35-69CAB52BE88D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5806E-3E9A-6043-BCF3-66901AF03F60}"/>
              </a:ext>
            </a:extLst>
          </p:cNvPr>
          <p:cNvSpPr txBox="1"/>
          <p:nvPr/>
        </p:nvSpPr>
        <p:spPr>
          <a:xfrm>
            <a:off x="70094" y="671966"/>
            <a:ext cx="12029440" cy="5413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 Initiatives</a:t>
            </a:r>
          </a:p>
          <a:p>
            <a:pPr marL="457200" marR="0" lvl="0" indent="-4572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Sustainability Portal</a:t>
            </a:r>
          </a:p>
          <a:p>
            <a:pPr marL="457200" marR="0" lvl="0" indent="-4572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Sustainability Forums</a:t>
            </a:r>
          </a:p>
          <a:p>
            <a:pPr marL="457200" marR="0" lvl="0" indent="-4572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Sustainability Benchmarking Survey</a:t>
            </a:r>
          </a:p>
          <a:p>
            <a:pPr marL="457200" marR="0" lvl="0" indent="-4572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Sustainability Planning Guide</a:t>
            </a:r>
          </a:p>
          <a:p>
            <a:pPr marL="457200" marR="0" lvl="0" indent="-4572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local communities</a:t>
            </a:r>
          </a:p>
          <a:p>
            <a:pPr marL="457200" marR="0" lvl="0" indent="-4572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culture of sustainability </a:t>
            </a:r>
          </a:p>
          <a:p>
            <a:pPr marL="457200" marR="0" lvl="0" indent="-4572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AGORA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LinkedIn Page </a:t>
            </a:r>
          </a:p>
          <a:p>
            <a:pPr marL="457200" marR="0" lvl="0" indent="-4572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Associations, Groups &amp; Organizations 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9F20B-BD7D-AC5E-317E-D87AEF7A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859" y="6535841"/>
            <a:ext cx="1508047" cy="254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796D0F-770B-69C4-10BE-7EA26A95C60E}"/>
              </a:ext>
            </a:extLst>
          </p:cNvPr>
          <p:cNvSpPr txBox="1"/>
          <p:nvPr/>
        </p:nvSpPr>
        <p:spPr>
          <a:xfrm>
            <a:off x="2190964" y="6334780"/>
            <a:ext cx="78100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49AC7-090F-AF86-5E18-534842329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1982AC63-794F-5DB8-B0AD-24DE925C7630}"/>
              </a:ext>
            </a:extLst>
          </p:cNvPr>
          <p:cNvSpPr/>
          <p:nvPr/>
        </p:nvSpPr>
        <p:spPr>
          <a:xfrm>
            <a:off x="6222248" y="1234038"/>
            <a:ext cx="701267" cy="306239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7D1B6247-0822-7A91-DC2A-7B5A4AA8FADE}"/>
              </a:ext>
            </a:extLst>
          </p:cNvPr>
          <p:cNvSpPr/>
          <p:nvPr/>
        </p:nvSpPr>
        <p:spPr>
          <a:xfrm>
            <a:off x="7014625" y="2655519"/>
            <a:ext cx="712881" cy="2154476"/>
          </a:xfrm>
          <a:prstGeom prst="curvedLeftArrow">
            <a:avLst>
              <a:gd name="adj1" fmla="val 25000"/>
              <a:gd name="adj2" fmla="val 50000"/>
              <a:gd name="adj3" fmla="val 2162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E08C5-4BFC-8BA7-C0E1-186F84EDA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367" y="806972"/>
            <a:ext cx="4177255" cy="2349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696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FCF5F-53AC-818B-74A1-86D55823D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358013FF-59B2-FE36-6873-53281F2AD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393" y="6433101"/>
            <a:ext cx="1508047" cy="2548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6A6D5CC-F683-001A-143F-E6E2EA6075A0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A338E-A5C8-3701-942C-3A4FE543662A}"/>
              </a:ext>
            </a:extLst>
          </p:cNvPr>
          <p:cNvSpPr txBox="1"/>
          <p:nvPr/>
        </p:nvSpPr>
        <p:spPr>
          <a:xfrm>
            <a:off x="2820434" y="6318650"/>
            <a:ext cx="310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Committee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EAE3143-2091-DCDB-D61E-A6C6ECB7D17D}"/>
              </a:ext>
            </a:extLst>
          </p:cNvPr>
          <p:cNvGraphicFramePr>
            <a:graphicFrameLocks noGrp="1"/>
          </p:cNvGraphicFramePr>
          <p:nvPr/>
        </p:nvGraphicFramePr>
        <p:xfrm>
          <a:off x="7110041" y="4016598"/>
          <a:ext cx="39655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848">
                  <a:extLst>
                    <a:ext uri="{9D8B030D-6E8A-4147-A177-3AD203B41FA5}">
                      <a16:colId xmlns:a16="http://schemas.microsoft.com/office/drawing/2014/main" val="1203536178"/>
                    </a:ext>
                  </a:extLst>
                </a:gridCol>
                <a:gridCol w="741889">
                  <a:extLst>
                    <a:ext uri="{9D8B030D-6E8A-4147-A177-3AD203B41FA5}">
                      <a16:colId xmlns:a16="http://schemas.microsoft.com/office/drawing/2014/main" val="3943808904"/>
                    </a:ext>
                  </a:extLst>
                </a:gridCol>
                <a:gridCol w="668918">
                  <a:extLst>
                    <a:ext uri="{9D8B030D-6E8A-4147-A177-3AD203B41FA5}">
                      <a16:colId xmlns:a16="http://schemas.microsoft.com/office/drawing/2014/main" val="3230655126"/>
                    </a:ext>
                  </a:extLst>
                </a:gridCol>
                <a:gridCol w="688845">
                  <a:extLst>
                    <a:ext uri="{9D8B030D-6E8A-4147-A177-3AD203B41FA5}">
                      <a16:colId xmlns:a16="http://schemas.microsoft.com/office/drawing/2014/main" val="1874532273"/>
                    </a:ext>
                  </a:extLst>
                </a:gridCol>
              </a:tblGrid>
              <a:tr h="3531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June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08601"/>
                  </a:ext>
                </a:extLst>
              </a:tr>
              <a:tr h="353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Resource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753500"/>
                  </a:ext>
                </a:extLst>
              </a:tr>
              <a:tr h="35317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Collaboration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3016"/>
                  </a:ext>
                </a:extLst>
              </a:tr>
              <a:tr h="35317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Execution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803661"/>
                  </a:ext>
                </a:extLst>
              </a:tr>
              <a:tr h="35317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Executive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40729"/>
                  </a:ext>
                </a:extLst>
              </a:tr>
              <a:tr h="35317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Board of Directors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0552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849680-CBAF-2350-8EE8-57F74D65C2BF}"/>
              </a:ext>
            </a:extLst>
          </p:cNvPr>
          <p:cNvGraphicFramePr>
            <a:graphicFrameLocks noGrp="1"/>
          </p:cNvGraphicFramePr>
          <p:nvPr/>
        </p:nvGraphicFramePr>
        <p:xfrm>
          <a:off x="2809402" y="752062"/>
          <a:ext cx="3965502" cy="3081509"/>
        </p:xfrm>
        <a:graphic>
          <a:graphicData uri="http://schemas.openxmlformats.org/drawingml/2006/table">
            <a:tbl>
              <a:tblPr/>
              <a:tblGrid>
                <a:gridCol w="1505059">
                  <a:extLst>
                    <a:ext uri="{9D8B030D-6E8A-4147-A177-3AD203B41FA5}">
                      <a16:colId xmlns:a16="http://schemas.microsoft.com/office/drawing/2014/main" val="2179698816"/>
                    </a:ext>
                  </a:extLst>
                </a:gridCol>
                <a:gridCol w="2460443">
                  <a:extLst>
                    <a:ext uri="{9D8B030D-6E8A-4147-A177-3AD203B41FA5}">
                      <a16:colId xmlns:a16="http://schemas.microsoft.com/office/drawing/2014/main" val="1789468892"/>
                    </a:ext>
                  </a:extLst>
                </a:gridCol>
              </a:tblGrid>
              <a:tr h="3294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Collaboration Committee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50928"/>
                  </a:ext>
                </a:extLst>
              </a:tr>
              <a:tr h="247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 O'Brien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NYC Schools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09308"/>
                  </a:ext>
                </a:extLst>
              </a:tr>
              <a:tr h="239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Carolyn Milea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 University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098859"/>
                  </a:ext>
                </a:extLst>
              </a:tr>
              <a:tr h="23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Justin Williams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Wells Fargo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781231"/>
                  </a:ext>
                </a:extLst>
              </a:tr>
              <a:tr h="23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Midgie Cajayon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 Bank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81716"/>
                  </a:ext>
                </a:extLst>
              </a:tr>
              <a:tr h="23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D'Angelo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527016"/>
                  </a:ext>
                </a:extLst>
              </a:tr>
              <a:tr h="232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Brittney Berling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Troup County School System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30076"/>
                  </a:ext>
                </a:extLst>
              </a:tr>
              <a:tr h="23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Alyssa Amarosa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Goldman Sachs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96590"/>
                  </a:ext>
                </a:extLst>
              </a:tr>
              <a:tr h="23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Renee Crampton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Rapids Public Schools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229066"/>
                  </a:ext>
                </a:extLst>
              </a:tr>
              <a:tr h="232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Megan Varner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 State University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617534"/>
                  </a:ext>
                </a:extLst>
              </a:tr>
              <a:tr h="232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Kaylee Swanson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Corewell Health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119691"/>
                  </a:ext>
                </a:extLst>
              </a:tr>
              <a:tr h="239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Carolyn Thomas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Macomb ISD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39193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D55AB7-E031-06BF-F387-26B8AF72914A}"/>
              </a:ext>
            </a:extLst>
          </p:cNvPr>
          <p:cNvGraphicFramePr>
            <a:graphicFrameLocks noGrp="1"/>
          </p:cNvGraphicFramePr>
          <p:nvPr/>
        </p:nvGraphicFramePr>
        <p:xfrm>
          <a:off x="7113188" y="790335"/>
          <a:ext cx="3962353" cy="3043235"/>
        </p:xfrm>
        <a:graphic>
          <a:graphicData uri="http://schemas.openxmlformats.org/drawingml/2006/table">
            <a:tbl>
              <a:tblPr/>
              <a:tblGrid>
                <a:gridCol w="1503863">
                  <a:extLst>
                    <a:ext uri="{9D8B030D-6E8A-4147-A177-3AD203B41FA5}">
                      <a16:colId xmlns:a16="http://schemas.microsoft.com/office/drawing/2014/main" val="1554424276"/>
                    </a:ext>
                  </a:extLst>
                </a:gridCol>
                <a:gridCol w="2458490">
                  <a:extLst>
                    <a:ext uri="{9D8B030D-6E8A-4147-A177-3AD203B41FA5}">
                      <a16:colId xmlns:a16="http://schemas.microsoft.com/office/drawing/2014/main" val="1078151414"/>
                    </a:ext>
                  </a:extLst>
                </a:gridCol>
              </a:tblGrid>
              <a:tr h="327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Execution Committee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59585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 Ellnor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Cnty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Public Schools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018989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Kevin D'Onofrio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SUNY Cobleskill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87992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Kristine Cotton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775587"/>
                  </a:ext>
                </a:extLst>
              </a:tr>
              <a:tr h="2758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Juan Gonzalez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Nutrition Services Dept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148356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Bruce Kidney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Kettering Health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185770"/>
                  </a:ext>
                </a:extLst>
              </a:tr>
              <a:tr h="275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 Browning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Hopkins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81091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Keith Soster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Mich. Med.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191673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Haleigh Savage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Kentwood Public Schools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471244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 McGrody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Orlando Health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894862"/>
                  </a:ext>
                </a:extLst>
              </a:tr>
              <a:tr h="275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Denae Alva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Intermountain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9356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6959B5B-79CD-55CB-E70F-F3828783ED54}"/>
              </a:ext>
            </a:extLst>
          </p:cNvPr>
          <p:cNvGraphicFramePr>
            <a:graphicFrameLocks noGrp="1"/>
          </p:cNvGraphicFramePr>
          <p:nvPr/>
        </p:nvGraphicFramePr>
        <p:xfrm>
          <a:off x="2809401" y="4016598"/>
          <a:ext cx="3965501" cy="2119024"/>
        </p:xfrm>
        <a:graphic>
          <a:graphicData uri="http://schemas.openxmlformats.org/drawingml/2006/table">
            <a:tbl>
              <a:tblPr/>
              <a:tblGrid>
                <a:gridCol w="1505058">
                  <a:extLst>
                    <a:ext uri="{9D8B030D-6E8A-4147-A177-3AD203B41FA5}">
                      <a16:colId xmlns:a16="http://schemas.microsoft.com/office/drawing/2014/main" val="4282107051"/>
                    </a:ext>
                  </a:extLst>
                </a:gridCol>
                <a:gridCol w="2460443">
                  <a:extLst>
                    <a:ext uri="{9D8B030D-6E8A-4147-A177-3AD203B41FA5}">
                      <a16:colId xmlns:a16="http://schemas.microsoft.com/office/drawing/2014/main" val="1308967388"/>
                    </a:ext>
                  </a:extLst>
                </a:gridCol>
              </a:tblGrid>
              <a:tr h="3015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 Committee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8022"/>
                  </a:ext>
                </a:extLst>
              </a:tr>
              <a:tr h="25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Jessica Shelly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Cincinnati Public Schools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745640"/>
                  </a:ext>
                </a:extLst>
              </a:tr>
              <a:tr h="25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Paige Ermer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State University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394167"/>
                  </a:ext>
                </a:extLst>
              </a:tr>
              <a:tr h="261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 Bohbot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Matters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574398"/>
                  </a:ext>
                </a:extLst>
              </a:tr>
              <a:tr h="261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Kaitlyn Welzen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Duke University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571653"/>
                  </a:ext>
                </a:extLst>
              </a:tr>
              <a:tr h="261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A Green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Swarthmore College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676264"/>
                  </a:ext>
                </a:extLst>
              </a:tr>
              <a:tr h="261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Mesagno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JPMorgan Chase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37837"/>
                  </a:ext>
                </a:extLst>
              </a:tr>
              <a:tr h="261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Nelson Quiles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 City Schools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311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C99685D-DEDB-1182-A6F7-DED75CB54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E2EDD8-7B9B-018F-DAEA-1DFAE753B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12" y="684181"/>
            <a:ext cx="2275805" cy="61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1F34E-D862-1DCD-7F88-AF6EB1988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DE1DEA96-A440-C5AD-4BBF-E8F839C78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393" y="6433101"/>
            <a:ext cx="1508047" cy="2548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4E10EC-A105-B15D-476D-F2E455DD0874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5CD81F-CAD0-8A22-C8E6-F8A7A25AE5C2}"/>
              </a:ext>
            </a:extLst>
          </p:cNvPr>
          <p:cNvSpPr/>
          <p:nvPr/>
        </p:nvSpPr>
        <p:spPr>
          <a:xfrm>
            <a:off x="223520" y="4946140"/>
            <a:ext cx="11805920" cy="17418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Board of Directors -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3FC508-D768-CC41-AAC3-7C8FDE635955}"/>
              </a:ext>
            </a:extLst>
          </p:cNvPr>
          <p:cNvSpPr/>
          <p:nvPr/>
        </p:nvSpPr>
        <p:spPr>
          <a:xfrm>
            <a:off x="436880" y="5010667"/>
            <a:ext cx="2783840" cy="5334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128EEF-AFFF-E9EA-C83A-561FE003E6FF}"/>
              </a:ext>
            </a:extLst>
          </p:cNvPr>
          <p:cNvSpPr/>
          <p:nvPr/>
        </p:nvSpPr>
        <p:spPr>
          <a:xfrm>
            <a:off x="8686800" y="5017261"/>
            <a:ext cx="3108960" cy="5334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6B96C5-8DC8-BE40-CF1A-75C779687862}"/>
              </a:ext>
            </a:extLst>
          </p:cNvPr>
          <p:cNvSpPr/>
          <p:nvPr/>
        </p:nvSpPr>
        <p:spPr>
          <a:xfrm>
            <a:off x="4688839" y="5017261"/>
            <a:ext cx="2783840" cy="5334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Committee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9011E4-4877-5EE2-8E4C-5619B7005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9" y="672298"/>
            <a:ext cx="10641997" cy="3704787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3F6631CB-506E-2E98-EF91-5A47FD87685A}"/>
              </a:ext>
            </a:extLst>
          </p:cNvPr>
          <p:cNvSpPr/>
          <p:nvPr/>
        </p:nvSpPr>
        <p:spPr>
          <a:xfrm rot="10800000">
            <a:off x="1549404" y="3607125"/>
            <a:ext cx="426720" cy="13390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1401D7F2-891F-B3C4-EF6A-CB618CC6ED0B}"/>
              </a:ext>
            </a:extLst>
          </p:cNvPr>
          <p:cNvSpPr/>
          <p:nvPr/>
        </p:nvSpPr>
        <p:spPr>
          <a:xfrm rot="10800000">
            <a:off x="9926328" y="3587132"/>
            <a:ext cx="426720" cy="13590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8CAA94D-368F-862E-6D4D-B397DE98934D}"/>
              </a:ext>
            </a:extLst>
          </p:cNvPr>
          <p:cNvSpPr/>
          <p:nvPr/>
        </p:nvSpPr>
        <p:spPr>
          <a:xfrm rot="10800000">
            <a:off x="5742946" y="4412645"/>
            <a:ext cx="426720" cy="5334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428AA9-C2B5-2398-6233-2BAC79592B5D}"/>
              </a:ext>
            </a:extLst>
          </p:cNvPr>
          <p:cNvSpPr/>
          <p:nvPr/>
        </p:nvSpPr>
        <p:spPr>
          <a:xfrm>
            <a:off x="4709159" y="6071065"/>
            <a:ext cx="2783840" cy="5334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08469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98BF4-F7A3-E555-B927-6F898CEB9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024DF49-2DBA-2A92-0CA3-F7B8DB7848A0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98076-6B2E-B689-FCD4-5F1D437B5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859" y="6535841"/>
            <a:ext cx="1508047" cy="25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88F7D5-0E3D-F938-730D-97C130C8B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7D2543-7CA5-98F4-E070-EA3B04DE7FDD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D0344-72FF-B3BD-E86F-3BEEB829F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78" y="755638"/>
            <a:ext cx="7308803" cy="5419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EAEF19-016B-4BDA-BC7E-A7469728F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491" y="706879"/>
            <a:ext cx="4128295" cy="57325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297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744F1-B590-8E22-AC2B-20C0CD9A3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24DB5F-5945-D13C-C2E6-949A075C0E5C}"/>
              </a:ext>
            </a:extLst>
          </p:cNvPr>
          <p:cNvSpPr txBox="1"/>
          <p:nvPr/>
        </p:nvSpPr>
        <p:spPr>
          <a:xfrm>
            <a:off x="207081" y="755296"/>
            <a:ext cx="11480800" cy="110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marR="0" lvl="1" indent="-5715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CBE9FF-CB49-DF43-3E90-F4E155635E4E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02BDA2-9786-B6C9-9E49-0C80357A5E0C}"/>
              </a:ext>
            </a:extLst>
          </p:cNvPr>
          <p:cNvSpPr/>
          <p:nvPr/>
        </p:nvSpPr>
        <p:spPr>
          <a:xfrm>
            <a:off x="196642" y="1774283"/>
            <a:ext cx="7301503" cy="4199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Elementary &amp; Secondary   130K		60M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6DF952-529B-D602-C69C-65BEECB6685F}"/>
              </a:ext>
            </a:extLst>
          </p:cNvPr>
          <p:cNvSpPr/>
          <p:nvPr/>
        </p:nvSpPr>
        <p:spPr>
          <a:xfrm>
            <a:off x="196641" y="2409110"/>
            <a:ext cx="7301504" cy="4199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 &amp; University		  7K		20M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A8453D-64F6-B559-8CB8-D20B87CB21C3}"/>
              </a:ext>
            </a:extLst>
          </p:cNvPr>
          <p:cNvSpPr/>
          <p:nvPr/>
        </p:nvSpPr>
        <p:spPr>
          <a:xfrm>
            <a:off x="196642" y="3054643"/>
            <a:ext cx="7301503" cy="4199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&amp; Industry		20K		30M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9321A6-5DB5-732C-2F7A-EEC5687A5589}"/>
              </a:ext>
            </a:extLst>
          </p:cNvPr>
          <p:cNvSpPr/>
          <p:nvPr/>
        </p:nvSpPr>
        <p:spPr>
          <a:xfrm>
            <a:off x="196641" y="3690396"/>
            <a:ext cx="7301503" cy="4146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			            6K		35M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EC65C8-E228-4979-46C4-C0D1AB45299C}"/>
              </a:ext>
            </a:extLst>
          </p:cNvPr>
          <p:cNvSpPr/>
          <p:nvPr/>
        </p:nvSpPr>
        <p:spPr>
          <a:xfrm>
            <a:off x="210782" y="4871257"/>
            <a:ext cx="7373426" cy="5339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			                  277K        206M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1703F-A10D-213B-FE8E-0C21AFC06DD1}"/>
              </a:ext>
            </a:extLst>
          </p:cNvPr>
          <p:cNvSpPr txBox="1"/>
          <p:nvPr/>
        </p:nvSpPr>
        <p:spPr>
          <a:xfrm>
            <a:off x="70094" y="671966"/>
            <a:ext cx="12029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Perspective: The end-game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C2CA19-5D78-7114-6263-668AC3D06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EDD02-B87B-1964-B6B3-5EF0D127FE83}"/>
              </a:ext>
            </a:extLst>
          </p:cNvPr>
          <p:cNvSpPr txBox="1"/>
          <p:nvPr/>
        </p:nvSpPr>
        <p:spPr>
          <a:xfrm>
            <a:off x="7853563" y="1975117"/>
            <a:ext cx="4245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need to do is…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Educate and inspire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Enable to participate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38FC3-7A39-A351-B72A-338924402670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13C1B-165E-18D5-47ED-BD002EA34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859" y="6535841"/>
            <a:ext cx="1508047" cy="25488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BF49BF-85FF-D463-3C22-55D362BC078B}"/>
              </a:ext>
            </a:extLst>
          </p:cNvPr>
          <p:cNvSpPr/>
          <p:nvPr/>
        </p:nvSpPr>
        <p:spPr>
          <a:xfrm>
            <a:off x="196640" y="4304751"/>
            <a:ext cx="7301503" cy="4146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&amp; Leisure	                  114K          61M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EF683E-23EE-5318-BECE-2906A77919AC}"/>
              </a:ext>
            </a:extLst>
          </p:cNvPr>
          <p:cNvSpPr/>
          <p:nvPr/>
        </p:nvSpPr>
        <p:spPr>
          <a:xfrm>
            <a:off x="196643" y="1149752"/>
            <a:ext cx="7301503" cy="4199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Non-commercial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Locations            People*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ED63D-C245-0227-556F-8A1B6B3E07BA}"/>
              </a:ext>
            </a:extLst>
          </p:cNvPr>
          <p:cNvSpPr txBox="1"/>
          <p:nvPr/>
        </p:nvSpPr>
        <p:spPr>
          <a:xfrm>
            <a:off x="207081" y="5708247"/>
            <a:ext cx="1129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*Primary constituents only, e.g. Healthcare patients… and for every patient meal there are +3 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**Greatly understated.  175M=number of people visiting Orlando annually for pleasure or business</a:t>
            </a:r>
          </a:p>
        </p:txBody>
      </p:sp>
    </p:spTree>
    <p:extLst>
      <p:ext uri="{BB962C8B-B14F-4D97-AF65-F5344CB8AC3E}">
        <p14:creationId xmlns:p14="http://schemas.microsoft.com/office/powerpoint/2010/main" val="31671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5" grpId="0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29AB5-99EE-1761-027F-E1C3F5492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4FEA503-7450-58E9-DFBC-7ECB87401C71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AD5C9-E0C6-691F-9159-C6F8980A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859" y="6535841"/>
            <a:ext cx="1508047" cy="25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8322AF-4474-33D2-EECB-C5C381A6F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2B1130-D3D2-9188-790E-298690ECEDE8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1F35F955-3C59-31EC-AC5E-B30CB3BEF0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924" y="738183"/>
            <a:ext cx="4066800" cy="561251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4DF8EDE9-61FC-5058-469C-8A5910AB210B}"/>
              </a:ext>
            </a:extLst>
          </p:cNvPr>
          <p:cNvSpPr txBox="1"/>
          <p:nvPr/>
        </p:nvSpPr>
        <p:spPr>
          <a:xfrm>
            <a:off x="6981589" y="5165988"/>
            <a:ext cx="406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Check out the guide </a:t>
            </a:r>
            <a:r>
              <a:rPr lang="en" dirty="0">
                <a:sym typeface="Arial"/>
                <a:hlinkClick r:id="rId6"/>
              </a:rPr>
              <a:t>here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2DDDC-14BA-851C-7BA8-753554343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638" y="5125718"/>
            <a:ext cx="2667229" cy="1224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4385D9-E61B-1212-93A7-2FFBF955C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194" y="1306768"/>
            <a:ext cx="6640562" cy="3049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F5FFF-82AE-0F0F-2846-03E7A84F8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0356" y="3277585"/>
            <a:ext cx="1930588" cy="5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5F30E-EB1A-3D4D-D9E5-8C0C335CD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601610C-A752-17F1-A038-A7922BF0C753}"/>
              </a:ext>
            </a:extLst>
          </p:cNvPr>
          <p:cNvSpPr txBox="1">
            <a:spLocks/>
          </p:cNvSpPr>
          <p:nvPr/>
        </p:nvSpPr>
        <p:spPr>
          <a:xfrm>
            <a:off x="-71120" y="-104780"/>
            <a:ext cx="12263119" cy="84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Leadership Team_________________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EBD40-8341-B837-B96E-BE1B4663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859" y="6535841"/>
            <a:ext cx="1508047" cy="25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5FF529-9D20-6E3A-0B31-35C07D1F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157" y="30225"/>
            <a:ext cx="1908465" cy="572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EB3218-579D-9C1E-1846-F6178CB0C17A}"/>
              </a:ext>
            </a:extLst>
          </p:cNvPr>
          <p:cNvSpPr txBox="1"/>
          <p:nvPr/>
        </p:nvSpPr>
        <p:spPr>
          <a:xfrm>
            <a:off x="0" y="6485092"/>
            <a:ext cx="10509337" cy="37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everyone does a little we can change the world”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0BBB8-0879-F1CC-B9B0-58B536E2618E}"/>
              </a:ext>
            </a:extLst>
          </p:cNvPr>
          <p:cNvSpPr txBox="1"/>
          <p:nvPr/>
        </p:nvSpPr>
        <p:spPr>
          <a:xfrm>
            <a:off x="185979" y="614199"/>
            <a:ext cx="116392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Structured around 5 pillars of Sustainability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Sustainable Sourcing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Waste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Menu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Operational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Communications &amp; Engagements</a:t>
            </a:r>
          </a:p>
          <a:p>
            <a:r>
              <a:rPr lang="en-US" sz="3200" b="1" dirty="0"/>
              <a:t>Purpose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Strengthen collaboration with supply chain partners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Align with and support organizations goals and initiatives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Allow foodservice leaders to proactively define strategies, streamline operations and drive long-term positive environmental and social impact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9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1194</Words>
  <Application>Microsoft Office PowerPoint</Application>
  <PresentationFormat>Widescreen</PresentationFormat>
  <Paragraphs>237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Imprint MT Shadow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Get Involved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Monticello, Damian</dc:creator>
  <cp:lastModifiedBy>Mark Freeman</cp:lastModifiedBy>
  <cp:revision>22</cp:revision>
  <dcterms:created xsi:type="dcterms:W3CDTF">2025-04-07T12:14:31Z</dcterms:created>
  <dcterms:modified xsi:type="dcterms:W3CDTF">2025-04-23T21:30:01Z</dcterms:modified>
</cp:coreProperties>
</file>