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860" r:id="rId2"/>
    <p:sldId id="1861" r:id="rId3"/>
    <p:sldId id="18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4E88-4D0E-4450-9F48-41907A6302DB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0F7D5-6575-40E7-81E1-48FCA6302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6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6022F-C59E-3E4B-C6A6-7D088A3B6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CDA0A8-2E1B-8FA6-CBCB-EB71B0429E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270664-2DB6-3A7B-5CEC-95DE72C12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(Bertrand)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Similar to September’s board meeting, the majority of our time today is dedicated to committee updates…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…with a few minutes set aside for next steps and 2025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Before we get to update, some opening comments are in order, Kris?</a:t>
            </a:r>
          </a:p>
          <a:p>
            <a:r>
              <a:rPr lang="en-US" sz="1600" b="1" dirty="0"/>
              <a:t>(Turning it over to Kris)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A4A93-AFFF-CD8D-1FA0-8ABB0AA4E7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1CCF78-F9D8-4864-B4B6-94758DC34A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314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7FF55-59B2-A388-9B7F-F322AF9CD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FD1565B-048B-D905-13A1-A0696DB046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249089-883B-254A-83FC-D5D8D6DEE1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(Bertrand)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Similar to September’s board meeting, the majority of our time today is dedicated to committee updates…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…with a few minutes set aside for next steps and 2025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Before we get to update, some opening comments are in order, Kris?</a:t>
            </a:r>
          </a:p>
          <a:p>
            <a:r>
              <a:rPr lang="en-US" sz="1600" b="1" dirty="0"/>
              <a:t>(Turning it over to Kris)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30DFA-780F-1FCD-2753-539C78DCB1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1CCF78-F9D8-4864-B4B6-94758DC34A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4142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B2966-96A8-98F7-4321-F7A727012D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7A93F5-CB2F-5ED1-C6C9-573B2958A2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FB37C93-A996-6021-9A81-7FC7874436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/>
              <a:t>(Bertrand)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Similar to September’s board meeting, the majority of our time today is dedicated to committee updates…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…with a few minutes set aside for next steps and 2025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Before we get to update, some opening comments are in order, Kris?</a:t>
            </a:r>
          </a:p>
          <a:p>
            <a:r>
              <a:rPr lang="en-US" sz="1600" b="1" dirty="0"/>
              <a:t>(Turning it over to Kris)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A1B0B-2239-4662-77C7-D7FD422C63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1CCF78-F9D8-4864-B4B6-94758DC34A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36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E37A-35C1-64C0-DC5F-7CEDE6C2E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B2B5E-43FA-14CB-94B0-5CD59B4D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8E08B-4BCD-1FC8-32A7-E463416B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DAC9A-D61C-FEFA-3347-618E649B9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12180-4F34-E880-0D1F-72EBD5F9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FFAB1-4257-559D-AB95-1DF53EF8E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565B1-4850-2526-E907-E1790B0A0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BA884-B04F-08E9-DE40-E4CB57C7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6F57C-93E2-20A5-8F33-6BDAB3C4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3224F-DEB8-450A-9400-6B7696FF8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8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9AF0D8-EF63-FF33-ABDD-65F6D584E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8E683-573E-E552-007C-E319D0D88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FFE4D-CAAC-AFF1-F8C8-0F96B528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A44C-19BB-CC5C-B74C-E4D58D94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EAD7A-630F-336B-7886-096E0068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590E3-3CEE-287C-CAFC-A19027BD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778D9-3DCE-CE2B-6BD7-D10D7B9A2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9B64-F83C-9E75-1A0D-29923042A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74A9F-AE06-AF76-C592-C4DBD681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21C09-E699-D7F9-A718-0039B6EF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6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84A78-F1F2-1BF6-5195-3B2A9AF0C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B97FA-49A3-C426-502C-18A70DDD8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3294F-F174-A213-DCDE-153E4FA7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07354-1405-D149-6877-1A2F377A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A7422-58E6-4DFD-8F85-5C81951E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5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810F6-B9DC-9C8D-012C-CB7E7A07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748DA-3817-CF83-2D35-6BDF45234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1B246-73C3-B98C-32F3-F160F8139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5141B-7513-CE89-DF92-CF19CB61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C7847-2D19-3406-AAB2-FC3F306A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91BD4-9D6F-44F2-BA92-DCBBA865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8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F9944-F0D6-DBCA-5685-9820E7F00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1A4BE-2024-9E0F-D9D1-E706D6F24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A61ABB-4518-4C07-3D1C-608CA2048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B7B0ED-71A0-2CF0-27A7-98C5060DE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891FE-DB29-3F69-F2C8-2B9C18FA8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EE7751-AAB8-2CB6-7069-4E17EC4E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709FFD-5A65-AA69-CE99-5FD989EF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ADD37-DABF-14A7-F87A-7770C24F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4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45B4-87B7-19D3-05CA-F085FB282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DFF7B-061F-C085-78F2-5603242C5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C3044-D53E-7C39-C3EF-1FBFB160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1948F-821D-BC49-20EC-EEDF91D7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3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A272AB-8461-5E28-A00A-7BF0C28F8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1BDA1E-0110-E9B7-61A5-682F2D4A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0678C-9533-8522-8451-C5BB7156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9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4981-D557-65CB-C925-11F47F74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C6500-296C-4862-6D75-41A1EF998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066EB-75DC-9766-9E90-01912C1EF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0BDF9-B32B-D5A5-787C-E6074D66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841C1-A92A-A72B-9DD2-413173BCF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46679-8962-C14C-30DA-007A40E5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7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2171-D8AD-6A1A-406D-02ACEACFD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D360AF-678A-A0E3-15C4-C1992FB5D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041A0A-7334-BE43-FFB8-062288466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53C8A-5C39-F452-1F21-F80D16F4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701E8-CF02-55EE-3DB6-5281B69B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8A827-E480-4A4B-1DB4-B99AEE06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7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516C32-2918-8C8B-95B7-83B4623FB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AB6201-0646-A7C4-CDAD-D50CE7324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FEEF0-FF61-1F0A-E0CF-CD3789029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1164C-D541-43ED-8F5C-06F7EAEE00AC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DB1C5-7D2C-0D3A-CA9B-FD4AC42F2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683C3-F7EF-36AE-C50C-997EB19B8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512B1-F308-41D1-BC9F-806A8D0F5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2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0CB47-685D-1458-AAED-194DEA127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A40585E-7E37-C365-473A-E1D954CE010A}"/>
              </a:ext>
            </a:extLst>
          </p:cNvPr>
          <p:cNvSpPr txBox="1">
            <a:spLocks/>
          </p:cNvSpPr>
          <p:nvPr/>
        </p:nvSpPr>
        <p:spPr>
          <a:xfrm>
            <a:off x="-71120" y="-104780"/>
            <a:ext cx="12263119" cy="8429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Sustainability Leadership Team_________________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827931-7F20-993A-4B5C-D5E5709C9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3859" y="6535841"/>
            <a:ext cx="1508047" cy="2548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0F6BCF0-1AD6-2A85-E5BB-9B48D355337E}"/>
              </a:ext>
            </a:extLst>
          </p:cNvPr>
          <p:cNvSpPr txBox="1"/>
          <p:nvPr/>
        </p:nvSpPr>
        <p:spPr>
          <a:xfrm>
            <a:off x="2190964" y="6334780"/>
            <a:ext cx="78100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“If everyone does a little we can change the world”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20630E-84E6-9B5C-0741-28F528478F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4157" y="30225"/>
            <a:ext cx="1908465" cy="5729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527E9D-09D1-FD55-B530-DCB921A9B9F2}"/>
              </a:ext>
            </a:extLst>
          </p:cNvPr>
          <p:cNvSpPr txBox="1"/>
          <p:nvPr/>
        </p:nvSpPr>
        <p:spPr>
          <a:xfrm>
            <a:off x="212943" y="738182"/>
            <a:ext cx="114362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Opening comments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a recent conversation with a skeptic regarding the urgent need to address sustainability, they asked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“…why do you think this is so urgent…the earth has been around for billions of years…what changed so much…”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pondered…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23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741AA-7139-DAA1-E316-A2E96F1B8F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4AA43A7-0E54-E668-C369-103BE2110345}"/>
              </a:ext>
            </a:extLst>
          </p:cNvPr>
          <p:cNvSpPr txBox="1">
            <a:spLocks/>
          </p:cNvSpPr>
          <p:nvPr/>
        </p:nvSpPr>
        <p:spPr>
          <a:xfrm>
            <a:off x="-71120" y="-104780"/>
            <a:ext cx="12263119" cy="8429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Sustainability Leadership Team_________________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046800-ED33-AD42-5774-9923590EA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3859" y="6535841"/>
            <a:ext cx="1508047" cy="2548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BA9E3A-31C8-C732-D569-A2138D0D2D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4157" y="30225"/>
            <a:ext cx="1908465" cy="57295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4B4E050-9614-1EF5-A13C-C6C92CB6D92D}"/>
              </a:ext>
            </a:extLst>
          </p:cNvPr>
          <p:cNvGraphicFramePr>
            <a:graphicFrameLocks noGrp="1"/>
          </p:cNvGraphicFramePr>
          <p:nvPr/>
        </p:nvGraphicFramePr>
        <p:xfrm>
          <a:off x="1284902" y="1667966"/>
          <a:ext cx="5065241" cy="4432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5401">
                  <a:extLst>
                    <a:ext uri="{9D8B030D-6E8A-4147-A177-3AD203B41FA5}">
                      <a16:colId xmlns:a16="http://schemas.microsoft.com/office/drawing/2014/main" val="1570403923"/>
                    </a:ext>
                  </a:extLst>
                </a:gridCol>
                <a:gridCol w="351439">
                  <a:extLst>
                    <a:ext uri="{9D8B030D-6E8A-4147-A177-3AD203B41FA5}">
                      <a16:colId xmlns:a16="http://schemas.microsoft.com/office/drawing/2014/main" val="817527711"/>
                    </a:ext>
                  </a:extLst>
                </a:gridCol>
                <a:gridCol w="412061">
                  <a:extLst>
                    <a:ext uri="{9D8B030D-6E8A-4147-A177-3AD203B41FA5}">
                      <a16:colId xmlns:a16="http://schemas.microsoft.com/office/drawing/2014/main" val="958106136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652553203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3240215781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5819394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168929357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937975756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498253828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403127076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81198045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48154119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71787803"/>
                    </a:ext>
                  </a:extLst>
                </a:gridCol>
              </a:tblGrid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102659538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1871160345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98267364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615898278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55784931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27625224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EC89BB-EA8A-EE60-D4AE-39A2B9A71286}"/>
              </a:ext>
            </a:extLst>
          </p:cNvPr>
          <p:cNvGraphicFramePr>
            <a:graphicFrameLocks noGrp="1"/>
          </p:cNvGraphicFramePr>
          <p:nvPr/>
        </p:nvGraphicFramePr>
        <p:xfrm>
          <a:off x="6350143" y="1667966"/>
          <a:ext cx="5065243" cy="4432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34">
                  <a:extLst>
                    <a:ext uri="{9D8B030D-6E8A-4147-A177-3AD203B41FA5}">
                      <a16:colId xmlns:a16="http://schemas.microsoft.com/office/drawing/2014/main" val="1570403923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817527711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958106136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652553203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3240215781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5819394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168929357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937975756"/>
                    </a:ext>
                  </a:extLst>
                </a:gridCol>
                <a:gridCol w="386076">
                  <a:extLst>
                    <a:ext uri="{9D8B030D-6E8A-4147-A177-3AD203B41FA5}">
                      <a16:colId xmlns:a16="http://schemas.microsoft.com/office/drawing/2014/main" val="1498253828"/>
                    </a:ext>
                  </a:extLst>
                </a:gridCol>
                <a:gridCol w="393193">
                  <a:extLst>
                    <a:ext uri="{9D8B030D-6E8A-4147-A177-3AD203B41FA5}">
                      <a16:colId xmlns:a16="http://schemas.microsoft.com/office/drawing/2014/main" val="403127076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81198045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48154119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71787803"/>
                    </a:ext>
                  </a:extLst>
                </a:gridCol>
              </a:tblGrid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102659538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1871160345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98267364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615898278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55784931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27625224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8E0C64B-448D-3F20-2961-1865D8DFA47A}"/>
              </a:ext>
            </a:extLst>
          </p:cNvPr>
          <p:cNvSpPr txBox="1"/>
          <p:nvPr/>
        </p:nvSpPr>
        <p:spPr>
          <a:xfrm>
            <a:off x="713983" y="5110620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E50D00-39AA-3D27-C568-6CDFCA792DCF}"/>
              </a:ext>
            </a:extLst>
          </p:cNvPr>
          <p:cNvSpPr txBox="1"/>
          <p:nvPr/>
        </p:nvSpPr>
        <p:spPr>
          <a:xfrm>
            <a:off x="678493" y="3622114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2F4E52-9828-32FE-0379-48A077D933EA}"/>
              </a:ext>
            </a:extLst>
          </p:cNvPr>
          <p:cNvSpPr txBox="1"/>
          <p:nvPr/>
        </p:nvSpPr>
        <p:spPr>
          <a:xfrm>
            <a:off x="680581" y="2897694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E08504-5A6C-EBE0-2B4E-BCFB7B9F5AF5}"/>
              </a:ext>
            </a:extLst>
          </p:cNvPr>
          <p:cNvSpPr txBox="1"/>
          <p:nvPr/>
        </p:nvSpPr>
        <p:spPr>
          <a:xfrm>
            <a:off x="646075" y="2135895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800F86-6979-60E2-2041-125BFF31BB18}"/>
              </a:ext>
            </a:extLst>
          </p:cNvPr>
          <p:cNvSpPr txBox="1"/>
          <p:nvPr/>
        </p:nvSpPr>
        <p:spPr>
          <a:xfrm>
            <a:off x="697283" y="1423802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A92A1D-3CCB-A358-4544-B3E5E10A78D5}"/>
              </a:ext>
            </a:extLst>
          </p:cNvPr>
          <p:cNvSpPr txBox="1"/>
          <p:nvPr/>
        </p:nvSpPr>
        <p:spPr>
          <a:xfrm>
            <a:off x="691019" y="4386200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50F856-48EC-9930-05A0-B76FDA6AB397}"/>
              </a:ext>
            </a:extLst>
          </p:cNvPr>
          <p:cNvSpPr txBox="1"/>
          <p:nvPr/>
        </p:nvSpPr>
        <p:spPr>
          <a:xfrm>
            <a:off x="778701" y="6102262"/>
            <a:ext cx="1112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BC|AD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C35EA3-7C9A-5504-BA87-5E5D7CDF4FF8}"/>
              </a:ext>
            </a:extLst>
          </p:cNvPr>
          <p:cNvSpPr txBox="1"/>
          <p:nvPr/>
        </p:nvSpPr>
        <p:spPr>
          <a:xfrm>
            <a:off x="8308653" y="6063830"/>
            <a:ext cx="1336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ABD198-B84C-E0CD-652E-D82D1FB45FBF}"/>
              </a:ext>
            </a:extLst>
          </p:cNvPr>
          <p:cNvSpPr txBox="1"/>
          <p:nvPr/>
        </p:nvSpPr>
        <p:spPr>
          <a:xfrm>
            <a:off x="11048389" y="6081857"/>
            <a:ext cx="1336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268BFD-D856-4C15-C05B-BACB72574656}"/>
              </a:ext>
            </a:extLst>
          </p:cNvPr>
          <p:cNvCxnSpPr>
            <a:cxnSpLocks/>
          </p:cNvCxnSpPr>
          <p:nvPr/>
        </p:nvCxnSpPr>
        <p:spPr>
          <a:xfrm flipV="1">
            <a:off x="1284902" y="4866655"/>
            <a:ext cx="7398567" cy="1058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4D3AE1-4BB1-C37B-564D-474B8844EE23}"/>
              </a:ext>
            </a:extLst>
          </p:cNvPr>
          <p:cNvCxnSpPr>
            <a:cxnSpLocks/>
          </p:cNvCxnSpPr>
          <p:nvPr/>
        </p:nvCxnSpPr>
        <p:spPr>
          <a:xfrm flipV="1">
            <a:off x="8683469" y="1423802"/>
            <a:ext cx="2664007" cy="34428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C8BD9CE-9A1C-207C-F539-4CACB8024E1E}"/>
              </a:ext>
            </a:extLst>
          </p:cNvPr>
          <p:cNvSpPr/>
          <p:nvPr/>
        </p:nvSpPr>
        <p:spPr>
          <a:xfrm>
            <a:off x="1465545" y="4847865"/>
            <a:ext cx="1440493" cy="724420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3/Sq. Ml.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9844C35-871F-3197-A164-A44C415C59DF}"/>
              </a:ext>
            </a:extLst>
          </p:cNvPr>
          <p:cNvSpPr/>
          <p:nvPr/>
        </p:nvSpPr>
        <p:spPr>
          <a:xfrm>
            <a:off x="7153868" y="4020584"/>
            <a:ext cx="1440493" cy="726362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1.6B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27/Sq. Ml.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B1EE953-346F-E3A5-0A90-ABE2D82763EC}"/>
              </a:ext>
            </a:extLst>
          </p:cNvPr>
          <p:cNvSpPr/>
          <p:nvPr/>
        </p:nvSpPr>
        <p:spPr>
          <a:xfrm>
            <a:off x="9288602" y="782225"/>
            <a:ext cx="1618496" cy="1186085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6.6B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110/Sq. Ml.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1F76797-CC89-C92C-0AFD-5B1836422F92}"/>
              </a:ext>
            </a:extLst>
          </p:cNvPr>
          <p:cNvSpPr/>
          <p:nvPr/>
        </p:nvSpPr>
        <p:spPr>
          <a:xfrm>
            <a:off x="5326473" y="5465230"/>
            <a:ext cx="1440493" cy="461665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+737K/yr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52F57FA-AB6B-09F7-3D64-DD77F7E9D93F}"/>
              </a:ext>
            </a:extLst>
          </p:cNvPr>
          <p:cNvSpPr/>
          <p:nvPr/>
        </p:nvSpPr>
        <p:spPr>
          <a:xfrm>
            <a:off x="9817875" y="4083779"/>
            <a:ext cx="1440493" cy="461665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+48M/yr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78649F-DCC2-642E-C8BF-271FE86A35AF}"/>
              </a:ext>
            </a:extLst>
          </p:cNvPr>
          <p:cNvSpPr/>
          <p:nvPr/>
        </p:nvSpPr>
        <p:spPr>
          <a:xfrm>
            <a:off x="1204586" y="780628"/>
            <a:ext cx="10854906" cy="3100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4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3F277-4284-0CC2-471C-D3DEE7B89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FB3E852-6FF1-BDC4-2109-E21BF54E296D}"/>
              </a:ext>
            </a:extLst>
          </p:cNvPr>
          <p:cNvSpPr txBox="1">
            <a:spLocks/>
          </p:cNvSpPr>
          <p:nvPr/>
        </p:nvSpPr>
        <p:spPr>
          <a:xfrm>
            <a:off x="-71120" y="-104780"/>
            <a:ext cx="12263119" cy="8429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Sustainability Leadership Team_________________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26A7D4-5383-4CF3-5865-1D4DDBD45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3859" y="6535841"/>
            <a:ext cx="1508047" cy="2548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6B9116-649B-32D9-646D-57BF2F7F5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4157" y="30225"/>
            <a:ext cx="1908465" cy="57295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BCBEB04-294C-FA8A-26BE-382AE28050F3}"/>
              </a:ext>
            </a:extLst>
          </p:cNvPr>
          <p:cNvGraphicFramePr>
            <a:graphicFrameLocks noGrp="1"/>
          </p:cNvGraphicFramePr>
          <p:nvPr/>
        </p:nvGraphicFramePr>
        <p:xfrm>
          <a:off x="1284902" y="1667966"/>
          <a:ext cx="5065241" cy="4432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5401">
                  <a:extLst>
                    <a:ext uri="{9D8B030D-6E8A-4147-A177-3AD203B41FA5}">
                      <a16:colId xmlns:a16="http://schemas.microsoft.com/office/drawing/2014/main" val="1570403923"/>
                    </a:ext>
                  </a:extLst>
                </a:gridCol>
                <a:gridCol w="351439">
                  <a:extLst>
                    <a:ext uri="{9D8B030D-6E8A-4147-A177-3AD203B41FA5}">
                      <a16:colId xmlns:a16="http://schemas.microsoft.com/office/drawing/2014/main" val="817527711"/>
                    </a:ext>
                  </a:extLst>
                </a:gridCol>
                <a:gridCol w="412061">
                  <a:extLst>
                    <a:ext uri="{9D8B030D-6E8A-4147-A177-3AD203B41FA5}">
                      <a16:colId xmlns:a16="http://schemas.microsoft.com/office/drawing/2014/main" val="958106136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652553203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3240215781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5819394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168929357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937975756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498253828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403127076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81198045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48154119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71787803"/>
                    </a:ext>
                  </a:extLst>
                </a:gridCol>
              </a:tblGrid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102659538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1871160345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98267364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615898278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55784931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100584" marR="100584"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00584" marR="100584" marT="31227" marB="31227"/>
                </a:tc>
                <a:extLst>
                  <a:ext uri="{0D108BD9-81ED-4DB2-BD59-A6C34878D82A}">
                    <a16:rowId xmlns:a16="http://schemas.microsoft.com/office/drawing/2014/main" val="27625224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386684-E397-8989-9C12-4B9396967A7D}"/>
              </a:ext>
            </a:extLst>
          </p:cNvPr>
          <p:cNvGraphicFramePr>
            <a:graphicFrameLocks noGrp="1"/>
          </p:cNvGraphicFramePr>
          <p:nvPr/>
        </p:nvGraphicFramePr>
        <p:xfrm>
          <a:off x="6350143" y="1667966"/>
          <a:ext cx="5065243" cy="4432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634">
                  <a:extLst>
                    <a:ext uri="{9D8B030D-6E8A-4147-A177-3AD203B41FA5}">
                      <a16:colId xmlns:a16="http://schemas.microsoft.com/office/drawing/2014/main" val="1570403923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817527711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958106136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652553203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3240215781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5819394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168929357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937975756"/>
                    </a:ext>
                  </a:extLst>
                </a:gridCol>
                <a:gridCol w="386076">
                  <a:extLst>
                    <a:ext uri="{9D8B030D-6E8A-4147-A177-3AD203B41FA5}">
                      <a16:colId xmlns:a16="http://schemas.microsoft.com/office/drawing/2014/main" val="1498253828"/>
                    </a:ext>
                  </a:extLst>
                </a:gridCol>
                <a:gridCol w="393193">
                  <a:extLst>
                    <a:ext uri="{9D8B030D-6E8A-4147-A177-3AD203B41FA5}">
                      <a16:colId xmlns:a16="http://schemas.microsoft.com/office/drawing/2014/main" val="403127076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81198045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1481541194"/>
                    </a:ext>
                  </a:extLst>
                </a:gridCol>
                <a:gridCol w="389634">
                  <a:extLst>
                    <a:ext uri="{9D8B030D-6E8A-4147-A177-3AD203B41FA5}">
                      <a16:colId xmlns:a16="http://schemas.microsoft.com/office/drawing/2014/main" val="271787803"/>
                    </a:ext>
                  </a:extLst>
                </a:gridCol>
              </a:tblGrid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102659538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1871160345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98267364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615898278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557849312"/>
                  </a:ext>
                </a:extLst>
              </a:tr>
              <a:tr h="738702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T="31227" marB="3122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T="31227" marB="31227"/>
                </a:tc>
                <a:extLst>
                  <a:ext uri="{0D108BD9-81ED-4DB2-BD59-A6C34878D82A}">
                    <a16:rowId xmlns:a16="http://schemas.microsoft.com/office/drawing/2014/main" val="27625224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9F45927-4240-F418-3F00-0D0688410605}"/>
              </a:ext>
            </a:extLst>
          </p:cNvPr>
          <p:cNvSpPr txBox="1"/>
          <p:nvPr/>
        </p:nvSpPr>
        <p:spPr>
          <a:xfrm>
            <a:off x="713983" y="5110620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119C24-EA17-D608-5742-8D42D07336AF}"/>
              </a:ext>
            </a:extLst>
          </p:cNvPr>
          <p:cNvSpPr txBox="1"/>
          <p:nvPr/>
        </p:nvSpPr>
        <p:spPr>
          <a:xfrm>
            <a:off x="678493" y="3622114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FA65BB-D3B5-BFB1-4AEF-DAEC550D5264}"/>
              </a:ext>
            </a:extLst>
          </p:cNvPr>
          <p:cNvSpPr txBox="1"/>
          <p:nvPr/>
        </p:nvSpPr>
        <p:spPr>
          <a:xfrm>
            <a:off x="680581" y="2897694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90C990-71CA-21A4-7B27-E09DA6D33AAD}"/>
              </a:ext>
            </a:extLst>
          </p:cNvPr>
          <p:cNvSpPr txBox="1"/>
          <p:nvPr/>
        </p:nvSpPr>
        <p:spPr>
          <a:xfrm>
            <a:off x="646075" y="2135895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DC1B75-B5AA-850F-06C8-829814988255}"/>
              </a:ext>
            </a:extLst>
          </p:cNvPr>
          <p:cNvSpPr txBox="1"/>
          <p:nvPr/>
        </p:nvSpPr>
        <p:spPr>
          <a:xfrm>
            <a:off x="697283" y="1423802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562DAE-0E69-3485-1EEE-5EDC9D538C3D}"/>
              </a:ext>
            </a:extLst>
          </p:cNvPr>
          <p:cNvSpPr txBox="1"/>
          <p:nvPr/>
        </p:nvSpPr>
        <p:spPr>
          <a:xfrm>
            <a:off x="691019" y="4386200"/>
            <a:ext cx="63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F86C2C-71AF-17AC-5DD3-8F8851FEF66C}"/>
              </a:ext>
            </a:extLst>
          </p:cNvPr>
          <p:cNvSpPr txBox="1"/>
          <p:nvPr/>
        </p:nvSpPr>
        <p:spPr>
          <a:xfrm>
            <a:off x="778701" y="6102262"/>
            <a:ext cx="1112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BC|AD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9DE54C-DBAA-00A5-9C4F-EA329AF72A38}"/>
              </a:ext>
            </a:extLst>
          </p:cNvPr>
          <p:cNvSpPr txBox="1"/>
          <p:nvPr/>
        </p:nvSpPr>
        <p:spPr>
          <a:xfrm>
            <a:off x="8308653" y="6063830"/>
            <a:ext cx="1336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42EAAE-2A4D-ED69-EEE3-18B471E04B60}"/>
              </a:ext>
            </a:extLst>
          </p:cNvPr>
          <p:cNvSpPr txBox="1"/>
          <p:nvPr/>
        </p:nvSpPr>
        <p:spPr>
          <a:xfrm>
            <a:off x="11048389" y="6081857"/>
            <a:ext cx="1336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E7CCD01-9A04-05BE-C0B8-D263207CB55F}"/>
              </a:ext>
            </a:extLst>
          </p:cNvPr>
          <p:cNvCxnSpPr>
            <a:cxnSpLocks/>
          </p:cNvCxnSpPr>
          <p:nvPr/>
        </p:nvCxnSpPr>
        <p:spPr>
          <a:xfrm flipV="1">
            <a:off x="1284902" y="4866655"/>
            <a:ext cx="7398567" cy="10581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3D4CF19-BD23-BD74-E578-798C4378B24B}"/>
              </a:ext>
            </a:extLst>
          </p:cNvPr>
          <p:cNvCxnSpPr>
            <a:cxnSpLocks/>
          </p:cNvCxnSpPr>
          <p:nvPr/>
        </p:nvCxnSpPr>
        <p:spPr>
          <a:xfrm flipV="1">
            <a:off x="8683469" y="1423802"/>
            <a:ext cx="2664007" cy="34428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E63AEF4-A373-9277-9685-ACB258B8C559}"/>
              </a:ext>
            </a:extLst>
          </p:cNvPr>
          <p:cNvSpPr/>
          <p:nvPr/>
        </p:nvSpPr>
        <p:spPr>
          <a:xfrm>
            <a:off x="1465545" y="4847865"/>
            <a:ext cx="1440493" cy="724420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200M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3/Sq. Ml.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C321453-60CB-79DD-E2CA-D99DFDF8AFC4}"/>
              </a:ext>
            </a:extLst>
          </p:cNvPr>
          <p:cNvSpPr/>
          <p:nvPr/>
        </p:nvSpPr>
        <p:spPr>
          <a:xfrm>
            <a:off x="7153868" y="4020584"/>
            <a:ext cx="1440493" cy="726362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1.6B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27/Sq. Ml.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A535355-4B82-07BF-F6A2-8208562600EE}"/>
              </a:ext>
            </a:extLst>
          </p:cNvPr>
          <p:cNvSpPr/>
          <p:nvPr/>
        </p:nvSpPr>
        <p:spPr>
          <a:xfrm>
            <a:off x="9288602" y="782225"/>
            <a:ext cx="1618496" cy="1186085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6.6B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110/Sq. Ml.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F5FBEAE-2E6F-C7EF-4CC4-7745C718E895}"/>
              </a:ext>
            </a:extLst>
          </p:cNvPr>
          <p:cNvSpPr/>
          <p:nvPr/>
        </p:nvSpPr>
        <p:spPr>
          <a:xfrm>
            <a:off x="5326473" y="5465230"/>
            <a:ext cx="1440493" cy="461665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+737K/yr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B0041E6-5146-7E70-C95C-4A884C46DF31}"/>
              </a:ext>
            </a:extLst>
          </p:cNvPr>
          <p:cNvSpPr/>
          <p:nvPr/>
        </p:nvSpPr>
        <p:spPr>
          <a:xfrm>
            <a:off x="9817875" y="4083779"/>
            <a:ext cx="1440493" cy="461665"/>
          </a:xfrm>
          <a:prstGeom prst="roundRect">
            <a:avLst/>
          </a:prstGeom>
          <a:solidFill>
            <a:schemeClr val="bg1">
              <a:lumMod val="85000"/>
              <a:alpha val="67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+48M/yr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CF35D8-3504-34FA-2F63-7B3C70234996}"/>
              </a:ext>
            </a:extLst>
          </p:cNvPr>
          <p:cNvSpPr/>
          <p:nvPr/>
        </p:nvSpPr>
        <p:spPr>
          <a:xfrm>
            <a:off x="225468" y="738183"/>
            <a:ext cx="8995224" cy="270193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Population growth is not only depleting limited resources, but how resources are being consumed is driving climate change.  We need to be more </a:t>
            </a: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efficient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(reduce waste) and more </a:t>
            </a: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effective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how we use resources (GHG’s, regenerative farming, etc.)  </a:t>
            </a:r>
          </a:p>
        </p:txBody>
      </p:sp>
    </p:spTree>
    <p:extLst>
      <p:ext uri="{BB962C8B-B14F-4D97-AF65-F5344CB8AC3E}">
        <p14:creationId xmlns:p14="http://schemas.microsoft.com/office/powerpoint/2010/main" val="29720627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368</Words>
  <Application>Microsoft Office PowerPoint</Application>
  <PresentationFormat>Widescreen</PresentationFormat>
  <Paragraphs>64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Green</dc:creator>
  <cp:lastModifiedBy>James Green</cp:lastModifiedBy>
  <cp:revision>1</cp:revision>
  <dcterms:created xsi:type="dcterms:W3CDTF">2025-04-24T14:54:37Z</dcterms:created>
  <dcterms:modified xsi:type="dcterms:W3CDTF">2025-04-24T14:56:12Z</dcterms:modified>
</cp:coreProperties>
</file>