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7.jpg" ContentType="image/jpeg"/>
  <Override PartName="/ppt/media/image14.jpg" ContentType="image/jpeg"/>
  <Override PartName="/ppt/media/image15.jpg" ContentType="image/jpeg"/>
  <Override PartName="/ppt/notesSlides/notesSlide1.xml" ContentType="application/vnd.openxmlformats-officedocument.presentationml.notesSlide+xml"/>
  <Override PartName="/ppt/media/image19.jpg" ContentType="image/jpeg"/>
  <Override PartName="/ppt/media/image20.jpg" ContentType="image/jpe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1.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22.jpg" ContentType="image/jpeg"/>
  <Override PartName="/ppt/media/image26.jpg" ContentType="image/jpeg"/>
  <Override PartName="/ppt/media/image27.jpg" ContentType="image/jpeg"/>
  <Override PartName="/ppt/notesSlides/notesSlide2.xml" ContentType="application/vnd.openxmlformats-officedocument.presentationml.notesSlide+xml"/>
  <Override PartName="/ppt/media/image30.jpg" ContentType="image/jpeg"/>
  <Override PartName="/ppt/media/image31.jpg" ContentType="image/jpeg"/>
  <Override PartName="/ppt/notesSlides/notesSlide3.xml" ContentType="application/vnd.openxmlformats-officedocument.presentationml.notesSlide+xml"/>
  <Override PartName="/ppt/media/image33.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5"/>
  </p:notesMasterIdLst>
  <p:sldIdLst>
    <p:sldId id="256" r:id="rId3"/>
    <p:sldId id="260" r:id="rId4"/>
    <p:sldId id="275" r:id="rId5"/>
    <p:sldId id="273" r:id="rId6"/>
    <p:sldId id="282" r:id="rId7"/>
    <p:sldId id="459" r:id="rId8"/>
    <p:sldId id="412" r:id="rId9"/>
    <p:sldId id="414" r:id="rId10"/>
    <p:sldId id="442" r:id="rId11"/>
    <p:sldId id="443" r:id="rId12"/>
    <p:sldId id="444" r:id="rId13"/>
    <p:sldId id="445" r:id="rId14"/>
    <p:sldId id="446" r:id="rId15"/>
    <p:sldId id="447" r:id="rId16"/>
    <p:sldId id="448" r:id="rId17"/>
    <p:sldId id="449" r:id="rId18"/>
    <p:sldId id="450" r:id="rId19"/>
    <p:sldId id="457" r:id="rId20"/>
    <p:sldId id="451" r:id="rId21"/>
    <p:sldId id="452" r:id="rId22"/>
    <p:sldId id="453" r:id="rId23"/>
    <p:sldId id="454" r:id="rId24"/>
    <p:sldId id="455" r:id="rId25"/>
    <p:sldId id="456" r:id="rId26"/>
    <p:sldId id="420" r:id="rId27"/>
    <p:sldId id="421" r:id="rId28"/>
    <p:sldId id="407" r:id="rId29"/>
    <p:sldId id="257" r:id="rId30"/>
    <p:sldId id="301" r:id="rId31"/>
    <p:sldId id="316" r:id="rId32"/>
    <p:sldId id="458" r:id="rId33"/>
    <p:sldId id="271" r:id="rId3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12A"/>
    <a:srgbClr val="0F7F77"/>
    <a:srgbClr val="00D9CA"/>
    <a:srgbClr val="162B2B"/>
    <a:srgbClr val="17ADA2"/>
    <a:srgbClr val="000000"/>
    <a:srgbClr val="2021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777" autoAdjust="0"/>
    <p:restoredTop sz="95238" autoAdjust="0"/>
  </p:normalViewPr>
  <p:slideViewPr>
    <p:cSldViewPr>
      <p:cViewPr varScale="1">
        <p:scale>
          <a:sx n="65" d="100"/>
          <a:sy n="65" d="100"/>
        </p:scale>
        <p:origin x="232" y="7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1EC00F-61C4-4909-8E73-01BBB5EAC4A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D0F5042C-76F3-4B6D-B4B3-C99FC5A5850B}">
      <dgm:prSet/>
      <dgm:spPr/>
      <dgm:t>
        <a:bodyPr/>
        <a:lstStyle/>
        <a:p>
          <a:r>
            <a:rPr lang="en-GB" b="0" i="0" dirty="0"/>
            <a:t>Fast Funding</a:t>
          </a:r>
          <a:endParaRPr lang="en-US" dirty="0"/>
        </a:p>
      </dgm:t>
    </dgm:pt>
    <dgm:pt modelId="{66C613D6-1C8C-40BA-BECF-D31528FB98F3}" type="parTrans" cxnId="{9C56117B-A60C-4694-9213-4A176D516CD2}">
      <dgm:prSet/>
      <dgm:spPr/>
      <dgm:t>
        <a:bodyPr/>
        <a:lstStyle/>
        <a:p>
          <a:endParaRPr lang="en-US"/>
        </a:p>
      </dgm:t>
    </dgm:pt>
    <dgm:pt modelId="{808C1CD7-A0F8-4120-BB51-15E70484BEEE}" type="sibTrans" cxnId="{9C56117B-A60C-4694-9213-4A176D516CD2}">
      <dgm:prSet/>
      <dgm:spPr/>
      <dgm:t>
        <a:bodyPr/>
        <a:lstStyle/>
        <a:p>
          <a:endParaRPr lang="en-US"/>
        </a:p>
      </dgm:t>
    </dgm:pt>
    <dgm:pt modelId="{EE1BFC19-DB24-40D5-A62B-0FA301EAE510}">
      <dgm:prSet/>
      <dgm:spPr/>
      <dgm:t>
        <a:bodyPr/>
        <a:lstStyle/>
        <a:p>
          <a:r>
            <a:rPr lang="en-GB" b="0" i="0" dirty="0"/>
            <a:t>Review contracts (offensive)</a:t>
          </a:r>
          <a:endParaRPr lang="en-US" dirty="0"/>
        </a:p>
      </dgm:t>
    </dgm:pt>
    <dgm:pt modelId="{0714B61E-2FAE-4FBA-BE3E-42918A0D6244}" type="parTrans" cxnId="{B09BCEA3-23B0-4DCE-854A-8C45949B83B9}">
      <dgm:prSet/>
      <dgm:spPr/>
      <dgm:t>
        <a:bodyPr/>
        <a:lstStyle/>
        <a:p>
          <a:endParaRPr lang="en-US"/>
        </a:p>
      </dgm:t>
    </dgm:pt>
    <dgm:pt modelId="{8C87B7C6-D12D-471B-BB13-A4FBACA25A01}" type="sibTrans" cxnId="{B09BCEA3-23B0-4DCE-854A-8C45949B83B9}">
      <dgm:prSet/>
      <dgm:spPr/>
      <dgm:t>
        <a:bodyPr/>
        <a:lstStyle/>
        <a:p>
          <a:endParaRPr lang="en-US"/>
        </a:p>
      </dgm:t>
    </dgm:pt>
    <dgm:pt modelId="{9382C85E-E458-43BA-9192-653BF5F63396}">
      <dgm:prSet/>
      <dgm:spPr/>
      <dgm:t>
        <a:bodyPr/>
        <a:lstStyle/>
        <a:p>
          <a:r>
            <a:rPr lang="en-GB" b="0" i="0" dirty="0"/>
            <a:t>Review contracts (defensive)</a:t>
          </a:r>
          <a:endParaRPr lang="en-US" dirty="0"/>
        </a:p>
      </dgm:t>
    </dgm:pt>
    <dgm:pt modelId="{A2FA719F-FCB8-4DB1-8C11-D59311EE6B03}" type="parTrans" cxnId="{0DD202B9-3B0C-4A97-85C2-B65BC148669F}">
      <dgm:prSet/>
      <dgm:spPr/>
      <dgm:t>
        <a:bodyPr/>
        <a:lstStyle/>
        <a:p>
          <a:endParaRPr lang="en-US"/>
        </a:p>
      </dgm:t>
    </dgm:pt>
    <dgm:pt modelId="{CEF3724D-6BD7-4995-B36A-538D090D8C61}" type="sibTrans" cxnId="{0DD202B9-3B0C-4A97-85C2-B65BC148669F}">
      <dgm:prSet/>
      <dgm:spPr/>
      <dgm:t>
        <a:bodyPr/>
        <a:lstStyle/>
        <a:p>
          <a:endParaRPr lang="en-US"/>
        </a:p>
      </dgm:t>
    </dgm:pt>
    <dgm:pt modelId="{D5078D7E-0FB1-4A1C-8546-C8CA182ABBC4}">
      <dgm:prSet/>
      <dgm:spPr/>
      <dgm:t>
        <a:bodyPr/>
        <a:lstStyle/>
        <a:p>
          <a:r>
            <a:rPr lang="en-GB" b="0" i="0" dirty="0"/>
            <a:t>Landlords / Premises</a:t>
          </a:r>
          <a:endParaRPr lang="en-US" dirty="0"/>
        </a:p>
      </dgm:t>
    </dgm:pt>
    <dgm:pt modelId="{940DAF18-F3D5-492D-93D7-B29D6ABA37DE}" type="parTrans" cxnId="{1AD592E0-81D1-45A2-9D66-9D813166EC94}">
      <dgm:prSet/>
      <dgm:spPr/>
      <dgm:t>
        <a:bodyPr/>
        <a:lstStyle/>
        <a:p>
          <a:endParaRPr lang="en-US"/>
        </a:p>
      </dgm:t>
    </dgm:pt>
    <dgm:pt modelId="{28C37CD0-6EF0-4D26-95EF-128DE06A5687}" type="sibTrans" cxnId="{1AD592E0-81D1-45A2-9D66-9D813166EC94}">
      <dgm:prSet/>
      <dgm:spPr/>
      <dgm:t>
        <a:bodyPr/>
        <a:lstStyle/>
        <a:p>
          <a:endParaRPr lang="en-US"/>
        </a:p>
      </dgm:t>
    </dgm:pt>
    <dgm:pt modelId="{F783B63B-36F4-4656-9C1D-225AC936C1E2}">
      <dgm:prSet/>
      <dgm:spPr/>
      <dgm:t>
        <a:bodyPr/>
        <a:lstStyle/>
        <a:p>
          <a:r>
            <a:rPr lang="en-GB" b="0" i="0" dirty="0"/>
            <a:t>Administration</a:t>
          </a:r>
          <a:endParaRPr lang="en-US" dirty="0"/>
        </a:p>
      </dgm:t>
    </dgm:pt>
    <dgm:pt modelId="{26AF1B14-4B5C-4EF9-A69E-ECF1C8DF20D1}" type="parTrans" cxnId="{5973DC38-61DE-4A7D-94A7-1DC1D742304E}">
      <dgm:prSet/>
      <dgm:spPr/>
      <dgm:t>
        <a:bodyPr/>
        <a:lstStyle/>
        <a:p>
          <a:endParaRPr lang="en-US"/>
        </a:p>
      </dgm:t>
    </dgm:pt>
    <dgm:pt modelId="{82769383-CBEF-4C2C-9684-C8AD67DF0178}" type="sibTrans" cxnId="{5973DC38-61DE-4A7D-94A7-1DC1D742304E}">
      <dgm:prSet/>
      <dgm:spPr/>
      <dgm:t>
        <a:bodyPr/>
        <a:lstStyle/>
        <a:p>
          <a:endParaRPr lang="en-US"/>
        </a:p>
      </dgm:t>
    </dgm:pt>
    <dgm:pt modelId="{C695E30B-BAAA-4652-8CC3-40424AF9EF7F}" type="pres">
      <dgm:prSet presAssocID="{191EC00F-61C4-4909-8E73-01BBB5EAC4A4}" presName="Name0" presStyleCnt="0">
        <dgm:presLayoutVars>
          <dgm:chMax val="11"/>
          <dgm:chPref val="11"/>
          <dgm:dir/>
          <dgm:resizeHandles/>
        </dgm:presLayoutVars>
      </dgm:prSet>
      <dgm:spPr/>
    </dgm:pt>
    <dgm:pt modelId="{713FE94F-B666-4113-A2C0-8577D9AB9831}" type="pres">
      <dgm:prSet presAssocID="{F783B63B-36F4-4656-9C1D-225AC936C1E2}" presName="Accent5" presStyleCnt="0"/>
      <dgm:spPr/>
    </dgm:pt>
    <dgm:pt modelId="{3FED5713-EC46-4C1F-8647-1963117012B7}" type="pres">
      <dgm:prSet presAssocID="{F783B63B-36F4-4656-9C1D-225AC936C1E2}" presName="Accent" presStyleLbl="node1" presStyleIdx="0" presStyleCnt="5"/>
      <dgm:spPr/>
    </dgm:pt>
    <dgm:pt modelId="{07547720-5397-490D-A911-5D3171706DE7}" type="pres">
      <dgm:prSet presAssocID="{F783B63B-36F4-4656-9C1D-225AC936C1E2}" presName="ParentBackground5" presStyleCnt="0"/>
      <dgm:spPr/>
    </dgm:pt>
    <dgm:pt modelId="{D54AE69B-E079-49A4-96D6-B7C2668425D8}" type="pres">
      <dgm:prSet presAssocID="{F783B63B-36F4-4656-9C1D-225AC936C1E2}" presName="ParentBackground" presStyleLbl="fgAcc1" presStyleIdx="0" presStyleCnt="5"/>
      <dgm:spPr/>
    </dgm:pt>
    <dgm:pt modelId="{53CD2DEF-DA6F-432A-A28F-322007111CB8}" type="pres">
      <dgm:prSet presAssocID="{F783B63B-36F4-4656-9C1D-225AC936C1E2}" presName="Parent5" presStyleLbl="revTx" presStyleIdx="0" presStyleCnt="0">
        <dgm:presLayoutVars>
          <dgm:chMax val="1"/>
          <dgm:chPref val="1"/>
          <dgm:bulletEnabled val="1"/>
        </dgm:presLayoutVars>
      </dgm:prSet>
      <dgm:spPr/>
    </dgm:pt>
    <dgm:pt modelId="{BB18194D-923F-4D80-921E-9EDBD8ED1270}" type="pres">
      <dgm:prSet presAssocID="{D5078D7E-0FB1-4A1C-8546-C8CA182ABBC4}" presName="Accent4" presStyleCnt="0"/>
      <dgm:spPr/>
    </dgm:pt>
    <dgm:pt modelId="{2A2F522A-6FA5-46F7-9999-BAD0F337118F}" type="pres">
      <dgm:prSet presAssocID="{D5078D7E-0FB1-4A1C-8546-C8CA182ABBC4}" presName="Accent" presStyleLbl="node1" presStyleIdx="1" presStyleCnt="5"/>
      <dgm:spPr/>
    </dgm:pt>
    <dgm:pt modelId="{68E0A919-C5E3-4AAD-AE91-1F3FB1843811}" type="pres">
      <dgm:prSet presAssocID="{D5078D7E-0FB1-4A1C-8546-C8CA182ABBC4}" presName="ParentBackground4" presStyleCnt="0"/>
      <dgm:spPr/>
    </dgm:pt>
    <dgm:pt modelId="{0198D02F-4CAA-4157-95EA-491AA4F13FF1}" type="pres">
      <dgm:prSet presAssocID="{D5078D7E-0FB1-4A1C-8546-C8CA182ABBC4}" presName="ParentBackground" presStyleLbl="fgAcc1" presStyleIdx="1" presStyleCnt="5"/>
      <dgm:spPr/>
    </dgm:pt>
    <dgm:pt modelId="{AA664334-0817-4B09-A13B-A54FA8E25AB0}" type="pres">
      <dgm:prSet presAssocID="{D5078D7E-0FB1-4A1C-8546-C8CA182ABBC4}" presName="Parent4" presStyleLbl="revTx" presStyleIdx="0" presStyleCnt="0">
        <dgm:presLayoutVars>
          <dgm:chMax val="1"/>
          <dgm:chPref val="1"/>
          <dgm:bulletEnabled val="1"/>
        </dgm:presLayoutVars>
      </dgm:prSet>
      <dgm:spPr/>
    </dgm:pt>
    <dgm:pt modelId="{C00CBA7D-CC8A-4BF3-8EBA-EF83E5722844}" type="pres">
      <dgm:prSet presAssocID="{9382C85E-E458-43BA-9192-653BF5F63396}" presName="Accent3" presStyleCnt="0"/>
      <dgm:spPr/>
    </dgm:pt>
    <dgm:pt modelId="{3AE1A36D-E2CA-451E-A255-99E74CDDAF76}" type="pres">
      <dgm:prSet presAssocID="{9382C85E-E458-43BA-9192-653BF5F63396}" presName="Accent" presStyleLbl="node1" presStyleIdx="2" presStyleCnt="5"/>
      <dgm:spPr/>
    </dgm:pt>
    <dgm:pt modelId="{B788DAF7-61DA-4233-8564-A42DB1E8E829}" type="pres">
      <dgm:prSet presAssocID="{9382C85E-E458-43BA-9192-653BF5F63396}" presName="ParentBackground3" presStyleCnt="0"/>
      <dgm:spPr/>
    </dgm:pt>
    <dgm:pt modelId="{9DB21AE4-63FC-42E1-9F4A-9530F9A34179}" type="pres">
      <dgm:prSet presAssocID="{9382C85E-E458-43BA-9192-653BF5F63396}" presName="ParentBackground" presStyleLbl="fgAcc1" presStyleIdx="2" presStyleCnt="5"/>
      <dgm:spPr/>
    </dgm:pt>
    <dgm:pt modelId="{E37AED83-B598-4CAA-A009-CAD05FDA4015}" type="pres">
      <dgm:prSet presAssocID="{9382C85E-E458-43BA-9192-653BF5F63396}" presName="Parent3" presStyleLbl="revTx" presStyleIdx="0" presStyleCnt="0">
        <dgm:presLayoutVars>
          <dgm:chMax val="1"/>
          <dgm:chPref val="1"/>
          <dgm:bulletEnabled val="1"/>
        </dgm:presLayoutVars>
      </dgm:prSet>
      <dgm:spPr/>
    </dgm:pt>
    <dgm:pt modelId="{A747F1AE-BCF9-4E6B-BE11-5E36D1BAAC26}" type="pres">
      <dgm:prSet presAssocID="{EE1BFC19-DB24-40D5-A62B-0FA301EAE510}" presName="Accent2" presStyleCnt="0"/>
      <dgm:spPr/>
    </dgm:pt>
    <dgm:pt modelId="{BBC35AD9-5FA6-4F2A-8FDF-74E481F3E37A}" type="pres">
      <dgm:prSet presAssocID="{EE1BFC19-DB24-40D5-A62B-0FA301EAE510}" presName="Accent" presStyleLbl="node1" presStyleIdx="3" presStyleCnt="5"/>
      <dgm:spPr/>
    </dgm:pt>
    <dgm:pt modelId="{1637A236-25AE-4FB0-B77A-1728BF113399}" type="pres">
      <dgm:prSet presAssocID="{EE1BFC19-DB24-40D5-A62B-0FA301EAE510}" presName="ParentBackground2" presStyleCnt="0"/>
      <dgm:spPr/>
    </dgm:pt>
    <dgm:pt modelId="{EBBF9052-A905-497F-82CF-DE1736196D95}" type="pres">
      <dgm:prSet presAssocID="{EE1BFC19-DB24-40D5-A62B-0FA301EAE510}" presName="ParentBackground" presStyleLbl="fgAcc1" presStyleIdx="3" presStyleCnt="5"/>
      <dgm:spPr/>
    </dgm:pt>
    <dgm:pt modelId="{2DD9D7D0-E4FE-47ED-AC47-43F493E97F13}" type="pres">
      <dgm:prSet presAssocID="{EE1BFC19-DB24-40D5-A62B-0FA301EAE510}" presName="Parent2" presStyleLbl="revTx" presStyleIdx="0" presStyleCnt="0">
        <dgm:presLayoutVars>
          <dgm:chMax val="1"/>
          <dgm:chPref val="1"/>
          <dgm:bulletEnabled val="1"/>
        </dgm:presLayoutVars>
      </dgm:prSet>
      <dgm:spPr/>
    </dgm:pt>
    <dgm:pt modelId="{45211411-D2B7-47EB-852B-470E78A779D4}" type="pres">
      <dgm:prSet presAssocID="{D0F5042C-76F3-4B6D-B4B3-C99FC5A5850B}" presName="Accent1" presStyleCnt="0"/>
      <dgm:spPr/>
    </dgm:pt>
    <dgm:pt modelId="{21D98BB7-45BC-4C63-A5A6-C0803AAD5EE3}" type="pres">
      <dgm:prSet presAssocID="{D0F5042C-76F3-4B6D-B4B3-C99FC5A5850B}" presName="Accent" presStyleLbl="node1" presStyleIdx="4" presStyleCnt="5"/>
      <dgm:spPr/>
    </dgm:pt>
    <dgm:pt modelId="{520386E0-4E7A-458E-8330-1652E95CCB03}" type="pres">
      <dgm:prSet presAssocID="{D0F5042C-76F3-4B6D-B4B3-C99FC5A5850B}" presName="ParentBackground1" presStyleCnt="0"/>
      <dgm:spPr/>
    </dgm:pt>
    <dgm:pt modelId="{7DCAC9BA-D093-45F2-9CD4-49DE343AC80A}" type="pres">
      <dgm:prSet presAssocID="{D0F5042C-76F3-4B6D-B4B3-C99FC5A5850B}" presName="ParentBackground" presStyleLbl="fgAcc1" presStyleIdx="4" presStyleCnt="5"/>
      <dgm:spPr/>
    </dgm:pt>
    <dgm:pt modelId="{CE6A8E06-88D2-4CB6-937A-3F9A52F629E8}" type="pres">
      <dgm:prSet presAssocID="{D0F5042C-76F3-4B6D-B4B3-C99FC5A5850B}" presName="Parent1" presStyleLbl="revTx" presStyleIdx="0" presStyleCnt="0">
        <dgm:presLayoutVars>
          <dgm:chMax val="1"/>
          <dgm:chPref val="1"/>
          <dgm:bulletEnabled val="1"/>
        </dgm:presLayoutVars>
      </dgm:prSet>
      <dgm:spPr/>
    </dgm:pt>
  </dgm:ptLst>
  <dgm:cxnLst>
    <dgm:cxn modelId="{6396F11F-197A-9244-95B3-5483E33342DE}" type="presOf" srcId="{9382C85E-E458-43BA-9192-653BF5F63396}" destId="{E37AED83-B598-4CAA-A009-CAD05FDA4015}" srcOrd="1" destOrd="0" presId="urn:microsoft.com/office/officeart/2011/layout/CircleProcess"/>
    <dgm:cxn modelId="{04AEC133-42A2-6F4A-A471-BE3B24788847}" type="presOf" srcId="{191EC00F-61C4-4909-8E73-01BBB5EAC4A4}" destId="{C695E30B-BAAA-4652-8CC3-40424AF9EF7F}" srcOrd="0" destOrd="0" presId="urn:microsoft.com/office/officeart/2011/layout/CircleProcess"/>
    <dgm:cxn modelId="{5973DC38-61DE-4A7D-94A7-1DC1D742304E}" srcId="{191EC00F-61C4-4909-8E73-01BBB5EAC4A4}" destId="{F783B63B-36F4-4656-9C1D-225AC936C1E2}" srcOrd="4" destOrd="0" parTransId="{26AF1B14-4B5C-4EF9-A69E-ECF1C8DF20D1}" sibTransId="{82769383-CBEF-4C2C-9684-C8AD67DF0178}"/>
    <dgm:cxn modelId="{F91F5E75-3713-414D-9B89-EDA5C6FBAB7D}" type="presOf" srcId="{D5078D7E-0FB1-4A1C-8546-C8CA182ABBC4}" destId="{AA664334-0817-4B09-A13B-A54FA8E25AB0}" srcOrd="1" destOrd="0" presId="urn:microsoft.com/office/officeart/2011/layout/CircleProcess"/>
    <dgm:cxn modelId="{9C56117B-A60C-4694-9213-4A176D516CD2}" srcId="{191EC00F-61C4-4909-8E73-01BBB5EAC4A4}" destId="{D0F5042C-76F3-4B6D-B4B3-C99FC5A5850B}" srcOrd="0" destOrd="0" parTransId="{66C613D6-1C8C-40BA-BECF-D31528FB98F3}" sibTransId="{808C1CD7-A0F8-4120-BB51-15E70484BEEE}"/>
    <dgm:cxn modelId="{3E2E1788-AC53-AF4F-AC73-A36FD11D8F44}" type="presOf" srcId="{D0F5042C-76F3-4B6D-B4B3-C99FC5A5850B}" destId="{CE6A8E06-88D2-4CB6-937A-3F9A52F629E8}" srcOrd="1" destOrd="0" presId="urn:microsoft.com/office/officeart/2011/layout/CircleProcess"/>
    <dgm:cxn modelId="{B09BCEA3-23B0-4DCE-854A-8C45949B83B9}" srcId="{191EC00F-61C4-4909-8E73-01BBB5EAC4A4}" destId="{EE1BFC19-DB24-40D5-A62B-0FA301EAE510}" srcOrd="1" destOrd="0" parTransId="{0714B61E-2FAE-4FBA-BE3E-42918A0D6244}" sibTransId="{8C87B7C6-D12D-471B-BB13-A4FBACA25A01}"/>
    <dgm:cxn modelId="{2E6756A5-725E-2041-AEB6-43B3BA225B2B}" type="presOf" srcId="{EE1BFC19-DB24-40D5-A62B-0FA301EAE510}" destId="{EBBF9052-A905-497F-82CF-DE1736196D95}" srcOrd="0" destOrd="0" presId="urn:microsoft.com/office/officeart/2011/layout/CircleProcess"/>
    <dgm:cxn modelId="{D704B6AF-E09B-E340-9478-A0E5071BDCAC}" type="presOf" srcId="{F783B63B-36F4-4656-9C1D-225AC936C1E2}" destId="{53CD2DEF-DA6F-432A-A28F-322007111CB8}" srcOrd="1" destOrd="0" presId="urn:microsoft.com/office/officeart/2011/layout/CircleProcess"/>
    <dgm:cxn modelId="{0DD202B9-3B0C-4A97-85C2-B65BC148669F}" srcId="{191EC00F-61C4-4909-8E73-01BBB5EAC4A4}" destId="{9382C85E-E458-43BA-9192-653BF5F63396}" srcOrd="2" destOrd="0" parTransId="{A2FA719F-FCB8-4DB1-8C11-D59311EE6B03}" sibTransId="{CEF3724D-6BD7-4995-B36A-538D090D8C61}"/>
    <dgm:cxn modelId="{D417FABB-EC34-824C-84C1-89E8AFB566F4}" type="presOf" srcId="{D5078D7E-0FB1-4A1C-8546-C8CA182ABBC4}" destId="{0198D02F-4CAA-4157-95EA-491AA4F13FF1}" srcOrd="0" destOrd="0" presId="urn:microsoft.com/office/officeart/2011/layout/CircleProcess"/>
    <dgm:cxn modelId="{73D641BD-B019-5348-9440-83D682B4F3AA}" type="presOf" srcId="{D0F5042C-76F3-4B6D-B4B3-C99FC5A5850B}" destId="{7DCAC9BA-D093-45F2-9CD4-49DE343AC80A}" srcOrd="0" destOrd="0" presId="urn:microsoft.com/office/officeart/2011/layout/CircleProcess"/>
    <dgm:cxn modelId="{2EF579BF-E073-8749-964A-7D7EAD2FDCAB}" type="presOf" srcId="{EE1BFC19-DB24-40D5-A62B-0FA301EAE510}" destId="{2DD9D7D0-E4FE-47ED-AC47-43F493E97F13}" srcOrd="1" destOrd="0" presId="urn:microsoft.com/office/officeart/2011/layout/CircleProcess"/>
    <dgm:cxn modelId="{F9ABDDC2-099D-EB4E-B892-859525358E63}" type="presOf" srcId="{F783B63B-36F4-4656-9C1D-225AC936C1E2}" destId="{D54AE69B-E079-49A4-96D6-B7C2668425D8}" srcOrd="0" destOrd="0" presId="urn:microsoft.com/office/officeart/2011/layout/CircleProcess"/>
    <dgm:cxn modelId="{1AD592E0-81D1-45A2-9D66-9D813166EC94}" srcId="{191EC00F-61C4-4909-8E73-01BBB5EAC4A4}" destId="{D5078D7E-0FB1-4A1C-8546-C8CA182ABBC4}" srcOrd="3" destOrd="0" parTransId="{940DAF18-F3D5-492D-93D7-B29D6ABA37DE}" sibTransId="{28C37CD0-6EF0-4D26-95EF-128DE06A5687}"/>
    <dgm:cxn modelId="{B3FFFBE3-57CB-0447-A240-F53EF346A7F4}" type="presOf" srcId="{9382C85E-E458-43BA-9192-653BF5F63396}" destId="{9DB21AE4-63FC-42E1-9F4A-9530F9A34179}" srcOrd="0" destOrd="0" presId="urn:microsoft.com/office/officeart/2011/layout/CircleProcess"/>
    <dgm:cxn modelId="{C28E5743-53EF-324F-B6B6-EA18873A7622}" type="presParOf" srcId="{C695E30B-BAAA-4652-8CC3-40424AF9EF7F}" destId="{713FE94F-B666-4113-A2C0-8577D9AB9831}" srcOrd="0" destOrd="0" presId="urn:microsoft.com/office/officeart/2011/layout/CircleProcess"/>
    <dgm:cxn modelId="{795D5757-E06C-4B42-8921-56161890BF16}" type="presParOf" srcId="{713FE94F-B666-4113-A2C0-8577D9AB9831}" destId="{3FED5713-EC46-4C1F-8647-1963117012B7}" srcOrd="0" destOrd="0" presId="urn:microsoft.com/office/officeart/2011/layout/CircleProcess"/>
    <dgm:cxn modelId="{6B287025-DA7A-E646-954E-08FE47AEF606}" type="presParOf" srcId="{C695E30B-BAAA-4652-8CC3-40424AF9EF7F}" destId="{07547720-5397-490D-A911-5D3171706DE7}" srcOrd="1" destOrd="0" presId="urn:microsoft.com/office/officeart/2011/layout/CircleProcess"/>
    <dgm:cxn modelId="{E7A91818-CFFB-1548-B901-E5C0C0A06149}" type="presParOf" srcId="{07547720-5397-490D-A911-5D3171706DE7}" destId="{D54AE69B-E079-49A4-96D6-B7C2668425D8}" srcOrd="0" destOrd="0" presId="urn:microsoft.com/office/officeart/2011/layout/CircleProcess"/>
    <dgm:cxn modelId="{FFCB4528-1186-3549-9A50-FCB4527C7B73}" type="presParOf" srcId="{C695E30B-BAAA-4652-8CC3-40424AF9EF7F}" destId="{53CD2DEF-DA6F-432A-A28F-322007111CB8}" srcOrd="2" destOrd="0" presId="urn:microsoft.com/office/officeart/2011/layout/CircleProcess"/>
    <dgm:cxn modelId="{9AD873AA-6ADF-9C4C-9FCD-0A60F0FB33F4}" type="presParOf" srcId="{C695E30B-BAAA-4652-8CC3-40424AF9EF7F}" destId="{BB18194D-923F-4D80-921E-9EDBD8ED1270}" srcOrd="3" destOrd="0" presId="urn:microsoft.com/office/officeart/2011/layout/CircleProcess"/>
    <dgm:cxn modelId="{C3720B12-7951-A04F-85AB-12199BB1F80F}" type="presParOf" srcId="{BB18194D-923F-4D80-921E-9EDBD8ED1270}" destId="{2A2F522A-6FA5-46F7-9999-BAD0F337118F}" srcOrd="0" destOrd="0" presId="urn:microsoft.com/office/officeart/2011/layout/CircleProcess"/>
    <dgm:cxn modelId="{F4559FDA-0149-6F46-880E-8180B457C50F}" type="presParOf" srcId="{C695E30B-BAAA-4652-8CC3-40424AF9EF7F}" destId="{68E0A919-C5E3-4AAD-AE91-1F3FB1843811}" srcOrd="4" destOrd="0" presId="urn:microsoft.com/office/officeart/2011/layout/CircleProcess"/>
    <dgm:cxn modelId="{6061994B-3345-8741-8B75-A9DF28B855C0}" type="presParOf" srcId="{68E0A919-C5E3-4AAD-AE91-1F3FB1843811}" destId="{0198D02F-4CAA-4157-95EA-491AA4F13FF1}" srcOrd="0" destOrd="0" presId="urn:microsoft.com/office/officeart/2011/layout/CircleProcess"/>
    <dgm:cxn modelId="{88EAD24A-4B78-F64E-A6BB-5F9155F129FE}" type="presParOf" srcId="{C695E30B-BAAA-4652-8CC3-40424AF9EF7F}" destId="{AA664334-0817-4B09-A13B-A54FA8E25AB0}" srcOrd="5" destOrd="0" presId="urn:microsoft.com/office/officeart/2011/layout/CircleProcess"/>
    <dgm:cxn modelId="{6C08C3C8-62DB-3E43-A750-342FCFD5BBC0}" type="presParOf" srcId="{C695E30B-BAAA-4652-8CC3-40424AF9EF7F}" destId="{C00CBA7D-CC8A-4BF3-8EBA-EF83E5722844}" srcOrd="6" destOrd="0" presId="urn:microsoft.com/office/officeart/2011/layout/CircleProcess"/>
    <dgm:cxn modelId="{D7AA969C-C875-EA4A-A97C-A34F5746A85B}" type="presParOf" srcId="{C00CBA7D-CC8A-4BF3-8EBA-EF83E5722844}" destId="{3AE1A36D-E2CA-451E-A255-99E74CDDAF76}" srcOrd="0" destOrd="0" presId="urn:microsoft.com/office/officeart/2011/layout/CircleProcess"/>
    <dgm:cxn modelId="{9C6B00ED-DBD9-BE43-8F41-8B776DAE5FC1}" type="presParOf" srcId="{C695E30B-BAAA-4652-8CC3-40424AF9EF7F}" destId="{B788DAF7-61DA-4233-8564-A42DB1E8E829}" srcOrd="7" destOrd="0" presId="urn:microsoft.com/office/officeart/2011/layout/CircleProcess"/>
    <dgm:cxn modelId="{2F25DFEA-FB3E-DF48-BF48-27A49D66B80E}" type="presParOf" srcId="{B788DAF7-61DA-4233-8564-A42DB1E8E829}" destId="{9DB21AE4-63FC-42E1-9F4A-9530F9A34179}" srcOrd="0" destOrd="0" presId="urn:microsoft.com/office/officeart/2011/layout/CircleProcess"/>
    <dgm:cxn modelId="{50498652-0BF3-C34E-8122-35D7C2B95A02}" type="presParOf" srcId="{C695E30B-BAAA-4652-8CC3-40424AF9EF7F}" destId="{E37AED83-B598-4CAA-A009-CAD05FDA4015}" srcOrd="8" destOrd="0" presId="urn:microsoft.com/office/officeart/2011/layout/CircleProcess"/>
    <dgm:cxn modelId="{CFFE42B4-95FE-FC44-964E-66F47F03589F}" type="presParOf" srcId="{C695E30B-BAAA-4652-8CC3-40424AF9EF7F}" destId="{A747F1AE-BCF9-4E6B-BE11-5E36D1BAAC26}" srcOrd="9" destOrd="0" presId="urn:microsoft.com/office/officeart/2011/layout/CircleProcess"/>
    <dgm:cxn modelId="{FBF48145-D1CB-E445-815C-6BD5EBC8175B}" type="presParOf" srcId="{A747F1AE-BCF9-4E6B-BE11-5E36D1BAAC26}" destId="{BBC35AD9-5FA6-4F2A-8FDF-74E481F3E37A}" srcOrd="0" destOrd="0" presId="urn:microsoft.com/office/officeart/2011/layout/CircleProcess"/>
    <dgm:cxn modelId="{D15737D8-421D-0642-AEF8-5EAEE6215915}" type="presParOf" srcId="{C695E30B-BAAA-4652-8CC3-40424AF9EF7F}" destId="{1637A236-25AE-4FB0-B77A-1728BF113399}" srcOrd="10" destOrd="0" presId="urn:microsoft.com/office/officeart/2011/layout/CircleProcess"/>
    <dgm:cxn modelId="{B6687F11-4F8C-944E-8D52-BD721E5CFD1A}" type="presParOf" srcId="{1637A236-25AE-4FB0-B77A-1728BF113399}" destId="{EBBF9052-A905-497F-82CF-DE1736196D95}" srcOrd="0" destOrd="0" presId="urn:microsoft.com/office/officeart/2011/layout/CircleProcess"/>
    <dgm:cxn modelId="{10013855-3C14-7245-A0C2-35A7C9F4FD2B}" type="presParOf" srcId="{C695E30B-BAAA-4652-8CC3-40424AF9EF7F}" destId="{2DD9D7D0-E4FE-47ED-AC47-43F493E97F13}" srcOrd="11" destOrd="0" presId="urn:microsoft.com/office/officeart/2011/layout/CircleProcess"/>
    <dgm:cxn modelId="{A52B8D00-3BE6-E548-BA92-FC70821FCFB3}" type="presParOf" srcId="{C695E30B-BAAA-4652-8CC3-40424AF9EF7F}" destId="{45211411-D2B7-47EB-852B-470E78A779D4}" srcOrd="12" destOrd="0" presId="urn:microsoft.com/office/officeart/2011/layout/CircleProcess"/>
    <dgm:cxn modelId="{FD6372BD-B191-2F46-AF83-6E02D5CAD5DF}" type="presParOf" srcId="{45211411-D2B7-47EB-852B-470E78A779D4}" destId="{21D98BB7-45BC-4C63-A5A6-C0803AAD5EE3}" srcOrd="0" destOrd="0" presId="urn:microsoft.com/office/officeart/2011/layout/CircleProcess"/>
    <dgm:cxn modelId="{FA8A0536-AC52-5049-86C5-2F07E0CD65C1}" type="presParOf" srcId="{C695E30B-BAAA-4652-8CC3-40424AF9EF7F}" destId="{520386E0-4E7A-458E-8330-1652E95CCB03}" srcOrd="13" destOrd="0" presId="urn:microsoft.com/office/officeart/2011/layout/CircleProcess"/>
    <dgm:cxn modelId="{C7221DE6-90AD-D94F-B895-D329DB1E2CBF}" type="presParOf" srcId="{520386E0-4E7A-458E-8330-1652E95CCB03}" destId="{7DCAC9BA-D093-45F2-9CD4-49DE343AC80A}" srcOrd="0" destOrd="0" presId="urn:microsoft.com/office/officeart/2011/layout/CircleProcess"/>
    <dgm:cxn modelId="{BB8F2A40-2148-EB4C-ABD1-D8CDEA3B2589}" type="presParOf" srcId="{C695E30B-BAAA-4652-8CC3-40424AF9EF7F}" destId="{CE6A8E06-88D2-4CB6-937A-3F9A52F629E8}"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1EC00F-61C4-4909-8E73-01BBB5EAC4A4}" type="doc">
      <dgm:prSet loTypeId="urn:microsoft.com/office/officeart/2011/layout/CircleProcess" loCatId="process" qsTypeId="urn:microsoft.com/office/officeart/2005/8/quickstyle/simple1" qsCatId="simple" csTypeId="urn:microsoft.com/office/officeart/2005/8/colors/accent1_2" csCatId="accent1"/>
      <dgm:spPr/>
      <dgm:t>
        <a:bodyPr/>
        <a:lstStyle/>
        <a:p>
          <a:endParaRPr lang="en-US"/>
        </a:p>
      </dgm:t>
    </dgm:pt>
    <dgm:pt modelId="{D0F5042C-76F3-4B6D-B4B3-C99FC5A5850B}">
      <dgm:prSet/>
      <dgm:spPr/>
      <dgm:t>
        <a:bodyPr/>
        <a:lstStyle/>
        <a:p>
          <a:r>
            <a:rPr lang="en-GB" b="0" i="0"/>
            <a:t>Give /Gather Info</a:t>
          </a:r>
          <a:endParaRPr lang="en-US"/>
        </a:p>
      </dgm:t>
    </dgm:pt>
    <dgm:pt modelId="{66C613D6-1C8C-40BA-BECF-D31528FB98F3}" type="parTrans" cxnId="{9C56117B-A60C-4694-9213-4A176D516CD2}">
      <dgm:prSet/>
      <dgm:spPr/>
      <dgm:t>
        <a:bodyPr/>
        <a:lstStyle/>
        <a:p>
          <a:endParaRPr lang="en-US"/>
        </a:p>
      </dgm:t>
    </dgm:pt>
    <dgm:pt modelId="{808C1CD7-A0F8-4120-BB51-15E70484BEEE}" type="sibTrans" cxnId="{9C56117B-A60C-4694-9213-4A176D516CD2}">
      <dgm:prSet/>
      <dgm:spPr/>
      <dgm:t>
        <a:bodyPr/>
        <a:lstStyle/>
        <a:p>
          <a:endParaRPr lang="en-US"/>
        </a:p>
      </dgm:t>
    </dgm:pt>
    <dgm:pt modelId="{EE1BFC19-DB24-40D5-A62B-0FA301EAE510}">
      <dgm:prSet/>
      <dgm:spPr/>
      <dgm:t>
        <a:bodyPr/>
        <a:lstStyle/>
        <a:p>
          <a:r>
            <a:rPr lang="en-GB" b="0" i="0"/>
            <a:t>Be Law Aware</a:t>
          </a:r>
          <a:endParaRPr lang="en-US"/>
        </a:p>
      </dgm:t>
    </dgm:pt>
    <dgm:pt modelId="{0714B61E-2FAE-4FBA-BE3E-42918A0D6244}" type="parTrans" cxnId="{B09BCEA3-23B0-4DCE-854A-8C45949B83B9}">
      <dgm:prSet/>
      <dgm:spPr/>
      <dgm:t>
        <a:bodyPr/>
        <a:lstStyle/>
        <a:p>
          <a:endParaRPr lang="en-US"/>
        </a:p>
      </dgm:t>
    </dgm:pt>
    <dgm:pt modelId="{8C87B7C6-D12D-471B-BB13-A4FBACA25A01}" type="sibTrans" cxnId="{B09BCEA3-23B0-4DCE-854A-8C45949B83B9}">
      <dgm:prSet/>
      <dgm:spPr/>
      <dgm:t>
        <a:bodyPr/>
        <a:lstStyle/>
        <a:p>
          <a:endParaRPr lang="en-US"/>
        </a:p>
      </dgm:t>
    </dgm:pt>
    <dgm:pt modelId="{9382C85E-E458-43BA-9192-653BF5F63396}">
      <dgm:prSet/>
      <dgm:spPr/>
      <dgm:t>
        <a:bodyPr/>
        <a:lstStyle/>
        <a:p>
          <a:r>
            <a:rPr lang="en-GB" b="0" i="0" dirty="0"/>
            <a:t>People </a:t>
          </a:r>
          <a:r>
            <a:rPr lang="en-GB" b="0" i="0" dirty="0" err="1"/>
            <a:t>foc’d</a:t>
          </a:r>
          <a:r>
            <a:rPr lang="en-GB" b="0" i="0" dirty="0"/>
            <a:t> BCP</a:t>
          </a:r>
          <a:endParaRPr lang="en-US" dirty="0"/>
        </a:p>
      </dgm:t>
    </dgm:pt>
    <dgm:pt modelId="{A2FA719F-FCB8-4DB1-8C11-D59311EE6B03}" type="parTrans" cxnId="{0DD202B9-3B0C-4A97-85C2-B65BC148669F}">
      <dgm:prSet/>
      <dgm:spPr/>
      <dgm:t>
        <a:bodyPr/>
        <a:lstStyle/>
        <a:p>
          <a:endParaRPr lang="en-US"/>
        </a:p>
      </dgm:t>
    </dgm:pt>
    <dgm:pt modelId="{CEF3724D-6BD7-4995-B36A-538D090D8C61}" type="sibTrans" cxnId="{0DD202B9-3B0C-4A97-85C2-B65BC148669F}">
      <dgm:prSet/>
      <dgm:spPr/>
      <dgm:t>
        <a:bodyPr/>
        <a:lstStyle/>
        <a:p>
          <a:endParaRPr lang="en-US"/>
        </a:p>
      </dgm:t>
    </dgm:pt>
    <dgm:pt modelId="{D5078D7E-0FB1-4A1C-8546-C8CA182ABBC4}">
      <dgm:prSet/>
      <dgm:spPr/>
      <dgm:t>
        <a:bodyPr/>
        <a:lstStyle/>
        <a:p>
          <a:r>
            <a:rPr lang="en-GB" b="0" i="0"/>
            <a:t>Wellness/ H&amp;S</a:t>
          </a:r>
          <a:endParaRPr lang="en-US"/>
        </a:p>
      </dgm:t>
    </dgm:pt>
    <dgm:pt modelId="{940DAF18-F3D5-492D-93D7-B29D6ABA37DE}" type="parTrans" cxnId="{1AD592E0-81D1-45A2-9D66-9D813166EC94}">
      <dgm:prSet/>
      <dgm:spPr/>
      <dgm:t>
        <a:bodyPr/>
        <a:lstStyle/>
        <a:p>
          <a:endParaRPr lang="en-US"/>
        </a:p>
      </dgm:t>
    </dgm:pt>
    <dgm:pt modelId="{28C37CD0-6EF0-4D26-95EF-128DE06A5687}" type="sibTrans" cxnId="{1AD592E0-81D1-45A2-9D66-9D813166EC94}">
      <dgm:prSet/>
      <dgm:spPr/>
      <dgm:t>
        <a:bodyPr/>
        <a:lstStyle/>
        <a:p>
          <a:endParaRPr lang="en-US"/>
        </a:p>
      </dgm:t>
    </dgm:pt>
    <dgm:pt modelId="{F783B63B-36F4-4656-9C1D-225AC936C1E2}">
      <dgm:prSet/>
      <dgm:spPr/>
      <dgm:t>
        <a:bodyPr/>
        <a:lstStyle/>
        <a:p>
          <a:r>
            <a:rPr lang="en-GB" b="0" i="0"/>
            <a:t>Be Forward Thinking</a:t>
          </a:r>
          <a:endParaRPr lang="en-US"/>
        </a:p>
      </dgm:t>
    </dgm:pt>
    <dgm:pt modelId="{26AF1B14-4B5C-4EF9-A69E-ECF1C8DF20D1}" type="parTrans" cxnId="{5973DC38-61DE-4A7D-94A7-1DC1D742304E}">
      <dgm:prSet/>
      <dgm:spPr/>
      <dgm:t>
        <a:bodyPr/>
        <a:lstStyle/>
        <a:p>
          <a:endParaRPr lang="en-US"/>
        </a:p>
      </dgm:t>
    </dgm:pt>
    <dgm:pt modelId="{82769383-CBEF-4C2C-9684-C8AD67DF0178}" type="sibTrans" cxnId="{5973DC38-61DE-4A7D-94A7-1DC1D742304E}">
      <dgm:prSet/>
      <dgm:spPr/>
      <dgm:t>
        <a:bodyPr/>
        <a:lstStyle/>
        <a:p>
          <a:endParaRPr lang="en-US"/>
        </a:p>
      </dgm:t>
    </dgm:pt>
    <dgm:pt modelId="{C695E30B-BAAA-4652-8CC3-40424AF9EF7F}" type="pres">
      <dgm:prSet presAssocID="{191EC00F-61C4-4909-8E73-01BBB5EAC4A4}" presName="Name0" presStyleCnt="0">
        <dgm:presLayoutVars>
          <dgm:chMax val="11"/>
          <dgm:chPref val="11"/>
          <dgm:dir/>
          <dgm:resizeHandles/>
        </dgm:presLayoutVars>
      </dgm:prSet>
      <dgm:spPr/>
    </dgm:pt>
    <dgm:pt modelId="{713FE94F-B666-4113-A2C0-8577D9AB9831}" type="pres">
      <dgm:prSet presAssocID="{F783B63B-36F4-4656-9C1D-225AC936C1E2}" presName="Accent5" presStyleCnt="0"/>
      <dgm:spPr/>
    </dgm:pt>
    <dgm:pt modelId="{3FED5713-EC46-4C1F-8647-1963117012B7}" type="pres">
      <dgm:prSet presAssocID="{F783B63B-36F4-4656-9C1D-225AC936C1E2}" presName="Accent" presStyleLbl="node1" presStyleIdx="0" presStyleCnt="5"/>
      <dgm:spPr/>
    </dgm:pt>
    <dgm:pt modelId="{07547720-5397-490D-A911-5D3171706DE7}" type="pres">
      <dgm:prSet presAssocID="{F783B63B-36F4-4656-9C1D-225AC936C1E2}" presName="ParentBackground5" presStyleCnt="0"/>
      <dgm:spPr/>
    </dgm:pt>
    <dgm:pt modelId="{D54AE69B-E079-49A4-96D6-B7C2668425D8}" type="pres">
      <dgm:prSet presAssocID="{F783B63B-36F4-4656-9C1D-225AC936C1E2}" presName="ParentBackground" presStyleLbl="fgAcc1" presStyleIdx="0" presStyleCnt="5"/>
      <dgm:spPr/>
    </dgm:pt>
    <dgm:pt modelId="{53CD2DEF-DA6F-432A-A28F-322007111CB8}" type="pres">
      <dgm:prSet presAssocID="{F783B63B-36F4-4656-9C1D-225AC936C1E2}" presName="Parent5" presStyleLbl="revTx" presStyleIdx="0" presStyleCnt="0">
        <dgm:presLayoutVars>
          <dgm:chMax val="1"/>
          <dgm:chPref val="1"/>
          <dgm:bulletEnabled val="1"/>
        </dgm:presLayoutVars>
      </dgm:prSet>
      <dgm:spPr/>
    </dgm:pt>
    <dgm:pt modelId="{BB18194D-923F-4D80-921E-9EDBD8ED1270}" type="pres">
      <dgm:prSet presAssocID="{D5078D7E-0FB1-4A1C-8546-C8CA182ABBC4}" presName="Accent4" presStyleCnt="0"/>
      <dgm:spPr/>
    </dgm:pt>
    <dgm:pt modelId="{2A2F522A-6FA5-46F7-9999-BAD0F337118F}" type="pres">
      <dgm:prSet presAssocID="{D5078D7E-0FB1-4A1C-8546-C8CA182ABBC4}" presName="Accent" presStyleLbl="node1" presStyleIdx="1" presStyleCnt="5"/>
      <dgm:spPr/>
    </dgm:pt>
    <dgm:pt modelId="{68E0A919-C5E3-4AAD-AE91-1F3FB1843811}" type="pres">
      <dgm:prSet presAssocID="{D5078D7E-0FB1-4A1C-8546-C8CA182ABBC4}" presName="ParentBackground4" presStyleCnt="0"/>
      <dgm:spPr/>
    </dgm:pt>
    <dgm:pt modelId="{0198D02F-4CAA-4157-95EA-491AA4F13FF1}" type="pres">
      <dgm:prSet presAssocID="{D5078D7E-0FB1-4A1C-8546-C8CA182ABBC4}" presName="ParentBackground" presStyleLbl="fgAcc1" presStyleIdx="1" presStyleCnt="5"/>
      <dgm:spPr/>
    </dgm:pt>
    <dgm:pt modelId="{AA664334-0817-4B09-A13B-A54FA8E25AB0}" type="pres">
      <dgm:prSet presAssocID="{D5078D7E-0FB1-4A1C-8546-C8CA182ABBC4}" presName="Parent4" presStyleLbl="revTx" presStyleIdx="0" presStyleCnt="0">
        <dgm:presLayoutVars>
          <dgm:chMax val="1"/>
          <dgm:chPref val="1"/>
          <dgm:bulletEnabled val="1"/>
        </dgm:presLayoutVars>
      </dgm:prSet>
      <dgm:spPr/>
    </dgm:pt>
    <dgm:pt modelId="{C00CBA7D-CC8A-4BF3-8EBA-EF83E5722844}" type="pres">
      <dgm:prSet presAssocID="{9382C85E-E458-43BA-9192-653BF5F63396}" presName="Accent3" presStyleCnt="0"/>
      <dgm:spPr/>
    </dgm:pt>
    <dgm:pt modelId="{3AE1A36D-E2CA-451E-A255-99E74CDDAF76}" type="pres">
      <dgm:prSet presAssocID="{9382C85E-E458-43BA-9192-653BF5F63396}" presName="Accent" presStyleLbl="node1" presStyleIdx="2" presStyleCnt="5"/>
      <dgm:spPr/>
    </dgm:pt>
    <dgm:pt modelId="{B788DAF7-61DA-4233-8564-A42DB1E8E829}" type="pres">
      <dgm:prSet presAssocID="{9382C85E-E458-43BA-9192-653BF5F63396}" presName="ParentBackground3" presStyleCnt="0"/>
      <dgm:spPr/>
    </dgm:pt>
    <dgm:pt modelId="{9DB21AE4-63FC-42E1-9F4A-9530F9A34179}" type="pres">
      <dgm:prSet presAssocID="{9382C85E-E458-43BA-9192-653BF5F63396}" presName="ParentBackground" presStyleLbl="fgAcc1" presStyleIdx="2" presStyleCnt="5"/>
      <dgm:spPr/>
    </dgm:pt>
    <dgm:pt modelId="{E37AED83-B598-4CAA-A009-CAD05FDA4015}" type="pres">
      <dgm:prSet presAssocID="{9382C85E-E458-43BA-9192-653BF5F63396}" presName="Parent3" presStyleLbl="revTx" presStyleIdx="0" presStyleCnt="0">
        <dgm:presLayoutVars>
          <dgm:chMax val="1"/>
          <dgm:chPref val="1"/>
          <dgm:bulletEnabled val="1"/>
        </dgm:presLayoutVars>
      </dgm:prSet>
      <dgm:spPr/>
    </dgm:pt>
    <dgm:pt modelId="{A747F1AE-BCF9-4E6B-BE11-5E36D1BAAC26}" type="pres">
      <dgm:prSet presAssocID="{EE1BFC19-DB24-40D5-A62B-0FA301EAE510}" presName="Accent2" presStyleCnt="0"/>
      <dgm:spPr/>
    </dgm:pt>
    <dgm:pt modelId="{BBC35AD9-5FA6-4F2A-8FDF-74E481F3E37A}" type="pres">
      <dgm:prSet presAssocID="{EE1BFC19-DB24-40D5-A62B-0FA301EAE510}" presName="Accent" presStyleLbl="node1" presStyleIdx="3" presStyleCnt="5"/>
      <dgm:spPr/>
    </dgm:pt>
    <dgm:pt modelId="{1637A236-25AE-4FB0-B77A-1728BF113399}" type="pres">
      <dgm:prSet presAssocID="{EE1BFC19-DB24-40D5-A62B-0FA301EAE510}" presName="ParentBackground2" presStyleCnt="0"/>
      <dgm:spPr/>
    </dgm:pt>
    <dgm:pt modelId="{EBBF9052-A905-497F-82CF-DE1736196D95}" type="pres">
      <dgm:prSet presAssocID="{EE1BFC19-DB24-40D5-A62B-0FA301EAE510}" presName="ParentBackground" presStyleLbl="fgAcc1" presStyleIdx="3" presStyleCnt="5"/>
      <dgm:spPr/>
    </dgm:pt>
    <dgm:pt modelId="{2DD9D7D0-E4FE-47ED-AC47-43F493E97F13}" type="pres">
      <dgm:prSet presAssocID="{EE1BFC19-DB24-40D5-A62B-0FA301EAE510}" presName="Parent2" presStyleLbl="revTx" presStyleIdx="0" presStyleCnt="0">
        <dgm:presLayoutVars>
          <dgm:chMax val="1"/>
          <dgm:chPref val="1"/>
          <dgm:bulletEnabled val="1"/>
        </dgm:presLayoutVars>
      </dgm:prSet>
      <dgm:spPr/>
    </dgm:pt>
    <dgm:pt modelId="{45211411-D2B7-47EB-852B-470E78A779D4}" type="pres">
      <dgm:prSet presAssocID="{D0F5042C-76F3-4B6D-B4B3-C99FC5A5850B}" presName="Accent1" presStyleCnt="0"/>
      <dgm:spPr/>
    </dgm:pt>
    <dgm:pt modelId="{21D98BB7-45BC-4C63-A5A6-C0803AAD5EE3}" type="pres">
      <dgm:prSet presAssocID="{D0F5042C-76F3-4B6D-B4B3-C99FC5A5850B}" presName="Accent" presStyleLbl="node1" presStyleIdx="4" presStyleCnt="5"/>
      <dgm:spPr/>
    </dgm:pt>
    <dgm:pt modelId="{520386E0-4E7A-458E-8330-1652E95CCB03}" type="pres">
      <dgm:prSet presAssocID="{D0F5042C-76F3-4B6D-B4B3-C99FC5A5850B}" presName="ParentBackground1" presStyleCnt="0"/>
      <dgm:spPr/>
    </dgm:pt>
    <dgm:pt modelId="{7DCAC9BA-D093-45F2-9CD4-49DE343AC80A}" type="pres">
      <dgm:prSet presAssocID="{D0F5042C-76F3-4B6D-B4B3-C99FC5A5850B}" presName="ParentBackground" presStyleLbl="fgAcc1" presStyleIdx="4" presStyleCnt="5"/>
      <dgm:spPr/>
    </dgm:pt>
    <dgm:pt modelId="{CE6A8E06-88D2-4CB6-937A-3F9A52F629E8}" type="pres">
      <dgm:prSet presAssocID="{D0F5042C-76F3-4B6D-B4B3-C99FC5A5850B}" presName="Parent1" presStyleLbl="revTx" presStyleIdx="0" presStyleCnt="0">
        <dgm:presLayoutVars>
          <dgm:chMax val="1"/>
          <dgm:chPref val="1"/>
          <dgm:bulletEnabled val="1"/>
        </dgm:presLayoutVars>
      </dgm:prSet>
      <dgm:spPr/>
    </dgm:pt>
  </dgm:ptLst>
  <dgm:cxnLst>
    <dgm:cxn modelId="{FEB45005-6468-3942-B98A-733EA39F0135}" type="presOf" srcId="{9382C85E-E458-43BA-9192-653BF5F63396}" destId="{E37AED83-B598-4CAA-A009-CAD05FDA4015}" srcOrd="1" destOrd="0" presId="urn:microsoft.com/office/officeart/2011/layout/CircleProcess"/>
    <dgm:cxn modelId="{9B7E9707-B760-9542-A577-213FF7BCF2C1}" type="presOf" srcId="{EE1BFC19-DB24-40D5-A62B-0FA301EAE510}" destId="{EBBF9052-A905-497F-82CF-DE1736196D95}" srcOrd="0" destOrd="0" presId="urn:microsoft.com/office/officeart/2011/layout/CircleProcess"/>
    <dgm:cxn modelId="{5973DC38-61DE-4A7D-94A7-1DC1D742304E}" srcId="{191EC00F-61C4-4909-8E73-01BBB5EAC4A4}" destId="{F783B63B-36F4-4656-9C1D-225AC936C1E2}" srcOrd="4" destOrd="0" parTransId="{26AF1B14-4B5C-4EF9-A69E-ECF1C8DF20D1}" sibTransId="{82769383-CBEF-4C2C-9684-C8AD67DF0178}"/>
    <dgm:cxn modelId="{2705474D-5C88-104E-A968-10D9D52B5D98}" type="presOf" srcId="{F783B63B-36F4-4656-9C1D-225AC936C1E2}" destId="{53CD2DEF-DA6F-432A-A28F-322007111CB8}" srcOrd="1" destOrd="0" presId="urn:microsoft.com/office/officeart/2011/layout/CircleProcess"/>
    <dgm:cxn modelId="{489AA86B-F9F5-C746-A4BA-079B159AEEA6}" type="presOf" srcId="{D0F5042C-76F3-4B6D-B4B3-C99FC5A5850B}" destId="{CE6A8E06-88D2-4CB6-937A-3F9A52F629E8}" srcOrd="1" destOrd="0" presId="urn:microsoft.com/office/officeart/2011/layout/CircleProcess"/>
    <dgm:cxn modelId="{9C56117B-A60C-4694-9213-4A176D516CD2}" srcId="{191EC00F-61C4-4909-8E73-01BBB5EAC4A4}" destId="{D0F5042C-76F3-4B6D-B4B3-C99FC5A5850B}" srcOrd="0" destOrd="0" parTransId="{66C613D6-1C8C-40BA-BECF-D31528FB98F3}" sibTransId="{808C1CD7-A0F8-4120-BB51-15E70484BEEE}"/>
    <dgm:cxn modelId="{B09BCEA3-23B0-4DCE-854A-8C45949B83B9}" srcId="{191EC00F-61C4-4909-8E73-01BBB5EAC4A4}" destId="{EE1BFC19-DB24-40D5-A62B-0FA301EAE510}" srcOrd="1" destOrd="0" parTransId="{0714B61E-2FAE-4FBA-BE3E-42918A0D6244}" sibTransId="{8C87B7C6-D12D-471B-BB13-A4FBACA25A01}"/>
    <dgm:cxn modelId="{1BE11CAD-275F-2940-A4AF-E12A9E2DD138}" type="presOf" srcId="{D0F5042C-76F3-4B6D-B4B3-C99FC5A5850B}" destId="{7DCAC9BA-D093-45F2-9CD4-49DE343AC80A}" srcOrd="0" destOrd="0" presId="urn:microsoft.com/office/officeart/2011/layout/CircleProcess"/>
    <dgm:cxn modelId="{0DD202B9-3B0C-4A97-85C2-B65BC148669F}" srcId="{191EC00F-61C4-4909-8E73-01BBB5EAC4A4}" destId="{9382C85E-E458-43BA-9192-653BF5F63396}" srcOrd="2" destOrd="0" parTransId="{A2FA719F-FCB8-4DB1-8C11-D59311EE6B03}" sibTransId="{CEF3724D-6BD7-4995-B36A-538D090D8C61}"/>
    <dgm:cxn modelId="{6E3F03C9-877F-9A4E-8250-8CE66DB703CE}" type="presOf" srcId="{EE1BFC19-DB24-40D5-A62B-0FA301EAE510}" destId="{2DD9D7D0-E4FE-47ED-AC47-43F493E97F13}" srcOrd="1" destOrd="0" presId="urn:microsoft.com/office/officeart/2011/layout/CircleProcess"/>
    <dgm:cxn modelId="{C24948D1-4FF8-B048-84CE-C68B159A9CF7}" type="presOf" srcId="{D5078D7E-0FB1-4A1C-8546-C8CA182ABBC4}" destId="{AA664334-0817-4B09-A13B-A54FA8E25AB0}" srcOrd="1" destOrd="0" presId="urn:microsoft.com/office/officeart/2011/layout/CircleProcess"/>
    <dgm:cxn modelId="{D85953D4-E777-CF4E-BE9F-DFED321BB708}" type="presOf" srcId="{9382C85E-E458-43BA-9192-653BF5F63396}" destId="{9DB21AE4-63FC-42E1-9F4A-9530F9A34179}" srcOrd="0" destOrd="0" presId="urn:microsoft.com/office/officeart/2011/layout/CircleProcess"/>
    <dgm:cxn modelId="{33E05CDE-5ECC-454E-A824-E09253927AD5}" type="presOf" srcId="{191EC00F-61C4-4909-8E73-01BBB5EAC4A4}" destId="{C695E30B-BAAA-4652-8CC3-40424AF9EF7F}" srcOrd="0" destOrd="0" presId="urn:microsoft.com/office/officeart/2011/layout/CircleProcess"/>
    <dgm:cxn modelId="{CE3993DF-DACF-8B44-BDD5-66822960E084}" type="presOf" srcId="{F783B63B-36F4-4656-9C1D-225AC936C1E2}" destId="{D54AE69B-E079-49A4-96D6-B7C2668425D8}" srcOrd="0" destOrd="0" presId="urn:microsoft.com/office/officeart/2011/layout/CircleProcess"/>
    <dgm:cxn modelId="{1AD592E0-81D1-45A2-9D66-9D813166EC94}" srcId="{191EC00F-61C4-4909-8E73-01BBB5EAC4A4}" destId="{D5078D7E-0FB1-4A1C-8546-C8CA182ABBC4}" srcOrd="3" destOrd="0" parTransId="{940DAF18-F3D5-492D-93D7-B29D6ABA37DE}" sibTransId="{28C37CD0-6EF0-4D26-95EF-128DE06A5687}"/>
    <dgm:cxn modelId="{E5D871E7-54A5-B44C-A222-0D8CB95F3D76}" type="presOf" srcId="{D5078D7E-0FB1-4A1C-8546-C8CA182ABBC4}" destId="{0198D02F-4CAA-4157-95EA-491AA4F13FF1}" srcOrd="0" destOrd="0" presId="urn:microsoft.com/office/officeart/2011/layout/CircleProcess"/>
    <dgm:cxn modelId="{FAFC2BEE-7A23-AB47-9533-54EF80D76116}" type="presParOf" srcId="{C695E30B-BAAA-4652-8CC3-40424AF9EF7F}" destId="{713FE94F-B666-4113-A2C0-8577D9AB9831}" srcOrd="0" destOrd="0" presId="urn:microsoft.com/office/officeart/2011/layout/CircleProcess"/>
    <dgm:cxn modelId="{CC3B957F-3FCF-9F48-8F71-2FED3123D544}" type="presParOf" srcId="{713FE94F-B666-4113-A2C0-8577D9AB9831}" destId="{3FED5713-EC46-4C1F-8647-1963117012B7}" srcOrd="0" destOrd="0" presId="urn:microsoft.com/office/officeart/2011/layout/CircleProcess"/>
    <dgm:cxn modelId="{E898D38D-2C8C-ED4C-9003-F14844A17CCB}" type="presParOf" srcId="{C695E30B-BAAA-4652-8CC3-40424AF9EF7F}" destId="{07547720-5397-490D-A911-5D3171706DE7}" srcOrd="1" destOrd="0" presId="urn:microsoft.com/office/officeart/2011/layout/CircleProcess"/>
    <dgm:cxn modelId="{7CAB4901-CF4C-BD41-9B20-F8F8BE92E15A}" type="presParOf" srcId="{07547720-5397-490D-A911-5D3171706DE7}" destId="{D54AE69B-E079-49A4-96D6-B7C2668425D8}" srcOrd="0" destOrd="0" presId="urn:microsoft.com/office/officeart/2011/layout/CircleProcess"/>
    <dgm:cxn modelId="{A87A7431-3A1B-D14C-80EB-1A2AF079C89C}" type="presParOf" srcId="{C695E30B-BAAA-4652-8CC3-40424AF9EF7F}" destId="{53CD2DEF-DA6F-432A-A28F-322007111CB8}" srcOrd="2" destOrd="0" presId="urn:microsoft.com/office/officeart/2011/layout/CircleProcess"/>
    <dgm:cxn modelId="{ED1B2C72-7487-C141-A917-ACCCB543A210}" type="presParOf" srcId="{C695E30B-BAAA-4652-8CC3-40424AF9EF7F}" destId="{BB18194D-923F-4D80-921E-9EDBD8ED1270}" srcOrd="3" destOrd="0" presId="urn:microsoft.com/office/officeart/2011/layout/CircleProcess"/>
    <dgm:cxn modelId="{1B8E370D-0CA9-794A-A718-452E77A33077}" type="presParOf" srcId="{BB18194D-923F-4D80-921E-9EDBD8ED1270}" destId="{2A2F522A-6FA5-46F7-9999-BAD0F337118F}" srcOrd="0" destOrd="0" presId="urn:microsoft.com/office/officeart/2011/layout/CircleProcess"/>
    <dgm:cxn modelId="{854DC5D2-E3C8-7044-B96A-EBA38F521EE4}" type="presParOf" srcId="{C695E30B-BAAA-4652-8CC3-40424AF9EF7F}" destId="{68E0A919-C5E3-4AAD-AE91-1F3FB1843811}" srcOrd="4" destOrd="0" presId="urn:microsoft.com/office/officeart/2011/layout/CircleProcess"/>
    <dgm:cxn modelId="{67758D3B-FB9E-994D-9373-CEFE25C786C9}" type="presParOf" srcId="{68E0A919-C5E3-4AAD-AE91-1F3FB1843811}" destId="{0198D02F-4CAA-4157-95EA-491AA4F13FF1}" srcOrd="0" destOrd="0" presId="urn:microsoft.com/office/officeart/2011/layout/CircleProcess"/>
    <dgm:cxn modelId="{8B0FAA5D-49E2-4046-AFF8-9ABC9C5F792E}" type="presParOf" srcId="{C695E30B-BAAA-4652-8CC3-40424AF9EF7F}" destId="{AA664334-0817-4B09-A13B-A54FA8E25AB0}" srcOrd="5" destOrd="0" presId="urn:microsoft.com/office/officeart/2011/layout/CircleProcess"/>
    <dgm:cxn modelId="{65C7EF69-6A74-2748-9BD4-DFC599DBBEE0}" type="presParOf" srcId="{C695E30B-BAAA-4652-8CC3-40424AF9EF7F}" destId="{C00CBA7D-CC8A-4BF3-8EBA-EF83E5722844}" srcOrd="6" destOrd="0" presId="urn:microsoft.com/office/officeart/2011/layout/CircleProcess"/>
    <dgm:cxn modelId="{CD8BDD2E-9F1A-1844-8B2D-3F40B549354F}" type="presParOf" srcId="{C00CBA7D-CC8A-4BF3-8EBA-EF83E5722844}" destId="{3AE1A36D-E2CA-451E-A255-99E74CDDAF76}" srcOrd="0" destOrd="0" presId="urn:microsoft.com/office/officeart/2011/layout/CircleProcess"/>
    <dgm:cxn modelId="{0F880B3A-C03E-F249-B2E3-FE3AA219B6F9}" type="presParOf" srcId="{C695E30B-BAAA-4652-8CC3-40424AF9EF7F}" destId="{B788DAF7-61DA-4233-8564-A42DB1E8E829}" srcOrd="7" destOrd="0" presId="urn:microsoft.com/office/officeart/2011/layout/CircleProcess"/>
    <dgm:cxn modelId="{252F72C4-4DC8-9140-91A6-61B627A08D96}" type="presParOf" srcId="{B788DAF7-61DA-4233-8564-A42DB1E8E829}" destId="{9DB21AE4-63FC-42E1-9F4A-9530F9A34179}" srcOrd="0" destOrd="0" presId="urn:microsoft.com/office/officeart/2011/layout/CircleProcess"/>
    <dgm:cxn modelId="{305F3F24-7A2A-B149-B73C-85D71F21DFB5}" type="presParOf" srcId="{C695E30B-BAAA-4652-8CC3-40424AF9EF7F}" destId="{E37AED83-B598-4CAA-A009-CAD05FDA4015}" srcOrd="8" destOrd="0" presId="urn:microsoft.com/office/officeart/2011/layout/CircleProcess"/>
    <dgm:cxn modelId="{75FB5C83-FDF4-5846-BD2E-06A41D26E6B9}" type="presParOf" srcId="{C695E30B-BAAA-4652-8CC3-40424AF9EF7F}" destId="{A747F1AE-BCF9-4E6B-BE11-5E36D1BAAC26}" srcOrd="9" destOrd="0" presId="urn:microsoft.com/office/officeart/2011/layout/CircleProcess"/>
    <dgm:cxn modelId="{EB8B3AC0-E3A4-2E4D-881F-E74FCC102F5A}" type="presParOf" srcId="{A747F1AE-BCF9-4E6B-BE11-5E36D1BAAC26}" destId="{BBC35AD9-5FA6-4F2A-8FDF-74E481F3E37A}" srcOrd="0" destOrd="0" presId="urn:microsoft.com/office/officeart/2011/layout/CircleProcess"/>
    <dgm:cxn modelId="{C877D4FC-69C9-EC42-A114-C6C31E01B7B2}" type="presParOf" srcId="{C695E30B-BAAA-4652-8CC3-40424AF9EF7F}" destId="{1637A236-25AE-4FB0-B77A-1728BF113399}" srcOrd="10" destOrd="0" presId="urn:microsoft.com/office/officeart/2011/layout/CircleProcess"/>
    <dgm:cxn modelId="{C02741A5-DED7-8B4A-93EF-6FAE2510D5FA}" type="presParOf" srcId="{1637A236-25AE-4FB0-B77A-1728BF113399}" destId="{EBBF9052-A905-497F-82CF-DE1736196D95}" srcOrd="0" destOrd="0" presId="urn:microsoft.com/office/officeart/2011/layout/CircleProcess"/>
    <dgm:cxn modelId="{B38A3E9F-9030-514B-A67E-B17D67F2E41C}" type="presParOf" srcId="{C695E30B-BAAA-4652-8CC3-40424AF9EF7F}" destId="{2DD9D7D0-E4FE-47ED-AC47-43F493E97F13}" srcOrd="11" destOrd="0" presId="urn:microsoft.com/office/officeart/2011/layout/CircleProcess"/>
    <dgm:cxn modelId="{00931D29-E24E-CA49-A992-F16F12BFC978}" type="presParOf" srcId="{C695E30B-BAAA-4652-8CC3-40424AF9EF7F}" destId="{45211411-D2B7-47EB-852B-470E78A779D4}" srcOrd="12" destOrd="0" presId="urn:microsoft.com/office/officeart/2011/layout/CircleProcess"/>
    <dgm:cxn modelId="{F316359E-B0D5-5946-8946-032A573D377A}" type="presParOf" srcId="{45211411-D2B7-47EB-852B-470E78A779D4}" destId="{21D98BB7-45BC-4C63-A5A6-C0803AAD5EE3}" srcOrd="0" destOrd="0" presId="urn:microsoft.com/office/officeart/2011/layout/CircleProcess"/>
    <dgm:cxn modelId="{8CC86682-92DE-A040-A5EF-97127F380736}" type="presParOf" srcId="{C695E30B-BAAA-4652-8CC3-40424AF9EF7F}" destId="{520386E0-4E7A-458E-8330-1652E95CCB03}" srcOrd="13" destOrd="0" presId="urn:microsoft.com/office/officeart/2011/layout/CircleProcess"/>
    <dgm:cxn modelId="{483E614F-94AD-8C46-A247-356BD785E0C5}" type="presParOf" srcId="{520386E0-4E7A-458E-8330-1652E95CCB03}" destId="{7DCAC9BA-D093-45F2-9CD4-49DE343AC80A}" srcOrd="0" destOrd="0" presId="urn:microsoft.com/office/officeart/2011/layout/CircleProcess"/>
    <dgm:cxn modelId="{C3BD4352-83E2-0641-A088-42407C0E5670}" type="presParOf" srcId="{C695E30B-BAAA-4652-8CC3-40424AF9EF7F}" destId="{CE6A8E06-88D2-4CB6-937A-3F9A52F629E8}"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1EC00F-61C4-4909-8E73-01BBB5EAC4A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08D6FCF4-168E-4089-8ABC-8F47BFF113F1}">
      <dgm:prSet/>
      <dgm:spPr/>
      <dgm:t>
        <a:bodyPr/>
        <a:lstStyle/>
        <a:p>
          <a:r>
            <a:rPr lang="en-GB" dirty="0"/>
            <a:t>People data</a:t>
          </a:r>
          <a:endParaRPr lang="en-US" dirty="0"/>
        </a:p>
      </dgm:t>
    </dgm:pt>
    <dgm:pt modelId="{803BB330-0632-4E66-B66E-BE915ACC0D1A}" type="parTrans" cxnId="{B23892FF-2815-4214-BB1C-51089EC594F8}">
      <dgm:prSet/>
      <dgm:spPr/>
      <dgm:t>
        <a:bodyPr/>
        <a:lstStyle/>
        <a:p>
          <a:endParaRPr lang="en-US"/>
        </a:p>
      </dgm:t>
    </dgm:pt>
    <dgm:pt modelId="{39D7767E-DDD0-4043-B627-A70F375B8CCF}" type="sibTrans" cxnId="{B23892FF-2815-4214-BB1C-51089EC594F8}">
      <dgm:prSet/>
      <dgm:spPr/>
      <dgm:t>
        <a:bodyPr/>
        <a:lstStyle/>
        <a:p>
          <a:endParaRPr lang="en-US"/>
        </a:p>
      </dgm:t>
    </dgm:pt>
    <dgm:pt modelId="{184B1676-96E1-4DE0-B600-F93549338E6A}">
      <dgm:prSet/>
      <dgm:spPr/>
      <dgm:t>
        <a:bodyPr/>
        <a:lstStyle/>
        <a:p>
          <a:r>
            <a:rPr lang="en-GB" dirty="0"/>
            <a:t>Business reporting</a:t>
          </a:r>
          <a:endParaRPr lang="en-US" dirty="0"/>
        </a:p>
      </dgm:t>
    </dgm:pt>
    <dgm:pt modelId="{9C56ECA3-F640-4041-BBF0-37A2AAB7D082}" type="parTrans" cxnId="{665DC25D-C919-4075-B9A2-40D6C9B1647B}">
      <dgm:prSet/>
      <dgm:spPr/>
      <dgm:t>
        <a:bodyPr/>
        <a:lstStyle/>
        <a:p>
          <a:endParaRPr lang="en-US"/>
        </a:p>
      </dgm:t>
    </dgm:pt>
    <dgm:pt modelId="{7BADEF73-2A3B-4D43-A6DA-BE481FA0472F}" type="sibTrans" cxnId="{665DC25D-C919-4075-B9A2-40D6C9B1647B}">
      <dgm:prSet/>
      <dgm:spPr/>
      <dgm:t>
        <a:bodyPr/>
        <a:lstStyle/>
        <a:p>
          <a:endParaRPr lang="en-US"/>
        </a:p>
      </dgm:t>
    </dgm:pt>
    <dgm:pt modelId="{F2DC342D-6B15-45E4-AC1F-2B81A2ADDDF7}">
      <dgm:prSet/>
      <dgm:spPr/>
      <dgm:t>
        <a:bodyPr/>
        <a:lstStyle/>
        <a:p>
          <a:r>
            <a:rPr lang="en-GB" dirty="0"/>
            <a:t>Regular messaging </a:t>
          </a:r>
          <a:endParaRPr lang="en-US" dirty="0"/>
        </a:p>
      </dgm:t>
    </dgm:pt>
    <dgm:pt modelId="{4D55A917-B569-4F2B-B902-839C8AB6BD33}" type="parTrans" cxnId="{40F54D2F-29B5-4276-A6AE-144353F09E76}">
      <dgm:prSet/>
      <dgm:spPr/>
      <dgm:t>
        <a:bodyPr/>
        <a:lstStyle/>
        <a:p>
          <a:endParaRPr lang="en-US"/>
        </a:p>
      </dgm:t>
    </dgm:pt>
    <dgm:pt modelId="{CC348CF3-8B45-4D75-95BA-50EC80F507F3}" type="sibTrans" cxnId="{40F54D2F-29B5-4276-A6AE-144353F09E76}">
      <dgm:prSet/>
      <dgm:spPr/>
      <dgm:t>
        <a:bodyPr/>
        <a:lstStyle/>
        <a:p>
          <a:endParaRPr lang="en-US"/>
        </a:p>
      </dgm:t>
    </dgm:pt>
    <dgm:pt modelId="{8EBAFFDE-2055-4EA2-AF48-37A67B7E5EBB}">
      <dgm:prSet/>
      <dgm:spPr/>
      <dgm:t>
        <a:bodyPr/>
        <a:lstStyle/>
        <a:p>
          <a:r>
            <a:rPr lang="en-GB" dirty="0"/>
            <a:t>Temperature checks </a:t>
          </a:r>
          <a:endParaRPr lang="en-US" dirty="0"/>
        </a:p>
      </dgm:t>
    </dgm:pt>
    <dgm:pt modelId="{DC06D850-68B1-473A-A96B-2D382C0DB372}" type="parTrans" cxnId="{36CE8F5B-3F85-4346-AFF3-E1287C1C8AB8}">
      <dgm:prSet/>
      <dgm:spPr/>
      <dgm:t>
        <a:bodyPr/>
        <a:lstStyle/>
        <a:p>
          <a:endParaRPr lang="en-US"/>
        </a:p>
      </dgm:t>
    </dgm:pt>
    <dgm:pt modelId="{BF2DF24A-A0FC-423D-9AAB-FC4BF2A0872E}" type="sibTrans" cxnId="{36CE8F5B-3F85-4346-AFF3-E1287C1C8AB8}">
      <dgm:prSet/>
      <dgm:spPr/>
      <dgm:t>
        <a:bodyPr/>
        <a:lstStyle/>
        <a:p>
          <a:endParaRPr lang="en-US"/>
        </a:p>
      </dgm:t>
    </dgm:pt>
    <dgm:pt modelId="{E67CB6BF-14EF-4866-A74F-B9BA6A71654B}">
      <dgm:prSet/>
      <dgm:spPr/>
      <dgm:t>
        <a:bodyPr/>
        <a:lstStyle/>
        <a:p>
          <a:r>
            <a:rPr lang="en-GB" dirty="0"/>
            <a:t>Ensure all data is accurate </a:t>
          </a:r>
          <a:endParaRPr lang="en-US" dirty="0"/>
        </a:p>
      </dgm:t>
    </dgm:pt>
    <dgm:pt modelId="{C2F0AC78-F1DF-4F3F-A7C8-1AAE3AA580E5}" type="parTrans" cxnId="{E11458D3-B988-44FA-BC98-D4C03069A4D6}">
      <dgm:prSet/>
      <dgm:spPr/>
      <dgm:t>
        <a:bodyPr/>
        <a:lstStyle/>
        <a:p>
          <a:endParaRPr lang="en-US"/>
        </a:p>
      </dgm:t>
    </dgm:pt>
    <dgm:pt modelId="{D5A81148-BBA1-4D74-A50C-B0B7EFBA64DE}" type="sibTrans" cxnId="{E11458D3-B988-44FA-BC98-D4C03069A4D6}">
      <dgm:prSet/>
      <dgm:spPr/>
      <dgm:t>
        <a:bodyPr/>
        <a:lstStyle/>
        <a:p>
          <a:endParaRPr lang="en-US"/>
        </a:p>
      </dgm:t>
    </dgm:pt>
    <dgm:pt modelId="{DA03C74F-542E-4732-9A31-C62C5FE45687}">
      <dgm:prSet/>
      <dgm:spPr/>
      <dgm:t>
        <a:bodyPr/>
        <a:lstStyle/>
        <a:p>
          <a:r>
            <a:rPr lang="en-GB"/>
            <a:t>Who? Why?</a:t>
          </a:r>
          <a:endParaRPr lang="en-US"/>
        </a:p>
      </dgm:t>
    </dgm:pt>
    <dgm:pt modelId="{61D2BCBC-C501-4978-86EA-95C5999A4A6A}" type="parTrans" cxnId="{825A32E7-FB2E-41B3-BE08-30BA83F27908}">
      <dgm:prSet/>
      <dgm:spPr/>
      <dgm:t>
        <a:bodyPr/>
        <a:lstStyle/>
        <a:p>
          <a:endParaRPr lang="en-US"/>
        </a:p>
      </dgm:t>
    </dgm:pt>
    <dgm:pt modelId="{6E07F2DC-33E1-4AD5-967D-1D60D69D9A7F}" type="sibTrans" cxnId="{825A32E7-FB2E-41B3-BE08-30BA83F27908}">
      <dgm:prSet/>
      <dgm:spPr/>
      <dgm:t>
        <a:bodyPr/>
        <a:lstStyle/>
        <a:p>
          <a:endParaRPr lang="en-US"/>
        </a:p>
      </dgm:t>
    </dgm:pt>
    <dgm:pt modelId="{BB66649A-342F-4B46-B432-E43838700E49}">
      <dgm:prSet/>
      <dgm:spPr/>
      <dgm:t>
        <a:bodyPr/>
        <a:lstStyle/>
        <a:p>
          <a:r>
            <a:rPr lang="en-GB"/>
            <a:t>How long?</a:t>
          </a:r>
          <a:endParaRPr lang="en-US" dirty="0"/>
        </a:p>
      </dgm:t>
    </dgm:pt>
    <dgm:pt modelId="{32277F77-CAA0-4CEA-BA58-29E2428906AA}" type="parTrans" cxnId="{70090380-AD2C-49FB-BD27-02C549441093}">
      <dgm:prSet/>
      <dgm:spPr/>
      <dgm:t>
        <a:bodyPr/>
        <a:lstStyle/>
        <a:p>
          <a:endParaRPr lang="en-US"/>
        </a:p>
      </dgm:t>
    </dgm:pt>
    <dgm:pt modelId="{C3064DAE-6394-4A69-BC1E-E97F6D952BA6}" type="sibTrans" cxnId="{70090380-AD2C-49FB-BD27-02C549441093}">
      <dgm:prSet/>
      <dgm:spPr/>
      <dgm:t>
        <a:bodyPr/>
        <a:lstStyle/>
        <a:p>
          <a:endParaRPr lang="en-US"/>
        </a:p>
      </dgm:t>
    </dgm:pt>
    <dgm:pt modelId="{B11D6CE0-00D4-4950-9E16-0B8F0A3B8241}">
      <dgm:prSet/>
      <dgm:spPr/>
      <dgm:t>
        <a:bodyPr/>
        <a:lstStyle/>
        <a:p>
          <a:r>
            <a:rPr lang="en-GB" dirty="0"/>
            <a:t>Company specific </a:t>
          </a:r>
          <a:endParaRPr lang="en-US" dirty="0"/>
        </a:p>
      </dgm:t>
    </dgm:pt>
    <dgm:pt modelId="{6D36D1F6-6B45-47A5-87B8-A4C2C3A20B44}" type="parTrans" cxnId="{B5BED5D4-E3B3-4C61-B387-DD1A71BA2F54}">
      <dgm:prSet/>
      <dgm:spPr/>
      <dgm:t>
        <a:bodyPr/>
        <a:lstStyle/>
        <a:p>
          <a:endParaRPr lang="en-US"/>
        </a:p>
      </dgm:t>
    </dgm:pt>
    <dgm:pt modelId="{9D2173E5-6498-4814-BFE0-D7F69FEA9AF4}" type="sibTrans" cxnId="{B5BED5D4-E3B3-4C61-B387-DD1A71BA2F54}">
      <dgm:prSet/>
      <dgm:spPr/>
      <dgm:t>
        <a:bodyPr/>
        <a:lstStyle/>
        <a:p>
          <a:endParaRPr lang="en-US"/>
        </a:p>
      </dgm:t>
    </dgm:pt>
    <dgm:pt modelId="{21B45E22-733E-4BFB-B9A0-C49D7D8D4119}">
      <dgm:prSet/>
      <dgm:spPr/>
      <dgm:t>
        <a:bodyPr/>
        <a:lstStyle/>
        <a:p>
          <a:r>
            <a:rPr lang="en-GB" dirty="0"/>
            <a:t>Gov’t guidelines</a:t>
          </a:r>
          <a:endParaRPr lang="en-US" dirty="0"/>
        </a:p>
      </dgm:t>
    </dgm:pt>
    <dgm:pt modelId="{2E5E47F8-9801-4546-8428-9D5D2403DD86}" type="parTrans" cxnId="{BBFDD85B-EDC3-444C-BAC5-8DB6F5DC72AA}">
      <dgm:prSet/>
      <dgm:spPr/>
      <dgm:t>
        <a:bodyPr/>
        <a:lstStyle/>
        <a:p>
          <a:endParaRPr lang="en-US"/>
        </a:p>
      </dgm:t>
    </dgm:pt>
    <dgm:pt modelId="{14ADBE52-6F28-45D7-9F46-D0F05F767657}" type="sibTrans" cxnId="{BBFDD85B-EDC3-444C-BAC5-8DB6F5DC72AA}">
      <dgm:prSet/>
      <dgm:spPr/>
      <dgm:t>
        <a:bodyPr/>
        <a:lstStyle/>
        <a:p>
          <a:endParaRPr lang="en-US"/>
        </a:p>
      </dgm:t>
    </dgm:pt>
    <dgm:pt modelId="{5B9183B6-36AF-4472-B3EA-7A6E51B64BBE}">
      <dgm:prSet/>
      <dgm:spPr/>
      <dgm:t>
        <a:bodyPr/>
        <a:lstStyle/>
        <a:p>
          <a:r>
            <a:rPr lang="en-GB" dirty="0"/>
            <a:t>What are people’s issues?</a:t>
          </a:r>
          <a:endParaRPr lang="en-US" dirty="0"/>
        </a:p>
      </dgm:t>
    </dgm:pt>
    <dgm:pt modelId="{626994DA-B40B-42E6-9B77-13A593C48B4B}" type="parTrans" cxnId="{81BFAE41-1725-4A62-83FE-50F4D14BFCC4}">
      <dgm:prSet/>
      <dgm:spPr/>
      <dgm:t>
        <a:bodyPr/>
        <a:lstStyle/>
        <a:p>
          <a:endParaRPr lang="en-US"/>
        </a:p>
      </dgm:t>
    </dgm:pt>
    <dgm:pt modelId="{E02C502A-6A50-48AA-B3F2-E98CFA7FD03D}" type="sibTrans" cxnId="{81BFAE41-1725-4A62-83FE-50F4D14BFCC4}">
      <dgm:prSet/>
      <dgm:spPr/>
      <dgm:t>
        <a:bodyPr/>
        <a:lstStyle/>
        <a:p>
          <a:endParaRPr lang="en-US"/>
        </a:p>
      </dgm:t>
    </dgm:pt>
    <dgm:pt modelId="{0E5BE148-0A26-4ADB-A3BF-8A648F26B3EC}" type="pres">
      <dgm:prSet presAssocID="{191EC00F-61C4-4909-8E73-01BBB5EAC4A4}" presName="linearFlow" presStyleCnt="0">
        <dgm:presLayoutVars>
          <dgm:dir/>
          <dgm:animLvl val="lvl"/>
          <dgm:resizeHandles val="exact"/>
        </dgm:presLayoutVars>
      </dgm:prSet>
      <dgm:spPr/>
    </dgm:pt>
    <dgm:pt modelId="{295D7EBB-3F59-4B9E-AE7F-DED1E116972E}" type="pres">
      <dgm:prSet presAssocID="{08D6FCF4-168E-4089-8ABC-8F47BFF113F1}" presName="composite" presStyleCnt="0"/>
      <dgm:spPr/>
    </dgm:pt>
    <dgm:pt modelId="{7E0E5A59-2A76-40AC-9C26-1F41E3250723}" type="pres">
      <dgm:prSet presAssocID="{08D6FCF4-168E-4089-8ABC-8F47BFF113F1}" presName="parTx" presStyleLbl="node1" presStyleIdx="0" presStyleCnt="4">
        <dgm:presLayoutVars>
          <dgm:chMax val="0"/>
          <dgm:chPref val="0"/>
          <dgm:bulletEnabled val="1"/>
        </dgm:presLayoutVars>
      </dgm:prSet>
      <dgm:spPr/>
    </dgm:pt>
    <dgm:pt modelId="{11680424-4794-497A-9F59-52739205E596}" type="pres">
      <dgm:prSet presAssocID="{08D6FCF4-168E-4089-8ABC-8F47BFF113F1}" presName="parSh" presStyleLbl="node1" presStyleIdx="0" presStyleCnt="4"/>
      <dgm:spPr/>
    </dgm:pt>
    <dgm:pt modelId="{A5CC7F62-FDB8-43AE-9E23-088A825D72C3}" type="pres">
      <dgm:prSet presAssocID="{08D6FCF4-168E-4089-8ABC-8F47BFF113F1}" presName="desTx" presStyleLbl="fgAcc1" presStyleIdx="0" presStyleCnt="4">
        <dgm:presLayoutVars>
          <dgm:bulletEnabled val="1"/>
        </dgm:presLayoutVars>
      </dgm:prSet>
      <dgm:spPr/>
    </dgm:pt>
    <dgm:pt modelId="{470767A7-4147-40EE-9729-CBB9B33151ED}" type="pres">
      <dgm:prSet presAssocID="{39D7767E-DDD0-4043-B627-A70F375B8CCF}" presName="sibTrans" presStyleLbl="sibTrans2D1" presStyleIdx="0" presStyleCnt="3"/>
      <dgm:spPr/>
    </dgm:pt>
    <dgm:pt modelId="{D28F8920-9F1A-40EA-806F-52D824DCC7A5}" type="pres">
      <dgm:prSet presAssocID="{39D7767E-DDD0-4043-B627-A70F375B8CCF}" presName="connTx" presStyleLbl="sibTrans2D1" presStyleIdx="0" presStyleCnt="3"/>
      <dgm:spPr/>
    </dgm:pt>
    <dgm:pt modelId="{DD6EB12B-532E-427E-A104-A7B063758A58}" type="pres">
      <dgm:prSet presAssocID="{184B1676-96E1-4DE0-B600-F93549338E6A}" presName="composite" presStyleCnt="0"/>
      <dgm:spPr/>
    </dgm:pt>
    <dgm:pt modelId="{B0C9C48E-0616-4870-883A-B126C92F9D12}" type="pres">
      <dgm:prSet presAssocID="{184B1676-96E1-4DE0-B600-F93549338E6A}" presName="parTx" presStyleLbl="node1" presStyleIdx="0" presStyleCnt="4">
        <dgm:presLayoutVars>
          <dgm:chMax val="0"/>
          <dgm:chPref val="0"/>
          <dgm:bulletEnabled val="1"/>
        </dgm:presLayoutVars>
      </dgm:prSet>
      <dgm:spPr/>
    </dgm:pt>
    <dgm:pt modelId="{CCF193BD-8918-4649-9E1E-CFEE9CA2DE2F}" type="pres">
      <dgm:prSet presAssocID="{184B1676-96E1-4DE0-B600-F93549338E6A}" presName="parSh" presStyleLbl="node1" presStyleIdx="1" presStyleCnt="4"/>
      <dgm:spPr/>
    </dgm:pt>
    <dgm:pt modelId="{BEFC0BB5-CD0F-474C-B063-822C5710FD50}" type="pres">
      <dgm:prSet presAssocID="{184B1676-96E1-4DE0-B600-F93549338E6A}" presName="desTx" presStyleLbl="fgAcc1" presStyleIdx="1" presStyleCnt="4">
        <dgm:presLayoutVars>
          <dgm:bulletEnabled val="1"/>
        </dgm:presLayoutVars>
      </dgm:prSet>
      <dgm:spPr/>
    </dgm:pt>
    <dgm:pt modelId="{E4AC9105-0480-4AE8-BE60-41F4293721A8}" type="pres">
      <dgm:prSet presAssocID="{7BADEF73-2A3B-4D43-A6DA-BE481FA0472F}" presName="sibTrans" presStyleLbl="sibTrans2D1" presStyleIdx="1" presStyleCnt="3"/>
      <dgm:spPr/>
    </dgm:pt>
    <dgm:pt modelId="{54BFBF1A-B159-428F-AB45-8F3873B1011D}" type="pres">
      <dgm:prSet presAssocID="{7BADEF73-2A3B-4D43-A6DA-BE481FA0472F}" presName="connTx" presStyleLbl="sibTrans2D1" presStyleIdx="1" presStyleCnt="3"/>
      <dgm:spPr/>
    </dgm:pt>
    <dgm:pt modelId="{D3134CD3-2789-4153-BC57-05B6C7F3A748}" type="pres">
      <dgm:prSet presAssocID="{F2DC342D-6B15-45E4-AC1F-2B81A2ADDDF7}" presName="composite" presStyleCnt="0"/>
      <dgm:spPr/>
    </dgm:pt>
    <dgm:pt modelId="{B872185C-1CF7-4E29-B899-5E1608FAE30C}" type="pres">
      <dgm:prSet presAssocID="{F2DC342D-6B15-45E4-AC1F-2B81A2ADDDF7}" presName="parTx" presStyleLbl="node1" presStyleIdx="1" presStyleCnt="4">
        <dgm:presLayoutVars>
          <dgm:chMax val="0"/>
          <dgm:chPref val="0"/>
          <dgm:bulletEnabled val="1"/>
        </dgm:presLayoutVars>
      </dgm:prSet>
      <dgm:spPr/>
    </dgm:pt>
    <dgm:pt modelId="{F8D6AD82-39B0-4549-9D82-1B038D6015EC}" type="pres">
      <dgm:prSet presAssocID="{F2DC342D-6B15-45E4-AC1F-2B81A2ADDDF7}" presName="parSh" presStyleLbl="node1" presStyleIdx="2" presStyleCnt="4"/>
      <dgm:spPr/>
    </dgm:pt>
    <dgm:pt modelId="{3DC15BA2-542C-407F-AE25-61A0E42BBF1D}" type="pres">
      <dgm:prSet presAssocID="{F2DC342D-6B15-45E4-AC1F-2B81A2ADDDF7}" presName="desTx" presStyleLbl="fgAcc1" presStyleIdx="2" presStyleCnt="4">
        <dgm:presLayoutVars>
          <dgm:bulletEnabled val="1"/>
        </dgm:presLayoutVars>
      </dgm:prSet>
      <dgm:spPr/>
    </dgm:pt>
    <dgm:pt modelId="{36C0B6B8-D51C-479B-99AF-231151F2C396}" type="pres">
      <dgm:prSet presAssocID="{CC348CF3-8B45-4D75-95BA-50EC80F507F3}" presName="sibTrans" presStyleLbl="sibTrans2D1" presStyleIdx="2" presStyleCnt="3"/>
      <dgm:spPr/>
    </dgm:pt>
    <dgm:pt modelId="{3A1DF40F-560F-45C0-AF92-A723DF61654B}" type="pres">
      <dgm:prSet presAssocID="{CC348CF3-8B45-4D75-95BA-50EC80F507F3}" presName="connTx" presStyleLbl="sibTrans2D1" presStyleIdx="2" presStyleCnt="3"/>
      <dgm:spPr/>
    </dgm:pt>
    <dgm:pt modelId="{E94FA368-6B46-4864-9A51-D3B1F76FE514}" type="pres">
      <dgm:prSet presAssocID="{8EBAFFDE-2055-4EA2-AF48-37A67B7E5EBB}" presName="composite" presStyleCnt="0"/>
      <dgm:spPr/>
    </dgm:pt>
    <dgm:pt modelId="{5B679CCD-343B-4C9A-9AB4-4CAE01C32813}" type="pres">
      <dgm:prSet presAssocID="{8EBAFFDE-2055-4EA2-AF48-37A67B7E5EBB}" presName="parTx" presStyleLbl="node1" presStyleIdx="2" presStyleCnt="4">
        <dgm:presLayoutVars>
          <dgm:chMax val="0"/>
          <dgm:chPref val="0"/>
          <dgm:bulletEnabled val="1"/>
        </dgm:presLayoutVars>
      </dgm:prSet>
      <dgm:spPr/>
    </dgm:pt>
    <dgm:pt modelId="{5C52AB53-DB32-4527-B045-EBCB0B9BAD21}" type="pres">
      <dgm:prSet presAssocID="{8EBAFFDE-2055-4EA2-AF48-37A67B7E5EBB}" presName="parSh" presStyleLbl="node1" presStyleIdx="3" presStyleCnt="4"/>
      <dgm:spPr/>
    </dgm:pt>
    <dgm:pt modelId="{EE11F3CE-9C88-4C84-A5B6-5286635AABC1}" type="pres">
      <dgm:prSet presAssocID="{8EBAFFDE-2055-4EA2-AF48-37A67B7E5EBB}" presName="desTx" presStyleLbl="fgAcc1" presStyleIdx="3" presStyleCnt="4">
        <dgm:presLayoutVars>
          <dgm:bulletEnabled val="1"/>
        </dgm:presLayoutVars>
      </dgm:prSet>
      <dgm:spPr/>
    </dgm:pt>
  </dgm:ptLst>
  <dgm:cxnLst>
    <dgm:cxn modelId="{0ED80506-B8BA-5346-A7B9-017FA86EF0D0}" type="presOf" srcId="{CC348CF3-8B45-4D75-95BA-50EC80F507F3}" destId="{36C0B6B8-D51C-479B-99AF-231151F2C396}" srcOrd="0" destOrd="0" presId="urn:microsoft.com/office/officeart/2005/8/layout/process3"/>
    <dgm:cxn modelId="{BD9E9306-E4A1-8C42-BE87-73F084CC28DD}" type="presOf" srcId="{F2DC342D-6B15-45E4-AC1F-2B81A2ADDDF7}" destId="{F8D6AD82-39B0-4549-9D82-1B038D6015EC}" srcOrd="1" destOrd="0" presId="urn:microsoft.com/office/officeart/2005/8/layout/process3"/>
    <dgm:cxn modelId="{3D0BA509-F79C-7143-8E44-691FAB9E2889}" type="presOf" srcId="{39D7767E-DDD0-4043-B627-A70F375B8CCF}" destId="{470767A7-4147-40EE-9729-CBB9B33151ED}" srcOrd="0" destOrd="0" presId="urn:microsoft.com/office/officeart/2005/8/layout/process3"/>
    <dgm:cxn modelId="{9E70B327-FDA9-9E4E-B17B-C93D96A70551}" type="presOf" srcId="{DA03C74F-542E-4732-9A31-C62C5FE45687}" destId="{BEFC0BB5-CD0F-474C-B063-822C5710FD50}" srcOrd="0" destOrd="0" presId="urn:microsoft.com/office/officeart/2005/8/layout/process3"/>
    <dgm:cxn modelId="{40F54D2F-29B5-4276-A6AE-144353F09E76}" srcId="{191EC00F-61C4-4909-8E73-01BBB5EAC4A4}" destId="{F2DC342D-6B15-45E4-AC1F-2B81A2ADDDF7}" srcOrd="2" destOrd="0" parTransId="{4D55A917-B569-4F2B-B902-839C8AB6BD33}" sibTransId="{CC348CF3-8B45-4D75-95BA-50EC80F507F3}"/>
    <dgm:cxn modelId="{81BFAE41-1725-4A62-83FE-50F4D14BFCC4}" srcId="{8EBAFFDE-2055-4EA2-AF48-37A67B7E5EBB}" destId="{5B9183B6-36AF-4472-B3EA-7A6E51B64BBE}" srcOrd="0" destOrd="0" parTransId="{626994DA-B40B-42E6-9B77-13A593C48B4B}" sibTransId="{E02C502A-6A50-48AA-B3F2-E98CFA7FD03D}"/>
    <dgm:cxn modelId="{1F516B4B-8140-F84D-9437-868836CD3A5D}" type="presOf" srcId="{7BADEF73-2A3B-4D43-A6DA-BE481FA0472F}" destId="{E4AC9105-0480-4AE8-BE60-41F4293721A8}" srcOrd="0" destOrd="0" presId="urn:microsoft.com/office/officeart/2005/8/layout/process3"/>
    <dgm:cxn modelId="{38B9F24C-3A48-F749-BD52-3DFA3D7E7573}" type="presOf" srcId="{8EBAFFDE-2055-4EA2-AF48-37A67B7E5EBB}" destId="{5C52AB53-DB32-4527-B045-EBCB0B9BAD21}" srcOrd="1" destOrd="0" presId="urn:microsoft.com/office/officeart/2005/8/layout/process3"/>
    <dgm:cxn modelId="{36CE8F5B-3F85-4346-AFF3-E1287C1C8AB8}" srcId="{191EC00F-61C4-4909-8E73-01BBB5EAC4A4}" destId="{8EBAFFDE-2055-4EA2-AF48-37A67B7E5EBB}" srcOrd="3" destOrd="0" parTransId="{DC06D850-68B1-473A-A96B-2D382C0DB372}" sibTransId="{BF2DF24A-A0FC-423D-9AAB-FC4BF2A0872E}"/>
    <dgm:cxn modelId="{BBFDD85B-EDC3-444C-BAC5-8DB6F5DC72AA}" srcId="{F2DC342D-6B15-45E4-AC1F-2B81A2ADDDF7}" destId="{21B45E22-733E-4BFB-B9A0-C49D7D8D4119}" srcOrd="1" destOrd="0" parTransId="{2E5E47F8-9801-4546-8428-9D5D2403DD86}" sibTransId="{14ADBE52-6F28-45D7-9F46-D0F05F767657}"/>
    <dgm:cxn modelId="{D172305D-B29D-2A4B-BB46-5A38375C1BD8}" type="presOf" srcId="{8EBAFFDE-2055-4EA2-AF48-37A67B7E5EBB}" destId="{5B679CCD-343B-4C9A-9AB4-4CAE01C32813}" srcOrd="0" destOrd="0" presId="urn:microsoft.com/office/officeart/2005/8/layout/process3"/>
    <dgm:cxn modelId="{665DC25D-C919-4075-B9A2-40D6C9B1647B}" srcId="{191EC00F-61C4-4909-8E73-01BBB5EAC4A4}" destId="{184B1676-96E1-4DE0-B600-F93549338E6A}" srcOrd="1" destOrd="0" parTransId="{9C56ECA3-F640-4041-BBF0-37A2AAB7D082}" sibTransId="{7BADEF73-2A3B-4D43-A6DA-BE481FA0472F}"/>
    <dgm:cxn modelId="{191CFF64-56E9-2F4C-A6CF-49C83A7770B7}" type="presOf" srcId="{B11D6CE0-00D4-4950-9E16-0B8F0A3B8241}" destId="{3DC15BA2-542C-407F-AE25-61A0E42BBF1D}" srcOrd="0" destOrd="0" presId="urn:microsoft.com/office/officeart/2005/8/layout/process3"/>
    <dgm:cxn modelId="{67A71279-CA04-014A-8F92-0AB339221523}" type="presOf" srcId="{184B1676-96E1-4DE0-B600-F93549338E6A}" destId="{CCF193BD-8918-4649-9E1E-CFEE9CA2DE2F}" srcOrd="1" destOrd="0" presId="urn:microsoft.com/office/officeart/2005/8/layout/process3"/>
    <dgm:cxn modelId="{70090380-AD2C-49FB-BD27-02C549441093}" srcId="{184B1676-96E1-4DE0-B600-F93549338E6A}" destId="{BB66649A-342F-4B46-B432-E43838700E49}" srcOrd="1" destOrd="0" parTransId="{32277F77-CAA0-4CEA-BA58-29E2428906AA}" sibTransId="{C3064DAE-6394-4A69-BC1E-E97F6D952BA6}"/>
    <dgm:cxn modelId="{BC8FEB89-1B0B-9E41-B78A-231B90C96DBE}" type="presOf" srcId="{BB66649A-342F-4B46-B432-E43838700E49}" destId="{BEFC0BB5-CD0F-474C-B063-822C5710FD50}" srcOrd="0" destOrd="1" presId="urn:microsoft.com/office/officeart/2005/8/layout/process3"/>
    <dgm:cxn modelId="{B269259B-317F-3F47-93A7-C64A30F37A8E}" type="presOf" srcId="{184B1676-96E1-4DE0-B600-F93549338E6A}" destId="{B0C9C48E-0616-4870-883A-B126C92F9D12}" srcOrd="0" destOrd="0" presId="urn:microsoft.com/office/officeart/2005/8/layout/process3"/>
    <dgm:cxn modelId="{0E0DB19E-4937-9E4A-B274-4D6AF2C4F6DA}" type="presOf" srcId="{F2DC342D-6B15-45E4-AC1F-2B81A2ADDDF7}" destId="{B872185C-1CF7-4E29-B899-5E1608FAE30C}" srcOrd="0" destOrd="0" presId="urn:microsoft.com/office/officeart/2005/8/layout/process3"/>
    <dgm:cxn modelId="{1A47A3AC-644B-764C-8AF3-B763B8D0189F}" type="presOf" srcId="{08D6FCF4-168E-4089-8ABC-8F47BFF113F1}" destId="{7E0E5A59-2A76-40AC-9C26-1F41E3250723}" srcOrd="0" destOrd="0" presId="urn:microsoft.com/office/officeart/2005/8/layout/process3"/>
    <dgm:cxn modelId="{32D9B7B0-A0F6-EC40-917D-CBCC94117FF8}" type="presOf" srcId="{08D6FCF4-168E-4089-8ABC-8F47BFF113F1}" destId="{11680424-4794-497A-9F59-52739205E596}" srcOrd="1" destOrd="0" presId="urn:microsoft.com/office/officeart/2005/8/layout/process3"/>
    <dgm:cxn modelId="{32EDD3B8-03E7-2A4B-B5B4-70A9CCC32215}" type="presOf" srcId="{5B9183B6-36AF-4472-B3EA-7A6E51B64BBE}" destId="{EE11F3CE-9C88-4C84-A5B6-5286635AABC1}" srcOrd="0" destOrd="0" presId="urn:microsoft.com/office/officeart/2005/8/layout/process3"/>
    <dgm:cxn modelId="{23F2BFB9-E24A-4F4C-A05C-CC8C0D8F8325}" type="presOf" srcId="{21B45E22-733E-4BFB-B9A0-C49D7D8D4119}" destId="{3DC15BA2-542C-407F-AE25-61A0E42BBF1D}" srcOrd="0" destOrd="1" presId="urn:microsoft.com/office/officeart/2005/8/layout/process3"/>
    <dgm:cxn modelId="{FAAD6DBA-F04E-CE4F-9754-A717066BDC8E}" type="presOf" srcId="{39D7767E-DDD0-4043-B627-A70F375B8CCF}" destId="{D28F8920-9F1A-40EA-806F-52D824DCC7A5}" srcOrd="1" destOrd="0" presId="urn:microsoft.com/office/officeart/2005/8/layout/process3"/>
    <dgm:cxn modelId="{33A7EEBA-8D3B-9846-9A47-71D9448D65DC}" type="presOf" srcId="{191EC00F-61C4-4909-8E73-01BBB5EAC4A4}" destId="{0E5BE148-0A26-4ADB-A3BF-8A648F26B3EC}" srcOrd="0" destOrd="0" presId="urn:microsoft.com/office/officeart/2005/8/layout/process3"/>
    <dgm:cxn modelId="{CC96CBD2-31A5-7C4D-B201-201B805202F4}" type="presOf" srcId="{E67CB6BF-14EF-4866-A74F-B9BA6A71654B}" destId="{A5CC7F62-FDB8-43AE-9E23-088A825D72C3}" srcOrd="0" destOrd="0" presId="urn:microsoft.com/office/officeart/2005/8/layout/process3"/>
    <dgm:cxn modelId="{E11458D3-B988-44FA-BC98-D4C03069A4D6}" srcId="{08D6FCF4-168E-4089-8ABC-8F47BFF113F1}" destId="{E67CB6BF-14EF-4866-A74F-B9BA6A71654B}" srcOrd="0" destOrd="0" parTransId="{C2F0AC78-F1DF-4F3F-A7C8-1AAE3AA580E5}" sibTransId="{D5A81148-BBA1-4D74-A50C-B0B7EFBA64DE}"/>
    <dgm:cxn modelId="{B5BED5D4-E3B3-4C61-B387-DD1A71BA2F54}" srcId="{F2DC342D-6B15-45E4-AC1F-2B81A2ADDDF7}" destId="{B11D6CE0-00D4-4950-9E16-0B8F0A3B8241}" srcOrd="0" destOrd="0" parTransId="{6D36D1F6-6B45-47A5-87B8-A4C2C3A20B44}" sibTransId="{9D2173E5-6498-4814-BFE0-D7F69FEA9AF4}"/>
    <dgm:cxn modelId="{0BA353E6-50E8-A04E-B9F1-4DB1911B9331}" type="presOf" srcId="{CC348CF3-8B45-4D75-95BA-50EC80F507F3}" destId="{3A1DF40F-560F-45C0-AF92-A723DF61654B}" srcOrd="1" destOrd="0" presId="urn:microsoft.com/office/officeart/2005/8/layout/process3"/>
    <dgm:cxn modelId="{91686BE6-1C89-F741-A4E8-4DA43BCCC6D7}" type="presOf" srcId="{7BADEF73-2A3B-4D43-A6DA-BE481FA0472F}" destId="{54BFBF1A-B159-428F-AB45-8F3873B1011D}" srcOrd="1" destOrd="0" presId="urn:microsoft.com/office/officeart/2005/8/layout/process3"/>
    <dgm:cxn modelId="{825A32E7-FB2E-41B3-BE08-30BA83F27908}" srcId="{184B1676-96E1-4DE0-B600-F93549338E6A}" destId="{DA03C74F-542E-4732-9A31-C62C5FE45687}" srcOrd="0" destOrd="0" parTransId="{61D2BCBC-C501-4978-86EA-95C5999A4A6A}" sibTransId="{6E07F2DC-33E1-4AD5-967D-1D60D69D9A7F}"/>
    <dgm:cxn modelId="{B23892FF-2815-4214-BB1C-51089EC594F8}" srcId="{191EC00F-61C4-4909-8E73-01BBB5EAC4A4}" destId="{08D6FCF4-168E-4089-8ABC-8F47BFF113F1}" srcOrd="0" destOrd="0" parTransId="{803BB330-0632-4E66-B66E-BE915ACC0D1A}" sibTransId="{39D7767E-DDD0-4043-B627-A70F375B8CCF}"/>
    <dgm:cxn modelId="{D6D2E88A-6824-C547-ACD5-C6D4F3989A2C}" type="presParOf" srcId="{0E5BE148-0A26-4ADB-A3BF-8A648F26B3EC}" destId="{295D7EBB-3F59-4B9E-AE7F-DED1E116972E}" srcOrd="0" destOrd="0" presId="urn:microsoft.com/office/officeart/2005/8/layout/process3"/>
    <dgm:cxn modelId="{348EA59C-2811-FF41-A94C-9F41CE9FD51E}" type="presParOf" srcId="{295D7EBB-3F59-4B9E-AE7F-DED1E116972E}" destId="{7E0E5A59-2A76-40AC-9C26-1F41E3250723}" srcOrd="0" destOrd="0" presId="urn:microsoft.com/office/officeart/2005/8/layout/process3"/>
    <dgm:cxn modelId="{397BC4E0-B0CD-A14E-988E-C2265FB068B8}" type="presParOf" srcId="{295D7EBB-3F59-4B9E-AE7F-DED1E116972E}" destId="{11680424-4794-497A-9F59-52739205E596}" srcOrd="1" destOrd="0" presId="urn:microsoft.com/office/officeart/2005/8/layout/process3"/>
    <dgm:cxn modelId="{EE85B380-0F86-7F4C-937C-FD804206E78A}" type="presParOf" srcId="{295D7EBB-3F59-4B9E-AE7F-DED1E116972E}" destId="{A5CC7F62-FDB8-43AE-9E23-088A825D72C3}" srcOrd="2" destOrd="0" presId="urn:microsoft.com/office/officeart/2005/8/layout/process3"/>
    <dgm:cxn modelId="{FCE1CC7C-01F4-844A-A495-093D5FC1C19E}" type="presParOf" srcId="{0E5BE148-0A26-4ADB-A3BF-8A648F26B3EC}" destId="{470767A7-4147-40EE-9729-CBB9B33151ED}" srcOrd="1" destOrd="0" presId="urn:microsoft.com/office/officeart/2005/8/layout/process3"/>
    <dgm:cxn modelId="{BDC2F89F-CF3A-5D45-A72B-BC44EDD62B18}" type="presParOf" srcId="{470767A7-4147-40EE-9729-CBB9B33151ED}" destId="{D28F8920-9F1A-40EA-806F-52D824DCC7A5}" srcOrd="0" destOrd="0" presId="urn:microsoft.com/office/officeart/2005/8/layout/process3"/>
    <dgm:cxn modelId="{B13C209B-042B-EA45-BF46-DDEABC3EC801}" type="presParOf" srcId="{0E5BE148-0A26-4ADB-A3BF-8A648F26B3EC}" destId="{DD6EB12B-532E-427E-A104-A7B063758A58}" srcOrd="2" destOrd="0" presId="urn:microsoft.com/office/officeart/2005/8/layout/process3"/>
    <dgm:cxn modelId="{33C73DED-8599-3B4C-A6A6-0B739B2F29CD}" type="presParOf" srcId="{DD6EB12B-532E-427E-A104-A7B063758A58}" destId="{B0C9C48E-0616-4870-883A-B126C92F9D12}" srcOrd="0" destOrd="0" presId="urn:microsoft.com/office/officeart/2005/8/layout/process3"/>
    <dgm:cxn modelId="{3A775663-DBA9-A344-A6DE-5F68B0DDFD30}" type="presParOf" srcId="{DD6EB12B-532E-427E-A104-A7B063758A58}" destId="{CCF193BD-8918-4649-9E1E-CFEE9CA2DE2F}" srcOrd="1" destOrd="0" presId="urn:microsoft.com/office/officeart/2005/8/layout/process3"/>
    <dgm:cxn modelId="{2ED5AAD4-FBC3-8644-B4CB-FA55001711B1}" type="presParOf" srcId="{DD6EB12B-532E-427E-A104-A7B063758A58}" destId="{BEFC0BB5-CD0F-474C-B063-822C5710FD50}" srcOrd="2" destOrd="0" presId="urn:microsoft.com/office/officeart/2005/8/layout/process3"/>
    <dgm:cxn modelId="{C4EE26ED-33BD-C74B-8AFE-CF32EED00914}" type="presParOf" srcId="{0E5BE148-0A26-4ADB-A3BF-8A648F26B3EC}" destId="{E4AC9105-0480-4AE8-BE60-41F4293721A8}" srcOrd="3" destOrd="0" presId="urn:microsoft.com/office/officeart/2005/8/layout/process3"/>
    <dgm:cxn modelId="{3DE26556-1283-0A42-A889-CB0189CE4741}" type="presParOf" srcId="{E4AC9105-0480-4AE8-BE60-41F4293721A8}" destId="{54BFBF1A-B159-428F-AB45-8F3873B1011D}" srcOrd="0" destOrd="0" presId="urn:microsoft.com/office/officeart/2005/8/layout/process3"/>
    <dgm:cxn modelId="{CB4D5CCF-7024-4A4B-953B-1825554AD6C6}" type="presParOf" srcId="{0E5BE148-0A26-4ADB-A3BF-8A648F26B3EC}" destId="{D3134CD3-2789-4153-BC57-05B6C7F3A748}" srcOrd="4" destOrd="0" presId="urn:microsoft.com/office/officeart/2005/8/layout/process3"/>
    <dgm:cxn modelId="{B0224601-FCB2-0F4F-8302-1A38CA18C896}" type="presParOf" srcId="{D3134CD3-2789-4153-BC57-05B6C7F3A748}" destId="{B872185C-1CF7-4E29-B899-5E1608FAE30C}" srcOrd="0" destOrd="0" presId="urn:microsoft.com/office/officeart/2005/8/layout/process3"/>
    <dgm:cxn modelId="{73A8FC2C-9044-1F46-9384-E808A48543DA}" type="presParOf" srcId="{D3134CD3-2789-4153-BC57-05B6C7F3A748}" destId="{F8D6AD82-39B0-4549-9D82-1B038D6015EC}" srcOrd="1" destOrd="0" presId="urn:microsoft.com/office/officeart/2005/8/layout/process3"/>
    <dgm:cxn modelId="{5B08C81F-56AD-F24A-86D6-19631679B4AC}" type="presParOf" srcId="{D3134CD3-2789-4153-BC57-05B6C7F3A748}" destId="{3DC15BA2-542C-407F-AE25-61A0E42BBF1D}" srcOrd="2" destOrd="0" presId="urn:microsoft.com/office/officeart/2005/8/layout/process3"/>
    <dgm:cxn modelId="{1958A930-383D-BF4D-8A03-67FF2652FDC2}" type="presParOf" srcId="{0E5BE148-0A26-4ADB-A3BF-8A648F26B3EC}" destId="{36C0B6B8-D51C-479B-99AF-231151F2C396}" srcOrd="5" destOrd="0" presId="urn:microsoft.com/office/officeart/2005/8/layout/process3"/>
    <dgm:cxn modelId="{9E38264B-09CA-BF4F-A94F-EED643888575}" type="presParOf" srcId="{36C0B6B8-D51C-479B-99AF-231151F2C396}" destId="{3A1DF40F-560F-45C0-AF92-A723DF61654B}" srcOrd="0" destOrd="0" presId="urn:microsoft.com/office/officeart/2005/8/layout/process3"/>
    <dgm:cxn modelId="{681E0D4C-7FA0-A048-BC70-5E2FDD7B9BC2}" type="presParOf" srcId="{0E5BE148-0A26-4ADB-A3BF-8A648F26B3EC}" destId="{E94FA368-6B46-4864-9A51-D3B1F76FE514}" srcOrd="6" destOrd="0" presId="urn:microsoft.com/office/officeart/2005/8/layout/process3"/>
    <dgm:cxn modelId="{D764B69D-5243-954B-ABD8-E7AB0D4DF6C8}" type="presParOf" srcId="{E94FA368-6B46-4864-9A51-D3B1F76FE514}" destId="{5B679CCD-343B-4C9A-9AB4-4CAE01C32813}" srcOrd="0" destOrd="0" presId="urn:microsoft.com/office/officeart/2005/8/layout/process3"/>
    <dgm:cxn modelId="{2C79BDF7-C230-EC49-B959-5CFC1D21FF67}" type="presParOf" srcId="{E94FA368-6B46-4864-9A51-D3B1F76FE514}" destId="{5C52AB53-DB32-4527-B045-EBCB0B9BAD21}" srcOrd="1" destOrd="0" presId="urn:microsoft.com/office/officeart/2005/8/layout/process3"/>
    <dgm:cxn modelId="{40B499DC-F328-3A4F-8C70-FD7746DEE9B2}" type="presParOf" srcId="{E94FA368-6B46-4864-9A51-D3B1F76FE514}" destId="{EE11F3CE-9C88-4C84-A5B6-5286635AABC1}"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1EC00F-61C4-4909-8E73-01BBB5EAC4A4}"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D0F5042C-76F3-4B6D-B4B3-C99FC5A5850B}">
      <dgm:prSet/>
      <dgm:spPr/>
      <dgm:t>
        <a:bodyPr/>
        <a:lstStyle/>
        <a:p>
          <a:r>
            <a:rPr lang="en-GB" b="0" i="0" dirty="0"/>
            <a:t>Furlough</a:t>
          </a:r>
          <a:endParaRPr lang="en-US" dirty="0"/>
        </a:p>
      </dgm:t>
    </dgm:pt>
    <dgm:pt modelId="{66C613D6-1C8C-40BA-BECF-D31528FB98F3}" type="parTrans" cxnId="{9C56117B-A60C-4694-9213-4A176D516CD2}">
      <dgm:prSet/>
      <dgm:spPr/>
      <dgm:t>
        <a:bodyPr/>
        <a:lstStyle/>
        <a:p>
          <a:endParaRPr lang="en-US"/>
        </a:p>
      </dgm:t>
    </dgm:pt>
    <dgm:pt modelId="{808C1CD7-A0F8-4120-BB51-15E70484BEEE}" type="sibTrans" cxnId="{9C56117B-A60C-4694-9213-4A176D516CD2}">
      <dgm:prSet/>
      <dgm:spPr/>
      <dgm:t>
        <a:bodyPr/>
        <a:lstStyle/>
        <a:p>
          <a:endParaRPr lang="en-US"/>
        </a:p>
      </dgm:t>
    </dgm:pt>
    <dgm:pt modelId="{C7DF67CA-110D-4E13-8C97-38FFF8A76E89}">
      <dgm:prSet/>
      <dgm:spPr/>
      <dgm:t>
        <a:bodyPr/>
        <a:lstStyle/>
        <a:p>
          <a:r>
            <a:rPr lang="en-GB" dirty="0"/>
            <a:t>Parental leave </a:t>
          </a:r>
          <a:endParaRPr lang="en-US" dirty="0"/>
        </a:p>
      </dgm:t>
    </dgm:pt>
    <dgm:pt modelId="{37BB0FDF-7569-4675-A7B4-B3D8433EBAC0}" type="parTrans" cxnId="{22F58B1E-D406-4826-91C0-BE88C6166BE0}">
      <dgm:prSet/>
      <dgm:spPr/>
      <dgm:t>
        <a:bodyPr/>
        <a:lstStyle/>
        <a:p>
          <a:endParaRPr lang="en-US"/>
        </a:p>
      </dgm:t>
    </dgm:pt>
    <dgm:pt modelId="{B6D55AD9-80B1-43AE-98BB-2EB70DCFAFDE}" type="sibTrans" cxnId="{22F58B1E-D406-4826-91C0-BE88C6166BE0}">
      <dgm:prSet/>
      <dgm:spPr/>
      <dgm:t>
        <a:bodyPr/>
        <a:lstStyle/>
        <a:p>
          <a:endParaRPr lang="en-US"/>
        </a:p>
      </dgm:t>
    </dgm:pt>
    <dgm:pt modelId="{FE95455F-9655-4A59-8C9C-A08B0D419B2D}">
      <dgm:prSet/>
      <dgm:spPr/>
      <dgm:t>
        <a:bodyPr/>
        <a:lstStyle/>
        <a:p>
          <a:r>
            <a:rPr lang="en-GB" dirty="0"/>
            <a:t>Maternity</a:t>
          </a:r>
          <a:endParaRPr lang="en-US" dirty="0"/>
        </a:p>
      </dgm:t>
    </dgm:pt>
    <dgm:pt modelId="{AAFAECD6-F7CD-4B5A-B393-C26A89EC1155}" type="parTrans" cxnId="{DA2C9BD9-C33C-4EE2-9BFD-4DB4D7308BAD}">
      <dgm:prSet/>
      <dgm:spPr/>
      <dgm:t>
        <a:bodyPr/>
        <a:lstStyle/>
        <a:p>
          <a:endParaRPr lang="en-US"/>
        </a:p>
      </dgm:t>
    </dgm:pt>
    <dgm:pt modelId="{DAE8533C-1F96-42EE-9EE1-91C0C54510EF}" type="sibTrans" cxnId="{DA2C9BD9-C33C-4EE2-9BFD-4DB4D7308BAD}">
      <dgm:prSet/>
      <dgm:spPr/>
      <dgm:t>
        <a:bodyPr/>
        <a:lstStyle/>
        <a:p>
          <a:endParaRPr lang="en-US"/>
        </a:p>
      </dgm:t>
    </dgm:pt>
    <dgm:pt modelId="{7684B51C-BFCF-4380-A9C9-879D4EBE5CE0}">
      <dgm:prSet/>
      <dgm:spPr/>
      <dgm:t>
        <a:bodyPr/>
        <a:lstStyle/>
        <a:p>
          <a:r>
            <a:rPr lang="en-GB" dirty="0"/>
            <a:t>Annual leave</a:t>
          </a:r>
          <a:endParaRPr lang="en-US" dirty="0"/>
        </a:p>
      </dgm:t>
    </dgm:pt>
    <dgm:pt modelId="{12ECA303-B7E8-4B43-9A7E-5305F33EB3C5}" type="parTrans" cxnId="{ADDC6A77-DC88-43C3-A7B8-2A9572BEEB4D}">
      <dgm:prSet/>
      <dgm:spPr/>
      <dgm:t>
        <a:bodyPr/>
        <a:lstStyle/>
        <a:p>
          <a:endParaRPr lang="en-US"/>
        </a:p>
      </dgm:t>
    </dgm:pt>
    <dgm:pt modelId="{39C0A035-3EE2-4BA6-995A-7879698AD35F}" type="sibTrans" cxnId="{ADDC6A77-DC88-43C3-A7B8-2A9572BEEB4D}">
      <dgm:prSet/>
      <dgm:spPr/>
      <dgm:t>
        <a:bodyPr/>
        <a:lstStyle/>
        <a:p>
          <a:endParaRPr lang="en-US"/>
        </a:p>
      </dgm:t>
    </dgm:pt>
    <dgm:pt modelId="{3EF339DA-A48E-45E1-A2B2-6A8C63E49AEC}">
      <dgm:prSet/>
      <dgm:spPr/>
      <dgm:t>
        <a:bodyPr/>
        <a:lstStyle/>
        <a:p>
          <a:r>
            <a:rPr lang="en-GB" dirty="0"/>
            <a:t>Redundancy</a:t>
          </a:r>
          <a:endParaRPr lang="en-US" dirty="0"/>
        </a:p>
      </dgm:t>
    </dgm:pt>
    <dgm:pt modelId="{94288B79-2E1E-4AEF-8E28-3DB5DD908F66}" type="parTrans" cxnId="{4657A5DB-830F-4CA1-A1F6-AED624A82061}">
      <dgm:prSet/>
      <dgm:spPr/>
      <dgm:t>
        <a:bodyPr/>
        <a:lstStyle/>
        <a:p>
          <a:endParaRPr lang="en-US"/>
        </a:p>
      </dgm:t>
    </dgm:pt>
    <dgm:pt modelId="{94135313-9574-4FCA-82FA-D398637897CD}" type="sibTrans" cxnId="{4657A5DB-830F-4CA1-A1F6-AED624A82061}">
      <dgm:prSet/>
      <dgm:spPr/>
      <dgm:t>
        <a:bodyPr/>
        <a:lstStyle/>
        <a:p>
          <a:endParaRPr lang="en-US"/>
        </a:p>
      </dgm:t>
    </dgm:pt>
    <dgm:pt modelId="{057628A6-EC2B-4EC5-A332-732804BF664F}" type="pres">
      <dgm:prSet presAssocID="{191EC00F-61C4-4909-8E73-01BBB5EAC4A4}" presName="outerComposite" presStyleCnt="0">
        <dgm:presLayoutVars>
          <dgm:chMax val="5"/>
          <dgm:dir/>
          <dgm:resizeHandles val="exact"/>
        </dgm:presLayoutVars>
      </dgm:prSet>
      <dgm:spPr/>
    </dgm:pt>
    <dgm:pt modelId="{0897B660-EFA1-4808-A42E-428A3D08EF2B}" type="pres">
      <dgm:prSet presAssocID="{191EC00F-61C4-4909-8E73-01BBB5EAC4A4}" presName="dummyMaxCanvas" presStyleCnt="0">
        <dgm:presLayoutVars/>
      </dgm:prSet>
      <dgm:spPr/>
    </dgm:pt>
    <dgm:pt modelId="{D9F8C73A-E6FC-46FA-A790-094F8728230A}" type="pres">
      <dgm:prSet presAssocID="{191EC00F-61C4-4909-8E73-01BBB5EAC4A4}" presName="FiveNodes_1" presStyleLbl="node1" presStyleIdx="0" presStyleCnt="5">
        <dgm:presLayoutVars>
          <dgm:bulletEnabled val="1"/>
        </dgm:presLayoutVars>
      </dgm:prSet>
      <dgm:spPr/>
    </dgm:pt>
    <dgm:pt modelId="{C9F08FDC-E535-438A-A6C1-A501676DB0C4}" type="pres">
      <dgm:prSet presAssocID="{191EC00F-61C4-4909-8E73-01BBB5EAC4A4}" presName="FiveNodes_2" presStyleLbl="node1" presStyleIdx="1" presStyleCnt="5">
        <dgm:presLayoutVars>
          <dgm:bulletEnabled val="1"/>
        </dgm:presLayoutVars>
      </dgm:prSet>
      <dgm:spPr/>
    </dgm:pt>
    <dgm:pt modelId="{A9511C2A-F5ED-4CEA-BB9C-268F2AFEA63F}" type="pres">
      <dgm:prSet presAssocID="{191EC00F-61C4-4909-8E73-01BBB5EAC4A4}" presName="FiveNodes_3" presStyleLbl="node1" presStyleIdx="2" presStyleCnt="5">
        <dgm:presLayoutVars>
          <dgm:bulletEnabled val="1"/>
        </dgm:presLayoutVars>
      </dgm:prSet>
      <dgm:spPr/>
    </dgm:pt>
    <dgm:pt modelId="{467A4E60-3C48-4268-B732-F1217F52B447}" type="pres">
      <dgm:prSet presAssocID="{191EC00F-61C4-4909-8E73-01BBB5EAC4A4}" presName="FiveNodes_4" presStyleLbl="node1" presStyleIdx="3" presStyleCnt="5">
        <dgm:presLayoutVars>
          <dgm:bulletEnabled val="1"/>
        </dgm:presLayoutVars>
      </dgm:prSet>
      <dgm:spPr/>
    </dgm:pt>
    <dgm:pt modelId="{327DC709-6466-46A8-A047-F6BFC5D921BA}" type="pres">
      <dgm:prSet presAssocID="{191EC00F-61C4-4909-8E73-01BBB5EAC4A4}" presName="FiveNodes_5" presStyleLbl="node1" presStyleIdx="4" presStyleCnt="5">
        <dgm:presLayoutVars>
          <dgm:bulletEnabled val="1"/>
        </dgm:presLayoutVars>
      </dgm:prSet>
      <dgm:spPr/>
    </dgm:pt>
    <dgm:pt modelId="{479E7E3C-EB42-473D-8FDA-D9F896A23782}" type="pres">
      <dgm:prSet presAssocID="{191EC00F-61C4-4909-8E73-01BBB5EAC4A4}" presName="FiveConn_1-2" presStyleLbl="fgAccFollowNode1" presStyleIdx="0" presStyleCnt="4">
        <dgm:presLayoutVars>
          <dgm:bulletEnabled val="1"/>
        </dgm:presLayoutVars>
      </dgm:prSet>
      <dgm:spPr/>
    </dgm:pt>
    <dgm:pt modelId="{238E194E-D35E-4EBA-90CB-70A7DA16C6A9}" type="pres">
      <dgm:prSet presAssocID="{191EC00F-61C4-4909-8E73-01BBB5EAC4A4}" presName="FiveConn_2-3" presStyleLbl="fgAccFollowNode1" presStyleIdx="1" presStyleCnt="4">
        <dgm:presLayoutVars>
          <dgm:bulletEnabled val="1"/>
        </dgm:presLayoutVars>
      </dgm:prSet>
      <dgm:spPr/>
    </dgm:pt>
    <dgm:pt modelId="{F7EEB508-7DD9-4242-8B17-DA16689B26BC}" type="pres">
      <dgm:prSet presAssocID="{191EC00F-61C4-4909-8E73-01BBB5EAC4A4}" presName="FiveConn_3-4" presStyleLbl="fgAccFollowNode1" presStyleIdx="2" presStyleCnt="4">
        <dgm:presLayoutVars>
          <dgm:bulletEnabled val="1"/>
        </dgm:presLayoutVars>
      </dgm:prSet>
      <dgm:spPr/>
    </dgm:pt>
    <dgm:pt modelId="{E567E2D8-6DCC-4FFD-B819-DB53AE8BEFEC}" type="pres">
      <dgm:prSet presAssocID="{191EC00F-61C4-4909-8E73-01BBB5EAC4A4}" presName="FiveConn_4-5" presStyleLbl="fgAccFollowNode1" presStyleIdx="3" presStyleCnt="4">
        <dgm:presLayoutVars>
          <dgm:bulletEnabled val="1"/>
        </dgm:presLayoutVars>
      </dgm:prSet>
      <dgm:spPr/>
    </dgm:pt>
    <dgm:pt modelId="{6D02222B-4417-4A4B-AEBB-7D32B3B8E051}" type="pres">
      <dgm:prSet presAssocID="{191EC00F-61C4-4909-8E73-01BBB5EAC4A4}" presName="FiveNodes_1_text" presStyleLbl="node1" presStyleIdx="4" presStyleCnt="5">
        <dgm:presLayoutVars>
          <dgm:bulletEnabled val="1"/>
        </dgm:presLayoutVars>
      </dgm:prSet>
      <dgm:spPr/>
    </dgm:pt>
    <dgm:pt modelId="{4338EEF3-1E89-4910-B1D3-C97FA1D3A047}" type="pres">
      <dgm:prSet presAssocID="{191EC00F-61C4-4909-8E73-01BBB5EAC4A4}" presName="FiveNodes_2_text" presStyleLbl="node1" presStyleIdx="4" presStyleCnt="5">
        <dgm:presLayoutVars>
          <dgm:bulletEnabled val="1"/>
        </dgm:presLayoutVars>
      </dgm:prSet>
      <dgm:spPr/>
    </dgm:pt>
    <dgm:pt modelId="{E48A2796-251D-42AE-80C6-3C3D49CDA672}" type="pres">
      <dgm:prSet presAssocID="{191EC00F-61C4-4909-8E73-01BBB5EAC4A4}" presName="FiveNodes_3_text" presStyleLbl="node1" presStyleIdx="4" presStyleCnt="5">
        <dgm:presLayoutVars>
          <dgm:bulletEnabled val="1"/>
        </dgm:presLayoutVars>
      </dgm:prSet>
      <dgm:spPr/>
    </dgm:pt>
    <dgm:pt modelId="{4AEC04DB-DBB6-4434-BD5A-58F48B0C7B1E}" type="pres">
      <dgm:prSet presAssocID="{191EC00F-61C4-4909-8E73-01BBB5EAC4A4}" presName="FiveNodes_4_text" presStyleLbl="node1" presStyleIdx="4" presStyleCnt="5">
        <dgm:presLayoutVars>
          <dgm:bulletEnabled val="1"/>
        </dgm:presLayoutVars>
      </dgm:prSet>
      <dgm:spPr/>
    </dgm:pt>
    <dgm:pt modelId="{72F41A9D-7EEB-4C7B-A5E0-A1B1365F8314}" type="pres">
      <dgm:prSet presAssocID="{191EC00F-61C4-4909-8E73-01BBB5EAC4A4}" presName="FiveNodes_5_text" presStyleLbl="node1" presStyleIdx="4" presStyleCnt="5">
        <dgm:presLayoutVars>
          <dgm:bulletEnabled val="1"/>
        </dgm:presLayoutVars>
      </dgm:prSet>
      <dgm:spPr/>
    </dgm:pt>
  </dgm:ptLst>
  <dgm:cxnLst>
    <dgm:cxn modelId="{CC08FD09-387D-AD4A-8BE1-F7CD0A771506}" type="presOf" srcId="{D0F5042C-76F3-4B6D-B4B3-C99FC5A5850B}" destId="{D9F8C73A-E6FC-46FA-A790-094F8728230A}" srcOrd="0" destOrd="0" presId="urn:microsoft.com/office/officeart/2005/8/layout/vProcess5"/>
    <dgm:cxn modelId="{8C8F390B-D0B3-1A4C-B94D-F9036B598EC3}" type="presOf" srcId="{808C1CD7-A0F8-4120-BB51-15E70484BEEE}" destId="{479E7E3C-EB42-473D-8FDA-D9F896A23782}" srcOrd="0" destOrd="0" presId="urn:microsoft.com/office/officeart/2005/8/layout/vProcess5"/>
    <dgm:cxn modelId="{B598200C-CE8A-3848-8143-67E0B6472AF6}" type="presOf" srcId="{7684B51C-BFCF-4380-A9C9-879D4EBE5CE0}" destId="{4AEC04DB-DBB6-4434-BD5A-58F48B0C7B1E}" srcOrd="1" destOrd="0" presId="urn:microsoft.com/office/officeart/2005/8/layout/vProcess5"/>
    <dgm:cxn modelId="{307DFE1D-C65B-D34E-9901-FE8DCA0D2663}" type="presOf" srcId="{3EF339DA-A48E-45E1-A2B2-6A8C63E49AEC}" destId="{327DC709-6466-46A8-A047-F6BFC5D921BA}" srcOrd="0" destOrd="0" presId="urn:microsoft.com/office/officeart/2005/8/layout/vProcess5"/>
    <dgm:cxn modelId="{22F58B1E-D406-4826-91C0-BE88C6166BE0}" srcId="{191EC00F-61C4-4909-8E73-01BBB5EAC4A4}" destId="{C7DF67CA-110D-4E13-8C97-38FFF8A76E89}" srcOrd="1" destOrd="0" parTransId="{37BB0FDF-7569-4675-A7B4-B3D8433EBAC0}" sibTransId="{B6D55AD9-80B1-43AE-98BB-2EB70DCFAFDE}"/>
    <dgm:cxn modelId="{C74A774D-CF0F-604F-87FA-0797CF752277}" type="presOf" srcId="{DAE8533C-1F96-42EE-9EE1-91C0C54510EF}" destId="{F7EEB508-7DD9-4242-8B17-DA16689B26BC}" srcOrd="0" destOrd="0" presId="urn:microsoft.com/office/officeart/2005/8/layout/vProcess5"/>
    <dgm:cxn modelId="{96E7D86C-F9D9-FE45-AB1B-5BB2F67E0A80}" type="presOf" srcId="{FE95455F-9655-4A59-8C9C-A08B0D419B2D}" destId="{E48A2796-251D-42AE-80C6-3C3D49CDA672}" srcOrd="1" destOrd="0" presId="urn:microsoft.com/office/officeart/2005/8/layout/vProcess5"/>
    <dgm:cxn modelId="{FE330B72-5AC1-6840-9FA5-0CC0C4E8BF10}" type="presOf" srcId="{B6D55AD9-80B1-43AE-98BB-2EB70DCFAFDE}" destId="{238E194E-D35E-4EBA-90CB-70A7DA16C6A9}" srcOrd="0" destOrd="0" presId="urn:microsoft.com/office/officeart/2005/8/layout/vProcess5"/>
    <dgm:cxn modelId="{ADDC6A77-DC88-43C3-A7B8-2A9572BEEB4D}" srcId="{191EC00F-61C4-4909-8E73-01BBB5EAC4A4}" destId="{7684B51C-BFCF-4380-A9C9-879D4EBE5CE0}" srcOrd="3" destOrd="0" parTransId="{12ECA303-B7E8-4B43-9A7E-5305F33EB3C5}" sibTransId="{39C0A035-3EE2-4BA6-995A-7879698AD35F}"/>
    <dgm:cxn modelId="{9C56117B-A60C-4694-9213-4A176D516CD2}" srcId="{191EC00F-61C4-4909-8E73-01BBB5EAC4A4}" destId="{D0F5042C-76F3-4B6D-B4B3-C99FC5A5850B}" srcOrd="0" destOrd="0" parTransId="{66C613D6-1C8C-40BA-BECF-D31528FB98F3}" sibTransId="{808C1CD7-A0F8-4120-BB51-15E70484BEEE}"/>
    <dgm:cxn modelId="{723FCC9F-DFA8-E14A-B300-C251181FB366}" type="presOf" srcId="{C7DF67CA-110D-4E13-8C97-38FFF8A76E89}" destId="{4338EEF3-1E89-4910-B1D3-C97FA1D3A047}" srcOrd="1" destOrd="0" presId="urn:microsoft.com/office/officeart/2005/8/layout/vProcess5"/>
    <dgm:cxn modelId="{BFAE70A9-7487-F948-93B0-C495F8E93161}" type="presOf" srcId="{D0F5042C-76F3-4B6D-B4B3-C99FC5A5850B}" destId="{6D02222B-4417-4A4B-AEBB-7D32B3B8E051}" srcOrd="1" destOrd="0" presId="urn:microsoft.com/office/officeart/2005/8/layout/vProcess5"/>
    <dgm:cxn modelId="{E71995BB-F515-B345-A70F-1434CF8C36F8}" type="presOf" srcId="{3EF339DA-A48E-45E1-A2B2-6A8C63E49AEC}" destId="{72F41A9D-7EEB-4C7B-A5E0-A1B1365F8314}" srcOrd="1" destOrd="0" presId="urn:microsoft.com/office/officeart/2005/8/layout/vProcess5"/>
    <dgm:cxn modelId="{CBC77CBC-D55F-7941-8D5D-EEB76EB44437}" type="presOf" srcId="{FE95455F-9655-4A59-8C9C-A08B0D419B2D}" destId="{A9511C2A-F5ED-4CEA-BB9C-268F2AFEA63F}" srcOrd="0" destOrd="0" presId="urn:microsoft.com/office/officeart/2005/8/layout/vProcess5"/>
    <dgm:cxn modelId="{50CD59C6-D5AB-8A45-BBC3-F1A5A5E9647A}" type="presOf" srcId="{191EC00F-61C4-4909-8E73-01BBB5EAC4A4}" destId="{057628A6-EC2B-4EC5-A332-732804BF664F}" srcOrd="0" destOrd="0" presId="urn:microsoft.com/office/officeart/2005/8/layout/vProcess5"/>
    <dgm:cxn modelId="{DA2C9BD9-C33C-4EE2-9BFD-4DB4D7308BAD}" srcId="{191EC00F-61C4-4909-8E73-01BBB5EAC4A4}" destId="{FE95455F-9655-4A59-8C9C-A08B0D419B2D}" srcOrd="2" destOrd="0" parTransId="{AAFAECD6-F7CD-4B5A-B393-C26A89EC1155}" sibTransId="{DAE8533C-1F96-42EE-9EE1-91C0C54510EF}"/>
    <dgm:cxn modelId="{4657A5DB-830F-4CA1-A1F6-AED624A82061}" srcId="{191EC00F-61C4-4909-8E73-01BBB5EAC4A4}" destId="{3EF339DA-A48E-45E1-A2B2-6A8C63E49AEC}" srcOrd="4" destOrd="0" parTransId="{94288B79-2E1E-4AEF-8E28-3DB5DD908F66}" sibTransId="{94135313-9574-4FCA-82FA-D398637897CD}"/>
    <dgm:cxn modelId="{DA9250E4-DF93-8B40-87B0-EE88BC641487}" type="presOf" srcId="{39C0A035-3EE2-4BA6-995A-7879698AD35F}" destId="{E567E2D8-6DCC-4FFD-B819-DB53AE8BEFEC}" srcOrd="0" destOrd="0" presId="urn:microsoft.com/office/officeart/2005/8/layout/vProcess5"/>
    <dgm:cxn modelId="{2C92BCE9-9317-C447-95EF-0F82169747BE}" type="presOf" srcId="{7684B51C-BFCF-4380-A9C9-879D4EBE5CE0}" destId="{467A4E60-3C48-4268-B732-F1217F52B447}" srcOrd="0" destOrd="0" presId="urn:microsoft.com/office/officeart/2005/8/layout/vProcess5"/>
    <dgm:cxn modelId="{9C21C7F4-2438-1742-A961-B8C86C61AF61}" type="presOf" srcId="{C7DF67CA-110D-4E13-8C97-38FFF8A76E89}" destId="{C9F08FDC-E535-438A-A6C1-A501676DB0C4}" srcOrd="0" destOrd="0" presId="urn:microsoft.com/office/officeart/2005/8/layout/vProcess5"/>
    <dgm:cxn modelId="{66A6154D-A0F1-014F-9B68-C70BB93B7E3E}" type="presParOf" srcId="{057628A6-EC2B-4EC5-A332-732804BF664F}" destId="{0897B660-EFA1-4808-A42E-428A3D08EF2B}" srcOrd="0" destOrd="0" presId="urn:microsoft.com/office/officeart/2005/8/layout/vProcess5"/>
    <dgm:cxn modelId="{F22A97F4-085F-0B40-86AF-4CDB58BCB692}" type="presParOf" srcId="{057628A6-EC2B-4EC5-A332-732804BF664F}" destId="{D9F8C73A-E6FC-46FA-A790-094F8728230A}" srcOrd="1" destOrd="0" presId="urn:microsoft.com/office/officeart/2005/8/layout/vProcess5"/>
    <dgm:cxn modelId="{0F6B7CEA-D525-824A-8164-3ACDA1C9E5CB}" type="presParOf" srcId="{057628A6-EC2B-4EC5-A332-732804BF664F}" destId="{C9F08FDC-E535-438A-A6C1-A501676DB0C4}" srcOrd="2" destOrd="0" presId="urn:microsoft.com/office/officeart/2005/8/layout/vProcess5"/>
    <dgm:cxn modelId="{0DEC0C5C-8282-6A42-96A1-F5A1331CA38D}" type="presParOf" srcId="{057628A6-EC2B-4EC5-A332-732804BF664F}" destId="{A9511C2A-F5ED-4CEA-BB9C-268F2AFEA63F}" srcOrd="3" destOrd="0" presId="urn:microsoft.com/office/officeart/2005/8/layout/vProcess5"/>
    <dgm:cxn modelId="{349D2B68-4E83-1A4E-B80E-84FED7DE6090}" type="presParOf" srcId="{057628A6-EC2B-4EC5-A332-732804BF664F}" destId="{467A4E60-3C48-4268-B732-F1217F52B447}" srcOrd="4" destOrd="0" presId="urn:microsoft.com/office/officeart/2005/8/layout/vProcess5"/>
    <dgm:cxn modelId="{135F40B5-0E7C-5843-86F9-60F4EDEE9E7B}" type="presParOf" srcId="{057628A6-EC2B-4EC5-A332-732804BF664F}" destId="{327DC709-6466-46A8-A047-F6BFC5D921BA}" srcOrd="5" destOrd="0" presId="urn:microsoft.com/office/officeart/2005/8/layout/vProcess5"/>
    <dgm:cxn modelId="{E7C08C1C-E390-EB4E-AE12-278772FEBE95}" type="presParOf" srcId="{057628A6-EC2B-4EC5-A332-732804BF664F}" destId="{479E7E3C-EB42-473D-8FDA-D9F896A23782}" srcOrd="6" destOrd="0" presId="urn:microsoft.com/office/officeart/2005/8/layout/vProcess5"/>
    <dgm:cxn modelId="{AA1F895C-2E27-D54F-A178-1961AEE27EDA}" type="presParOf" srcId="{057628A6-EC2B-4EC5-A332-732804BF664F}" destId="{238E194E-D35E-4EBA-90CB-70A7DA16C6A9}" srcOrd="7" destOrd="0" presId="urn:microsoft.com/office/officeart/2005/8/layout/vProcess5"/>
    <dgm:cxn modelId="{8B65057B-59E6-2B46-BC78-D8CAE355A738}" type="presParOf" srcId="{057628A6-EC2B-4EC5-A332-732804BF664F}" destId="{F7EEB508-7DD9-4242-8B17-DA16689B26BC}" srcOrd="8" destOrd="0" presId="urn:microsoft.com/office/officeart/2005/8/layout/vProcess5"/>
    <dgm:cxn modelId="{620F5A53-D613-574F-B1D8-DA8C202EB53E}" type="presParOf" srcId="{057628A6-EC2B-4EC5-A332-732804BF664F}" destId="{E567E2D8-6DCC-4FFD-B819-DB53AE8BEFEC}" srcOrd="9" destOrd="0" presId="urn:microsoft.com/office/officeart/2005/8/layout/vProcess5"/>
    <dgm:cxn modelId="{2CEBF8A4-9FF5-944B-B21D-1D22A9722267}" type="presParOf" srcId="{057628A6-EC2B-4EC5-A332-732804BF664F}" destId="{6D02222B-4417-4A4B-AEBB-7D32B3B8E051}" srcOrd="10" destOrd="0" presId="urn:microsoft.com/office/officeart/2005/8/layout/vProcess5"/>
    <dgm:cxn modelId="{F072E43C-BC74-5A44-ABBE-3F255F5C3BEF}" type="presParOf" srcId="{057628A6-EC2B-4EC5-A332-732804BF664F}" destId="{4338EEF3-1E89-4910-B1D3-C97FA1D3A047}" srcOrd="11" destOrd="0" presId="urn:microsoft.com/office/officeart/2005/8/layout/vProcess5"/>
    <dgm:cxn modelId="{69477C44-189E-7F4B-B031-D46088CCD225}" type="presParOf" srcId="{057628A6-EC2B-4EC5-A332-732804BF664F}" destId="{E48A2796-251D-42AE-80C6-3C3D49CDA672}" srcOrd="12" destOrd="0" presId="urn:microsoft.com/office/officeart/2005/8/layout/vProcess5"/>
    <dgm:cxn modelId="{BD584502-3022-9C49-A40D-AA6CC2989B62}" type="presParOf" srcId="{057628A6-EC2B-4EC5-A332-732804BF664F}" destId="{4AEC04DB-DBB6-4434-BD5A-58F48B0C7B1E}" srcOrd="13" destOrd="0" presId="urn:microsoft.com/office/officeart/2005/8/layout/vProcess5"/>
    <dgm:cxn modelId="{0B267E22-323E-7246-9102-E70BDC57A2E5}" type="presParOf" srcId="{057628A6-EC2B-4EC5-A332-732804BF664F}" destId="{72F41A9D-7EEB-4C7B-A5E0-A1B1365F8314}"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91EC00F-61C4-4909-8E73-01BBB5EAC4A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684B51C-BFCF-4380-A9C9-879D4EBE5CE0}">
      <dgm:prSet/>
      <dgm:spPr/>
      <dgm:t>
        <a:bodyPr/>
        <a:lstStyle/>
        <a:p>
          <a:r>
            <a:rPr lang="en-GB" dirty="0"/>
            <a:t>High Risk</a:t>
          </a:r>
          <a:endParaRPr lang="en-US" dirty="0"/>
        </a:p>
      </dgm:t>
    </dgm:pt>
    <dgm:pt modelId="{39C0A035-3EE2-4BA6-995A-7879698AD35F}" type="sibTrans" cxnId="{ADDC6A77-DC88-43C3-A7B8-2A9572BEEB4D}">
      <dgm:prSet/>
      <dgm:spPr/>
      <dgm:t>
        <a:bodyPr/>
        <a:lstStyle/>
        <a:p>
          <a:endParaRPr lang="en-US"/>
        </a:p>
      </dgm:t>
    </dgm:pt>
    <dgm:pt modelId="{12ECA303-B7E8-4B43-9A7E-5305F33EB3C5}" type="parTrans" cxnId="{ADDC6A77-DC88-43C3-A7B8-2A9572BEEB4D}">
      <dgm:prSet/>
      <dgm:spPr/>
      <dgm:t>
        <a:bodyPr/>
        <a:lstStyle/>
        <a:p>
          <a:endParaRPr lang="en-US"/>
        </a:p>
      </dgm:t>
    </dgm:pt>
    <dgm:pt modelId="{B2473E8D-D2CA-4FF5-A750-3382CE0D6667}">
      <dgm:prSet/>
      <dgm:spPr/>
      <dgm:t>
        <a:bodyPr/>
        <a:lstStyle/>
        <a:p>
          <a:r>
            <a:rPr lang="en-GB" dirty="0"/>
            <a:t>Office based</a:t>
          </a:r>
          <a:endParaRPr lang="en-US" dirty="0"/>
        </a:p>
      </dgm:t>
    </dgm:pt>
    <dgm:pt modelId="{472A9AA9-082D-475B-A20E-4A85EB14C623}" type="parTrans" cxnId="{A8B788E9-7574-42BF-B96D-0ECD3075A6C5}">
      <dgm:prSet/>
      <dgm:spPr/>
      <dgm:t>
        <a:bodyPr/>
        <a:lstStyle/>
        <a:p>
          <a:endParaRPr lang="en-US"/>
        </a:p>
      </dgm:t>
    </dgm:pt>
    <dgm:pt modelId="{5306CD00-CAF2-479E-8FCE-F0ADB4636E1D}" type="sibTrans" cxnId="{A8B788E9-7574-42BF-B96D-0ECD3075A6C5}">
      <dgm:prSet/>
      <dgm:spPr/>
      <dgm:t>
        <a:bodyPr/>
        <a:lstStyle/>
        <a:p>
          <a:endParaRPr lang="en-US"/>
        </a:p>
      </dgm:t>
    </dgm:pt>
    <dgm:pt modelId="{87457AD9-7867-493F-BF49-52D19D4D1D80}">
      <dgm:prSet/>
      <dgm:spPr/>
      <dgm:t>
        <a:bodyPr/>
        <a:lstStyle/>
        <a:p>
          <a:r>
            <a:rPr lang="en-GB" dirty="0"/>
            <a:t>Mental Wellbeing</a:t>
          </a:r>
        </a:p>
      </dgm:t>
    </dgm:pt>
    <dgm:pt modelId="{7D80B844-99EB-4A42-8C68-DA2333E39D4B}" type="parTrans" cxnId="{B47E38D0-FFDC-45C5-AF68-03CB0FC54A5B}">
      <dgm:prSet/>
      <dgm:spPr/>
      <dgm:t>
        <a:bodyPr/>
        <a:lstStyle/>
        <a:p>
          <a:endParaRPr lang="en-US"/>
        </a:p>
      </dgm:t>
    </dgm:pt>
    <dgm:pt modelId="{63DFF09C-C96E-4D1F-8461-496BCF389E84}" type="sibTrans" cxnId="{B47E38D0-FFDC-45C5-AF68-03CB0FC54A5B}">
      <dgm:prSet/>
      <dgm:spPr/>
      <dgm:t>
        <a:bodyPr/>
        <a:lstStyle/>
        <a:p>
          <a:endParaRPr lang="en-US"/>
        </a:p>
      </dgm:t>
    </dgm:pt>
    <dgm:pt modelId="{B285FBB8-43B1-4128-8238-B1E5B0AA7426}">
      <dgm:prSet/>
      <dgm:spPr/>
      <dgm:t>
        <a:bodyPr/>
        <a:lstStyle/>
        <a:p>
          <a:r>
            <a:rPr lang="en-GB" dirty="0"/>
            <a:t>PMI / OH / GP</a:t>
          </a:r>
        </a:p>
      </dgm:t>
    </dgm:pt>
    <dgm:pt modelId="{D4375AA9-D733-43ED-BA49-6028B2D5614B}" type="parTrans" cxnId="{0B7478FD-A863-454A-B976-3FD779D78D35}">
      <dgm:prSet/>
      <dgm:spPr/>
      <dgm:t>
        <a:bodyPr/>
        <a:lstStyle/>
        <a:p>
          <a:endParaRPr lang="en-US"/>
        </a:p>
      </dgm:t>
    </dgm:pt>
    <dgm:pt modelId="{3C7408ED-6AD7-4395-B17C-B42DFC8516C5}" type="sibTrans" cxnId="{0B7478FD-A863-454A-B976-3FD779D78D35}">
      <dgm:prSet/>
      <dgm:spPr/>
      <dgm:t>
        <a:bodyPr/>
        <a:lstStyle/>
        <a:p>
          <a:endParaRPr lang="en-US"/>
        </a:p>
      </dgm:t>
    </dgm:pt>
    <dgm:pt modelId="{E1B22679-C683-4FDD-8741-FEF16778DD81}">
      <dgm:prSet/>
      <dgm:spPr/>
      <dgm:t>
        <a:bodyPr/>
        <a:lstStyle/>
        <a:p>
          <a:r>
            <a:rPr lang="en-GB" dirty="0"/>
            <a:t>What happens next?</a:t>
          </a:r>
        </a:p>
      </dgm:t>
    </dgm:pt>
    <dgm:pt modelId="{1E56F200-FFB6-435C-995B-D1F3968D9CD6}" type="parTrans" cxnId="{ECA3BE54-A650-4449-A36A-7E99E15BFA7C}">
      <dgm:prSet/>
      <dgm:spPr/>
      <dgm:t>
        <a:bodyPr/>
        <a:lstStyle/>
        <a:p>
          <a:endParaRPr lang="en-US"/>
        </a:p>
      </dgm:t>
    </dgm:pt>
    <dgm:pt modelId="{B4CA3F17-6111-4132-9EA8-69BB16311CE1}" type="sibTrans" cxnId="{ECA3BE54-A650-4449-A36A-7E99E15BFA7C}">
      <dgm:prSet/>
      <dgm:spPr/>
      <dgm:t>
        <a:bodyPr/>
        <a:lstStyle/>
        <a:p>
          <a:endParaRPr lang="en-US"/>
        </a:p>
      </dgm:t>
    </dgm:pt>
    <dgm:pt modelId="{CFFD1E19-C829-4B38-978C-4875CB07F32D}" type="pres">
      <dgm:prSet presAssocID="{191EC00F-61C4-4909-8E73-01BBB5EAC4A4}" presName="CompostProcess" presStyleCnt="0">
        <dgm:presLayoutVars>
          <dgm:dir/>
          <dgm:resizeHandles val="exact"/>
        </dgm:presLayoutVars>
      </dgm:prSet>
      <dgm:spPr/>
    </dgm:pt>
    <dgm:pt modelId="{FF401349-D409-4AC6-800B-39F47BBDBA9E}" type="pres">
      <dgm:prSet presAssocID="{191EC00F-61C4-4909-8E73-01BBB5EAC4A4}" presName="arrow" presStyleLbl="bgShp" presStyleIdx="0" presStyleCnt="1"/>
      <dgm:spPr/>
    </dgm:pt>
    <dgm:pt modelId="{75FFCA5E-CDF2-4634-87B5-5764C8143117}" type="pres">
      <dgm:prSet presAssocID="{191EC00F-61C4-4909-8E73-01BBB5EAC4A4}" presName="linearProcess" presStyleCnt="0"/>
      <dgm:spPr/>
    </dgm:pt>
    <dgm:pt modelId="{C32EE08B-6A56-49D7-8109-06ADFF4789BE}" type="pres">
      <dgm:prSet presAssocID="{7684B51C-BFCF-4380-A9C9-879D4EBE5CE0}" presName="textNode" presStyleLbl="node1" presStyleIdx="0" presStyleCnt="5">
        <dgm:presLayoutVars>
          <dgm:bulletEnabled val="1"/>
        </dgm:presLayoutVars>
      </dgm:prSet>
      <dgm:spPr/>
    </dgm:pt>
    <dgm:pt modelId="{75C6018A-3C6D-4D15-B982-E0079CCD3940}" type="pres">
      <dgm:prSet presAssocID="{39C0A035-3EE2-4BA6-995A-7879698AD35F}" presName="sibTrans" presStyleCnt="0"/>
      <dgm:spPr/>
    </dgm:pt>
    <dgm:pt modelId="{41C48A1C-B98B-475F-AB2F-38E51760DA57}" type="pres">
      <dgm:prSet presAssocID="{B2473E8D-D2CA-4FF5-A750-3382CE0D6667}" presName="textNode" presStyleLbl="node1" presStyleIdx="1" presStyleCnt="5">
        <dgm:presLayoutVars>
          <dgm:bulletEnabled val="1"/>
        </dgm:presLayoutVars>
      </dgm:prSet>
      <dgm:spPr/>
    </dgm:pt>
    <dgm:pt modelId="{7B195B5E-A2AA-48B3-BFAC-7C336D115AAC}" type="pres">
      <dgm:prSet presAssocID="{5306CD00-CAF2-479E-8FCE-F0ADB4636E1D}" presName="sibTrans" presStyleCnt="0"/>
      <dgm:spPr/>
    </dgm:pt>
    <dgm:pt modelId="{D0204C3B-8FA9-4A3D-BB5C-124DA57EF47B}" type="pres">
      <dgm:prSet presAssocID="{87457AD9-7867-493F-BF49-52D19D4D1D80}" presName="textNode" presStyleLbl="node1" presStyleIdx="2" presStyleCnt="5">
        <dgm:presLayoutVars>
          <dgm:bulletEnabled val="1"/>
        </dgm:presLayoutVars>
      </dgm:prSet>
      <dgm:spPr/>
    </dgm:pt>
    <dgm:pt modelId="{694FEA5B-C328-48D9-99C2-C39E1329953B}" type="pres">
      <dgm:prSet presAssocID="{63DFF09C-C96E-4D1F-8461-496BCF389E84}" presName="sibTrans" presStyleCnt="0"/>
      <dgm:spPr/>
    </dgm:pt>
    <dgm:pt modelId="{118B9987-211C-4B17-A592-B1BCC35ACE62}" type="pres">
      <dgm:prSet presAssocID="{B285FBB8-43B1-4128-8238-B1E5B0AA7426}" presName="textNode" presStyleLbl="node1" presStyleIdx="3" presStyleCnt="5">
        <dgm:presLayoutVars>
          <dgm:bulletEnabled val="1"/>
        </dgm:presLayoutVars>
      </dgm:prSet>
      <dgm:spPr/>
    </dgm:pt>
    <dgm:pt modelId="{75EC3760-2989-4837-B608-12D29DEB0F49}" type="pres">
      <dgm:prSet presAssocID="{3C7408ED-6AD7-4395-B17C-B42DFC8516C5}" presName="sibTrans" presStyleCnt="0"/>
      <dgm:spPr/>
    </dgm:pt>
    <dgm:pt modelId="{09C02E61-51DD-46A2-ACEA-9DC7E8BA78CC}" type="pres">
      <dgm:prSet presAssocID="{E1B22679-C683-4FDD-8741-FEF16778DD81}" presName="textNode" presStyleLbl="node1" presStyleIdx="4" presStyleCnt="5">
        <dgm:presLayoutVars>
          <dgm:bulletEnabled val="1"/>
        </dgm:presLayoutVars>
      </dgm:prSet>
      <dgm:spPr/>
    </dgm:pt>
  </dgm:ptLst>
  <dgm:cxnLst>
    <dgm:cxn modelId="{ECA3BE54-A650-4449-A36A-7E99E15BFA7C}" srcId="{191EC00F-61C4-4909-8E73-01BBB5EAC4A4}" destId="{E1B22679-C683-4FDD-8741-FEF16778DD81}" srcOrd="4" destOrd="0" parTransId="{1E56F200-FFB6-435C-995B-D1F3968D9CD6}" sibTransId="{B4CA3F17-6111-4132-9EA8-69BB16311CE1}"/>
    <dgm:cxn modelId="{D099EA65-4E07-444D-A07A-FDFF17E989F9}" type="presOf" srcId="{87457AD9-7867-493F-BF49-52D19D4D1D80}" destId="{D0204C3B-8FA9-4A3D-BB5C-124DA57EF47B}" srcOrd="0" destOrd="0" presId="urn:microsoft.com/office/officeart/2005/8/layout/hProcess9"/>
    <dgm:cxn modelId="{ADDC6A77-DC88-43C3-A7B8-2A9572BEEB4D}" srcId="{191EC00F-61C4-4909-8E73-01BBB5EAC4A4}" destId="{7684B51C-BFCF-4380-A9C9-879D4EBE5CE0}" srcOrd="0" destOrd="0" parTransId="{12ECA303-B7E8-4B43-9A7E-5305F33EB3C5}" sibTransId="{39C0A035-3EE2-4BA6-995A-7879698AD35F}"/>
    <dgm:cxn modelId="{10FCDD81-EE0C-1147-9FAA-1F0D7837DB60}" type="presOf" srcId="{191EC00F-61C4-4909-8E73-01BBB5EAC4A4}" destId="{CFFD1E19-C829-4B38-978C-4875CB07F32D}" srcOrd="0" destOrd="0" presId="urn:microsoft.com/office/officeart/2005/8/layout/hProcess9"/>
    <dgm:cxn modelId="{B47E38D0-FFDC-45C5-AF68-03CB0FC54A5B}" srcId="{191EC00F-61C4-4909-8E73-01BBB5EAC4A4}" destId="{87457AD9-7867-493F-BF49-52D19D4D1D80}" srcOrd="2" destOrd="0" parTransId="{7D80B844-99EB-4A42-8C68-DA2333E39D4B}" sibTransId="{63DFF09C-C96E-4D1F-8461-496BCF389E84}"/>
    <dgm:cxn modelId="{CBBB88D0-95A3-3046-BC19-3811F2F4FA2A}" type="presOf" srcId="{7684B51C-BFCF-4380-A9C9-879D4EBE5CE0}" destId="{C32EE08B-6A56-49D7-8109-06ADFF4789BE}" srcOrd="0" destOrd="0" presId="urn:microsoft.com/office/officeart/2005/8/layout/hProcess9"/>
    <dgm:cxn modelId="{82410BE1-16F6-7A44-90D8-4BA581DA8092}" type="presOf" srcId="{E1B22679-C683-4FDD-8741-FEF16778DD81}" destId="{09C02E61-51DD-46A2-ACEA-9DC7E8BA78CC}" srcOrd="0" destOrd="0" presId="urn:microsoft.com/office/officeart/2005/8/layout/hProcess9"/>
    <dgm:cxn modelId="{A8B788E9-7574-42BF-B96D-0ECD3075A6C5}" srcId="{191EC00F-61C4-4909-8E73-01BBB5EAC4A4}" destId="{B2473E8D-D2CA-4FF5-A750-3382CE0D6667}" srcOrd="1" destOrd="0" parTransId="{472A9AA9-082D-475B-A20E-4A85EB14C623}" sibTransId="{5306CD00-CAF2-479E-8FCE-F0ADB4636E1D}"/>
    <dgm:cxn modelId="{10D91BEC-FC40-CD4E-8810-C8313900F747}" type="presOf" srcId="{B2473E8D-D2CA-4FF5-A750-3382CE0D6667}" destId="{41C48A1C-B98B-475F-AB2F-38E51760DA57}" srcOrd="0" destOrd="0" presId="urn:microsoft.com/office/officeart/2005/8/layout/hProcess9"/>
    <dgm:cxn modelId="{C274C5FB-58D0-CD43-B28E-26CEEA75FDEF}" type="presOf" srcId="{B285FBB8-43B1-4128-8238-B1E5B0AA7426}" destId="{118B9987-211C-4B17-A592-B1BCC35ACE62}" srcOrd="0" destOrd="0" presId="urn:microsoft.com/office/officeart/2005/8/layout/hProcess9"/>
    <dgm:cxn modelId="{0B7478FD-A863-454A-B976-3FD779D78D35}" srcId="{191EC00F-61C4-4909-8E73-01BBB5EAC4A4}" destId="{B285FBB8-43B1-4128-8238-B1E5B0AA7426}" srcOrd="3" destOrd="0" parTransId="{D4375AA9-D733-43ED-BA49-6028B2D5614B}" sibTransId="{3C7408ED-6AD7-4395-B17C-B42DFC8516C5}"/>
    <dgm:cxn modelId="{F40D6BD0-8F4E-DA49-BECD-020D79ABA23E}" type="presParOf" srcId="{CFFD1E19-C829-4B38-978C-4875CB07F32D}" destId="{FF401349-D409-4AC6-800B-39F47BBDBA9E}" srcOrd="0" destOrd="0" presId="urn:microsoft.com/office/officeart/2005/8/layout/hProcess9"/>
    <dgm:cxn modelId="{7D51B3BD-3D9E-4A49-98AF-E767B5E1BF68}" type="presParOf" srcId="{CFFD1E19-C829-4B38-978C-4875CB07F32D}" destId="{75FFCA5E-CDF2-4634-87B5-5764C8143117}" srcOrd="1" destOrd="0" presId="urn:microsoft.com/office/officeart/2005/8/layout/hProcess9"/>
    <dgm:cxn modelId="{8E641448-620B-F24B-B3CC-6EC43E68B29A}" type="presParOf" srcId="{75FFCA5E-CDF2-4634-87B5-5764C8143117}" destId="{C32EE08B-6A56-49D7-8109-06ADFF4789BE}" srcOrd="0" destOrd="0" presId="urn:microsoft.com/office/officeart/2005/8/layout/hProcess9"/>
    <dgm:cxn modelId="{98A1FBE5-0BB4-4D4C-BF33-A4C8A163772C}" type="presParOf" srcId="{75FFCA5E-CDF2-4634-87B5-5764C8143117}" destId="{75C6018A-3C6D-4D15-B982-E0079CCD3940}" srcOrd="1" destOrd="0" presId="urn:microsoft.com/office/officeart/2005/8/layout/hProcess9"/>
    <dgm:cxn modelId="{29FE1829-38FE-EE42-A76A-A1F2676F6E3D}" type="presParOf" srcId="{75FFCA5E-CDF2-4634-87B5-5764C8143117}" destId="{41C48A1C-B98B-475F-AB2F-38E51760DA57}" srcOrd="2" destOrd="0" presId="urn:microsoft.com/office/officeart/2005/8/layout/hProcess9"/>
    <dgm:cxn modelId="{E1F1D8BA-4D41-8E46-B68D-C8F14312A6C9}" type="presParOf" srcId="{75FFCA5E-CDF2-4634-87B5-5764C8143117}" destId="{7B195B5E-A2AA-48B3-BFAC-7C336D115AAC}" srcOrd="3" destOrd="0" presId="urn:microsoft.com/office/officeart/2005/8/layout/hProcess9"/>
    <dgm:cxn modelId="{CC37848A-86C3-494C-BD1E-436C96B10331}" type="presParOf" srcId="{75FFCA5E-CDF2-4634-87B5-5764C8143117}" destId="{D0204C3B-8FA9-4A3D-BB5C-124DA57EF47B}" srcOrd="4" destOrd="0" presId="urn:microsoft.com/office/officeart/2005/8/layout/hProcess9"/>
    <dgm:cxn modelId="{A93A36D5-A7FF-E848-A989-3EFAAA3C5A47}" type="presParOf" srcId="{75FFCA5E-CDF2-4634-87B5-5764C8143117}" destId="{694FEA5B-C328-48D9-99C2-C39E1329953B}" srcOrd="5" destOrd="0" presId="urn:microsoft.com/office/officeart/2005/8/layout/hProcess9"/>
    <dgm:cxn modelId="{F8E7F9FB-7D9D-A14A-9BB3-6552E44A5422}" type="presParOf" srcId="{75FFCA5E-CDF2-4634-87B5-5764C8143117}" destId="{118B9987-211C-4B17-A592-B1BCC35ACE62}" srcOrd="6" destOrd="0" presId="urn:microsoft.com/office/officeart/2005/8/layout/hProcess9"/>
    <dgm:cxn modelId="{29B4F7ED-FF9F-FA40-B7EB-F7F595DA3313}" type="presParOf" srcId="{75FFCA5E-CDF2-4634-87B5-5764C8143117}" destId="{75EC3760-2989-4837-B608-12D29DEB0F49}" srcOrd="7" destOrd="0" presId="urn:microsoft.com/office/officeart/2005/8/layout/hProcess9"/>
    <dgm:cxn modelId="{7A8AB61B-231F-524A-9EC8-F38B304EAEC9}" type="presParOf" srcId="{75FFCA5E-CDF2-4634-87B5-5764C8143117}" destId="{09C02E61-51DD-46A2-ACEA-9DC7E8BA78C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D5713-EC46-4C1F-8647-1963117012B7}">
      <dsp:nvSpPr>
        <dsp:cNvPr id="0" name=""/>
        <dsp:cNvSpPr/>
      </dsp:nvSpPr>
      <dsp:spPr>
        <a:xfrm>
          <a:off x="9565813" y="1440138"/>
          <a:ext cx="2181160" cy="21815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AE69B-E079-49A4-96D6-B7C2668425D8}">
      <dsp:nvSpPr>
        <dsp:cNvPr id="0" name=""/>
        <dsp:cNvSpPr/>
      </dsp:nvSpPr>
      <dsp:spPr>
        <a:xfrm>
          <a:off x="9637783" y="1512869"/>
          <a:ext cx="2036059" cy="20360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t>Administration</a:t>
          </a:r>
          <a:endParaRPr lang="en-US" sz="1800" kern="1200" dirty="0"/>
        </a:p>
      </dsp:txBody>
      <dsp:txXfrm>
        <a:off x="9929147" y="1803789"/>
        <a:ext cx="1454494" cy="1454217"/>
      </dsp:txXfrm>
    </dsp:sp>
    <dsp:sp modelId="{2A2F522A-6FA5-46F7-9999-BAD0F337118F}">
      <dsp:nvSpPr>
        <dsp:cNvPr id="0" name=""/>
        <dsp:cNvSpPr/>
      </dsp:nvSpPr>
      <dsp:spPr>
        <a:xfrm rot="2700000">
          <a:off x="7310487" y="1440252"/>
          <a:ext cx="2180908" cy="218090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8D02F-4CAA-4157-95EA-491AA4F13FF1}">
      <dsp:nvSpPr>
        <dsp:cNvPr id="0" name=""/>
        <dsp:cNvSpPr/>
      </dsp:nvSpPr>
      <dsp:spPr>
        <a:xfrm>
          <a:off x="7384652" y="1512869"/>
          <a:ext cx="2036059" cy="20360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t>Landlords / Premises</a:t>
          </a:r>
          <a:endParaRPr lang="en-US" sz="1800" kern="1200" dirty="0"/>
        </a:p>
      </dsp:txBody>
      <dsp:txXfrm>
        <a:off x="7674855" y="1803789"/>
        <a:ext cx="1454494" cy="1454217"/>
      </dsp:txXfrm>
    </dsp:sp>
    <dsp:sp modelId="{3AE1A36D-E2CA-451E-A255-99E74CDDAF76}">
      <dsp:nvSpPr>
        <dsp:cNvPr id="0" name=""/>
        <dsp:cNvSpPr/>
      </dsp:nvSpPr>
      <dsp:spPr>
        <a:xfrm rot="2700000">
          <a:off x="5057356" y="1440252"/>
          <a:ext cx="2180908" cy="218090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B21AE4-63FC-42E1-9F4A-9530F9A34179}">
      <dsp:nvSpPr>
        <dsp:cNvPr id="0" name=""/>
        <dsp:cNvSpPr/>
      </dsp:nvSpPr>
      <dsp:spPr>
        <a:xfrm>
          <a:off x="5130360" y="1512869"/>
          <a:ext cx="2036059" cy="20360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t>Review contracts (defensive)</a:t>
          </a:r>
          <a:endParaRPr lang="en-US" sz="1800" kern="1200" dirty="0"/>
        </a:p>
      </dsp:txBody>
      <dsp:txXfrm>
        <a:off x="5420563" y="1803789"/>
        <a:ext cx="1454494" cy="1454217"/>
      </dsp:txXfrm>
    </dsp:sp>
    <dsp:sp modelId="{BBC35AD9-5FA6-4F2A-8FDF-74E481F3E37A}">
      <dsp:nvSpPr>
        <dsp:cNvPr id="0" name=""/>
        <dsp:cNvSpPr/>
      </dsp:nvSpPr>
      <dsp:spPr>
        <a:xfrm rot="2700000">
          <a:off x="2803064" y="1440252"/>
          <a:ext cx="2180908" cy="218090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F9052-A905-497F-82CF-DE1736196D95}">
      <dsp:nvSpPr>
        <dsp:cNvPr id="0" name=""/>
        <dsp:cNvSpPr/>
      </dsp:nvSpPr>
      <dsp:spPr>
        <a:xfrm>
          <a:off x="2876069" y="1512869"/>
          <a:ext cx="2036059" cy="20360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t>Review contracts (offensive)</a:t>
          </a:r>
          <a:endParaRPr lang="en-US" sz="1800" kern="1200" dirty="0"/>
        </a:p>
      </dsp:txBody>
      <dsp:txXfrm>
        <a:off x="3167432" y="1803789"/>
        <a:ext cx="1454494" cy="1454217"/>
      </dsp:txXfrm>
    </dsp:sp>
    <dsp:sp modelId="{21D98BB7-45BC-4C63-A5A6-C0803AAD5EE3}">
      <dsp:nvSpPr>
        <dsp:cNvPr id="0" name=""/>
        <dsp:cNvSpPr/>
      </dsp:nvSpPr>
      <dsp:spPr>
        <a:xfrm rot="2700000">
          <a:off x="548772" y="1440252"/>
          <a:ext cx="2180908" cy="2180908"/>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AC9BA-D093-45F2-9CD4-49DE343AC80A}">
      <dsp:nvSpPr>
        <dsp:cNvPr id="0" name=""/>
        <dsp:cNvSpPr/>
      </dsp:nvSpPr>
      <dsp:spPr>
        <a:xfrm>
          <a:off x="621777" y="1512869"/>
          <a:ext cx="2036059" cy="2036057"/>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b="0" i="0" kern="1200" dirty="0"/>
            <a:t>Fast Funding</a:t>
          </a:r>
          <a:endParaRPr lang="en-US" sz="1800" kern="1200" dirty="0"/>
        </a:p>
      </dsp:txBody>
      <dsp:txXfrm>
        <a:off x="913140" y="1803789"/>
        <a:ext cx="1454494" cy="14542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D5713-EC46-4C1F-8647-1963117012B7}">
      <dsp:nvSpPr>
        <dsp:cNvPr id="0" name=""/>
        <dsp:cNvSpPr/>
      </dsp:nvSpPr>
      <dsp:spPr>
        <a:xfrm>
          <a:off x="10581447" y="2010149"/>
          <a:ext cx="2412741" cy="24131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AE69B-E079-49A4-96D6-B7C2668425D8}">
      <dsp:nvSpPr>
        <dsp:cNvPr id="0" name=""/>
        <dsp:cNvSpPr/>
      </dsp:nvSpPr>
      <dsp:spPr>
        <a:xfrm>
          <a:off x="10661058" y="2090601"/>
          <a:ext cx="2252234" cy="225223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b="0" i="0" kern="1200"/>
            <a:t>Be Forward Thinking</a:t>
          </a:r>
          <a:endParaRPr lang="en-US" sz="3000" kern="1200"/>
        </a:p>
      </dsp:txBody>
      <dsp:txXfrm>
        <a:off x="10983356" y="2412409"/>
        <a:ext cx="1608922" cy="1608616"/>
      </dsp:txXfrm>
    </dsp:sp>
    <dsp:sp modelId="{2A2F522A-6FA5-46F7-9999-BAD0F337118F}">
      <dsp:nvSpPr>
        <dsp:cNvPr id="0" name=""/>
        <dsp:cNvSpPr/>
      </dsp:nvSpPr>
      <dsp:spPr>
        <a:xfrm rot="2700000">
          <a:off x="8086665" y="2010275"/>
          <a:ext cx="2412462" cy="241246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98D02F-4CAA-4157-95EA-491AA4F13FF1}">
      <dsp:nvSpPr>
        <dsp:cNvPr id="0" name=""/>
        <dsp:cNvSpPr/>
      </dsp:nvSpPr>
      <dsp:spPr>
        <a:xfrm>
          <a:off x="8168705" y="2090601"/>
          <a:ext cx="2252234" cy="225223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b="0" i="0" kern="1200"/>
            <a:t>Wellness/ H&amp;S</a:t>
          </a:r>
          <a:endParaRPr lang="en-US" sz="3000" kern="1200"/>
        </a:p>
      </dsp:txBody>
      <dsp:txXfrm>
        <a:off x="8489719" y="2412409"/>
        <a:ext cx="1608922" cy="1608616"/>
      </dsp:txXfrm>
    </dsp:sp>
    <dsp:sp modelId="{3AE1A36D-E2CA-451E-A255-99E74CDDAF76}">
      <dsp:nvSpPr>
        <dsp:cNvPr id="0" name=""/>
        <dsp:cNvSpPr/>
      </dsp:nvSpPr>
      <dsp:spPr>
        <a:xfrm rot="2700000">
          <a:off x="5594312" y="2010275"/>
          <a:ext cx="2412462" cy="241246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B21AE4-63FC-42E1-9F4A-9530F9A34179}">
      <dsp:nvSpPr>
        <dsp:cNvPr id="0" name=""/>
        <dsp:cNvSpPr/>
      </dsp:nvSpPr>
      <dsp:spPr>
        <a:xfrm>
          <a:off x="5675068" y="2090601"/>
          <a:ext cx="2252234" cy="225223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b="0" i="0" kern="1200" dirty="0"/>
            <a:t>People </a:t>
          </a:r>
          <a:r>
            <a:rPr lang="en-GB" sz="3000" b="0" i="0" kern="1200" dirty="0" err="1"/>
            <a:t>foc’d</a:t>
          </a:r>
          <a:r>
            <a:rPr lang="en-GB" sz="3000" b="0" i="0" kern="1200" dirty="0"/>
            <a:t> BCP</a:t>
          </a:r>
          <a:endParaRPr lang="en-US" sz="3000" kern="1200" dirty="0"/>
        </a:p>
      </dsp:txBody>
      <dsp:txXfrm>
        <a:off x="5996082" y="2412409"/>
        <a:ext cx="1608922" cy="1608616"/>
      </dsp:txXfrm>
    </dsp:sp>
    <dsp:sp modelId="{BBC35AD9-5FA6-4F2A-8FDF-74E481F3E37A}">
      <dsp:nvSpPr>
        <dsp:cNvPr id="0" name=""/>
        <dsp:cNvSpPr/>
      </dsp:nvSpPr>
      <dsp:spPr>
        <a:xfrm rot="2700000">
          <a:off x="3100674" y="2010275"/>
          <a:ext cx="2412462" cy="241246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F9052-A905-497F-82CF-DE1736196D95}">
      <dsp:nvSpPr>
        <dsp:cNvPr id="0" name=""/>
        <dsp:cNvSpPr/>
      </dsp:nvSpPr>
      <dsp:spPr>
        <a:xfrm>
          <a:off x="3181430" y="2090601"/>
          <a:ext cx="2252234" cy="225223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b="0" i="0" kern="1200"/>
            <a:t>Be Law Aware</a:t>
          </a:r>
          <a:endParaRPr lang="en-US" sz="3000" kern="1200"/>
        </a:p>
      </dsp:txBody>
      <dsp:txXfrm>
        <a:off x="3503728" y="2412409"/>
        <a:ext cx="1608922" cy="1608616"/>
      </dsp:txXfrm>
    </dsp:sp>
    <dsp:sp modelId="{21D98BB7-45BC-4C63-A5A6-C0803AAD5EE3}">
      <dsp:nvSpPr>
        <dsp:cNvPr id="0" name=""/>
        <dsp:cNvSpPr/>
      </dsp:nvSpPr>
      <dsp:spPr>
        <a:xfrm rot="2700000">
          <a:off x="607037" y="2010275"/>
          <a:ext cx="2412462" cy="2412462"/>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CAC9BA-D093-45F2-9CD4-49DE343AC80A}">
      <dsp:nvSpPr>
        <dsp:cNvPr id="0" name=""/>
        <dsp:cNvSpPr/>
      </dsp:nvSpPr>
      <dsp:spPr>
        <a:xfrm>
          <a:off x="687793" y="2090601"/>
          <a:ext cx="2252234" cy="2252232"/>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GB" sz="3000" b="0" i="0" kern="1200"/>
            <a:t>Give /Gather Info</a:t>
          </a:r>
          <a:endParaRPr lang="en-US" sz="3000" kern="1200"/>
        </a:p>
      </dsp:txBody>
      <dsp:txXfrm>
        <a:off x="1010091" y="2412409"/>
        <a:ext cx="1608922" cy="16086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80424-4794-497A-9F59-52739205E596}">
      <dsp:nvSpPr>
        <dsp:cNvPr id="0" name=""/>
        <dsp:cNvSpPr/>
      </dsp:nvSpPr>
      <dsp:spPr>
        <a:xfrm>
          <a:off x="1700" y="1926682"/>
          <a:ext cx="2136431" cy="1281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GB" sz="2200" kern="1200" dirty="0"/>
            <a:t>People data</a:t>
          </a:r>
          <a:endParaRPr lang="en-US" sz="2200" kern="1200" dirty="0"/>
        </a:p>
      </dsp:txBody>
      <dsp:txXfrm>
        <a:off x="1700" y="1926682"/>
        <a:ext cx="2136431" cy="854572"/>
      </dsp:txXfrm>
    </dsp:sp>
    <dsp:sp modelId="{A5CC7F62-FDB8-43AE-9E23-088A825D72C3}">
      <dsp:nvSpPr>
        <dsp:cNvPr id="0" name=""/>
        <dsp:cNvSpPr/>
      </dsp:nvSpPr>
      <dsp:spPr>
        <a:xfrm>
          <a:off x="439282" y="2781255"/>
          <a:ext cx="2136431" cy="17250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dirty="0"/>
            <a:t>Ensure all data is accurate </a:t>
          </a:r>
          <a:endParaRPr lang="en-US" sz="2200" kern="1200" dirty="0"/>
        </a:p>
      </dsp:txBody>
      <dsp:txXfrm>
        <a:off x="489808" y="2831781"/>
        <a:ext cx="2035379" cy="1624022"/>
      </dsp:txXfrm>
    </dsp:sp>
    <dsp:sp modelId="{470767A7-4147-40EE-9729-CBB9B33151ED}">
      <dsp:nvSpPr>
        <dsp:cNvPr id="0" name=""/>
        <dsp:cNvSpPr/>
      </dsp:nvSpPr>
      <dsp:spPr>
        <a:xfrm>
          <a:off x="2462006" y="2088014"/>
          <a:ext cx="686615" cy="531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462006" y="2194396"/>
        <a:ext cx="527042" cy="319145"/>
      </dsp:txXfrm>
    </dsp:sp>
    <dsp:sp modelId="{CCF193BD-8918-4649-9E1E-CFEE9CA2DE2F}">
      <dsp:nvSpPr>
        <dsp:cNvPr id="0" name=""/>
        <dsp:cNvSpPr/>
      </dsp:nvSpPr>
      <dsp:spPr>
        <a:xfrm>
          <a:off x="3433632" y="1926682"/>
          <a:ext cx="2136431" cy="1281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GB" sz="2200" kern="1200" dirty="0"/>
            <a:t>Business reporting</a:t>
          </a:r>
          <a:endParaRPr lang="en-US" sz="2200" kern="1200" dirty="0"/>
        </a:p>
      </dsp:txBody>
      <dsp:txXfrm>
        <a:off x="3433632" y="1926682"/>
        <a:ext cx="2136431" cy="854572"/>
      </dsp:txXfrm>
    </dsp:sp>
    <dsp:sp modelId="{BEFC0BB5-CD0F-474C-B063-822C5710FD50}">
      <dsp:nvSpPr>
        <dsp:cNvPr id="0" name=""/>
        <dsp:cNvSpPr/>
      </dsp:nvSpPr>
      <dsp:spPr>
        <a:xfrm>
          <a:off x="3871215" y="2781255"/>
          <a:ext cx="2136431" cy="17250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a:t>Who? Why?</a:t>
          </a:r>
          <a:endParaRPr lang="en-US" sz="2200" kern="1200"/>
        </a:p>
        <a:p>
          <a:pPr marL="228600" lvl="1" indent="-228600" algn="l" defTabSz="977900">
            <a:lnSpc>
              <a:spcPct val="90000"/>
            </a:lnSpc>
            <a:spcBef>
              <a:spcPct val="0"/>
            </a:spcBef>
            <a:spcAft>
              <a:spcPct val="15000"/>
            </a:spcAft>
            <a:buChar char="•"/>
          </a:pPr>
          <a:r>
            <a:rPr lang="en-GB" sz="2200" kern="1200"/>
            <a:t>How long?</a:t>
          </a:r>
          <a:endParaRPr lang="en-US" sz="2200" kern="1200" dirty="0"/>
        </a:p>
      </dsp:txBody>
      <dsp:txXfrm>
        <a:off x="3921741" y="2831781"/>
        <a:ext cx="2035379" cy="1624022"/>
      </dsp:txXfrm>
    </dsp:sp>
    <dsp:sp modelId="{E4AC9105-0480-4AE8-BE60-41F4293721A8}">
      <dsp:nvSpPr>
        <dsp:cNvPr id="0" name=""/>
        <dsp:cNvSpPr/>
      </dsp:nvSpPr>
      <dsp:spPr>
        <a:xfrm>
          <a:off x="5893939" y="2088014"/>
          <a:ext cx="686615" cy="531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5893939" y="2194396"/>
        <a:ext cx="527042" cy="319145"/>
      </dsp:txXfrm>
    </dsp:sp>
    <dsp:sp modelId="{F8D6AD82-39B0-4549-9D82-1B038D6015EC}">
      <dsp:nvSpPr>
        <dsp:cNvPr id="0" name=""/>
        <dsp:cNvSpPr/>
      </dsp:nvSpPr>
      <dsp:spPr>
        <a:xfrm>
          <a:off x="6865565" y="1926682"/>
          <a:ext cx="2136431" cy="1281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GB" sz="2200" kern="1200" dirty="0"/>
            <a:t>Regular messaging </a:t>
          </a:r>
          <a:endParaRPr lang="en-US" sz="2200" kern="1200" dirty="0"/>
        </a:p>
      </dsp:txBody>
      <dsp:txXfrm>
        <a:off x="6865565" y="1926682"/>
        <a:ext cx="2136431" cy="854572"/>
      </dsp:txXfrm>
    </dsp:sp>
    <dsp:sp modelId="{3DC15BA2-542C-407F-AE25-61A0E42BBF1D}">
      <dsp:nvSpPr>
        <dsp:cNvPr id="0" name=""/>
        <dsp:cNvSpPr/>
      </dsp:nvSpPr>
      <dsp:spPr>
        <a:xfrm>
          <a:off x="7303147" y="2781255"/>
          <a:ext cx="2136431" cy="17250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dirty="0"/>
            <a:t>Company specific </a:t>
          </a:r>
          <a:endParaRPr lang="en-US" sz="2200" kern="1200" dirty="0"/>
        </a:p>
        <a:p>
          <a:pPr marL="228600" lvl="1" indent="-228600" algn="l" defTabSz="977900">
            <a:lnSpc>
              <a:spcPct val="90000"/>
            </a:lnSpc>
            <a:spcBef>
              <a:spcPct val="0"/>
            </a:spcBef>
            <a:spcAft>
              <a:spcPct val="15000"/>
            </a:spcAft>
            <a:buChar char="•"/>
          </a:pPr>
          <a:r>
            <a:rPr lang="en-GB" sz="2200" kern="1200" dirty="0"/>
            <a:t>Gov’t guidelines</a:t>
          </a:r>
          <a:endParaRPr lang="en-US" sz="2200" kern="1200" dirty="0"/>
        </a:p>
      </dsp:txBody>
      <dsp:txXfrm>
        <a:off x="7353673" y="2831781"/>
        <a:ext cx="2035379" cy="1624022"/>
      </dsp:txXfrm>
    </dsp:sp>
    <dsp:sp modelId="{36C0B6B8-D51C-479B-99AF-231151F2C396}">
      <dsp:nvSpPr>
        <dsp:cNvPr id="0" name=""/>
        <dsp:cNvSpPr/>
      </dsp:nvSpPr>
      <dsp:spPr>
        <a:xfrm>
          <a:off x="9325872" y="2088014"/>
          <a:ext cx="686615" cy="5319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9325872" y="2194396"/>
        <a:ext cx="527042" cy="319145"/>
      </dsp:txXfrm>
    </dsp:sp>
    <dsp:sp modelId="{5C52AB53-DB32-4527-B045-EBCB0B9BAD21}">
      <dsp:nvSpPr>
        <dsp:cNvPr id="0" name=""/>
        <dsp:cNvSpPr/>
      </dsp:nvSpPr>
      <dsp:spPr>
        <a:xfrm>
          <a:off x="10297498" y="1926682"/>
          <a:ext cx="2136431" cy="12818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83820" numCol="1" spcCol="1270" anchor="t" anchorCtr="0">
          <a:noAutofit/>
        </a:bodyPr>
        <a:lstStyle/>
        <a:p>
          <a:pPr marL="0" lvl="0" indent="0" algn="l" defTabSz="977900">
            <a:lnSpc>
              <a:spcPct val="90000"/>
            </a:lnSpc>
            <a:spcBef>
              <a:spcPct val="0"/>
            </a:spcBef>
            <a:spcAft>
              <a:spcPct val="35000"/>
            </a:spcAft>
            <a:buNone/>
          </a:pPr>
          <a:r>
            <a:rPr lang="en-GB" sz="2200" kern="1200" dirty="0"/>
            <a:t>Temperature checks </a:t>
          </a:r>
          <a:endParaRPr lang="en-US" sz="2200" kern="1200" dirty="0"/>
        </a:p>
      </dsp:txBody>
      <dsp:txXfrm>
        <a:off x="10297498" y="1926682"/>
        <a:ext cx="2136431" cy="854572"/>
      </dsp:txXfrm>
    </dsp:sp>
    <dsp:sp modelId="{EE11F3CE-9C88-4C84-A5B6-5286635AABC1}">
      <dsp:nvSpPr>
        <dsp:cNvPr id="0" name=""/>
        <dsp:cNvSpPr/>
      </dsp:nvSpPr>
      <dsp:spPr>
        <a:xfrm>
          <a:off x="10735080" y="2781255"/>
          <a:ext cx="2136431" cy="17250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56464" rIns="156464"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dirty="0"/>
            <a:t>What are people’s issues?</a:t>
          </a:r>
          <a:endParaRPr lang="en-US" sz="2200" kern="1200" dirty="0"/>
        </a:p>
      </dsp:txBody>
      <dsp:txXfrm>
        <a:off x="10785606" y="2831781"/>
        <a:ext cx="2035379" cy="1624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8C73A-E6FC-46FA-A790-094F8728230A}">
      <dsp:nvSpPr>
        <dsp:cNvPr id="0" name=""/>
        <dsp:cNvSpPr/>
      </dsp:nvSpPr>
      <dsp:spPr>
        <a:xfrm>
          <a:off x="0" y="0"/>
          <a:ext cx="9119930" cy="9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b="0" i="0" kern="1200" dirty="0"/>
            <a:t>Furlough</a:t>
          </a:r>
          <a:endParaRPr lang="en-US" sz="3900" kern="1200" dirty="0"/>
        </a:p>
      </dsp:txBody>
      <dsp:txXfrm>
        <a:off x="26684" y="26684"/>
        <a:ext cx="8030238" cy="857686"/>
      </dsp:txXfrm>
    </dsp:sp>
    <dsp:sp modelId="{C9F08FDC-E535-438A-A6C1-A501676DB0C4}">
      <dsp:nvSpPr>
        <dsp:cNvPr id="0" name=""/>
        <dsp:cNvSpPr/>
      </dsp:nvSpPr>
      <dsp:spPr>
        <a:xfrm>
          <a:off x="681033" y="1037589"/>
          <a:ext cx="9119930" cy="9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Parental leave </a:t>
          </a:r>
          <a:endParaRPr lang="en-US" sz="3900" kern="1200" dirty="0"/>
        </a:p>
      </dsp:txBody>
      <dsp:txXfrm>
        <a:off x="707717" y="1064273"/>
        <a:ext cx="7793343" cy="857686"/>
      </dsp:txXfrm>
    </dsp:sp>
    <dsp:sp modelId="{A9511C2A-F5ED-4CEA-BB9C-268F2AFEA63F}">
      <dsp:nvSpPr>
        <dsp:cNvPr id="0" name=""/>
        <dsp:cNvSpPr/>
      </dsp:nvSpPr>
      <dsp:spPr>
        <a:xfrm>
          <a:off x="1362067" y="2075179"/>
          <a:ext cx="9119930" cy="9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Maternity</a:t>
          </a:r>
          <a:endParaRPr lang="en-US" sz="3900" kern="1200" dirty="0"/>
        </a:p>
      </dsp:txBody>
      <dsp:txXfrm>
        <a:off x="1388751" y="2101863"/>
        <a:ext cx="7793343" cy="857686"/>
      </dsp:txXfrm>
    </dsp:sp>
    <dsp:sp modelId="{467A4E60-3C48-4268-B732-F1217F52B447}">
      <dsp:nvSpPr>
        <dsp:cNvPr id="0" name=""/>
        <dsp:cNvSpPr/>
      </dsp:nvSpPr>
      <dsp:spPr>
        <a:xfrm>
          <a:off x="2043101" y="3112768"/>
          <a:ext cx="9119930" cy="9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Annual leave</a:t>
          </a:r>
          <a:endParaRPr lang="en-US" sz="3900" kern="1200" dirty="0"/>
        </a:p>
      </dsp:txBody>
      <dsp:txXfrm>
        <a:off x="2069785" y="3139452"/>
        <a:ext cx="7793343" cy="857686"/>
      </dsp:txXfrm>
    </dsp:sp>
    <dsp:sp modelId="{327DC709-6466-46A8-A047-F6BFC5D921BA}">
      <dsp:nvSpPr>
        <dsp:cNvPr id="0" name=""/>
        <dsp:cNvSpPr/>
      </dsp:nvSpPr>
      <dsp:spPr>
        <a:xfrm>
          <a:off x="2724135" y="4150358"/>
          <a:ext cx="9119930" cy="9110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GB" sz="3900" kern="1200" dirty="0"/>
            <a:t>Redundancy</a:t>
          </a:r>
          <a:endParaRPr lang="en-US" sz="3900" kern="1200" dirty="0"/>
        </a:p>
      </dsp:txBody>
      <dsp:txXfrm>
        <a:off x="2750819" y="4177042"/>
        <a:ext cx="7793343" cy="857686"/>
      </dsp:txXfrm>
    </dsp:sp>
    <dsp:sp modelId="{479E7E3C-EB42-473D-8FDA-D9F896A23782}">
      <dsp:nvSpPr>
        <dsp:cNvPr id="0" name=""/>
        <dsp:cNvSpPr/>
      </dsp:nvSpPr>
      <dsp:spPr>
        <a:xfrm>
          <a:off x="8527745" y="665575"/>
          <a:ext cx="592185" cy="5921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660987" y="665575"/>
        <a:ext cx="325701" cy="445619"/>
      </dsp:txXfrm>
    </dsp:sp>
    <dsp:sp modelId="{238E194E-D35E-4EBA-90CB-70A7DA16C6A9}">
      <dsp:nvSpPr>
        <dsp:cNvPr id="0" name=""/>
        <dsp:cNvSpPr/>
      </dsp:nvSpPr>
      <dsp:spPr>
        <a:xfrm>
          <a:off x="9208779" y="1703165"/>
          <a:ext cx="592185" cy="5921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342021" y="1703165"/>
        <a:ext cx="325701" cy="445619"/>
      </dsp:txXfrm>
    </dsp:sp>
    <dsp:sp modelId="{F7EEB508-7DD9-4242-8B17-DA16689B26BC}">
      <dsp:nvSpPr>
        <dsp:cNvPr id="0" name=""/>
        <dsp:cNvSpPr/>
      </dsp:nvSpPr>
      <dsp:spPr>
        <a:xfrm>
          <a:off x="9889813" y="2725570"/>
          <a:ext cx="592185" cy="5921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0023055" y="2725570"/>
        <a:ext cx="325701" cy="445619"/>
      </dsp:txXfrm>
    </dsp:sp>
    <dsp:sp modelId="{E567E2D8-6DCC-4FFD-B819-DB53AE8BEFEC}">
      <dsp:nvSpPr>
        <dsp:cNvPr id="0" name=""/>
        <dsp:cNvSpPr/>
      </dsp:nvSpPr>
      <dsp:spPr>
        <a:xfrm>
          <a:off x="10570846" y="3773283"/>
          <a:ext cx="592185" cy="592185"/>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10704088" y="3773283"/>
        <a:ext cx="325701" cy="445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01349-D409-4AC6-800B-39F47BBDBA9E}">
      <dsp:nvSpPr>
        <dsp:cNvPr id="0" name=""/>
        <dsp:cNvSpPr/>
      </dsp:nvSpPr>
      <dsp:spPr>
        <a:xfrm>
          <a:off x="888304" y="0"/>
          <a:ext cx="10067456" cy="50614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EE08B-6A56-49D7-8109-06ADFF4789BE}">
      <dsp:nvSpPr>
        <dsp:cNvPr id="0" name=""/>
        <dsp:cNvSpPr/>
      </dsp:nvSpPr>
      <dsp:spPr>
        <a:xfrm>
          <a:off x="4765" y="1518423"/>
          <a:ext cx="2229960" cy="2024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High Risk</a:t>
          </a:r>
          <a:endParaRPr lang="en-US" sz="3400" kern="1200" dirty="0"/>
        </a:p>
      </dsp:txBody>
      <dsp:txXfrm>
        <a:off x="103596" y="1617254"/>
        <a:ext cx="2032298" cy="1826903"/>
      </dsp:txXfrm>
    </dsp:sp>
    <dsp:sp modelId="{41C48A1C-B98B-475F-AB2F-38E51760DA57}">
      <dsp:nvSpPr>
        <dsp:cNvPr id="0" name=""/>
        <dsp:cNvSpPr/>
      </dsp:nvSpPr>
      <dsp:spPr>
        <a:xfrm>
          <a:off x="2405909" y="1518423"/>
          <a:ext cx="2229960" cy="2024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Office based</a:t>
          </a:r>
          <a:endParaRPr lang="en-US" sz="3400" kern="1200" dirty="0"/>
        </a:p>
      </dsp:txBody>
      <dsp:txXfrm>
        <a:off x="2504740" y="1617254"/>
        <a:ext cx="2032298" cy="1826903"/>
      </dsp:txXfrm>
    </dsp:sp>
    <dsp:sp modelId="{D0204C3B-8FA9-4A3D-BB5C-124DA57EF47B}">
      <dsp:nvSpPr>
        <dsp:cNvPr id="0" name=""/>
        <dsp:cNvSpPr/>
      </dsp:nvSpPr>
      <dsp:spPr>
        <a:xfrm>
          <a:off x="4807052" y="1518423"/>
          <a:ext cx="2229960" cy="2024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Mental Wellbeing</a:t>
          </a:r>
        </a:p>
      </dsp:txBody>
      <dsp:txXfrm>
        <a:off x="4905883" y="1617254"/>
        <a:ext cx="2032298" cy="1826903"/>
      </dsp:txXfrm>
    </dsp:sp>
    <dsp:sp modelId="{118B9987-211C-4B17-A592-B1BCC35ACE62}">
      <dsp:nvSpPr>
        <dsp:cNvPr id="0" name=""/>
        <dsp:cNvSpPr/>
      </dsp:nvSpPr>
      <dsp:spPr>
        <a:xfrm>
          <a:off x="7208196" y="1518423"/>
          <a:ext cx="2229960" cy="2024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PMI / OH / GP</a:t>
          </a:r>
        </a:p>
      </dsp:txBody>
      <dsp:txXfrm>
        <a:off x="7307027" y="1617254"/>
        <a:ext cx="2032298" cy="1826903"/>
      </dsp:txXfrm>
    </dsp:sp>
    <dsp:sp modelId="{09C02E61-51DD-46A2-ACEA-9DC7E8BA78CC}">
      <dsp:nvSpPr>
        <dsp:cNvPr id="0" name=""/>
        <dsp:cNvSpPr/>
      </dsp:nvSpPr>
      <dsp:spPr>
        <a:xfrm>
          <a:off x="9609340" y="1518423"/>
          <a:ext cx="2229960" cy="2024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GB" sz="3400" kern="1200" dirty="0"/>
            <a:t>What happens next?</a:t>
          </a:r>
        </a:p>
      </dsp:txBody>
      <dsp:txXfrm>
        <a:off x="9708171" y="1617254"/>
        <a:ext cx="2032298" cy="1826903"/>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15C928-E698-D24C-AA7A-C2FC7EC9D557}" type="datetimeFigureOut">
              <a:rPr lang="en-US" smtClean="0"/>
              <a:t>4/6/20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46EEBE-4185-D543-A61A-086D48D5A775}" type="slidenum">
              <a:rPr lang="en-US" smtClean="0"/>
              <a:t>‹#›</a:t>
            </a:fld>
            <a:endParaRPr lang="en-US"/>
          </a:p>
        </p:txBody>
      </p:sp>
    </p:spTree>
    <p:extLst>
      <p:ext uri="{BB962C8B-B14F-4D97-AF65-F5344CB8AC3E}">
        <p14:creationId xmlns:p14="http://schemas.microsoft.com/office/powerpoint/2010/main" val="3374678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b8f918dd2_0_4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b8f918dd2_0_4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Tree>
    <p:extLst>
      <p:ext uri="{BB962C8B-B14F-4D97-AF65-F5344CB8AC3E}">
        <p14:creationId xmlns:p14="http://schemas.microsoft.com/office/powerpoint/2010/main" val="126622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ed9eeddf4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ed9eeddf4_0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331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46EEBE-4185-D543-A61A-086D48D5A775}" type="slidenum">
              <a:rPr lang="en-US" smtClean="0"/>
              <a:t>32</a:t>
            </a:fld>
            <a:endParaRPr lang="en-US"/>
          </a:p>
        </p:txBody>
      </p:sp>
    </p:spTree>
    <p:extLst>
      <p:ext uri="{BB962C8B-B14F-4D97-AF65-F5344CB8AC3E}">
        <p14:creationId xmlns:p14="http://schemas.microsoft.com/office/powerpoint/2010/main" val="3098060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3400" y="890050"/>
            <a:ext cx="17041200" cy="11454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623400" y="2304950"/>
            <a:ext cx="17041200" cy="6832800"/>
          </a:xfrm>
          <a:prstGeom prst="rect">
            <a:avLst/>
          </a:prstGeom>
        </p:spPr>
        <p:txBody>
          <a:bodyPr spcFirstLastPara="1" wrap="square" lIns="91425" tIns="91425" rIns="91425" bIns="91425" anchor="t" anchorCtr="0"/>
          <a:lstStyle>
            <a:lvl1pPr marL="914400" lvl="0" indent="-685800">
              <a:spcBef>
                <a:spcPts val="0"/>
              </a:spcBef>
              <a:spcAft>
                <a:spcPts val="0"/>
              </a:spcAft>
              <a:buSzPts val="1800"/>
              <a:buChar char="●"/>
              <a:defRPr/>
            </a:lvl1pPr>
            <a:lvl2pPr marL="1828800" lvl="1" indent="-635000">
              <a:spcBef>
                <a:spcPts val="3200"/>
              </a:spcBef>
              <a:spcAft>
                <a:spcPts val="0"/>
              </a:spcAft>
              <a:buSzPts val="1400"/>
              <a:buChar char="○"/>
              <a:defRPr/>
            </a:lvl2pPr>
            <a:lvl3pPr marL="2743200" lvl="2" indent="-635000">
              <a:spcBef>
                <a:spcPts val="3200"/>
              </a:spcBef>
              <a:spcAft>
                <a:spcPts val="0"/>
              </a:spcAft>
              <a:buSzPts val="1400"/>
              <a:buChar char="■"/>
              <a:defRPr/>
            </a:lvl3pPr>
            <a:lvl4pPr marL="3657600" lvl="3" indent="-635000">
              <a:spcBef>
                <a:spcPts val="3200"/>
              </a:spcBef>
              <a:spcAft>
                <a:spcPts val="0"/>
              </a:spcAft>
              <a:buSzPts val="1400"/>
              <a:buChar char="●"/>
              <a:defRPr/>
            </a:lvl4pPr>
            <a:lvl5pPr marL="4572000" lvl="4" indent="-635000">
              <a:spcBef>
                <a:spcPts val="3200"/>
              </a:spcBef>
              <a:spcAft>
                <a:spcPts val="0"/>
              </a:spcAft>
              <a:buSzPts val="1400"/>
              <a:buChar char="○"/>
              <a:defRPr/>
            </a:lvl5pPr>
            <a:lvl6pPr marL="5486400" lvl="5" indent="-635000">
              <a:spcBef>
                <a:spcPts val="3200"/>
              </a:spcBef>
              <a:spcAft>
                <a:spcPts val="0"/>
              </a:spcAft>
              <a:buSzPts val="1400"/>
              <a:buChar char="■"/>
              <a:defRPr/>
            </a:lvl6pPr>
            <a:lvl7pPr marL="6400800" lvl="6" indent="-635000">
              <a:spcBef>
                <a:spcPts val="3200"/>
              </a:spcBef>
              <a:spcAft>
                <a:spcPts val="0"/>
              </a:spcAft>
              <a:buSzPts val="1400"/>
              <a:buChar char="●"/>
              <a:defRPr/>
            </a:lvl7pPr>
            <a:lvl8pPr marL="7315200" lvl="7" indent="-635000">
              <a:spcBef>
                <a:spcPts val="3200"/>
              </a:spcBef>
              <a:spcAft>
                <a:spcPts val="0"/>
              </a:spcAft>
              <a:buSzPts val="1400"/>
              <a:buChar char="○"/>
              <a:defRPr/>
            </a:lvl8pPr>
            <a:lvl9pPr marL="8229600" lvl="8" indent="-635000">
              <a:spcBef>
                <a:spcPts val="3200"/>
              </a:spcBef>
              <a:spcAft>
                <a:spcPts val="3200"/>
              </a:spcAft>
              <a:buSzPts val="1400"/>
              <a:buChar char="■"/>
              <a:defRPr/>
            </a:lvl9pPr>
          </a:lstStyle>
          <a:p>
            <a:endParaRPr/>
          </a:p>
        </p:txBody>
      </p:sp>
      <p:sp>
        <p:nvSpPr>
          <p:cNvPr id="19" name="Google Shape;19;p4"/>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55776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23400" y="4301700"/>
            <a:ext cx="17041200" cy="16836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7200"/>
            </a:lvl1pPr>
            <a:lvl2pPr lvl="1" algn="ctr">
              <a:spcBef>
                <a:spcPts val="0"/>
              </a:spcBef>
              <a:spcAft>
                <a:spcPts val="0"/>
              </a:spcAft>
              <a:buSzPts val="3600"/>
              <a:buNone/>
              <a:defRPr sz="7200"/>
            </a:lvl2pPr>
            <a:lvl3pPr lvl="2" algn="ctr">
              <a:spcBef>
                <a:spcPts val="0"/>
              </a:spcBef>
              <a:spcAft>
                <a:spcPts val="0"/>
              </a:spcAft>
              <a:buSzPts val="3600"/>
              <a:buNone/>
              <a:defRPr sz="7200"/>
            </a:lvl3pPr>
            <a:lvl4pPr lvl="3" algn="ctr">
              <a:spcBef>
                <a:spcPts val="0"/>
              </a:spcBef>
              <a:spcAft>
                <a:spcPts val="0"/>
              </a:spcAft>
              <a:buSzPts val="3600"/>
              <a:buNone/>
              <a:defRPr sz="7200"/>
            </a:lvl4pPr>
            <a:lvl5pPr lvl="4" algn="ctr">
              <a:spcBef>
                <a:spcPts val="0"/>
              </a:spcBef>
              <a:spcAft>
                <a:spcPts val="0"/>
              </a:spcAft>
              <a:buSzPts val="3600"/>
              <a:buNone/>
              <a:defRPr sz="7200"/>
            </a:lvl5pPr>
            <a:lvl6pPr lvl="5" algn="ctr">
              <a:spcBef>
                <a:spcPts val="0"/>
              </a:spcBef>
              <a:spcAft>
                <a:spcPts val="0"/>
              </a:spcAft>
              <a:buSzPts val="3600"/>
              <a:buNone/>
              <a:defRPr sz="7200"/>
            </a:lvl6pPr>
            <a:lvl7pPr lvl="6" algn="ctr">
              <a:spcBef>
                <a:spcPts val="0"/>
              </a:spcBef>
              <a:spcAft>
                <a:spcPts val="0"/>
              </a:spcAft>
              <a:buSzPts val="3600"/>
              <a:buNone/>
              <a:defRPr sz="7200"/>
            </a:lvl7pPr>
            <a:lvl8pPr lvl="7" algn="ctr">
              <a:spcBef>
                <a:spcPts val="0"/>
              </a:spcBef>
              <a:spcAft>
                <a:spcPts val="0"/>
              </a:spcAft>
              <a:buSzPts val="3600"/>
              <a:buNone/>
              <a:defRPr sz="7200"/>
            </a:lvl8pPr>
            <a:lvl9pPr lvl="8" algn="ctr">
              <a:spcBef>
                <a:spcPts val="0"/>
              </a:spcBef>
              <a:spcAft>
                <a:spcPts val="0"/>
              </a:spcAft>
              <a:buSzPts val="3600"/>
              <a:buNone/>
              <a:defRPr sz="7200"/>
            </a:lvl9pPr>
          </a:lstStyle>
          <a:p>
            <a:endParaRPr/>
          </a:p>
        </p:txBody>
      </p:sp>
      <p:sp>
        <p:nvSpPr>
          <p:cNvPr id="15" name="Google Shape;15;p3"/>
          <p:cNvSpPr txBox="1">
            <a:spLocks noGrp="1"/>
          </p:cNvSpPr>
          <p:nvPr>
            <p:ph type="sldNum" idx="12"/>
          </p:nvPr>
        </p:nvSpPr>
        <p:spPr>
          <a:xfrm>
            <a:off x="16944916" y="9326434"/>
            <a:ext cx="1097400" cy="78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441837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2" name="Holder 2"/>
          <p:cNvSpPr>
            <a:spLocks noGrp="1"/>
          </p:cNvSpPr>
          <p:nvPr>
            <p:ph type="title"/>
          </p:nvPr>
        </p:nvSpPr>
        <p:spPr>
          <a:xfrm>
            <a:off x="739800" y="2159006"/>
            <a:ext cx="16794000" cy="646331"/>
          </a:xfrm>
          <a:prstGeom prst="rect">
            <a:avLst/>
          </a:prstGeom>
        </p:spPr>
        <p:txBody>
          <a:bodyPr lIns="0" tIns="0" rIns="0" bIns="0"/>
          <a:lstStyle>
            <a:lvl1pPr>
              <a:defRPr sz="3000" b="0" i="0">
                <a:solidFill>
                  <a:srgbClr val="773970"/>
                </a:solidFill>
                <a:latin typeface="Calibri"/>
                <a:cs typeface="Calibri"/>
              </a:defRPr>
            </a:lvl1pPr>
          </a:lstStyle>
          <a:p>
            <a:r>
              <a:rPr lang="en-US"/>
              <a:t>Click to edit Master title style</a:t>
            </a:r>
            <a:endParaRPr dirty="0"/>
          </a:p>
        </p:txBody>
      </p:sp>
      <p:sp>
        <p:nvSpPr>
          <p:cNvPr id="7" name="Holder 4">
            <a:extLst>
              <a:ext uri="{FF2B5EF4-FFF2-40B4-BE49-F238E27FC236}">
                <a16:creationId xmlns:a16="http://schemas.microsoft.com/office/drawing/2014/main" id="{C7AEEBBB-B7F7-480A-A5D7-18C3F0CBFFD9}"/>
              </a:ext>
            </a:extLst>
          </p:cNvPr>
          <p:cNvSpPr>
            <a:spLocks noGrp="1"/>
          </p:cNvSpPr>
          <p:nvPr>
            <p:ph type="ftr" sz="quarter" idx="5"/>
          </p:nvPr>
        </p:nvSpPr>
        <p:spPr>
          <a:xfrm>
            <a:off x="11686610" y="9464042"/>
            <a:ext cx="5852160" cy="207749"/>
          </a:xfrm>
          <a:prstGeom prst="rect">
            <a:avLst/>
          </a:prstGeom>
        </p:spPr>
        <p:txBody>
          <a:bodyPr wrap="square" lIns="0" tIns="0" rIns="0" bIns="0">
            <a:spAutoFit/>
          </a:bodyPr>
          <a:lstStyle>
            <a:lvl1pPr algn="r">
              <a:defRPr sz="1350">
                <a:solidFill>
                  <a:srgbClr val="404040"/>
                </a:solidFill>
              </a:defRPr>
            </a:lvl1pPr>
          </a:lstStyle>
          <a:p>
            <a:endParaRPr lang="en-GB" dirty="0"/>
          </a:p>
        </p:txBody>
      </p:sp>
      <p:sp>
        <p:nvSpPr>
          <p:cNvPr id="8" name="Holder 6">
            <a:extLst>
              <a:ext uri="{FF2B5EF4-FFF2-40B4-BE49-F238E27FC236}">
                <a16:creationId xmlns:a16="http://schemas.microsoft.com/office/drawing/2014/main" id="{F63F35D4-B3D8-49A3-9BE6-25105E86A0C9}"/>
              </a:ext>
            </a:extLst>
          </p:cNvPr>
          <p:cNvSpPr>
            <a:spLocks noGrp="1"/>
          </p:cNvSpPr>
          <p:nvPr>
            <p:ph type="sldNum" sz="quarter" idx="7"/>
          </p:nvPr>
        </p:nvSpPr>
        <p:spPr>
          <a:xfrm>
            <a:off x="739800" y="9464042"/>
            <a:ext cx="4206240" cy="207749"/>
          </a:xfrm>
          <a:prstGeom prst="rect">
            <a:avLst/>
          </a:prstGeom>
        </p:spPr>
        <p:txBody>
          <a:bodyPr wrap="square" lIns="0" tIns="0" rIns="0" bIns="0">
            <a:spAutoFit/>
          </a:bodyPr>
          <a:lstStyle>
            <a:lvl1pPr algn="l">
              <a:defRPr sz="1350">
                <a:solidFill>
                  <a:srgbClr val="404040"/>
                </a:solidFill>
              </a:defRPr>
            </a:lvl1pPr>
          </a:lstStyle>
          <a:p>
            <a:fld id="{B6F15528-21DE-4FAA-801E-634DDDAF4B2B}" type="slidenum">
              <a:rPr lang="en-GB" smtClean="0"/>
              <a:pPr/>
              <a:t>‹#›</a:t>
            </a:fld>
            <a:endParaRPr lang="en-GB" dirty="0"/>
          </a:p>
        </p:txBody>
      </p:sp>
      <p:sp>
        <p:nvSpPr>
          <p:cNvPr id="6" name="Text Placeholder 14">
            <a:extLst>
              <a:ext uri="{FF2B5EF4-FFF2-40B4-BE49-F238E27FC236}">
                <a16:creationId xmlns:a16="http://schemas.microsoft.com/office/drawing/2014/main" id="{AE0629BE-924F-4C1D-8A89-324A71EAD820}"/>
              </a:ext>
            </a:extLst>
          </p:cNvPr>
          <p:cNvSpPr>
            <a:spLocks noGrp="1"/>
          </p:cNvSpPr>
          <p:nvPr>
            <p:ph idx="1"/>
          </p:nvPr>
        </p:nvSpPr>
        <p:spPr>
          <a:xfrm>
            <a:off x="739800" y="3402000"/>
            <a:ext cx="16794000" cy="5130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5738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5539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4622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7150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114474" y="4274497"/>
            <a:ext cx="16059048" cy="830997"/>
          </a:xfrm>
        </p:spPr>
        <p:txBody>
          <a:bodyPr lIns="0" tIns="0" rIns="0" bIns="0"/>
          <a:lstStyle>
            <a:lvl1pPr>
              <a:defRPr sz="5400" b="1" i="0">
                <a:solidFill>
                  <a:srgbClr val="F39253"/>
                </a:solidFill>
                <a:latin typeface="Arial"/>
                <a:cs typeface="Arial"/>
              </a:defRPr>
            </a:lvl1pPr>
          </a:lstStyle>
          <a:p>
            <a:endParaRPr/>
          </a:p>
        </p:txBody>
      </p:sp>
      <p:sp>
        <p:nvSpPr>
          <p:cNvPr id="3" name="Holder 3"/>
          <p:cNvSpPr>
            <a:spLocks noGrp="1"/>
          </p:cNvSpPr>
          <p:nvPr>
            <p:ph type="body" idx="1"/>
          </p:nvPr>
        </p:nvSpPr>
        <p:spPr>
          <a:xfrm>
            <a:off x="1581512" y="4240905"/>
            <a:ext cx="15124972" cy="369332"/>
          </a:xfrm>
        </p:spPr>
        <p:txBody>
          <a:bodyPr lIns="0" tIns="0" rIns="0" bIns="0"/>
          <a:lstStyle>
            <a:lvl1pPr>
              <a:defRPr sz="2400" b="0" i="0">
                <a:solidFill>
                  <a:srgbClr val="424F55"/>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0980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a:p>
        </p:txBody>
      </p:sp>
      <p:sp>
        <p:nvSpPr>
          <p:cNvPr id="2" name="Holder 2"/>
          <p:cNvSpPr>
            <a:spLocks noGrp="1"/>
          </p:cNvSpPr>
          <p:nvPr>
            <p:ph type="title"/>
          </p:nvPr>
        </p:nvSpPr>
        <p:spPr>
          <a:xfrm>
            <a:off x="1114474" y="4274497"/>
            <a:ext cx="16059048" cy="830997"/>
          </a:xfrm>
        </p:spPr>
        <p:txBody>
          <a:bodyPr lIns="0" tIns="0" rIns="0" bIns="0"/>
          <a:lstStyle>
            <a:lvl1pPr>
              <a:defRPr sz="5400" b="1" i="0">
                <a:solidFill>
                  <a:srgbClr val="F39253"/>
                </a:solidFill>
                <a:latin typeface="Arial"/>
                <a:cs typeface="Arial"/>
              </a:defRPr>
            </a:lvl1pPr>
          </a:lstStyle>
          <a:p>
            <a:endParaRPr/>
          </a:p>
        </p:txBody>
      </p:sp>
      <p:sp>
        <p:nvSpPr>
          <p:cNvPr id="3" name="Holder 3"/>
          <p:cNvSpPr>
            <a:spLocks noGrp="1"/>
          </p:cNvSpPr>
          <p:nvPr>
            <p:ph sz="half" idx="2"/>
          </p:nvPr>
        </p:nvSpPr>
        <p:spPr>
          <a:xfrm>
            <a:off x="693189" y="2578062"/>
            <a:ext cx="7501890" cy="461665"/>
          </a:xfrm>
          <a:prstGeom prst="rect">
            <a:avLst/>
          </a:prstGeom>
        </p:spPr>
        <p:txBody>
          <a:bodyPr wrap="square" lIns="0" tIns="0" rIns="0" bIns="0">
            <a:spAutoFit/>
          </a:bodyPr>
          <a:lstStyle>
            <a:lvl1pPr>
              <a:defRPr sz="3000" b="1" i="0">
                <a:solidFill>
                  <a:srgbClr val="F39253"/>
                </a:solidFill>
                <a:latin typeface="Arial"/>
                <a:cs typeface="Arial"/>
              </a:defRPr>
            </a:lvl1pPr>
          </a:lstStyle>
          <a:p>
            <a:endParaRPr dirty="0"/>
          </a:p>
        </p:txBody>
      </p:sp>
      <p:sp>
        <p:nvSpPr>
          <p:cNvPr id="4" name="Holder 4"/>
          <p:cNvSpPr>
            <a:spLocks noGrp="1"/>
          </p:cNvSpPr>
          <p:nvPr>
            <p:ph sz="half" idx="3"/>
          </p:nvPr>
        </p:nvSpPr>
        <p:spPr>
          <a:xfrm>
            <a:off x="9418320" y="2366010"/>
            <a:ext cx="795528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2" name="Picture 11" descr="7L _Initials Only_.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2454" t="29989" r="31085" b="29652"/>
          <a:stretch/>
        </p:blipFill>
        <p:spPr>
          <a:xfrm>
            <a:off x="15928111" y="9029700"/>
            <a:ext cx="2512290" cy="1173192"/>
          </a:xfrm>
          <a:prstGeom prst="rect">
            <a:avLst/>
          </a:prstGeom>
        </p:spPr>
      </p:pic>
      <p:pic>
        <p:nvPicPr>
          <p:cNvPr id="13" name="Picture 12" descr="7L_Final.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9" t="32363" r="33623" b="30127"/>
          <a:stretch/>
        </p:blipFill>
        <p:spPr>
          <a:xfrm>
            <a:off x="375864" y="228600"/>
            <a:ext cx="2062536" cy="1001571"/>
          </a:xfrm>
          <a:prstGeom prst="rect">
            <a:avLst/>
          </a:prstGeom>
        </p:spPr>
      </p:pic>
    </p:spTree>
    <p:extLst>
      <p:ext uri="{BB962C8B-B14F-4D97-AF65-F5344CB8AC3E}">
        <p14:creationId xmlns:p14="http://schemas.microsoft.com/office/powerpoint/2010/main" val="3435909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1_Two Content">
    <p:bg>
      <p:bgPr>
        <a:solidFill>
          <a:schemeClr val="bg1"/>
        </a:solidFill>
        <a:effectLst/>
      </p:bgPr>
    </p:bg>
    <p:spTree>
      <p:nvGrpSpPr>
        <p:cNvPr id="1" name=""/>
        <p:cNvGrpSpPr/>
        <p:nvPr/>
      </p:nvGrpSpPr>
      <p:grpSpPr>
        <a:xfrm>
          <a:off x="0" y="0"/>
          <a:ext cx="0" cy="0"/>
          <a:chOff x="0" y="0"/>
          <a:chExt cx="0" cy="0"/>
        </a:xfrm>
      </p:grpSpPr>
      <p:sp>
        <p:nvSpPr>
          <p:cNvPr id="17" name="bk object 17"/>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a:p>
        </p:txBody>
      </p:sp>
      <p:sp>
        <p:nvSpPr>
          <p:cNvPr id="2" name="Holder 2"/>
          <p:cNvSpPr>
            <a:spLocks noGrp="1"/>
          </p:cNvSpPr>
          <p:nvPr>
            <p:ph type="title"/>
          </p:nvPr>
        </p:nvSpPr>
        <p:spPr>
          <a:xfrm>
            <a:off x="1114474" y="4274497"/>
            <a:ext cx="16059048" cy="830997"/>
          </a:xfrm>
        </p:spPr>
        <p:txBody>
          <a:bodyPr lIns="0" tIns="0" rIns="0" bIns="0"/>
          <a:lstStyle>
            <a:lvl1pPr>
              <a:defRPr sz="5400" b="1" i="0">
                <a:solidFill>
                  <a:srgbClr val="F39253"/>
                </a:solidFill>
                <a:latin typeface="Arial"/>
                <a:cs typeface="Arial"/>
              </a:defRPr>
            </a:lvl1pPr>
          </a:lstStyle>
          <a:p>
            <a:endParaRPr/>
          </a:p>
        </p:txBody>
      </p:sp>
      <p:sp>
        <p:nvSpPr>
          <p:cNvPr id="3" name="Holder 3"/>
          <p:cNvSpPr>
            <a:spLocks noGrp="1"/>
          </p:cNvSpPr>
          <p:nvPr>
            <p:ph sz="half" idx="2"/>
          </p:nvPr>
        </p:nvSpPr>
        <p:spPr>
          <a:xfrm>
            <a:off x="693189" y="2578062"/>
            <a:ext cx="7501890" cy="461665"/>
          </a:xfrm>
          <a:prstGeom prst="rect">
            <a:avLst/>
          </a:prstGeom>
        </p:spPr>
        <p:txBody>
          <a:bodyPr wrap="square" lIns="0" tIns="0" rIns="0" bIns="0">
            <a:spAutoFit/>
          </a:bodyPr>
          <a:lstStyle>
            <a:lvl1pPr>
              <a:defRPr sz="3000" b="1" i="0">
                <a:solidFill>
                  <a:srgbClr val="F39253"/>
                </a:solidFill>
                <a:latin typeface="Arial"/>
                <a:cs typeface="Arial"/>
              </a:defRPr>
            </a:lvl1pPr>
          </a:lstStyle>
          <a:p>
            <a:endParaRPr dirty="0"/>
          </a:p>
        </p:txBody>
      </p:sp>
      <p:sp>
        <p:nvSpPr>
          <p:cNvPr id="4" name="Holder 4"/>
          <p:cNvSpPr>
            <a:spLocks noGrp="1"/>
          </p:cNvSpPr>
          <p:nvPr>
            <p:ph sz="half" idx="3"/>
          </p:nvPr>
        </p:nvSpPr>
        <p:spPr>
          <a:xfrm>
            <a:off x="9418320" y="2366010"/>
            <a:ext cx="7955280" cy="24622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12" name="Picture 11" descr="7L _Initials Only_.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32454" t="29989" r="31085" b="29652"/>
          <a:stretch/>
        </p:blipFill>
        <p:spPr>
          <a:xfrm>
            <a:off x="15928111" y="9029700"/>
            <a:ext cx="2512290" cy="1173192"/>
          </a:xfrm>
          <a:prstGeom prst="rect">
            <a:avLst/>
          </a:prstGeom>
        </p:spPr>
      </p:pic>
      <p:pic>
        <p:nvPicPr>
          <p:cNvPr id="8" name="Picture 7" descr="7L_Final.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33789" t="32363" r="33623" b="30127"/>
          <a:stretch/>
        </p:blipFill>
        <p:spPr>
          <a:xfrm>
            <a:off x="375864" y="228600"/>
            <a:ext cx="2062536" cy="1001571"/>
          </a:xfrm>
          <a:prstGeom prst="rect">
            <a:avLst/>
          </a:prstGeom>
        </p:spPr>
      </p:pic>
    </p:spTree>
    <p:extLst>
      <p:ext uri="{BB962C8B-B14F-4D97-AF65-F5344CB8AC3E}">
        <p14:creationId xmlns:p14="http://schemas.microsoft.com/office/powerpoint/2010/main" val="2234134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114474" y="4274497"/>
            <a:ext cx="16059048" cy="830997"/>
          </a:xfrm>
        </p:spPr>
        <p:txBody>
          <a:bodyPr lIns="0" tIns="0" rIns="0" bIns="0"/>
          <a:lstStyle>
            <a:lvl1pPr>
              <a:defRPr sz="5400" b="1" i="0">
                <a:solidFill>
                  <a:srgbClr val="F3925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a:t>
            </a:fld>
            <a:endParaRPr lang="en-US"/>
          </a:p>
        </p:txBody>
      </p:sp>
    </p:spTree>
    <p:extLst>
      <p:ext uri="{BB962C8B-B14F-4D97-AF65-F5344CB8AC3E}">
        <p14:creationId xmlns:p14="http://schemas.microsoft.com/office/powerpoint/2010/main" val="3821933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
            <a:ext cx="18288000" cy="4686428"/>
          </a:xfrm>
          <a:prstGeom prst="rect">
            <a:avLst/>
          </a:prstGeom>
          <a:blipFill>
            <a:blip r:embed="rId2" cstate="print"/>
            <a:stretch>
              <a:fillRect/>
            </a:stretch>
          </a:blipFill>
        </p:spPr>
        <p:txBody>
          <a:bodyPr wrap="square" lIns="0" tIns="0" rIns="0" bIns="0" rtlCol="0"/>
          <a:lstStyle/>
          <a:p>
            <a:endParaRPr sz="2700"/>
          </a:p>
        </p:txBody>
      </p:sp>
      <p:sp>
        <p:nvSpPr>
          <p:cNvPr id="17" name="bk object 17"/>
          <p:cNvSpPr/>
          <p:nvPr/>
        </p:nvSpPr>
        <p:spPr>
          <a:xfrm>
            <a:off x="0" y="4684014"/>
            <a:ext cx="18288000" cy="5603556"/>
          </a:xfrm>
          <a:custGeom>
            <a:avLst/>
            <a:gdLst/>
            <a:ahLst/>
            <a:cxnLst/>
            <a:rect l="l" t="t" r="r" b="b"/>
            <a:pathLst>
              <a:path w="9144000" h="3735704">
                <a:moveTo>
                  <a:pt x="0" y="3735324"/>
                </a:moveTo>
                <a:lnTo>
                  <a:pt x="9144000" y="3735324"/>
                </a:lnTo>
                <a:lnTo>
                  <a:pt x="9144000" y="0"/>
                </a:lnTo>
                <a:lnTo>
                  <a:pt x="0" y="0"/>
                </a:lnTo>
                <a:lnTo>
                  <a:pt x="0" y="3735324"/>
                </a:lnTo>
                <a:close/>
              </a:path>
            </a:pathLst>
          </a:custGeom>
          <a:solidFill>
            <a:srgbClr val="F1F1F1"/>
          </a:solidFill>
        </p:spPr>
        <p:txBody>
          <a:bodyPr wrap="square" lIns="0" tIns="0" rIns="0" bIns="0" rtlCol="0"/>
          <a:lstStyle/>
          <a:p>
            <a:endParaRPr sz="2700"/>
          </a:p>
        </p:txBody>
      </p:sp>
      <p:sp>
        <p:nvSpPr>
          <p:cNvPr id="18" name="bk object 18"/>
          <p:cNvSpPr/>
          <p:nvPr/>
        </p:nvSpPr>
        <p:spPr>
          <a:xfrm>
            <a:off x="0" y="4684014"/>
            <a:ext cx="18288000" cy="5603556"/>
          </a:xfrm>
          <a:custGeom>
            <a:avLst/>
            <a:gdLst/>
            <a:ahLst/>
            <a:cxnLst/>
            <a:rect l="l" t="t" r="r" b="b"/>
            <a:pathLst>
              <a:path w="9144000" h="3735704">
                <a:moveTo>
                  <a:pt x="0" y="0"/>
                </a:moveTo>
                <a:lnTo>
                  <a:pt x="9144000" y="0"/>
                </a:lnTo>
                <a:lnTo>
                  <a:pt x="9144000" y="3735324"/>
                </a:lnTo>
                <a:lnTo>
                  <a:pt x="0" y="3735324"/>
                </a:lnTo>
                <a:lnTo>
                  <a:pt x="0" y="0"/>
                </a:lnTo>
                <a:close/>
              </a:path>
            </a:pathLst>
          </a:custGeom>
          <a:ln w="12192">
            <a:solidFill>
              <a:srgbClr val="F1F1F1"/>
            </a:solidFill>
          </a:ln>
        </p:spPr>
        <p:txBody>
          <a:bodyPr wrap="square" lIns="0" tIns="0" rIns="0" bIns="0" rtlCol="0"/>
          <a:lstStyle/>
          <a:p>
            <a:endParaRPr sz="270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4/6/20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descr="7L _Initials Only_.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42950"/>
            <a:ext cx="18288000" cy="7715250"/>
          </a:xfrm>
          <a:prstGeom prst="rect">
            <a:avLst/>
          </a:prstGeom>
        </p:spPr>
      </p:pic>
    </p:spTree>
    <p:extLst>
      <p:ext uri="{BB962C8B-B14F-4D97-AF65-F5344CB8AC3E}">
        <p14:creationId xmlns:p14="http://schemas.microsoft.com/office/powerpoint/2010/main" val="83586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114474" y="4274497"/>
            <a:ext cx="16059048" cy="553998"/>
          </a:xfrm>
          <a:prstGeom prst="rect">
            <a:avLst/>
          </a:prstGeom>
        </p:spPr>
        <p:txBody>
          <a:bodyPr wrap="square" lIns="0" tIns="0" rIns="0" bIns="0">
            <a:spAutoFit/>
          </a:bodyPr>
          <a:lstStyle>
            <a:lvl1pPr>
              <a:defRPr sz="3600" b="1" i="0">
                <a:solidFill>
                  <a:srgbClr val="F39253"/>
                </a:solidFill>
                <a:latin typeface="Arial"/>
                <a:cs typeface="Arial"/>
              </a:defRPr>
            </a:lvl1pPr>
          </a:lstStyle>
          <a:p>
            <a:endParaRPr/>
          </a:p>
        </p:txBody>
      </p:sp>
      <p:sp>
        <p:nvSpPr>
          <p:cNvPr id="3" name="Holder 3"/>
          <p:cNvSpPr>
            <a:spLocks noGrp="1"/>
          </p:cNvSpPr>
          <p:nvPr>
            <p:ph type="body" idx="1"/>
          </p:nvPr>
        </p:nvSpPr>
        <p:spPr>
          <a:xfrm>
            <a:off x="1581512" y="4240905"/>
            <a:ext cx="15124972" cy="246221"/>
          </a:xfrm>
          <a:prstGeom prst="rect">
            <a:avLst/>
          </a:prstGeom>
        </p:spPr>
        <p:txBody>
          <a:bodyPr wrap="square" lIns="0" tIns="0" rIns="0" bIns="0">
            <a:spAutoFit/>
          </a:bodyPr>
          <a:lstStyle>
            <a:lvl1pPr>
              <a:defRPr sz="1600" b="0" i="0">
                <a:solidFill>
                  <a:srgbClr val="424F55"/>
                </a:solidFill>
                <a:latin typeface="Arial"/>
                <a:cs typeface="Arial"/>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4/6/20</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pic>
        <p:nvPicPr>
          <p:cNvPr id="8" name="Picture 7" descr="7L _Initials Only_.png"/>
          <p:cNvPicPr>
            <a:picLocks noChangeAspect="1"/>
          </p:cNvPicPr>
          <p:nvPr userDrawn="1"/>
        </p:nvPicPr>
        <p:blipFill rotWithShape="1">
          <a:blip r:embed="rId8" cstate="print">
            <a:extLst>
              <a:ext uri="{28A0092B-C50C-407E-A947-70E740481C1C}">
                <a14:useLocalDpi xmlns:a14="http://schemas.microsoft.com/office/drawing/2010/main" val="0"/>
              </a:ext>
            </a:extLst>
          </a:blip>
          <a:srcRect l="32454" t="29989" r="31085" b="29652"/>
          <a:stretch/>
        </p:blipFill>
        <p:spPr>
          <a:xfrm>
            <a:off x="15928111" y="9029700"/>
            <a:ext cx="2512290" cy="1173192"/>
          </a:xfrm>
          <a:prstGeom prst="rect">
            <a:avLst/>
          </a:prstGeom>
        </p:spPr>
      </p:pic>
    </p:spTree>
    <p:extLst>
      <p:ext uri="{BB962C8B-B14F-4D97-AF65-F5344CB8AC3E}">
        <p14:creationId xmlns:p14="http://schemas.microsoft.com/office/powerpoint/2010/main" val="198485633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mailto:hello@studiographene.com" TargetMode="External"/><Relationship Id="rId5" Type="http://schemas.openxmlformats.org/officeDocument/2006/relationships/hyperlink" Target="http://www.studiographene.com/" TargetMode="Externa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hyperlink" Target="mailto:bill@sevenlegal.co.uk"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3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mailto:jess@entrepreneurscollective.biz" TargetMode="External"/><Relationship Id="rId4" Type="http://schemas.openxmlformats.org/officeDocument/2006/relationships/hyperlink" Target="mailto:mike@entrepreneurscollective.biz"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sifted.eu/articles/coronavirus-support-startups/" TargetMode="External"/><Relationship Id="rId13" Type="http://schemas.openxmlformats.org/officeDocument/2006/relationships/hyperlink" Target="https://sifted.eu/articles/mwc-european-tech-events-corona/" TargetMode="External"/><Relationship Id="rId18" Type="http://schemas.openxmlformats.org/officeDocument/2006/relationships/hyperlink" Target="https://docs.google.com/document/d/1emsdSKNYtAl_7gPF8s2nuSgdLjFQ-Kkfk8BO9YrK8uo/edit#heading=h.hxyc9vhqjyxf" TargetMode="External"/><Relationship Id="rId3" Type="http://schemas.openxmlformats.org/officeDocument/2006/relationships/hyperlink" Target="https://blog.zoom.us/wordpress/2020/03/09/working-from-home-tips-to-meet-like-a-pro/" TargetMode="External"/><Relationship Id="rId21" Type="http://schemas.openxmlformats.org/officeDocument/2006/relationships/hyperlink" Target="https://www.venturelab.ch/Wulf-Glatz-CEO-of-greenTeg-Gives-Advice-to-Entrepreneurs-During-COVID19" TargetMode="External"/><Relationship Id="rId7" Type="http://schemas.openxmlformats.org/officeDocument/2006/relationships/hyperlink" Target="https://sifted.eu/articles/investor-coronavirus-advice/" TargetMode="External"/><Relationship Id="rId12" Type="http://schemas.openxmlformats.org/officeDocument/2006/relationships/hyperlink" Target="https://technation.io/news/covid-19-updates-tech-industry-resources-and-how-to-help/" TargetMode="External"/><Relationship Id="rId17" Type="http://schemas.openxmlformats.org/officeDocument/2006/relationships/hyperlink" Target="https://www.goodwinlaw.com/minisites/corona-virus" TargetMode="External"/><Relationship Id="rId2" Type="http://schemas.openxmlformats.org/officeDocument/2006/relationships/hyperlink" Target="https://www.ggvc.com/ggv-capital-covid-19-operational-tactics-for-startups/" TargetMode="External"/><Relationship Id="rId16" Type="http://schemas.openxmlformats.org/officeDocument/2006/relationships/hyperlink" Target="https://docs.google.com/document/d/1PhtKhFRE96lzx7fUQe91lPJp3_UWDjua-35HRgTO1hQ/edit" TargetMode="External"/><Relationship Id="rId20" Type="http://schemas.openxmlformats.org/officeDocument/2006/relationships/hyperlink" Target="https://hbr.org/2020/02/lead-your-business-through-the-coronavirus-crisis" TargetMode="External"/><Relationship Id="rId1" Type="http://schemas.openxmlformats.org/officeDocument/2006/relationships/slideLayout" Target="../slideLayouts/slideLayout13.xml"/><Relationship Id="rId6" Type="http://schemas.openxmlformats.org/officeDocument/2006/relationships/hyperlink" Target="https://sifted.eu/articles/startup-fundraising-coronavirus/" TargetMode="External"/><Relationship Id="rId11" Type="http://schemas.openxmlformats.org/officeDocument/2006/relationships/hyperlink" Target="https://www.london.edu/campaigns/executive-education/pandemic-webinars" TargetMode="External"/><Relationship Id="rId5" Type="http://schemas.openxmlformats.org/officeDocument/2006/relationships/hyperlink" Target="https://www.groovehq.com/blog/remote-team-tools" TargetMode="External"/><Relationship Id="rId15" Type="http://schemas.openxmlformats.org/officeDocument/2006/relationships/hyperlink" Target="https://www.hrexaminer.com/employers-coronavirus-checklist/" TargetMode="External"/><Relationship Id="rId10" Type="http://schemas.openxmlformats.org/officeDocument/2006/relationships/hyperlink" Target="https://docs.google.com/spreadsheets/d/1Z3cGCZuDRrHznW4AvC41CnirNd5PDSBEQ0gVm4Zt5P0/edit?usp=sharing" TargetMode="External"/><Relationship Id="rId19" Type="http://schemas.openxmlformats.org/officeDocument/2006/relationships/hyperlink" Target="https://www.eu-startups.com/2020/03/8-ideas-for-startups-to-give-back-in-the-time-of-coronavirus/" TargetMode="External"/><Relationship Id="rId4" Type="http://schemas.openxmlformats.org/officeDocument/2006/relationships/hyperlink" Target="https://about.gitlab.com/blog/2020/03/06/resources-for-companies-embracing-remote-work/" TargetMode="External"/><Relationship Id="rId9" Type="http://schemas.openxmlformats.org/officeDocument/2006/relationships/hyperlink" Target="https://www.gov.uk/guidance/help-and-support-if-youre-self-employed" TargetMode="External"/><Relationship Id="rId14" Type="http://schemas.openxmlformats.org/officeDocument/2006/relationships/hyperlink" Target="https://forms.gle/xYEDjZA8UpUtHmYYA" TargetMode="External"/><Relationship Id="rId22" Type="http://schemas.openxmlformats.org/officeDocument/2006/relationships/hyperlink" Target="https://www.udemy.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extLst>
              <a:ext uri="{BEBA8EAE-BF5A-486C-A8C5-ECC9F3942E4B}">
                <a14:imgProps xmlns:a14="http://schemas.microsoft.com/office/drawing/2010/main">
                  <a14:imgLayer r:embed="rId3">
                    <a14:imgEffect>
                      <a14:brightnessContrast bright="-30000"/>
                    </a14:imgEffect>
                  </a14:imgLayer>
                </a14:imgProps>
              </a:ext>
            </a:extLst>
          </a:blip>
          <a:srcRect l="5894" t="16173" r="10651"/>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230805" y="3619500"/>
            <a:ext cx="4523552" cy="4864680"/>
            <a:chOff x="0" y="0"/>
            <a:chExt cx="2500891" cy="2689487"/>
          </a:xfrm>
        </p:grpSpPr>
        <p:sp>
          <p:nvSpPr>
            <p:cNvPr id="3" name="Freeform 3"/>
            <p:cNvSpPr/>
            <p:nvPr/>
          </p:nvSpPr>
          <p:spPr>
            <a:xfrm>
              <a:off x="0" y="0"/>
              <a:ext cx="2500891" cy="2689487"/>
            </a:xfrm>
            <a:custGeom>
              <a:avLst/>
              <a:gdLst/>
              <a:ahLst/>
              <a:cxnLst/>
              <a:rect l="l" t="t" r="r" b="b"/>
              <a:pathLst>
                <a:path w="2500891" h="2689487">
                  <a:moveTo>
                    <a:pt x="0" y="0"/>
                  </a:moveTo>
                  <a:lnTo>
                    <a:pt x="0" y="2689487"/>
                  </a:lnTo>
                  <a:lnTo>
                    <a:pt x="2500891" y="2689487"/>
                  </a:lnTo>
                  <a:lnTo>
                    <a:pt x="2500891" y="0"/>
                  </a:lnTo>
                  <a:lnTo>
                    <a:pt x="0" y="0"/>
                  </a:lnTo>
                  <a:close/>
                  <a:moveTo>
                    <a:pt x="2439931" y="2628527"/>
                  </a:moveTo>
                  <a:lnTo>
                    <a:pt x="59690" y="2628527"/>
                  </a:lnTo>
                  <a:lnTo>
                    <a:pt x="59690" y="59690"/>
                  </a:lnTo>
                  <a:lnTo>
                    <a:pt x="2439931" y="59690"/>
                  </a:lnTo>
                  <a:lnTo>
                    <a:pt x="2439931" y="2628527"/>
                  </a:lnTo>
                  <a:close/>
                </a:path>
              </a:pathLst>
            </a:custGeom>
            <a:solidFill>
              <a:srgbClr val="00D8C9">
                <a:alpha val="76862"/>
              </a:srgbClr>
            </a:solidFill>
          </p:spPr>
        </p:sp>
      </p:grpSp>
      <p:sp>
        <p:nvSpPr>
          <p:cNvPr id="4" name="TextBox 4"/>
          <p:cNvSpPr txBox="1"/>
          <p:nvPr/>
        </p:nvSpPr>
        <p:spPr>
          <a:xfrm>
            <a:off x="3276600" y="4290724"/>
            <a:ext cx="12877801" cy="4193456"/>
          </a:xfrm>
          <a:prstGeom prst="rect">
            <a:avLst/>
          </a:prstGeom>
        </p:spPr>
        <p:txBody>
          <a:bodyPr wrap="square" lIns="0" tIns="0" rIns="0" bIns="0" rtlCol="0" anchor="t">
            <a:spAutoFit/>
          </a:bodyPr>
          <a:lstStyle/>
          <a:p>
            <a:pPr>
              <a:lnSpc>
                <a:spcPts val="10900"/>
              </a:lnSpc>
            </a:pPr>
            <a:r>
              <a:rPr lang="en-US" sz="8800" b="1" spc="600" dirty="0">
                <a:solidFill>
                  <a:srgbClr val="EDE6E2"/>
                </a:solidFill>
                <a:latin typeface="Arial" panose="020B0604020202020204" pitchFamily="34" charset="0"/>
                <a:ea typeface="Roboto" panose="02000000000000000000" pitchFamily="2" charset="0"/>
                <a:cs typeface="Arial" panose="020B0604020202020204" pitchFamily="34" charset="0"/>
              </a:rPr>
              <a:t>ENTREPRENEURS COLLECTIVE	</a:t>
            </a:r>
          </a:p>
          <a:p>
            <a:pPr>
              <a:lnSpc>
                <a:spcPts val="10900"/>
              </a:lnSpc>
            </a:pPr>
            <a:endParaRPr lang="en-US" sz="8800" b="1" spc="600" dirty="0">
              <a:solidFill>
                <a:srgbClr val="EDE6E2"/>
              </a:solidFill>
              <a:latin typeface="Arial" panose="020B0604020202020204" pitchFamily="34" charset="0"/>
              <a:ea typeface="Roboto" panose="02000000000000000000" pitchFamily="2" charset="0"/>
              <a:cs typeface="Arial" panose="020B0604020202020204" pitchFamily="34" charset="0"/>
            </a:endParaRPr>
          </a:p>
        </p:txBody>
      </p:sp>
      <p:sp>
        <p:nvSpPr>
          <p:cNvPr id="5" name="AutoShape 5"/>
          <p:cNvSpPr/>
          <p:nvPr/>
        </p:nvSpPr>
        <p:spPr>
          <a:xfrm>
            <a:off x="17561033" y="4781674"/>
            <a:ext cx="752367" cy="4844925"/>
          </a:xfrm>
          <a:prstGeom prst="rect">
            <a:avLst/>
          </a:prstGeom>
          <a:solidFill>
            <a:srgbClr val="00D8C9"/>
          </a:solidFill>
        </p:spPr>
      </p:sp>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190500"/>
            <a:ext cx="3428999" cy="1066894"/>
          </a:xfrm>
          <a:prstGeom prst="rect">
            <a:avLst/>
          </a:prstGeom>
        </p:spPr>
      </p:pic>
      <p:sp>
        <p:nvSpPr>
          <p:cNvPr id="7" name="AutoShape 7"/>
          <p:cNvSpPr/>
          <p:nvPr/>
        </p:nvSpPr>
        <p:spPr>
          <a:xfrm rot="-5400000">
            <a:off x="15541689" y="7540687"/>
            <a:ext cx="647700" cy="4844925"/>
          </a:xfrm>
          <a:prstGeom prst="rect">
            <a:avLst/>
          </a:prstGeom>
          <a:solidFill>
            <a:srgbClr val="00D8C9"/>
          </a:solid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1"/>
            <a:ext cx="13716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3927231" y="414423"/>
            <a:ext cx="102243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Funding – Fast ways of taking on investment</a:t>
            </a:r>
            <a:endParaRPr sz="3600" dirty="0">
              <a:solidFill>
                <a:srgbClr val="F7D647"/>
              </a:solidFill>
              <a:latin typeface="Arial"/>
              <a:cs typeface="Arial"/>
            </a:endParaRPr>
          </a:p>
        </p:txBody>
      </p:sp>
      <p:sp>
        <p:nvSpPr>
          <p:cNvPr id="4" name="object 4"/>
          <p:cNvSpPr txBox="1"/>
          <p:nvPr/>
        </p:nvSpPr>
        <p:spPr>
          <a:xfrm>
            <a:off x="3927231" y="2400300"/>
            <a:ext cx="11260202" cy="6642203"/>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3200" b="1" dirty="0"/>
              <a:t>Advanced Subscription Agreements</a:t>
            </a:r>
          </a:p>
          <a:p>
            <a:pPr marL="964883" lvl="1" indent="-260033" algn="just">
              <a:spcAft>
                <a:spcPts val="900"/>
              </a:spcAft>
              <a:buClr>
                <a:srgbClr val="F7D647"/>
              </a:buClr>
              <a:buChar char="•"/>
              <a:tabLst>
                <a:tab pos="280035" algn="l"/>
              </a:tabLst>
            </a:pPr>
            <a:r>
              <a:rPr lang="en-GB" sz="3200" dirty="0"/>
              <a:t>Take in funds now and issue equity later</a:t>
            </a:r>
          </a:p>
          <a:p>
            <a:pPr marL="964883" lvl="1" indent="-260033" algn="just">
              <a:spcAft>
                <a:spcPts val="900"/>
              </a:spcAft>
              <a:buClr>
                <a:srgbClr val="F7D647"/>
              </a:buClr>
              <a:buChar char="•"/>
              <a:tabLst>
                <a:tab pos="280035" algn="l"/>
              </a:tabLst>
            </a:pPr>
            <a:r>
              <a:rPr lang="en-GB" sz="3200" dirty="0"/>
              <a:t>S/EIS friendly</a:t>
            </a:r>
          </a:p>
          <a:p>
            <a:pPr marL="19050" algn="just">
              <a:spcAft>
                <a:spcPts val="900"/>
              </a:spcAft>
              <a:buClr>
                <a:srgbClr val="F7D647"/>
              </a:buClr>
              <a:tabLst>
                <a:tab pos="280035" algn="l"/>
              </a:tabLst>
            </a:pPr>
            <a:endParaRPr lang="en-GB" sz="3200" dirty="0"/>
          </a:p>
          <a:p>
            <a:pPr marL="279083" indent="-260033" algn="just">
              <a:spcAft>
                <a:spcPts val="900"/>
              </a:spcAft>
              <a:buClr>
                <a:srgbClr val="F7D647"/>
              </a:buClr>
              <a:buChar char="•"/>
              <a:tabLst>
                <a:tab pos="280035" algn="l"/>
              </a:tabLst>
            </a:pPr>
            <a:r>
              <a:rPr lang="en-GB" sz="3200" b="1" dirty="0"/>
              <a:t>Convertible Loan Notes</a:t>
            </a:r>
          </a:p>
          <a:p>
            <a:pPr marL="964883" lvl="1" indent="-260033" algn="just">
              <a:spcAft>
                <a:spcPts val="900"/>
              </a:spcAft>
              <a:buClr>
                <a:srgbClr val="F7D647"/>
              </a:buClr>
              <a:buChar char="•"/>
              <a:tabLst>
                <a:tab pos="280035" algn="l"/>
              </a:tabLst>
            </a:pPr>
            <a:r>
              <a:rPr lang="en-GB" sz="3200" dirty="0"/>
              <a:t>Debt instrument</a:t>
            </a:r>
          </a:p>
          <a:p>
            <a:pPr marL="964883" lvl="1" indent="-260033" algn="just">
              <a:spcAft>
                <a:spcPts val="900"/>
              </a:spcAft>
              <a:buClr>
                <a:srgbClr val="F7D647"/>
              </a:buClr>
              <a:buChar char="•"/>
              <a:tabLst>
                <a:tab pos="280035" algn="l"/>
              </a:tabLst>
            </a:pPr>
            <a:r>
              <a:rPr lang="en-GB" sz="3200" dirty="0"/>
              <a:t>Not S/EIS friendly</a:t>
            </a:r>
          </a:p>
          <a:p>
            <a:pPr marL="279083" indent="-260033" algn="just">
              <a:spcAft>
                <a:spcPts val="900"/>
              </a:spcAft>
              <a:buClr>
                <a:srgbClr val="F7D647"/>
              </a:buClr>
              <a:buChar char="•"/>
              <a:tabLst>
                <a:tab pos="280035" algn="l"/>
              </a:tabLst>
            </a:pPr>
            <a:endParaRPr lang="en-GB" sz="3200" dirty="0"/>
          </a:p>
          <a:p>
            <a:pPr marL="279083" indent="-260033" algn="just">
              <a:spcAft>
                <a:spcPts val="900"/>
              </a:spcAft>
              <a:buClr>
                <a:srgbClr val="F7D647"/>
              </a:buClr>
              <a:buChar char="•"/>
              <a:tabLst>
                <a:tab pos="280035" algn="l"/>
              </a:tabLst>
            </a:pPr>
            <a:r>
              <a:rPr lang="en-GB" sz="3200" b="1" dirty="0"/>
              <a:t>Subscription Letters and Deeds of Adherence</a:t>
            </a:r>
          </a:p>
          <a:p>
            <a:pPr marL="964883" lvl="1" indent="-260033" algn="just">
              <a:spcAft>
                <a:spcPts val="900"/>
              </a:spcAft>
              <a:buClr>
                <a:srgbClr val="F7D647"/>
              </a:buClr>
              <a:buChar char="•"/>
              <a:tabLst>
                <a:tab pos="280035" algn="l"/>
              </a:tabLst>
            </a:pPr>
            <a:r>
              <a:rPr lang="en-GB" sz="3200" dirty="0"/>
              <a:t>Use existing docs </a:t>
            </a:r>
          </a:p>
          <a:p>
            <a:pPr marL="19050" algn="just">
              <a:spcAft>
                <a:spcPts val="900"/>
              </a:spcAft>
              <a:buClr>
                <a:srgbClr val="F7D647"/>
              </a:buClr>
              <a:tabLst>
                <a:tab pos="280035" algn="l"/>
              </a:tabLst>
            </a:pPr>
            <a:endParaRPr lang="en-GB" sz="21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1502017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805891" y="352978"/>
            <a:ext cx="102243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Force Majeure (1) What is it and how can it help</a:t>
            </a:r>
            <a:endParaRPr sz="3600" dirty="0">
              <a:solidFill>
                <a:srgbClr val="F7D647"/>
              </a:solidFill>
              <a:latin typeface="Arial"/>
              <a:cs typeface="Arial"/>
            </a:endParaRPr>
          </a:p>
        </p:txBody>
      </p:sp>
      <p:sp>
        <p:nvSpPr>
          <p:cNvPr id="4" name="object 4"/>
          <p:cNvSpPr txBox="1"/>
          <p:nvPr/>
        </p:nvSpPr>
        <p:spPr>
          <a:xfrm>
            <a:off x="3124200" y="1402081"/>
            <a:ext cx="12725400" cy="8696611"/>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2800" dirty="0"/>
              <a:t>Force Majeure (</a:t>
            </a:r>
            <a:r>
              <a:rPr lang="en-GB" sz="2800" b="1" dirty="0"/>
              <a:t>FM</a:t>
            </a:r>
            <a:r>
              <a:rPr lang="en-GB" sz="2800" dirty="0"/>
              <a:t>) </a:t>
            </a:r>
          </a:p>
          <a:p>
            <a:pPr marL="279083" indent="-260033" algn="just">
              <a:spcAft>
                <a:spcPts val="900"/>
              </a:spcAft>
              <a:buClr>
                <a:srgbClr val="F7D647"/>
              </a:buClr>
              <a:buChar char="•"/>
              <a:tabLst>
                <a:tab pos="280035" algn="l"/>
              </a:tabLst>
            </a:pPr>
            <a:endParaRPr lang="en-GB" sz="2800" dirty="0"/>
          </a:p>
          <a:p>
            <a:pPr marL="964883" lvl="1" indent="-260033" algn="just">
              <a:spcAft>
                <a:spcPts val="900"/>
              </a:spcAft>
              <a:buClr>
                <a:srgbClr val="F7D647"/>
              </a:buClr>
              <a:buChar char="•"/>
              <a:tabLst>
                <a:tab pos="280035" algn="l"/>
              </a:tabLst>
            </a:pPr>
            <a:r>
              <a:rPr lang="en-GB" sz="2600" dirty="0"/>
              <a:t>Contractual clause which </a:t>
            </a:r>
            <a:r>
              <a:rPr lang="en-GB" sz="2600" u="sng" dirty="0"/>
              <a:t>alters parties' obligations and/or liabilities </a:t>
            </a:r>
            <a:r>
              <a:rPr lang="en-GB" sz="2600" dirty="0"/>
              <a:t>under a contract when an </a:t>
            </a:r>
            <a:r>
              <a:rPr lang="en-GB" sz="2600" u="sng" dirty="0"/>
              <a:t>extraordinary event </a:t>
            </a:r>
            <a:r>
              <a:rPr lang="en-GB" sz="2600" dirty="0"/>
              <a:t>or circumstance beyond their control prevents one or all of them from fulfilling those obligations.</a:t>
            </a:r>
            <a:r>
              <a:rPr lang="en-GB" sz="2600" dirty="0">
                <a:solidFill>
                  <a:srgbClr val="424F55"/>
                </a:solidFill>
                <a:latin typeface="Arial"/>
                <a:cs typeface="Arial"/>
              </a:rPr>
              <a:t> </a:t>
            </a:r>
          </a:p>
          <a:p>
            <a:pPr marL="279083" indent="-260033" algn="just">
              <a:spcAft>
                <a:spcPts val="900"/>
              </a:spcAft>
              <a:buClr>
                <a:srgbClr val="F7D647"/>
              </a:buClr>
              <a:buChar char="•"/>
              <a:tabLst>
                <a:tab pos="280035" algn="l"/>
              </a:tabLst>
            </a:pPr>
            <a:endParaRPr lang="en-GB" sz="2600" dirty="0">
              <a:solidFill>
                <a:srgbClr val="424F55"/>
              </a:solidFill>
              <a:latin typeface="Arial"/>
              <a:cs typeface="Arial"/>
            </a:endParaRPr>
          </a:p>
          <a:p>
            <a:pPr marL="964883" lvl="1" indent="-260033" algn="just">
              <a:spcAft>
                <a:spcPts val="900"/>
              </a:spcAft>
              <a:buClr>
                <a:srgbClr val="F7D647"/>
              </a:buClr>
              <a:buFontTx/>
              <a:buChar char="•"/>
              <a:tabLst>
                <a:tab pos="280035" algn="l"/>
              </a:tabLst>
            </a:pPr>
            <a:r>
              <a:rPr lang="en-GB" sz="2600" dirty="0">
                <a:solidFill>
                  <a:srgbClr val="424F55"/>
                </a:solidFill>
                <a:latin typeface="Arial"/>
                <a:cs typeface="Arial"/>
              </a:rPr>
              <a:t>The applicability of the clause is a contractual matter (rather than general rule of common law) so it will depend on (1) if a force majeure clause in included; and (2) how that clause is drafted. </a:t>
            </a:r>
          </a:p>
          <a:p>
            <a:pPr marL="19050" algn="just">
              <a:spcAft>
                <a:spcPts val="900"/>
              </a:spcAft>
              <a:buClr>
                <a:srgbClr val="F7D647"/>
              </a:buClr>
              <a:tabLst>
                <a:tab pos="280035" algn="l"/>
              </a:tabLst>
            </a:pPr>
            <a:endParaRPr lang="en-GB" sz="2600" spc="-8" dirty="0">
              <a:solidFill>
                <a:srgbClr val="424F55"/>
              </a:solidFill>
              <a:latin typeface="Arial"/>
              <a:cs typeface="Arial"/>
            </a:endParaRPr>
          </a:p>
          <a:p>
            <a:pPr marL="964883" lvl="1" indent="-260033" algn="just">
              <a:spcAft>
                <a:spcPts val="900"/>
              </a:spcAft>
              <a:buClr>
                <a:srgbClr val="F7D647"/>
              </a:buClr>
              <a:buFontTx/>
              <a:buChar char="•"/>
              <a:tabLst>
                <a:tab pos="280035" algn="l"/>
              </a:tabLst>
            </a:pPr>
            <a:r>
              <a:rPr lang="en-GB" sz="2600" spc="-8" dirty="0">
                <a:solidFill>
                  <a:srgbClr val="424F55"/>
                </a:solidFill>
                <a:latin typeface="Arial"/>
                <a:cs typeface="Arial"/>
              </a:rPr>
              <a:t>FM itself then has no technical legal meaning under English law so clauses typically list </a:t>
            </a:r>
          </a:p>
          <a:p>
            <a:pPr marL="1650683" lvl="2" indent="-260033" algn="just">
              <a:spcAft>
                <a:spcPts val="900"/>
              </a:spcAft>
              <a:buClr>
                <a:srgbClr val="F7D647"/>
              </a:buClr>
              <a:buFontTx/>
              <a:buChar char="•"/>
              <a:tabLst>
                <a:tab pos="280035" algn="l"/>
              </a:tabLst>
            </a:pPr>
            <a:r>
              <a:rPr lang="en-GB" sz="2600" spc="-8" dirty="0">
                <a:solidFill>
                  <a:srgbClr val="424F55"/>
                </a:solidFill>
                <a:latin typeface="Arial"/>
                <a:cs typeface="Arial"/>
              </a:rPr>
              <a:t>specific events (e.g. war, terrorism, earthquakes, act of government); and/or </a:t>
            </a:r>
          </a:p>
          <a:p>
            <a:pPr marL="1650683" lvl="2" indent="-260033" algn="just">
              <a:spcAft>
                <a:spcPts val="900"/>
              </a:spcAft>
              <a:buClr>
                <a:srgbClr val="F7D647"/>
              </a:buClr>
              <a:buFontTx/>
              <a:buChar char="•"/>
              <a:tabLst>
                <a:tab pos="280035" algn="l"/>
              </a:tabLst>
            </a:pPr>
            <a:r>
              <a:rPr lang="en-GB" sz="2600" spc="-8" dirty="0">
                <a:solidFill>
                  <a:srgbClr val="424F55"/>
                </a:solidFill>
                <a:latin typeface="Arial"/>
                <a:cs typeface="Arial"/>
              </a:rPr>
              <a:t>open ended broader criteria (e.g. ‘events outside of the parties reasonable control’). </a:t>
            </a:r>
          </a:p>
          <a:p>
            <a:pPr marL="19050" algn="just">
              <a:spcAft>
                <a:spcPts val="900"/>
              </a:spcAft>
              <a:buClr>
                <a:srgbClr val="F7D647"/>
              </a:buClr>
              <a:tabLst>
                <a:tab pos="280035" algn="l"/>
              </a:tabLst>
            </a:pPr>
            <a:endParaRPr lang="en-GB" sz="2600" dirty="0">
              <a:solidFill>
                <a:srgbClr val="424F55"/>
              </a:solidFill>
              <a:latin typeface="Arial"/>
              <a:cs typeface="Arial"/>
            </a:endParaRPr>
          </a:p>
          <a:p>
            <a:pPr marL="964883" lvl="1" indent="-260033" algn="just">
              <a:spcAft>
                <a:spcPts val="900"/>
              </a:spcAft>
              <a:buClr>
                <a:srgbClr val="F7D647"/>
              </a:buClr>
              <a:buFontTx/>
              <a:buChar char="•"/>
              <a:tabLst>
                <a:tab pos="280035" algn="l"/>
              </a:tabLst>
            </a:pPr>
            <a:r>
              <a:rPr lang="en-GB" sz="2600" dirty="0">
                <a:solidFill>
                  <a:srgbClr val="424F55"/>
                </a:solidFill>
                <a:latin typeface="Arial"/>
                <a:cs typeface="Arial"/>
              </a:rPr>
              <a:t>Burden of proof lies on the party trying to enforce the clause.</a:t>
            </a:r>
            <a:endParaRPr lang="en-GB" sz="2600" spc="-8" dirty="0">
              <a:solidFill>
                <a:srgbClr val="424F55"/>
              </a:solidFill>
              <a:latin typeface="Arial"/>
              <a:cs typeface="Arial"/>
            </a:endParaRPr>
          </a:p>
          <a:p>
            <a:pPr marL="19050" algn="just">
              <a:spcAft>
                <a:spcPts val="900"/>
              </a:spcAft>
              <a:buClr>
                <a:srgbClr val="F7D647"/>
              </a:buClr>
              <a:tabLst>
                <a:tab pos="280035" algn="l"/>
              </a:tabLst>
            </a:pPr>
            <a:endParaRPr lang="en-GB" sz="21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74544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2" name="object 2"/>
          <p:cNvSpPr/>
          <p:nvPr/>
        </p:nvSpPr>
        <p:spPr>
          <a:xfrm>
            <a:off x="2286000" y="1"/>
            <a:ext cx="13716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805891" y="352978"/>
            <a:ext cx="91956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Force Majeure (2) – Offensive use to terminate</a:t>
            </a:r>
            <a:endParaRPr sz="3600" dirty="0">
              <a:solidFill>
                <a:srgbClr val="F7D647"/>
              </a:solidFill>
              <a:latin typeface="Arial"/>
              <a:cs typeface="Arial"/>
            </a:endParaRPr>
          </a:p>
        </p:txBody>
      </p:sp>
      <p:sp>
        <p:nvSpPr>
          <p:cNvPr id="4" name="object 4"/>
          <p:cNvSpPr txBox="1"/>
          <p:nvPr/>
        </p:nvSpPr>
        <p:spPr>
          <a:xfrm>
            <a:off x="3513899" y="2057400"/>
            <a:ext cx="11260202" cy="6080511"/>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2700" dirty="0"/>
              <a:t>Review contracts for FM clause and whether performance may be excused – highly fact sensitive so consider from both sides.</a:t>
            </a:r>
          </a:p>
          <a:p>
            <a:pPr marL="279083" indent="-260033" algn="just">
              <a:spcAft>
                <a:spcPts val="900"/>
              </a:spcAft>
              <a:buClr>
                <a:srgbClr val="F7D647"/>
              </a:buClr>
              <a:buChar char="•"/>
              <a:tabLst>
                <a:tab pos="280035" algn="l"/>
              </a:tabLst>
            </a:pPr>
            <a:endParaRPr lang="en-GB" sz="2700" dirty="0"/>
          </a:p>
          <a:p>
            <a:pPr marL="279083" indent="-260033" algn="just">
              <a:spcAft>
                <a:spcPts val="900"/>
              </a:spcAft>
              <a:buClr>
                <a:srgbClr val="F7D647"/>
              </a:buClr>
              <a:buChar char="•"/>
              <a:tabLst>
                <a:tab pos="280035" algn="l"/>
              </a:tabLst>
            </a:pPr>
            <a:r>
              <a:rPr lang="en-GB" sz="2100" spc="-8" dirty="0">
                <a:solidFill>
                  <a:srgbClr val="424F55"/>
                </a:solidFill>
                <a:latin typeface="Arial"/>
                <a:cs typeface="Arial"/>
              </a:rPr>
              <a:t>Consider alternatives for performance / delay (increased costs are not sufficient to excuse performance).</a:t>
            </a:r>
          </a:p>
          <a:p>
            <a:pPr marL="19050" algn="just">
              <a:spcAft>
                <a:spcPts val="900"/>
              </a:spcAft>
              <a:buClr>
                <a:srgbClr val="F7D647"/>
              </a:buClr>
              <a:tabLst>
                <a:tab pos="280035" algn="l"/>
              </a:tabLst>
            </a:pPr>
            <a:endParaRPr lang="en-GB" sz="2100" spc="-8" dirty="0">
              <a:solidFill>
                <a:srgbClr val="424F55"/>
              </a:solidFill>
              <a:latin typeface="Arial"/>
              <a:cs typeface="Arial"/>
            </a:endParaRPr>
          </a:p>
          <a:p>
            <a:pPr marL="279083" indent="-260033" algn="just">
              <a:spcAft>
                <a:spcPts val="900"/>
              </a:spcAft>
              <a:buClr>
                <a:srgbClr val="F7D647"/>
              </a:buClr>
              <a:buChar char="•"/>
              <a:tabLst>
                <a:tab pos="280035" algn="l"/>
              </a:tabLst>
            </a:pPr>
            <a:r>
              <a:rPr lang="en-GB" sz="2100" spc="-8" dirty="0">
                <a:solidFill>
                  <a:srgbClr val="424F55"/>
                </a:solidFill>
                <a:latin typeface="Arial"/>
                <a:cs typeface="Arial"/>
              </a:rPr>
              <a:t>If you feel there is a clearly defensible justification then serve notice correctly under the relevant contract. </a:t>
            </a:r>
          </a:p>
          <a:p>
            <a:pPr marL="279083" indent="-260033" algn="just">
              <a:spcAft>
                <a:spcPts val="900"/>
              </a:spcAft>
              <a:buClr>
                <a:srgbClr val="F7D647"/>
              </a:buClr>
              <a:buChar char="•"/>
              <a:tabLst>
                <a:tab pos="280035" algn="l"/>
              </a:tabLst>
            </a:pPr>
            <a:endParaRPr lang="en-GB" sz="2100" spc="-8" dirty="0">
              <a:solidFill>
                <a:srgbClr val="424F55"/>
              </a:solidFill>
              <a:latin typeface="Arial"/>
              <a:cs typeface="Arial"/>
            </a:endParaRPr>
          </a:p>
          <a:p>
            <a:pPr marL="279083" indent="-260033" algn="just">
              <a:spcAft>
                <a:spcPts val="900"/>
              </a:spcAft>
              <a:buClr>
                <a:srgbClr val="F7D647"/>
              </a:buClr>
              <a:buChar char="•"/>
              <a:tabLst>
                <a:tab pos="280035" algn="l"/>
              </a:tabLst>
            </a:pPr>
            <a:r>
              <a:rPr lang="en-GB" sz="2100" spc="-8" dirty="0">
                <a:solidFill>
                  <a:srgbClr val="424F55"/>
                </a:solidFill>
                <a:latin typeface="Arial"/>
                <a:cs typeface="Arial"/>
              </a:rPr>
              <a:t>Keep a documentary record of why FM applied and why performance was not possible. </a:t>
            </a:r>
          </a:p>
          <a:p>
            <a:pPr marL="19050" algn="just">
              <a:spcAft>
                <a:spcPts val="900"/>
              </a:spcAft>
              <a:buClr>
                <a:srgbClr val="F7D647"/>
              </a:buClr>
              <a:tabLst>
                <a:tab pos="280035" algn="l"/>
              </a:tabLst>
            </a:pPr>
            <a:endParaRPr lang="en-GB" sz="2100" spc="-8" dirty="0">
              <a:solidFill>
                <a:srgbClr val="424F55"/>
              </a:solidFill>
              <a:latin typeface="Arial"/>
              <a:cs typeface="Arial"/>
            </a:endParaRPr>
          </a:p>
          <a:p>
            <a:pPr marL="279083" indent="-260033" algn="just">
              <a:spcAft>
                <a:spcPts val="900"/>
              </a:spcAft>
              <a:buClr>
                <a:srgbClr val="F7D647"/>
              </a:buClr>
              <a:buChar char="•"/>
              <a:tabLst>
                <a:tab pos="280035" algn="l"/>
              </a:tabLst>
            </a:pPr>
            <a:r>
              <a:rPr lang="en-GB" sz="2100" spc="-8" dirty="0">
                <a:solidFill>
                  <a:srgbClr val="424F55"/>
                </a:solidFill>
                <a:latin typeface="Arial"/>
                <a:cs typeface="Arial"/>
              </a:rPr>
              <a:t>FM causes normally a suspension of performance rather than a termination unless FM continues for a set a period.</a:t>
            </a:r>
          </a:p>
          <a:p>
            <a:pPr marL="19050" algn="just">
              <a:spcAft>
                <a:spcPts val="900"/>
              </a:spcAft>
              <a:buClr>
                <a:srgbClr val="F7D647"/>
              </a:buClr>
              <a:tabLst>
                <a:tab pos="280035" algn="l"/>
              </a:tabLst>
            </a:pPr>
            <a:endParaRPr lang="en-GB" sz="21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338032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3917546" y="414423"/>
            <a:ext cx="109101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Force Majeure (3) – Defensive use to avoid termination </a:t>
            </a:r>
            <a:endParaRPr sz="3600" dirty="0">
              <a:solidFill>
                <a:srgbClr val="F7D647"/>
              </a:solidFill>
              <a:latin typeface="Arial"/>
              <a:cs typeface="Arial"/>
            </a:endParaRPr>
          </a:p>
        </p:txBody>
      </p:sp>
      <p:sp>
        <p:nvSpPr>
          <p:cNvPr id="4" name="object 4"/>
          <p:cNvSpPr txBox="1"/>
          <p:nvPr/>
        </p:nvSpPr>
        <p:spPr>
          <a:xfrm>
            <a:off x="3657601" y="2171700"/>
            <a:ext cx="11260202" cy="6219010"/>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2800" dirty="0"/>
              <a:t>Review contract for FM clause and whether performance may be excused – highly fact sensitive so consider from both sides</a:t>
            </a:r>
          </a:p>
          <a:p>
            <a:pPr marL="279083" indent="-260033" algn="just">
              <a:spcAft>
                <a:spcPts val="900"/>
              </a:spcAft>
              <a:buClr>
                <a:srgbClr val="F7D647"/>
              </a:buClr>
              <a:buChar char="•"/>
              <a:tabLst>
                <a:tab pos="280035" algn="l"/>
              </a:tabLst>
            </a:pPr>
            <a:endParaRPr lang="en-GB" sz="2800" dirty="0"/>
          </a:p>
          <a:p>
            <a:pPr marL="279083" indent="-260033" algn="just">
              <a:spcAft>
                <a:spcPts val="900"/>
              </a:spcAft>
              <a:buClr>
                <a:srgbClr val="F7D647"/>
              </a:buClr>
              <a:buChar char="•"/>
              <a:tabLst>
                <a:tab pos="280035" algn="l"/>
              </a:tabLst>
            </a:pPr>
            <a:r>
              <a:rPr lang="en-GB" sz="2800" spc="-8" dirty="0">
                <a:solidFill>
                  <a:srgbClr val="424F55"/>
                </a:solidFill>
                <a:latin typeface="Arial"/>
                <a:cs typeface="Arial"/>
              </a:rPr>
              <a:t>Consider alternatives for performance / delay or methods of performing (increased costs are not sufficient).</a:t>
            </a:r>
          </a:p>
          <a:p>
            <a:pPr marL="19050" algn="just">
              <a:spcAft>
                <a:spcPts val="900"/>
              </a:spcAft>
              <a:buClr>
                <a:srgbClr val="F7D647"/>
              </a:buClr>
              <a:tabLst>
                <a:tab pos="280035" algn="l"/>
              </a:tabLst>
            </a:pPr>
            <a:endParaRPr lang="en-GB" sz="2800" spc="-8" dirty="0">
              <a:solidFill>
                <a:srgbClr val="424F55"/>
              </a:solidFill>
              <a:latin typeface="Arial"/>
              <a:cs typeface="Arial"/>
            </a:endParaRPr>
          </a:p>
          <a:p>
            <a:pPr marL="279083" indent="-260033" algn="just">
              <a:spcAft>
                <a:spcPts val="900"/>
              </a:spcAft>
              <a:buClr>
                <a:srgbClr val="F7D647"/>
              </a:buClr>
              <a:buChar char="•"/>
              <a:tabLst>
                <a:tab pos="280035" algn="l"/>
              </a:tabLst>
            </a:pPr>
            <a:r>
              <a:rPr lang="en-GB" sz="2800" spc="-8" dirty="0">
                <a:solidFill>
                  <a:srgbClr val="424F55"/>
                </a:solidFill>
                <a:latin typeface="Arial"/>
                <a:cs typeface="Arial"/>
              </a:rPr>
              <a:t>If you feel there is</a:t>
            </a:r>
            <a:r>
              <a:rPr lang="en-GB" sz="2800" b="1" u="sng" spc="-8" dirty="0">
                <a:solidFill>
                  <a:srgbClr val="424F55"/>
                </a:solidFill>
                <a:latin typeface="Arial"/>
                <a:cs typeface="Arial"/>
              </a:rPr>
              <a:t> not </a:t>
            </a:r>
            <a:r>
              <a:rPr lang="en-GB" sz="2800" spc="-8" dirty="0">
                <a:solidFill>
                  <a:srgbClr val="424F55"/>
                </a:solidFill>
                <a:latin typeface="Arial"/>
                <a:cs typeface="Arial"/>
              </a:rPr>
              <a:t>clearly defensible justification respond accordingly. </a:t>
            </a:r>
          </a:p>
          <a:p>
            <a:pPr marL="279083" indent="-260033" algn="just">
              <a:spcAft>
                <a:spcPts val="900"/>
              </a:spcAft>
              <a:buClr>
                <a:srgbClr val="F7D647"/>
              </a:buClr>
              <a:buChar char="•"/>
              <a:tabLst>
                <a:tab pos="280035" algn="l"/>
              </a:tabLst>
            </a:pPr>
            <a:endParaRPr lang="en-GB" sz="2800" spc="-8" dirty="0">
              <a:solidFill>
                <a:srgbClr val="424F55"/>
              </a:solidFill>
              <a:latin typeface="Arial"/>
              <a:cs typeface="Arial"/>
            </a:endParaRPr>
          </a:p>
          <a:p>
            <a:pPr marL="279083" indent="-260033" algn="just">
              <a:spcAft>
                <a:spcPts val="900"/>
              </a:spcAft>
              <a:buClr>
                <a:srgbClr val="F7D647"/>
              </a:buClr>
              <a:buChar char="•"/>
              <a:tabLst>
                <a:tab pos="280035" algn="l"/>
              </a:tabLst>
            </a:pPr>
            <a:r>
              <a:rPr lang="en-GB" sz="2800" spc="-8" dirty="0">
                <a:solidFill>
                  <a:srgbClr val="424F55"/>
                </a:solidFill>
                <a:latin typeface="Arial"/>
                <a:cs typeface="Arial"/>
              </a:rPr>
              <a:t>Keep a documentary record of why FM did not apply and suggest how performance is possible. </a:t>
            </a:r>
          </a:p>
          <a:p>
            <a:pPr marL="19050" algn="just">
              <a:spcAft>
                <a:spcPts val="900"/>
              </a:spcAft>
              <a:buClr>
                <a:srgbClr val="F7D647"/>
              </a:buClr>
              <a:tabLst>
                <a:tab pos="280035" algn="l"/>
              </a:tabLst>
            </a:pPr>
            <a:endParaRPr lang="en-GB" sz="28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1210502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3688945" y="414423"/>
            <a:ext cx="109101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Frustration</a:t>
            </a:r>
            <a:endParaRPr sz="3600" dirty="0">
              <a:solidFill>
                <a:srgbClr val="F7D647"/>
              </a:solidFill>
              <a:latin typeface="Arial"/>
              <a:cs typeface="Arial"/>
            </a:endParaRPr>
          </a:p>
        </p:txBody>
      </p:sp>
      <p:sp>
        <p:nvSpPr>
          <p:cNvPr id="4" name="object 4"/>
          <p:cNvSpPr txBox="1"/>
          <p:nvPr/>
        </p:nvSpPr>
        <p:spPr>
          <a:xfrm>
            <a:off x="3742500" y="1816502"/>
            <a:ext cx="11260202" cy="6565259"/>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3600" dirty="0"/>
              <a:t>Unforeseen subsequent events outside of the control of the parties has made the performance </a:t>
            </a:r>
            <a:r>
              <a:rPr lang="en-GB" sz="3600" b="1" dirty="0"/>
              <a:t>impossible or </a:t>
            </a:r>
            <a:r>
              <a:rPr lang="en-GB" sz="3600" dirty="0"/>
              <a:t>so </a:t>
            </a:r>
            <a:r>
              <a:rPr lang="en-GB" sz="3600" b="1" dirty="0"/>
              <a:t>radically different</a:t>
            </a:r>
            <a:r>
              <a:rPr lang="en-GB" sz="3600" dirty="0"/>
              <a:t> from what the parties  intended it would be unfair to hold parties to their obligations.</a:t>
            </a:r>
          </a:p>
          <a:p>
            <a:pPr marL="279083" indent="-260033" algn="just">
              <a:spcAft>
                <a:spcPts val="900"/>
              </a:spcAft>
              <a:buClr>
                <a:srgbClr val="F7D647"/>
              </a:buClr>
              <a:buChar char="•"/>
              <a:tabLst>
                <a:tab pos="280035" algn="l"/>
              </a:tabLst>
            </a:pPr>
            <a:endParaRPr lang="en-GB" sz="3600" dirty="0"/>
          </a:p>
          <a:p>
            <a:pPr marL="279083" indent="-260033" algn="just">
              <a:spcAft>
                <a:spcPts val="900"/>
              </a:spcAft>
              <a:buClr>
                <a:srgbClr val="F7D647"/>
              </a:buClr>
              <a:buChar char="•"/>
              <a:tabLst>
                <a:tab pos="280035" algn="l"/>
              </a:tabLst>
            </a:pPr>
            <a:r>
              <a:rPr lang="en-GB" sz="3600" b="1" spc="-8" dirty="0">
                <a:solidFill>
                  <a:srgbClr val="424F55"/>
                </a:solidFill>
                <a:latin typeface="Arial"/>
                <a:cs typeface="Arial"/>
              </a:rPr>
              <a:t>IMPOSSIBLE </a:t>
            </a:r>
            <a:r>
              <a:rPr lang="en-GB" sz="3600" spc="-8" dirty="0">
                <a:solidFill>
                  <a:srgbClr val="424F55"/>
                </a:solidFill>
                <a:latin typeface="Arial"/>
                <a:cs typeface="Arial"/>
              </a:rPr>
              <a:t>– not just difficult or more costly.</a:t>
            </a:r>
          </a:p>
          <a:p>
            <a:pPr marL="19050" algn="just">
              <a:spcAft>
                <a:spcPts val="900"/>
              </a:spcAft>
              <a:buClr>
                <a:srgbClr val="F7D647"/>
              </a:buClr>
              <a:tabLst>
                <a:tab pos="280035" algn="l"/>
              </a:tabLst>
            </a:pPr>
            <a:endParaRPr lang="en-GB" sz="3600" spc="-8" dirty="0">
              <a:solidFill>
                <a:srgbClr val="424F55"/>
              </a:solidFill>
              <a:latin typeface="Arial"/>
              <a:cs typeface="Arial"/>
            </a:endParaRPr>
          </a:p>
          <a:p>
            <a:pPr marL="279083" indent="-260033" algn="just">
              <a:spcAft>
                <a:spcPts val="900"/>
              </a:spcAft>
              <a:buClr>
                <a:srgbClr val="F7D647"/>
              </a:buClr>
              <a:buChar char="•"/>
              <a:tabLst>
                <a:tab pos="280035" algn="l"/>
              </a:tabLst>
            </a:pPr>
            <a:r>
              <a:rPr lang="en-GB" sz="3600" b="1" spc="-8" dirty="0">
                <a:solidFill>
                  <a:srgbClr val="424F55"/>
                </a:solidFill>
                <a:latin typeface="Arial"/>
                <a:cs typeface="Arial"/>
              </a:rPr>
              <a:t>RADICALLY DIFFERENT </a:t>
            </a:r>
            <a:r>
              <a:rPr lang="en-GB" sz="3600" spc="-8" dirty="0">
                <a:solidFill>
                  <a:srgbClr val="424F55"/>
                </a:solidFill>
                <a:latin typeface="Arial"/>
                <a:cs typeface="Arial"/>
              </a:rPr>
              <a:t>e.g. a war with government confiscating equipment. </a:t>
            </a:r>
          </a:p>
          <a:p>
            <a:pPr marL="279083" indent="-260033" algn="just">
              <a:spcAft>
                <a:spcPts val="900"/>
              </a:spcAft>
              <a:buClr>
                <a:srgbClr val="F7D647"/>
              </a:buClr>
              <a:buChar char="•"/>
              <a:tabLst>
                <a:tab pos="280035" algn="l"/>
              </a:tabLst>
            </a:pPr>
            <a:endParaRPr lang="en-GB" sz="2100" spc="-8" dirty="0">
              <a:solidFill>
                <a:srgbClr val="424F55"/>
              </a:solidFill>
              <a:latin typeface="Arial"/>
              <a:cs typeface="Arial"/>
            </a:endParaRPr>
          </a:p>
          <a:p>
            <a:pPr marL="279083" indent="-260033" algn="just">
              <a:spcAft>
                <a:spcPts val="900"/>
              </a:spcAft>
              <a:buClr>
                <a:srgbClr val="F7D647"/>
              </a:buClr>
              <a:buChar char="•"/>
              <a:tabLst>
                <a:tab pos="280035" algn="l"/>
              </a:tabLst>
            </a:pPr>
            <a:endParaRPr lang="en-GB" sz="21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1795702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805891" y="352978"/>
            <a:ext cx="109101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Termination / Negotiation </a:t>
            </a:r>
            <a:endParaRPr sz="3600" dirty="0">
              <a:solidFill>
                <a:srgbClr val="F7D647"/>
              </a:solidFill>
              <a:latin typeface="Arial"/>
              <a:cs typeface="Arial"/>
            </a:endParaRPr>
          </a:p>
        </p:txBody>
      </p:sp>
      <p:sp>
        <p:nvSpPr>
          <p:cNvPr id="4" name="object 4"/>
          <p:cNvSpPr txBox="1"/>
          <p:nvPr/>
        </p:nvSpPr>
        <p:spPr>
          <a:xfrm>
            <a:off x="3484731" y="1742357"/>
            <a:ext cx="12145202" cy="9035166"/>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2700" b="1" dirty="0"/>
              <a:t>Offensive:</a:t>
            </a:r>
          </a:p>
          <a:p>
            <a:pPr marL="19050" algn="just">
              <a:spcAft>
                <a:spcPts val="900"/>
              </a:spcAft>
              <a:buClr>
                <a:srgbClr val="F7D647"/>
              </a:buCl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Review termination notice periods and automatic renewal under contracts and plan accordingly.</a:t>
            </a:r>
          </a:p>
          <a:p>
            <a:pPr marL="279083" indent="-260033" algn="just">
              <a:spcAft>
                <a:spcPts val="900"/>
              </a:spcAft>
              <a:buClr>
                <a:srgbClr val="F7D647"/>
              </a:buClr>
              <a:buChar cha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Conduct without prejudice conversations (i.e. off the record conversations which may not be used in evidence were a subsequent claim for breach to go to court). </a:t>
            </a:r>
          </a:p>
          <a:p>
            <a:pPr marL="964883" lvl="1" indent="-260033" algn="just">
              <a:spcAft>
                <a:spcPts val="900"/>
              </a:spcAft>
              <a:buClr>
                <a:srgbClr val="F7D647"/>
              </a:buClr>
              <a:buChar char="•"/>
              <a:tabLst>
                <a:tab pos="280035" algn="l"/>
              </a:tabLst>
            </a:pPr>
            <a:endParaRPr lang="en-GB" sz="2700" dirty="0"/>
          </a:p>
          <a:p>
            <a:pPr marL="279083" indent="-260033" algn="just">
              <a:spcAft>
                <a:spcPts val="900"/>
              </a:spcAft>
              <a:buClr>
                <a:srgbClr val="F7D647"/>
              </a:buClr>
              <a:buChar char="•"/>
              <a:tabLst>
                <a:tab pos="280035" algn="l"/>
              </a:tabLst>
            </a:pPr>
            <a:r>
              <a:rPr lang="en-GB" sz="2700" b="1" dirty="0"/>
              <a:t>Defensive:</a:t>
            </a:r>
          </a:p>
          <a:p>
            <a:pPr marL="19050" algn="just">
              <a:spcAft>
                <a:spcPts val="900"/>
              </a:spcAft>
              <a:buClr>
                <a:srgbClr val="F7D647"/>
              </a:buCl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Review terms and conditions / contracts for termination notice periods.</a:t>
            </a:r>
          </a:p>
          <a:p>
            <a:pPr marL="704850" lvl="1" algn="just">
              <a:spcAft>
                <a:spcPts val="900"/>
              </a:spcAft>
              <a:buClr>
                <a:srgbClr val="F7D647"/>
              </a:buCl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Reach out to customers to understand their position and ways to work together to avoid termination.</a:t>
            </a:r>
          </a:p>
          <a:p>
            <a:pPr marL="279083" indent="-260033" algn="just">
              <a:spcAft>
                <a:spcPts val="900"/>
              </a:spcAft>
              <a:buClr>
                <a:srgbClr val="F7D647"/>
              </a:buClr>
              <a:buChar char="•"/>
              <a:tabLst>
                <a:tab pos="280035" algn="l"/>
              </a:tabLst>
            </a:pPr>
            <a:endParaRPr lang="en-GB" sz="2700" dirty="0"/>
          </a:p>
          <a:p>
            <a:pPr marL="279083" indent="-260033" algn="just">
              <a:spcAft>
                <a:spcPts val="900"/>
              </a:spcAft>
              <a:buClr>
                <a:srgbClr val="F7D647"/>
              </a:buClr>
              <a:buChar char="•"/>
              <a:tabLst>
                <a:tab pos="280035" algn="l"/>
              </a:tabLst>
            </a:pPr>
            <a:endParaRPr lang="en-GB" sz="2100" spc="-8" dirty="0">
              <a:solidFill>
                <a:srgbClr val="424F55"/>
              </a:solidFill>
              <a:latin typeface="Arial"/>
              <a:cs typeface="Arial"/>
            </a:endParaRPr>
          </a:p>
          <a:p>
            <a:pPr marL="19050" algn="just">
              <a:spcAft>
                <a:spcPts val="900"/>
              </a:spcAft>
              <a:buClr>
                <a:srgbClr val="F7D647"/>
              </a:buClr>
              <a:tabLst>
                <a:tab pos="280035" algn="l"/>
              </a:tabLst>
            </a:pPr>
            <a:endParaRPr lang="en-GB" sz="21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1783537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805891" y="352978"/>
            <a:ext cx="109101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Landlords / Premises</a:t>
            </a:r>
            <a:endParaRPr sz="3600" dirty="0">
              <a:solidFill>
                <a:srgbClr val="F7D647"/>
              </a:solidFill>
              <a:latin typeface="Arial"/>
              <a:cs typeface="Arial"/>
            </a:endParaRPr>
          </a:p>
        </p:txBody>
      </p:sp>
      <p:sp>
        <p:nvSpPr>
          <p:cNvPr id="4" name="object 4"/>
          <p:cNvSpPr txBox="1"/>
          <p:nvPr/>
        </p:nvSpPr>
        <p:spPr>
          <a:xfrm>
            <a:off x="3518481" y="1170812"/>
            <a:ext cx="12077701" cy="8801310"/>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2700" b="1" dirty="0"/>
              <a:t>Coronavirus Act</a:t>
            </a:r>
          </a:p>
          <a:p>
            <a:pPr marL="19050" algn="just">
              <a:spcAft>
                <a:spcPts val="900"/>
              </a:spcAft>
              <a:buClr>
                <a:srgbClr val="F7D647"/>
              </a:buClr>
              <a:tabLst>
                <a:tab pos="280035" algn="l"/>
              </a:tabLst>
            </a:pPr>
            <a:endParaRPr lang="en-GB" sz="2700" b="1" dirty="0"/>
          </a:p>
          <a:p>
            <a:pPr marL="964883" lvl="1" indent="-260033" algn="just">
              <a:spcAft>
                <a:spcPts val="900"/>
              </a:spcAft>
              <a:buClr>
                <a:srgbClr val="F7D647"/>
              </a:buClr>
              <a:buChar char="•"/>
              <a:tabLst>
                <a:tab pos="280035" algn="l"/>
              </a:tabLst>
            </a:pPr>
            <a:r>
              <a:rPr lang="en-GB" sz="2700" dirty="0"/>
              <a:t>Protected from eviction for at least 3 months</a:t>
            </a:r>
          </a:p>
          <a:p>
            <a:pPr marL="964883" lvl="1" indent="-260033" algn="just">
              <a:spcAft>
                <a:spcPts val="900"/>
              </a:spcAft>
              <a:buClr>
                <a:srgbClr val="F7D647"/>
              </a:buClr>
              <a:buChar cha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Termination for frustration highly difficult to prove – temporary access to premises unlikely to be sufficient </a:t>
            </a:r>
          </a:p>
          <a:p>
            <a:pPr marL="964883" lvl="1" indent="-260033" algn="just">
              <a:spcAft>
                <a:spcPts val="900"/>
              </a:spcAft>
              <a:buClr>
                <a:srgbClr val="F7D647"/>
              </a:buClr>
              <a:buChar cha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Examine break clauses</a:t>
            </a:r>
          </a:p>
          <a:p>
            <a:pPr marL="964883" lvl="1" indent="-260033" algn="just">
              <a:spcAft>
                <a:spcPts val="900"/>
              </a:spcAft>
              <a:buClr>
                <a:srgbClr val="F7D647"/>
              </a:buClr>
              <a:buChar cha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Rent reductions may be negotiated but landlords may not be receptive</a:t>
            </a:r>
          </a:p>
          <a:p>
            <a:pPr marL="704850" lvl="1" algn="just">
              <a:spcAft>
                <a:spcPts val="900"/>
              </a:spcAft>
              <a:buClr>
                <a:srgbClr val="F7D647"/>
              </a:buCl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Examine turnover clauses</a:t>
            </a:r>
          </a:p>
          <a:p>
            <a:pPr marL="704850" lvl="1" algn="just">
              <a:spcAft>
                <a:spcPts val="900"/>
              </a:spcAft>
              <a:buClr>
                <a:srgbClr val="F7D647"/>
              </a:buClr>
              <a:tabLst>
                <a:tab pos="280035" algn="l"/>
              </a:tabLst>
            </a:pPr>
            <a:endParaRPr lang="en-GB" sz="2700" dirty="0"/>
          </a:p>
          <a:p>
            <a:pPr marL="964883" lvl="1" indent="-260033" algn="just">
              <a:spcAft>
                <a:spcPts val="900"/>
              </a:spcAft>
              <a:buClr>
                <a:srgbClr val="F7D647"/>
              </a:buClr>
              <a:buChar char="•"/>
              <a:tabLst>
                <a:tab pos="280035" algn="l"/>
              </a:tabLst>
            </a:pPr>
            <a:r>
              <a:rPr lang="en-GB" sz="2700" dirty="0"/>
              <a:t>If a building is closed rent is likely still due</a:t>
            </a:r>
          </a:p>
          <a:p>
            <a:pPr marL="279083" indent="-260033" algn="just">
              <a:spcAft>
                <a:spcPts val="900"/>
              </a:spcAft>
              <a:buClr>
                <a:srgbClr val="F7D647"/>
              </a:buClr>
              <a:buChar char="•"/>
              <a:tabLst>
                <a:tab pos="280035" algn="l"/>
              </a:tabLst>
            </a:pPr>
            <a:endParaRPr lang="en-GB" sz="2700" dirty="0"/>
          </a:p>
          <a:p>
            <a:pPr marL="279083" indent="-260033" algn="just">
              <a:spcAft>
                <a:spcPts val="900"/>
              </a:spcAft>
              <a:buClr>
                <a:srgbClr val="F7D647"/>
              </a:buClr>
              <a:buChar char="•"/>
              <a:tabLst>
                <a:tab pos="280035" algn="l"/>
              </a:tabLst>
            </a:pPr>
            <a:endParaRPr lang="en-GB" sz="2100" spc="-8" dirty="0">
              <a:solidFill>
                <a:srgbClr val="424F55"/>
              </a:solidFill>
              <a:latin typeface="Arial"/>
              <a:cs typeface="Arial"/>
            </a:endParaRPr>
          </a:p>
          <a:p>
            <a:pPr marL="19050" algn="just">
              <a:spcAft>
                <a:spcPts val="900"/>
              </a:spcAft>
              <a:buClr>
                <a:srgbClr val="F7D647"/>
              </a:buClr>
              <a:tabLst>
                <a:tab pos="280035" algn="l"/>
              </a:tabLst>
            </a:pPr>
            <a:endParaRPr lang="en-GB" sz="21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133166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805891" y="352978"/>
            <a:ext cx="109101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Insolvency / Administration</a:t>
            </a:r>
            <a:endParaRPr sz="3600" dirty="0">
              <a:solidFill>
                <a:srgbClr val="F7D647"/>
              </a:solidFill>
              <a:latin typeface="Arial"/>
              <a:cs typeface="Arial"/>
            </a:endParaRPr>
          </a:p>
        </p:txBody>
      </p:sp>
      <p:sp>
        <p:nvSpPr>
          <p:cNvPr id="4" name="object 4"/>
          <p:cNvSpPr txBox="1"/>
          <p:nvPr/>
        </p:nvSpPr>
        <p:spPr>
          <a:xfrm>
            <a:off x="3300000" y="1402080"/>
            <a:ext cx="12145202" cy="7265450"/>
          </a:xfrm>
          <a:prstGeom prst="rect">
            <a:avLst/>
          </a:prstGeom>
        </p:spPr>
        <p:txBody>
          <a:bodyPr vert="horz" wrap="square" lIns="0" tIns="238125" rIns="0" bIns="0" numCol="1" rtlCol="0">
            <a:spAutoFit/>
          </a:bodyPr>
          <a:lstStyle/>
          <a:p>
            <a:pPr marL="279083" indent="-260033" algn="just">
              <a:spcAft>
                <a:spcPts val="900"/>
              </a:spcAft>
              <a:buClr>
                <a:srgbClr val="F7D647"/>
              </a:buClr>
              <a:buChar char="•"/>
              <a:tabLst>
                <a:tab pos="280035" algn="l"/>
              </a:tabLst>
            </a:pPr>
            <a:r>
              <a:rPr lang="en-GB" sz="3200" b="1" dirty="0"/>
              <a:t>Wrongful Trading</a:t>
            </a:r>
          </a:p>
          <a:p>
            <a:pPr marL="19050" algn="just">
              <a:spcAft>
                <a:spcPts val="900"/>
              </a:spcAft>
              <a:buClr>
                <a:srgbClr val="F7D647"/>
              </a:buClr>
              <a:tabLst>
                <a:tab pos="280035" algn="l"/>
              </a:tabLst>
            </a:pPr>
            <a:endParaRPr lang="en-GB" sz="3200" b="1" dirty="0"/>
          </a:p>
          <a:p>
            <a:pPr marL="964883" lvl="1" indent="-260033" algn="just">
              <a:spcAft>
                <a:spcPts val="900"/>
              </a:spcAft>
              <a:buClr>
                <a:srgbClr val="F7D647"/>
              </a:buClr>
              <a:buChar char="•"/>
              <a:tabLst>
                <a:tab pos="280035" algn="l"/>
              </a:tabLst>
            </a:pPr>
            <a:r>
              <a:rPr lang="en-GB" sz="3200" dirty="0"/>
              <a:t>Rules relaxed for 3 months from March 1  for directors of private limited companies.</a:t>
            </a:r>
          </a:p>
          <a:p>
            <a:pPr marL="704850" lvl="1" algn="just">
              <a:spcAft>
                <a:spcPts val="900"/>
              </a:spcAft>
              <a:buClr>
                <a:srgbClr val="F7D647"/>
              </a:buClr>
              <a:tabLst>
                <a:tab pos="280035" algn="l"/>
              </a:tabLst>
            </a:pPr>
            <a:endParaRPr lang="en-GB" sz="3200" dirty="0"/>
          </a:p>
          <a:p>
            <a:pPr marL="964883" lvl="1" indent="-260033" algn="just">
              <a:spcAft>
                <a:spcPts val="900"/>
              </a:spcAft>
              <a:buClr>
                <a:srgbClr val="F7D647"/>
              </a:buClr>
              <a:buChar char="•"/>
              <a:tabLst>
                <a:tab pos="280035" algn="l"/>
              </a:tabLst>
            </a:pPr>
            <a:r>
              <a:rPr lang="en-GB" sz="3200" dirty="0"/>
              <a:t>Previously directors could become personally liable for continuing to trade when uncertain a business can continue to meet its debts.</a:t>
            </a:r>
          </a:p>
          <a:p>
            <a:pPr marL="964883" lvl="1" indent="-260033" algn="just">
              <a:spcAft>
                <a:spcPts val="900"/>
              </a:spcAft>
              <a:buClr>
                <a:srgbClr val="F7D647"/>
              </a:buClr>
              <a:buChar char="•"/>
              <a:tabLst>
                <a:tab pos="280035" algn="l"/>
              </a:tabLst>
            </a:pPr>
            <a:endParaRPr lang="en-GB" sz="3200" dirty="0"/>
          </a:p>
          <a:p>
            <a:pPr marL="964883" lvl="1" indent="-260033" algn="just">
              <a:spcAft>
                <a:spcPts val="900"/>
              </a:spcAft>
              <a:buClr>
                <a:srgbClr val="F7D647"/>
              </a:buClr>
              <a:buChar char="•"/>
              <a:tabLst>
                <a:tab pos="280035" algn="l"/>
              </a:tabLst>
            </a:pPr>
            <a:r>
              <a:rPr lang="en-GB" sz="3200" dirty="0"/>
              <a:t>Reasonable director test – specific skill, knowledge and experience of the director in question.</a:t>
            </a:r>
          </a:p>
          <a:p>
            <a:pPr marL="279083" indent="-260033" algn="just">
              <a:spcAft>
                <a:spcPts val="900"/>
              </a:spcAft>
              <a:buClr>
                <a:srgbClr val="F7D647"/>
              </a:buClr>
              <a:buChar char="•"/>
              <a:tabLst>
                <a:tab pos="280035" algn="l"/>
              </a:tabLst>
            </a:pPr>
            <a:endParaRPr lang="en-GB" sz="2700" dirty="0"/>
          </a:p>
          <a:p>
            <a:pPr marL="279083" indent="-260033" algn="just">
              <a:spcAft>
                <a:spcPts val="900"/>
              </a:spcAft>
              <a:buClr>
                <a:srgbClr val="F7D647"/>
              </a:buClr>
              <a:buChar char="•"/>
              <a:tabLst>
                <a:tab pos="280035" algn="l"/>
              </a:tabLst>
            </a:pPr>
            <a:endParaRPr lang="en-GB" sz="2100" spc="-8" dirty="0">
              <a:solidFill>
                <a:srgbClr val="424F55"/>
              </a:solidFill>
              <a:latin typeface="Arial"/>
              <a:cs typeface="Arial"/>
            </a:endParaRPr>
          </a:p>
          <a:p>
            <a:pPr marL="19050" algn="just">
              <a:spcAft>
                <a:spcPts val="900"/>
              </a:spcAft>
              <a:buClr>
                <a:srgbClr val="F7D647"/>
              </a:buClr>
              <a:tabLst>
                <a:tab pos="280035" algn="l"/>
              </a:tabLst>
            </a:pPr>
            <a:endParaRPr lang="en-GB" sz="2100" spc="-8" dirty="0">
              <a:solidFill>
                <a:srgbClr val="424F55"/>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212833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D44B-A9FB-CD45-BB1D-1E8AC7655A84}"/>
              </a:ext>
            </a:extLst>
          </p:cNvPr>
          <p:cNvSpPr>
            <a:spLocks noGrp="1"/>
          </p:cNvSpPr>
          <p:nvPr>
            <p:ph type="title"/>
          </p:nvPr>
        </p:nvSpPr>
        <p:spPr/>
        <p:txBody>
          <a:bodyPr/>
          <a:lstStyle/>
          <a:p>
            <a:endParaRPr lang="en-US"/>
          </a:p>
        </p:txBody>
      </p:sp>
      <p:pic>
        <p:nvPicPr>
          <p:cNvPr id="4" name="Picture 3" descr="A picture containing photo, front, black, sign&#10;&#10;Description automatically generated">
            <a:extLst>
              <a:ext uri="{FF2B5EF4-FFF2-40B4-BE49-F238E27FC236}">
                <a16:creationId xmlns:a16="http://schemas.microsoft.com/office/drawing/2014/main" id="{1F036D5A-CA8C-3C4B-89BA-688A186C8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05787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0" y="-8356"/>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2" name="object 2"/>
          <p:cNvSpPr/>
          <p:nvPr/>
        </p:nvSpPr>
        <p:spPr>
          <a:xfrm>
            <a:off x="2193044" y="0"/>
            <a:ext cx="13716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667000" y="455466"/>
            <a:ext cx="12044286"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People Considerations </a:t>
            </a:r>
            <a:endParaRPr sz="3600" dirty="0">
              <a:solidFill>
                <a:srgbClr val="F7D647"/>
              </a:solidFill>
              <a:latin typeface="Arial"/>
              <a:cs typeface="Arial"/>
            </a:endParaRPr>
          </a:p>
        </p:txBody>
      </p:sp>
      <p:graphicFrame>
        <p:nvGraphicFramePr>
          <p:cNvPr id="6" name="Diagram 5">
            <a:extLst>
              <a:ext uri="{FF2B5EF4-FFF2-40B4-BE49-F238E27FC236}">
                <a16:creationId xmlns:a16="http://schemas.microsoft.com/office/drawing/2014/main" id="{23917539-A033-4F2E-A3EC-BF33A8525E16}"/>
              </a:ext>
            </a:extLst>
          </p:cNvPr>
          <p:cNvGraphicFramePr/>
          <p:nvPr>
            <p:extLst>
              <p:ext uri="{D42A27DB-BD31-4B8C-83A1-F6EECF244321}">
                <p14:modId xmlns:p14="http://schemas.microsoft.com/office/powerpoint/2010/main" val="1488585615"/>
              </p:ext>
            </p:extLst>
          </p:nvPr>
        </p:nvGraphicFramePr>
        <p:xfrm>
          <a:off x="1916898" y="2804023"/>
          <a:ext cx="13101589" cy="6433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4">
            <a:extLst>
              <a:ext uri="{FF2B5EF4-FFF2-40B4-BE49-F238E27FC236}">
                <a16:creationId xmlns:a16="http://schemas.microsoft.com/office/drawing/2014/main" id="{17CBE560-75E8-433B-B5A1-06562AACDC38}"/>
              </a:ext>
            </a:extLst>
          </p:cNvPr>
          <p:cNvSpPr txBox="1">
            <a:spLocks/>
          </p:cNvSpPr>
          <p:nvPr/>
        </p:nvSpPr>
        <p:spPr>
          <a:xfrm>
            <a:off x="2785888" y="2400300"/>
            <a:ext cx="12530312" cy="573234"/>
          </a:xfrm>
          <a:prstGeom prst="rect">
            <a:avLst/>
          </a:prstGeom>
        </p:spPr>
        <p:txBody>
          <a:bodyPr vert="horz" wrap="square" lIns="0" tIns="19050" rIns="0" bIns="0" rtlCol="0">
            <a:spAutoFit/>
          </a:bodyPr>
          <a:lstStyle>
            <a:lvl1pPr>
              <a:defRPr sz="3600" b="1" i="0">
                <a:solidFill>
                  <a:srgbClr val="F39253"/>
                </a:solidFill>
                <a:latin typeface="Arial"/>
                <a:ea typeface="+mj-ea"/>
                <a:cs typeface="Arial"/>
              </a:defRPr>
            </a:lvl1pPr>
          </a:lstStyle>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Don’t panic. But do plan</a:t>
            </a:r>
            <a:r>
              <a:rPr lang="en-GB" i="1" dirty="0">
                <a:solidFill>
                  <a:srgbClr val="F7D647"/>
                </a:solidFill>
                <a:latin typeface="Times New Roman" panose="02020603050405020304" pitchFamily="18" charset="0"/>
                <a:cs typeface="Times New Roman" panose="02020603050405020304" pitchFamily="18" charset="0"/>
              </a:rPr>
              <a:t>.</a:t>
            </a:r>
            <a:endParaRPr lang="en-GB" kern="0" dirty="0">
              <a:solidFill>
                <a:srgbClr val="F7D64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1536765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212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alphaModFix amt="60000"/>
            <a:extLst>
              <a:ext uri="{28A0092B-C50C-407E-A947-70E740481C1C}">
                <a14:useLocalDpi xmlns:a14="http://schemas.microsoft.com/office/drawing/2010/main" val="0"/>
              </a:ext>
            </a:extLst>
          </a:blip>
          <a:srcRect l="18648" t="12687" r="32126" b="65"/>
          <a:stretch/>
        </p:blipFill>
        <p:spPr>
          <a:xfrm>
            <a:off x="0" y="0"/>
            <a:ext cx="8725528" cy="10305661"/>
          </a:xfrm>
          <a:prstGeom prst="rect">
            <a:avLst/>
          </a:prstGeom>
        </p:spPr>
      </p:pic>
      <p:sp>
        <p:nvSpPr>
          <p:cNvPr id="5" name="AutoShape 5"/>
          <p:cNvSpPr/>
          <p:nvPr/>
        </p:nvSpPr>
        <p:spPr>
          <a:xfrm>
            <a:off x="8725528" y="0"/>
            <a:ext cx="9562472" cy="10287000"/>
          </a:xfrm>
          <a:prstGeom prst="rect">
            <a:avLst/>
          </a:prstGeom>
          <a:solidFill>
            <a:srgbClr val="FFFFFF"/>
          </a:solidFill>
        </p:spPr>
      </p:sp>
      <p:pic>
        <p:nvPicPr>
          <p:cNvPr id="15" name="Picture 14">
            <a:extLst>
              <a:ext uri="{FF2B5EF4-FFF2-40B4-BE49-F238E27FC236}">
                <a16:creationId xmlns:a16="http://schemas.microsoft.com/office/drawing/2014/main" id="{1B4034B8-5EF5-5A4B-9431-6629C93AE1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3472" y="1201511"/>
            <a:ext cx="2890789" cy="1290530"/>
          </a:xfrm>
          <a:prstGeom prst="rect">
            <a:avLst/>
          </a:prstGeom>
        </p:spPr>
      </p:pic>
      <p:pic>
        <p:nvPicPr>
          <p:cNvPr id="18" name="Picture 17">
            <a:extLst>
              <a:ext uri="{FF2B5EF4-FFF2-40B4-BE49-F238E27FC236}">
                <a16:creationId xmlns:a16="http://schemas.microsoft.com/office/drawing/2014/main" id="{AC180AF6-7A36-8B4A-8AC0-458FE85421B0}"/>
              </a:ext>
            </a:extLst>
          </p:cNvPr>
          <p:cNvPicPr>
            <a:picLocks noChangeAspect="1"/>
          </p:cNvPicPr>
          <p:nvPr/>
        </p:nvPicPr>
        <p:blipFill rotWithShape="1">
          <a:blip r:embed="rId4">
            <a:extLst>
              <a:ext uri="{28A0092B-C50C-407E-A947-70E740481C1C}">
                <a14:useLocalDpi xmlns:a14="http://schemas.microsoft.com/office/drawing/2010/main" val="0"/>
              </a:ext>
            </a:extLst>
          </a:blip>
          <a:srcRect l="6286" t="39842" r="6776" b="40739"/>
          <a:stretch/>
        </p:blipFill>
        <p:spPr>
          <a:xfrm>
            <a:off x="8884011" y="7468703"/>
            <a:ext cx="9245506" cy="2810929"/>
          </a:xfrm>
          <a:prstGeom prst="rect">
            <a:avLst/>
          </a:prstGeom>
        </p:spPr>
      </p:pic>
      <p:pic>
        <p:nvPicPr>
          <p:cNvPr id="20" name="Picture 19">
            <a:extLst>
              <a:ext uri="{FF2B5EF4-FFF2-40B4-BE49-F238E27FC236}">
                <a16:creationId xmlns:a16="http://schemas.microsoft.com/office/drawing/2014/main" id="{6A314A2F-9A74-A04E-8784-D516D6CED1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60938" y="3693552"/>
            <a:ext cx="2744389" cy="2786813"/>
          </a:xfrm>
          <a:prstGeom prst="rect">
            <a:avLst/>
          </a:prstGeom>
        </p:spPr>
      </p:pic>
      <p:pic>
        <p:nvPicPr>
          <p:cNvPr id="14" name="Picture 13">
            <a:extLst>
              <a:ext uri="{FF2B5EF4-FFF2-40B4-BE49-F238E27FC236}">
                <a16:creationId xmlns:a16="http://schemas.microsoft.com/office/drawing/2014/main" id="{424A3B26-BE87-CA4A-A0D5-DF39FE2BF1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42" y="218241"/>
            <a:ext cx="707534" cy="429459"/>
          </a:xfrm>
          <a:prstGeom prst="rect">
            <a:avLst/>
          </a:prstGeom>
        </p:spPr>
      </p:pic>
      <p:sp>
        <p:nvSpPr>
          <p:cNvPr id="9" name="L-shape 8">
            <a:extLst>
              <a:ext uri="{FF2B5EF4-FFF2-40B4-BE49-F238E27FC236}">
                <a16:creationId xmlns:a16="http://schemas.microsoft.com/office/drawing/2014/main" id="{8DE9D582-53A7-354D-A638-716ADE65B7DB}"/>
              </a:ext>
            </a:extLst>
          </p:cNvPr>
          <p:cNvSpPr/>
          <p:nvPr/>
        </p:nvSpPr>
        <p:spPr>
          <a:xfrm>
            <a:off x="426616" y="7104238"/>
            <a:ext cx="2697584" cy="2856828"/>
          </a:xfrm>
          <a:prstGeom prst="corner">
            <a:avLst>
              <a:gd name="adj1" fmla="val 5649"/>
              <a:gd name="adj2" fmla="val 5515"/>
            </a:avLst>
          </a:prstGeom>
          <a:solidFill>
            <a:srgbClr val="00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shape 20">
            <a:extLst>
              <a:ext uri="{FF2B5EF4-FFF2-40B4-BE49-F238E27FC236}">
                <a16:creationId xmlns:a16="http://schemas.microsoft.com/office/drawing/2014/main" id="{B9D488C3-A60C-8549-BAC3-22AE849F1B98}"/>
              </a:ext>
            </a:extLst>
          </p:cNvPr>
          <p:cNvSpPr/>
          <p:nvPr/>
        </p:nvSpPr>
        <p:spPr>
          <a:xfrm rot="10800000">
            <a:off x="5672277" y="348161"/>
            <a:ext cx="2697584" cy="2856828"/>
          </a:xfrm>
          <a:prstGeom prst="corner">
            <a:avLst>
              <a:gd name="adj1" fmla="val 5649"/>
              <a:gd name="adj2" fmla="val 5515"/>
            </a:avLst>
          </a:prstGeom>
          <a:solidFill>
            <a:srgbClr val="00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86665" y="4371281"/>
            <a:ext cx="5750269" cy="1563098"/>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72600" y="541572"/>
            <a:ext cx="4978400" cy="2743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628900" y="429664"/>
            <a:ext cx="12044286"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Give / Gather Information</a:t>
            </a:r>
            <a:endParaRPr sz="3600" dirty="0">
              <a:solidFill>
                <a:srgbClr val="F7D647"/>
              </a:solidFill>
              <a:latin typeface="Arial"/>
              <a:cs typeface="Arial"/>
            </a:endParaRPr>
          </a:p>
        </p:txBody>
      </p:sp>
      <p:graphicFrame>
        <p:nvGraphicFramePr>
          <p:cNvPr id="6" name="Diagram 5">
            <a:extLst>
              <a:ext uri="{FF2B5EF4-FFF2-40B4-BE49-F238E27FC236}">
                <a16:creationId xmlns:a16="http://schemas.microsoft.com/office/drawing/2014/main" id="{23917539-A033-4F2E-A3EC-BF33A8525E16}"/>
              </a:ext>
            </a:extLst>
          </p:cNvPr>
          <p:cNvGraphicFramePr/>
          <p:nvPr/>
        </p:nvGraphicFramePr>
        <p:xfrm>
          <a:off x="2614438" y="2027123"/>
          <a:ext cx="12873212" cy="6433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4">
            <a:extLst>
              <a:ext uri="{FF2B5EF4-FFF2-40B4-BE49-F238E27FC236}">
                <a16:creationId xmlns:a16="http://schemas.microsoft.com/office/drawing/2014/main" id="{17CBE560-75E8-433B-B5A1-06562AACDC38}"/>
              </a:ext>
            </a:extLst>
          </p:cNvPr>
          <p:cNvSpPr txBox="1">
            <a:spLocks/>
          </p:cNvSpPr>
          <p:nvPr/>
        </p:nvSpPr>
        <p:spPr>
          <a:xfrm>
            <a:off x="2785889" y="1827066"/>
            <a:ext cx="12530312" cy="573234"/>
          </a:xfrm>
          <a:prstGeom prst="rect">
            <a:avLst/>
          </a:prstGeom>
        </p:spPr>
        <p:txBody>
          <a:bodyPr vert="horz" wrap="square" lIns="0" tIns="19050" rIns="0" bIns="0" rtlCol="0">
            <a:spAutoFit/>
          </a:bodyPr>
          <a:lstStyle>
            <a:lvl1pPr>
              <a:defRPr sz="3600" b="1" i="0">
                <a:solidFill>
                  <a:srgbClr val="F39253"/>
                </a:solidFill>
                <a:latin typeface="Arial"/>
                <a:ea typeface="+mj-ea"/>
                <a:cs typeface="Arial"/>
              </a:defRPr>
            </a:lvl1pPr>
          </a:lstStyle>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Calm voice of authority</a:t>
            </a:r>
            <a:r>
              <a:rPr lang="en-GB" i="1" dirty="0">
                <a:solidFill>
                  <a:srgbClr val="F7D647"/>
                </a:solidFill>
                <a:latin typeface="Times New Roman" panose="02020603050405020304" pitchFamily="18" charset="0"/>
                <a:cs typeface="Times New Roman" panose="02020603050405020304" pitchFamily="18" charset="0"/>
              </a:rPr>
              <a:t>.</a:t>
            </a:r>
            <a:endParaRPr lang="en-GB" kern="0" dirty="0">
              <a:solidFill>
                <a:srgbClr val="F7D64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634944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2" name="object 2"/>
          <p:cNvSpPr/>
          <p:nvPr/>
        </p:nvSpPr>
        <p:spPr>
          <a:xfrm>
            <a:off x="2286000" y="1"/>
            <a:ext cx="13716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628900" y="429664"/>
            <a:ext cx="12044286"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Be Law Aware</a:t>
            </a:r>
            <a:endParaRPr sz="3600" dirty="0">
              <a:solidFill>
                <a:srgbClr val="F7D647"/>
              </a:solidFill>
              <a:latin typeface="Arial"/>
              <a:cs typeface="Arial"/>
            </a:endParaRPr>
          </a:p>
        </p:txBody>
      </p:sp>
      <p:graphicFrame>
        <p:nvGraphicFramePr>
          <p:cNvPr id="6" name="Diagram 5">
            <a:extLst>
              <a:ext uri="{FF2B5EF4-FFF2-40B4-BE49-F238E27FC236}">
                <a16:creationId xmlns:a16="http://schemas.microsoft.com/office/drawing/2014/main" id="{23917539-A033-4F2E-A3EC-BF33A8525E16}"/>
              </a:ext>
            </a:extLst>
          </p:cNvPr>
          <p:cNvGraphicFramePr/>
          <p:nvPr/>
        </p:nvGraphicFramePr>
        <p:xfrm>
          <a:off x="3129011" y="3298594"/>
          <a:ext cx="11844066" cy="506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4">
            <a:extLst>
              <a:ext uri="{FF2B5EF4-FFF2-40B4-BE49-F238E27FC236}">
                <a16:creationId xmlns:a16="http://schemas.microsoft.com/office/drawing/2014/main" id="{17CBE560-75E8-433B-B5A1-06562AACDC38}"/>
              </a:ext>
            </a:extLst>
          </p:cNvPr>
          <p:cNvSpPr txBox="1">
            <a:spLocks/>
          </p:cNvSpPr>
          <p:nvPr/>
        </p:nvSpPr>
        <p:spPr>
          <a:xfrm>
            <a:off x="2785889" y="1827066"/>
            <a:ext cx="12530312" cy="573234"/>
          </a:xfrm>
          <a:prstGeom prst="rect">
            <a:avLst/>
          </a:prstGeom>
        </p:spPr>
        <p:txBody>
          <a:bodyPr vert="horz" wrap="square" lIns="0" tIns="19050" rIns="0" bIns="0" rtlCol="0">
            <a:spAutoFit/>
          </a:bodyPr>
          <a:lstStyle>
            <a:lvl1pPr>
              <a:defRPr sz="3600" b="1" i="0">
                <a:solidFill>
                  <a:srgbClr val="F39253"/>
                </a:solidFill>
                <a:latin typeface="Arial"/>
                <a:ea typeface="+mj-ea"/>
                <a:cs typeface="Arial"/>
              </a:defRPr>
            </a:lvl1pPr>
          </a:lstStyle>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Don’t panic. But do plan</a:t>
            </a:r>
            <a:r>
              <a:rPr lang="en-GB" i="1" dirty="0">
                <a:solidFill>
                  <a:srgbClr val="F7D647"/>
                </a:solidFill>
                <a:latin typeface="Times New Roman" panose="02020603050405020304" pitchFamily="18" charset="0"/>
                <a:cs typeface="Times New Roman" panose="02020603050405020304" pitchFamily="18" charset="0"/>
              </a:rPr>
              <a:t>.</a:t>
            </a:r>
            <a:endParaRPr lang="en-GB" kern="0" dirty="0">
              <a:solidFill>
                <a:srgbClr val="F7D64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665700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object 2"/>
          <p:cNvSpPr/>
          <p:nvPr/>
        </p:nvSpPr>
        <p:spPr>
          <a:xfrm>
            <a:off x="0" y="1"/>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2" name="object 2"/>
          <p:cNvSpPr/>
          <p:nvPr/>
        </p:nvSpPr>
        <p:spPr>
          <a:xfrm>
            <a:off x="2286000" y="1"/>
            <a:ext cx="13716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628900" y="429664"/>
            <a:ext cx="12044286"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People focused Business Continuity Planning</a:t>
            </a:r>
            <a:endParaRPr sz="3600" dirty="0">
              <a:solidFill>
                <a:srgbClr val="F7D647"/>
              </a:solidFill>
              <a:latin typeface="Arial"/>
              <a:cs typeface="Arial"/>
            </a:endParaRPr>
          </a:p>
        </p:txBody>
      </p:sp>
      <p:sp>
        <p:nvSpPr>
          <p:cNvPr id="7" name="object 4">
            <a:extLst>
              <a:ext uri="{FF2B5EF4-FFF2-40B4-BE49-F238E27FC236}">
                <a16:creationId xmlns:a16="http://schemas.microsoft.com/office/drawing/2014/main" id="{17CBE560-75E8-433B-B5A1-06562AACDC38}"/>
              </a:ext>
            </a:extLst>
          </p:cNvPr>
          <p:cNvSpPr txBox="1">
            <a:spLocks/>
          </p:cNvSpPr>
          <p:nvPr/>
        </p:nvSpPr>
        <p:spPr>
          <a:xfrm>
            <a:off x="2743201" y="1634907"/>
            <a:ext cx="12530312" cy="573234"/>
          </a:xfrm>
          <a:prstGeom prst="rect">
            <a:avLst/>
          </a:prstGeom>
        </p:spPr>
        <p:txBody>
          <a:bodyPr vert="horz" wrap="square" lIns="0" tIns="19050" rIns="0" bIns="0" rtlCol="0">
            <a:spAutoFit/>
          </a:bodyPr>
          <a:lstStyle>
            <a:lvl1pPr>
              <a:defRPr sz="3600" b="1" i="0">
                <a:solidFill>
                  <a:srgbClr val="F39253"/>
                </a:solidFill>
                <a:latin typeface="Arial"/>
                <a:ea typeface="+mj-ea"/>
                <a:cs typeface="Arial"/>
              </a:defRPr>
            </a:lvl1pPr>
          </a:lstStyle>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Keep the company running</a:t>
            </a:r>
            <a:r>
              <a:rPr lang="en-GB" i="1" dirty="0">
                <a:solidFill>
                  <a:srgbClr val="F7D647"/>
                </a:solidFill>
                <a:latin typeface="Times New Roman" panose="02020603050405020304" pitchFamily="18" charset="0"/>
                <a:cs typeface="Times New Roman" panose="02020603050405020304" pitchFamily="18" charset="0"/>
              </a:rPr>
              <a:t>.</a:t>
            </a:r>
            <a:endParaRPr lang="en-GB" kern="0" dirty="0">
              <a:solidFill>
                <a:srgbClr val="F7D64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141499" y="9071801"/>
            <a:ext cx="184731" cy="507831"/>
          </a:xfrm>
          <a:prstGeom prst="rect">
            <a:avLst/>
          </a:prstGeom>
          <a:noFill/>
        </p:spPr>
        <p:txBody>
          <a:bodyPr wrap="none" numCol="2" rtlCol="0">
            <a:spAutoFit/>
          </a:bodyPr>
          <a:lstStyle/>
          <a:p>
            <a:r>
              <a:rPr lang="en-GB" sz="2700" dirty="0"/>
              <a:t>    </a:t>
            </a:r>
          </a:p>
        </p:txBody>
      </p:sp>
      <p:sp>
        <p:nvSpPr>
          <p:cNvPr id="36" name="Shape 441">
            <a:extLst>
              <a:ext uri="{FF2B5EF4-FFF2-40B4-BE49-F238E27FC236}">
                <a16:creationId xmlns:a16="http://schemas.microsoft.com/office/drawing/2014/main" id="{9658202C-5156-4421-92C5-BBFF3DD6DD14}"/>
              </a:ext>
            </a:extLst>
          </p:cNvPr>
          <p:cNvSpPr/>
          <p:nvPr/>
        </p:nvSpPr>
        <p:spPr>
          <a:xfrm>
            <a:off x="5468408" y="3203126"/>
            <a:ext cx="1384964" cy="1403909"/>
          </a:xfrm>
          <a:prstGeom prst="ellipse">
            <a:avLst/>
          </a:prstGeom>
          <a:solidFill>
            <a:schemeClr val="accent1"/>
          </a:solidFill>
          <a:ln>
            <a:noFill/>
          </a:ln>
        </p:spPr>
        <p:txBody>
          <a:bodyPr lIns="137120" tIns="68550" rIns="137120" bIns="68550" anchor="ctr" anchorCtr="0">
            <a:noAutofit/>
          </a:bodyPr>
          <a:lstStyle/>
          <a:p>
            <a:pPr algn="ctr"/>
            <a:endParaRPr sz="4800">
              <a:solidFill>
                <a:schemeClr val="lt1"/>
              </a:solidFill>
              <a:latin typeface="Lato"/>
              <a:ea typeface="Lato"/>
              <a:cs typeface="Lato"/>
              <a:sym typeface="Lato"/>
            </a:endParaRPr>
          </a:p>
        </p:txBody>
      </p:sp>
      <p:sp>
        <p:nvSpPr>
          <p:cNvPr id="37" name="Shape 442">
            <a:extLst>
              <a:ext uri="{FF2B5EF4-FFF2-40B4-BE49-F238E27FC236}">
                <a16:creationId xmlns:a16="http://schemas.microsoft.com/office/drawing/2014/main" id="{6098BC22-E707-481C-BCC9-CF9F85ACDF11}"/>
              </a:ext>
            </a:extLst>
          </p:cNvPr>
          <p:cNvSpPr/>
          <p:nvPr/>
        </p:nvSpPr>
        <p:spPr>
          <a:xfrm>
            <a:off x="12100202" y="4867493"/>
            <a:ext cx="1384964" cy="1403909"/>
          </a:xfrm>
          <a:prstGeom prst="ellipse">
            <a:avLst/>
          </a:prstGeom>
          <a:solidFill>
            <a:schemeClr val="accent2"/>
          </a:solidFill>
          <a:ln>
            <a:noFill/>
          </a:ln>
        </p:spPr>
        <p:txBody>
          <a:bodyPr lIns="137120" tIns="68550" rIns="137120" bIns="68550" anchor="ctr" anchorCtr="0">
            <a:noAutofit/>
          </a:bodyPr>
          <a:lstStyle/>
          <a:p>
            <a:pPr algn="ctr"/>
            <a:endParaRPr sz="4800">
              <a:solidFill>
                <a:schemeClr val="lt1"/>
              </a:solidFill>
              <a:latin typeface="Lato"/>
              <a:ea typeface="Lato"/>
              <a:cs typeface="Lato"/>
              <a:sym typeface="Lato"/>
            </a:endParaRPr>
          </a:p>
        </p:txBody>
      </p:sp>
      <p:sp>
        <p:nvSpPr>
          <p:cNvPr id="38" name="Shape 443">
            <a:extLst>
              <a:ext uri="{FF2B5EF4-FFF2-40B4-BE49-F238E27FC236}">
                <a16:creationId xmlns:a16="http://schemas.microsoft.com/office/drawing/2014/main" id="{C6F6774F-1515-4439-876E-90C880BB3330}"/>
              </a:ext>
            </a:extLst>
          </p:cNvPr>
          <p:cNvSpPr/>
          <p:nvPr/>
        </p:nvSpPr>
        <p:spPr>
          <a:xfrm>
            <a:off x="5213398" y="6457861"/>
            <a:ext cx="1384964" cy="1403909"/>
          </a:xfrm>
          <a:prstGeom prst="ellipse">
            <a:avLst/>
          </a:prstGeom>
          <a:solidFill>
            <a:schemeClr val="accent3"/>
          </a:solidFill>
          <a:ln>
            <a:noFill/>
          </a:ln>
        </p:spPr>
        <p:txBody>
          <a:bodyPr lIns="137120" tIns="68550" rIns="137120" bIns="68550" anchor="ctr" anchorCtr="0">
            <a:noAutofit/>
          </a:bodyPr>
          <a:lstStyle/>
          <a:p>
            <a:pPr algn="ctr"/>
            <a:endParaRPr sz="4800">
              <a:solidFill>
                <a:schemeClr val="lt1"/>
              </a:solidFill>
              <a:latin typeface="Lato"/>
              <a:ea typeface="Lato"/>
              <a:cs typeface="Lato"/>
              <a:sym typeface="Lato"/>
            </a:endParaRPr>
          </a:p>
        </p:txBody>
      </p:sp>
      <p:sp>
        <p:nvSpPr>
          <p:cNvPr id="39" name="Shape 444">
            <a:extLst>
              <a:ext uri="{FF2B5EF4-FFF2-40B4-BE49-F238E27FC236}">
                <a16:creationId xmlns:a16="http://schemas.microsoft.com/office/drawing/2014/main" id="{6909B293-AE4E-4A3E-BBDE-81C0739A1727}"/>
              </a:ext>
            </a:extLst>
          </p:cNvPr>
          <p:cNvSpPr/>
          <p:nvPr/>
        </p:nvSpPr>
        <p:spPr>
          <a:xfrm>
            <a:off x="12217996" y="8220616"/>
            <a:ext cx="1384964" cy="1403909"/>
          </a:xfrm>
          <a:prstGeom prst="ellipse">
            <a:avLst/>
          </a:prstGeom>
          <a:solidFill>
            <a:schemeClr val="accent4"/>
          </a:solidFill>
          <a:ln>
            <a:noFill/>
          </a:ln>
        </p:spPr>
        <p:txBody>
          <a:bodyPr lIns="137120" tIns="68550" rIns="137120" bIns="68550" anchor="ctr" anchorCtr="0">
            <a:noAutofit/>
          </a:bodyPr>
          <a:lstStyle/>
          <a:p>
            <a:pPr algn="ctr"/>
            <a:endParaRPr sz="4800">
              <a:solidFill>
                <a:schemeClr val="lt1"/>
              </a:solidFill>
              <a:latin typeface="Lato"/>
              <a:ea typeface="Lato"/>
              <a:cs typeface="Lato"/>
              <a:sym typeface="Lato"/>
            </a:endParaRPr>
          </a:p>
        </p:txBody>
      </p:sp>
      <p:sp>
        <p:nvSpPr>
          <p:cNvPr id="40" name="Shape 445">
            <a:extLst>
              <a:ext uri="{FF2B5EF4-FFF2-40B4-BE49-F238E27FC236}">
                <a16:creationId xmlns:a16="http://schemas.microsoft.com/office/drawing/2014/main" id="{FB0CA619-4401-42D5-A43C-E2E01B07D203}"/>
              </a:ext>
            </a:extLst>
          </p:cNvPr>
          <p:cNvSpPr/>
          <p:nvPr/>
        </p:nvSpPr>
        <p:spPr>
          <a:xfrm rot="5400000">
            <a:off x="8021949" y="6600227"/>
            <a:ext cx="3096882" cy="4230276"/>
          </a:xfrm>
          <a:prstGeom prst="chevron">
            <a:avLst>
              <a:gd name="adj" fmla="val 20758"/>
            </a:avLst>
          </a:prstGeom>
          <a:solidFill>
            <a:schemeClr val="accent4"/>
          </a:solidFill>
          <a:ln>
            <a:noFill/>
          </a:ln>
        </p:spPr>
        <p:txBody>
          <a:bodyPr lIns="68570" tIns="68570" rIns="68570" bIns="68570" anchor="ctr" anchorCtr="0">
            <a:noAutofit/>
          </a:bodyPr>
          <a:lstStyle/>
          <a:p>
            <a:endParaRPr sz="1350"/>
          </a:p>
        </p:txBody>
      </p:sp>
      <p:sp>
        <p:nvSpPr>
          <p:cNvPr id="41" name="Shape 446">
            <a:extLst>
              <a:ext uri="{FF2B5EF4-FFF2-40B4-BE49-F238E27FC236}">
                <a16:creationId xmlns:a16="http://schemas.microsoft.com/office/drawing/2014/main" id="{AC026268-9606-47F5-9A7B-7802D764DAAE}"/>
              </a:ext>
            </a:extLst>
          </p:cNvPr>
          <p:cNvSpPr txBox="1"/>
          <p:nvPr/>
        </p:nvSpPr>
        <p:spPr>
          <a:xfrm>
            <a:off x="7455236" y="8646658"/>
            <a:ext cx="4230294" cy="1811171"/>
          </a:xfrm>
          <a:prstGeom prst="rect">
            <a:avLst/>
          </a:prstGeom>
          <a:noFill/>
          <a:ln>
            <a:noFill/>
          </a:ln>
        </p:spPr>
        <p:txBody>
          <a:bodyPr lIns="315395" tIns="68550" rIns="137120" bIns="68550" anchor="t" anchorCtr="0">
            <a:noAutofit/>
          </a:bodyPr>
          <a:lstStyle/>
          <a:p>
            <a:pPr algn="ctr">
              <a:buSzPct val="25000"/>
            </a:pPr>
            <a:r>
              <a:rPr lang="en-US" sz="4050" dirty="0">
                <a:solidFill>
                  <a:srgbClr val="FFFFFF"/>
                </a:solidFill>
                <a:latin typeface="Lato"/>
                <a:ea typeface="Lato"/>
                <a:cs typeface="Lato"/>
                <a:sym typeface="Lato"/>
              </a:rPr>
              <a:t>Key People</a:t>
            </a:r>
          </a:p>
        </p:txBody>
      </p:sp>
      <p:sp>
        <p:nvSpPr>
          <p:cNvPr id="42" name="Shape 447">
            <a:extLst>
              <a:ext uri="{FF2B5EF4-FFF2-40B4-BE49-F238E27FC236}">
                <a16:creationId xmlns:a16="http://schemas.microsoft.com/office/drawing/2014/main" id="{D2AADB78-BD57-4F96-8B7B-9297EABD9142}"/>
              </a:ext>
            </a:extLst>
          </p:cNvPr>
          <p:cNvSpPr/>
          <p:nvPr/>
        </p:nvSpPr>
        <p:spPr>
          <a:xfrm rot="5400000">
            <a:off x="8007234" y="4872893"/>
            <a:ext cx="3096882" cy="4200845"/>
          </a:xfrm>
          <a:prstGeom prst="chevron">
            <a:avLst>
              <a:gd name="adj" fmla="val 20758"/>
            </a:avLst>
          </a:prstGeom>
          <a:solidFill>
            <a:schemeClr val="accent3"/>
          </a:solidFill>
          <a:ln>
            <a:noFill/>
          </a:ln>
        </p:spPr>
        <p:txBody>
          <a:bodyPr lIns="68570" tIns="68570" rIns="68570" bIns="68570" anchor="ctr" anchorCtr="0">
            <a:noAutofit/>
          </a:bodyPr>
          <a:lstStyle/>
          <a:p>
            <a:endParaRPr sz="1350"/>
          </a:p>
        </p:txBody>
      </p:sp>
      <p:sp>
        <p:nvSpPr>
          <p:cNvPr id="43" name="Shape 448">
            <a:extLst>
              <a:ext uri="{FF2B5EF4-FFF2-40B4-BE49-F238E27FC236}">
                <a16:creationId xmlns:a16="http://schemas.microsoft.com/office/drawing/2014/main" id="{1C56F7F7-C7A0-4144-A12B-99EFBBBD60C4}"/>
              </a:ext>
            </a:extLst>
          </p:cNvPr>
          <p:cNvSpPr txBox="1"/>
          <p:nvPr/>
        </p:nvSpPr>
        <p:spPr>
          <a:xfrm>
            <a:off x="7425807" y="6904447"/>
            <a:ext cx="4259721" cy="1811171"/>
          </a:xfrm>
          <a:prstGeom prst="rect">
            <a:avLst/>
          </a:prstGeom>
          <a:noFill/>
          <a:ln>
            <a:noFill/>
          </a:ln>
        </p:spPr>
        <p:txBody>
          <a:bodyPr lIns="315395" tIns="68550" rIns="137120" bIns="68550" anchor="t" anchorCtr="0">
            <a:noAutofit/>
          </a:bodyPr>
          <a:lstStyle/>
          <a:p>
            <a:pPr algn="ctr">
              <a:buSzPct val="25000"/>
            </a:pPr>
            <a:r>
              <a:rPr lang="en-US" sz="4050" dirty="0">
                <a:solidFill>
                  <a:srgbClr val="FFFFFF"/>
                </a:solidFill>
                <a:latin typeface="Lato"/>
                <a:ea typeface="Lato"/>
                <a:cs typeface="Lato"/>
                <a:sym typeface="Lato"/>
              </a:rPr>
              <a:t>Flexible Working</a:t>
            </a:r>
          </a:p>
        </p:txBody>
      </p:sp>
      <p:sp>
        <p:nvSpPr>
          <p:cNvPr id="44" name="Shape 449">
            <a:extLst>
              <a:ext uri="{FF2B5EF4-FFF2-40B4-BE49-F238E27FC236}">
                <a16:creationId xmlns:a16="http://schemas.microsoft.com/office/drawing/2014/main" id="{A0FDCC02-5B57-4788-ADA5-FCA746925ECA}"/>
              </a:ext>
            </a:extLst>
          </p:cNvPr>
          <p:cNvSpPr/>
          <p:nvPr/>
        </p:nvSpPr>
        <p:spPr>
          <a:xfrm rot="5400000">
            <a:off x="8007232" y="3123926"/>
            <a:ext cx="3096887" cy="4200845"/>
          </a:xfrm>
          <a:prstGeom prst="chevron">
            <a:avLst>
              <a:gd name="adj" fmla="val 20758"/>
            </a:avLst>
          </a:prstGeom>
          <a:solidFill>
            <a:schemeClr val="accent2"/>
          </a:solidFill>
          <a:ln>
            <a:noFill/>
          </a:ln>
        </p:spPr>
        <p:txBody>
          <a:bodyPr lIns="68570" tIns="68570" rIns="68570" bIns="68570" anchor="ctr" anchorCtr="0">
            <a:noAutofit/>
          </a:bodyPr>
          <a:lstStyle/>
          <a:p>
            <a:endParaRPr sz="1350"/>
          </a:p>
        </p:txBody>
      </p:sp>
      <p:sp>
        <p:nvSpPr>
          <p:cNvPr id="45" name="Shape 450">
            <a:extLst>
              <a:ext uri="{FF2B5EF4-FFF2-40B4-BE49-F238E27FC236}">
                <a16:creationId xmlns:a16="http://schemas.microsoft.com/office/drawing/2014/main" id="{5F5F2399-D452-4A74-B71B-B44A1CD94C14}"/>
              </a:ext>
            </a:extLst>
          </p:cNvPr>
          <p:cNvSpPr txBox="1"/>
          <p:nvPr/>
        </p:nvSpPr>
        <p:spPr>
          <a:xfrm>
            <a:off x="7396378" y="5223362"/>
            <a:ext cx="4259720" cy="1811171"/>
          </a:xfrm>
          <a:prstGeom prst="rect">
            <a:avLst/>
          </a:prstGeom>
          <a:noFill/>
          <a:ln>
            <a:noFill/>
          </a:ln>
        </p:spPr>
        <p:txBody>
          <a:bodyPr lIns="315395" tIns="68550" rIns="137120" bIns="68550" anchor="t" anchorCtr="0">
            <a:noAutofit/>
          </a:bodyPr>
          <a:lstStyle/>
          <a:p>
            <a:pPr algn="ctr">
              <a:buSzPct val="25000"/>
            </a:pPr>
            <a:r>
              <a:rPr lang="en-US" sz="4050" dirty="0">
                <a:solidFill>
                  <a:srgbClr val="FFFFFF"/>
                </a:solidFill>
                <a:latin typeface="Lato"/>
                <a:ea typeface="Lato"/>
                <a:cs typeface="Lato"/>
                <a:sym typeface="Lato"/>
              </a:rPr>
              <a:t>Scenarios</a:t>
            </a:r>
          </a:p>
        </p:txBody>
      </p:sp>
      <p:sp>
        <p:nvSpPr>
          <p:cNvPr id="46" name="Shape 451">
            <a:extLst>
              <a:ext uri="{FF2B5EF4-FFF2-40B4-BE49-F238E27FC236}">
                <a16:creationId xmlns:a16="http://schemas.microsoft.com/office/drawing/2014/main" id="{BAF688C1-EAA2-4447-A30D-6D9C81C69F67}"/>
              </a:ext>
            </a:extLst>
          </p:cNvPr>
          <p:cNvSpPr/>
          <p:nvPr/>
        </p:nvSpPr>
        <p:spPr>
          <a:xfrm rot="5400000">
            <a:off x="8254366" y="1633747"/>
            <a:ext cx="2602622" cy="4200845"/>
          </a:xfrm>
          <a:prstGeom prst="homePlate">
            <a:avLst>
              <a:gd name="adj" fmla="val 22102"/>
            </a:avLst>
          </a:prstGeom>
          <a:solidFill>
            <a:schemeClr val="accent1"/>
          </a:solidFill>
          <a:ln>
            <a:noFill/>
          </a:ln>
        </p:spPr>
        <p:txBody>
          <a:bodyPr lIns="68570" tIns="68570" rIns="68570" bIns="68570" anchor="ctr" anchorCtr="0">
            <a:noAutofit/>
          </a:bodyPr>
          <a:lstStyle/>
          <a:p>
            <a:endParaRPr sz="1350"/>
          </a:p>
        </p:txBody>
      </p:sp>
      <p:sp>
        <p:nvSpPr>
          <p:cNvPr id="47" name="Shape 452">
            <a:extLst>
              <a:ext uri="{FF2B5EF4-FFF2-40B4-BE49-F238E27FC236}">
                <a16:creationId xmlns:a16="http://schemas.microsoft.com/office/drawing/2014/main" id="{6F26E59E-D507-41FC-8A3A-29F8B6A6FEDC}"/>
              </a:ext>
            </a:extLst>
          </p:cNvPr>
          <p:cNvSpPr txBox="1"/>
          <p:nvPr/>
        </p:nvSpPr>
        <p:spPr>
          <a:xfrm>
            <a:off x="7259778" y="2573033"/>
            <a:ext cx="4721466" cy="2315009"/>
          </a:xfrm>
          <a:prstGeom prst="rect">
            <a:avLst/>
          </a:prstGeom>
          <a:noFill/>
          <a:ln>
            <a:noFill/>
          </a:ln>
        </p:spPr>
        <p:txBody>
          <a:bodyPr lIns="274257" tIns="68550" rIns="137120" bIns="68550" anchor="ctr" anchorCtr="0">
            <a:noAutofit/>
          </a:bodyPr>
          <a:lstStyle/>
          <a:p>
            <a:pPr algn="ctr">
              <a:buSzPct val="25000"/>
            </a:pPr>
            <a:r>
              <a:rPr lang="en-US" sz="4050" dirty="0">
                <a:solidFill>
                  <a:srgbClr val="FFFFFF"/>
                </a:solidFill>
                <a:latin typeface="Lato"/>
                <a:ea typeface="Lato"/>
                <a:cs typeface="Lato"/>
                <a:sym typeface="Lato"/>
              </a:rPr>
              <a:t>ER</a:t>
            </a:r>
          </a:p>
        </p:txBody>
      </p:sp>
      <p:cxnSp>
        <p:nvCxnSpPr>
          <p:cNvPr id="48" name="Shape 453">
            <a:extLst>
              <a:ext uri="{FF2B5EF4-FFF2-40B4-BE49-F238E27FC236}">
                <a16:creationId xmlns:a16="http://schemas.microsoft.com/office/drawing/2014/main" id="{F2FC7F84-6346-4725-BBA5-509DF1CBBAF1}"/>
              </a:ext>
            </a:extLst>
          </p:cNvPr>
          <p:cNvCxnSpPr>
            <a:cxnSpLocks/>
          </p:cNvCxnSpPr>
          <p:nvPr/>
        </p:nvCxnSpPr>
        <p:spPr>
          <a:xfrm flipV="1">
            <a:off x="11981244" y="5509565"/>
            <a:ext cx="121302" cy="374"/>
          </a:xfrm>
          <a:prstGeom prst="straightConnector1">
            <a:avLst/>
          </a:prstGeom>
          <a:noFill/>
          <a:ln w="9525" cap="flat" cmpd="sng">
            <a:solidFill>
              <a:schemeClr val="accent1"/>
            </a:solidFill>
            <a:prstDash val="solid"/>
            <a:miter/>
            <a:headEnd type="none" w="med" len="med"/>
            <a:tailEnd type="none" w="med" len="med"/>
          </a:ln>
        </p:spPr>
      </p:cxnSp>
      <p:cxnSp>
        <p:nvCxnSpPr>
          <p:cNvPr id="49" name="Shape 454">
            <a:extLst>
              <a:ext uri="{FF2B5EF4-FFF2-40B4-BE49-F238E27FC236}">
                <a16:creationId xmlns:a16="http://schemas.microsoft.com/office/drawing/2014/main" id="{26C57445-09CA-454B-B3AA-2287341423AB}"/>
              </a:ext>
            </a:extLst>
          </p:cNvPr>
          <p:cNvCxnSpPr>
            <a:cxnSpLocks/>
          </p:cNvCxnSpPr>
          <p:nvPr/>
        </p:nvCxnSpPr>
        <p:spPr>
          <a:xfrm flipV="1">
            <a:off x="11981244" y="8897504"/>
            <a:ext cx="121302" cy="374"/>
          </a:xfrm>
          <a:prstGeom prst="straightConnector1">
            <a:avLst/>
          </a:prstGeom>
          <a:noFill/>
          <a:ln w="9525" cap="flat" cmpd="sng">
            <a:solidFill>
              <a:schemeClr val="lt2"/>
            </a:solidFill>
            <a:prstDash val="solid"/>
            <a:miter/>
            <a:headEnd type="none" w="med" len="med"/>
            <a:tailEnd type="none" w="med" len="med"/>
          </a:ln>
        </p:spPr>
      </p:cxnSp>
      <p:cxnSp>
        <p:nvCxnSpPr>
          <p:cNvPr id="50" name="Shape 455">
            <a:extLst>
              <a:ext uri="{FF2B5EF4-FFF2-40B4-BE49-F238E27FC236}">
                <a16:creationId xmlns:a16="http://schemas.microsoft.com/office/drawing/2014/main" id="{B711C7C2-F2DE-4C29-B7FC-F81385D38D5B}"/>
              </a:ext>
            </a:extLst>
          </p:cNvPr>
          <p:cNvCxnSpPr>
            <a:cxnSpLocks/>
          </p:cNvCxnSpPr>
          <p:nvPr/>
        </p:nvCxnSpPr>
        <p:spPr>
          <a:xfrm flipV="1">
            <a:off x="7451661" y="3807559"/>
            <a:ext cx="121302" cy="374"/>
          </a:xfrm>
          <a:prstGeom prst="straightConnector1">
            <a:avLst/>
          </a:prstGeom>
          <a:noFill/>
          <a:ln w="9525" cap="flat" cmpd="sng">
            <a:solidFill>
              <a:schemeClr val="accent1"/>
            </a:solidFill>
            <a:prstDash val="solid"/>
            <a:miter/>
            <a:headEnd type="none" w="med" len="med"/>
            <a:tailEnd type="none" w="med" len="med"/>
          </a:ln>
        </p:spPr>
      </p:cxnSp>
      <p:cxnSp>
        <p:nvCxnSpPr>
          <p:cNvPr id="51" name="Shape 456">
            <a:extLst>
              <a:ext uri="{FF2B5EF4-FFF2-40B4-BE49-F238E27FC236}">
                <a16:creationId xmlns:a16="http://schemas.microsoft.com/office/drawing/2014/main" id="{9FF81D75-E537-4AD8-BD36-724D8C713AD7}"/>
              </a:ext>
            </a:extLst>
          </p:cNvPr>
          <p:cNvCxnSpPr>
            <a:cxnSpLocks/>
          </p:cNvCxnSpPr>
          <p:nvPr/>
        </p:nvCxnSpPr>
        <p:spPr>
          <a:xfrm flipV="1">
            <a:off x="7451661" y="7219804"/>
            <a:ext cx="121302" cy="374"/>
          </a:xfrm>
          <a:prstGeom prst="straightConnector1">
            <a:avLst/>
          </a:prstGeom>
          <a:noFill/>
          <a:ln w="9525" cap="flat" cmpd="sng">
            <a:solidFill>
              <a:schemeClr val="accent5"/>
            </a:solidFill>
            <a:prstDash val="solid"/>
            <a:miter/>
            <a:headEnd type="none" w="med" len="med"/>
            <a:tailEnd type="none" w="med" len="med"/>
          </a:ln>
        </p:spPr>
      </p:cxnSp>
      <p:cxnSp>
        <p:nvCxnSpPr>
          <p:cNvPr id="52" name="Shape 457">
            <a:extLst>
              <a:ext uri="{FF2B5EF4-FFF2-40B4-BE49-F238E27FC236}">
                <a16:creationId xmlns:a16="http://schemas.microsoft.com/office/drawing/2014/main" id="{25932B4B-960A-4F76-A3BC-36E954A96F84}"/>
              </a:ext>
            </a:extLst>
          </p:cNvPr>
          <p:cNvCxnSpPr>
            <a:cxnSpLocks/>
          </p:cNvCxnSpPr>
          <p:nvPr/>
        </p:nvCxnSpPr>
        <p:spPr>
          <a:xfrm flipV="1">
            <a:off x="11981244" y="9157357"/>
            <a:ext cx="121302" cy="374"/>
          </a:xfrm>
          <a:prstGeom prst="straightConnector1">
            <a:avLst/>
          </a:prstGeom>
          <a:noFill/>
          <a:ln w="9525" cap="flat" cmpd="sng">
            <a:solidFill>
              <a:schemeClr val="accent4"/>
            </a:solidFill>
            <a:prstDash val="solid"/>
            <a:miter/>
            <a:headEnd type="none" w="med" len="med"/>
            <a:tailEnd type="none" w="med" len="med"/>
          </a:ln>
        </p:spPr>
      </p:cxnSp>
      <p:sp>
        <p:nvSpPr>
          <p:cNvPr id="53" name="Shape 461">
            <a:extLst>
              <a:ext uri="{FF2B5EF4-FFF2-40B4-BE49-F238E27FC236}">
                <a16:creationId xmlns:a16="http://schemas.microsoft.com/office/drawing/2014/main" id="{CB5F3FE8-006F-44D9-B563-C489598A86AE}"/>
              </a:ext>
            </a:extLst>
          </p:cNvPr>
          <p:cNvSpPr txBox="1"/>
          <p:nvPr/>
        </p:nvSpPr>
        <p:spPr>
          <a:xfrm>
            <a:off x="13913583" y="4414775"/>
            <a:ext cx="2068452" cy="2100207"/>
          </a:xfrm>
          <a:prstGeom prst="rect">
            <a:avLst/>
          </a:prstGeom>
          <a:noFill/>
          <a:ln>
            <a:noFill/>
          </a:ln>
        </p:spPr>
        <p:txBody>
          <a:bodyPr lIns="68570" tIns="34275" rIns="68570" bIns="34275" anchor="t" anchorCtr="0">
            <a:noAutofit/>
          </a:bodyPr>
          <a:lstStyle/>
          <a:p>
            <a:pPr>
              <a:lnSpc>
                <a:spcPct val="120000"/>
              </a:lnSpc>
              <a:buSzPct val="25000"/>
            </a:pPr>
            <a:r>
              <a:rPr lang="en-US" sz="2400" dirty="0">
                <a:solidFill>
                  <a:schemeClr val="dk1"/>
                </a:solidFill>
                <a:latin typeface="Lato"/>
                <a:ea typeface="Lato"/>
                <a:cs typeface="Lato"/>
                <a:sym typeface="Lato"/>
              </a:rPr>
              <a:t>Roleplay a range of scenarios to test your approach </a:t>
            </a:r>
          </a:p>
        </p:txBody>
      </p:sp>
      <p:sp>
        <p:nvSpPr>
          <p:cNvPr id="54" name="Shape 462">
            <a:extLst>
              <a:ext uri="{FF2B5EF4-FFF2-40B4-BE49-F238E27FC236}">
                <a16:creationId xmlns:a16="http://schemas.microsoft.com/office/drawing/2014/main" id="{3DED134A-B75E-4B9D-AF5C-11708DAC1AF4}"/>
              </a:ext>
            </a:extLst>
          </p:cNvPr>
          <p:cNvSpPr txBox="1"/>
          <p:nvPr/>
        </p:nvSpPr>
        <p:spPr>
          <a:xfrm>
            <a:off x="2604564" y="3259421"/>
            <a:ext cx="2654967" cy="2100207"/>
          </a:xfrm>
          <a:prstGeom prst="rect">
            <a:avLst/>
          </a:prstGeom>
          <a:noFill/>
          <a:ln>
            <a:noFill/>
          </a:ln>
        </p:spPr>
        <p:txBody>
          <a:bodyPr lIns="68570" tIns="34275" rIns="68570" bIns="34275" anchor="t" anchorCtr="0">
            <a:noAutofit/>
          </a:bodyPr>
          <a:lstStyle/>
          <a:p>
            <a:pPr>
              <a:lnSpc>
                <a:spcPct val="120000"/>
              </a:lnSpc>
              <a:buSzPct val="25000"/>
            </a:pPr>
            <a:r>
              <a:rPr lang="en-US" sz="3000" dirty="0">
                <a:solidFill>
                  <a:schemeClr val="dk1"/>
                </a:solidFill>
                <a:latin typeface="Lato"/>
                <a:ea typeface="Lato"/>
                <a:cs typeface="Lato"/>
                <a:sym typeface="Lato"/>
              </a:rPr>
              <a:t>A </a:t>
            </a:r>
            <a:r>
              <a:rPr lang="en-US" sz="2400" dirty="0">
                <a:solidFill>
                  <a:schemeClr val="dk1"/>
                </a:solidFill>
                <a:latin typeface="Lato"/>
                <a:ea typeface="Lato"/>
                <a:cs typeface="Lato"/>
                <a:sym typeface="Lato"/>
              </a:rPr>
              <a:t>whole range of potential people issues</a:t>
            </a:r>
          </a:p>
          <a:p>
            <a:pPr algn="r">
              <a:lnSpc>
                <a:spcPct val="120000"/>
              </a:lnSpc>
              <a:buSzPct val="25000"/>
            </a:pPr>
            <a:r>
              <a:rPr lang="en-US" sz="1500" dirty="0">
                <a:solidFill>
                  <a:schemeClr val="dk1"/>
                </a:solidFill>
                <a:latin typeface="Lato"/>
                <a:ea typeface="Lato"/>
                <a:cs typeface="Lato"/>
                <a:sym typeface="Lato"/>
              </a:rPr>
              <a:t>. </a:t>
            </a:r>
          </a:p>
        </p:txBody>
      </p:sp>
      <p:sp>
        <p:nvSpPr>
          <p:cNvPr id="55" name="Shape 463">
            <a:extLst>
              <a:ext uri="{FF2B5EF4-FFF2-40B4-BE49-F238E27FC236}">
                <a16:creationId xmlns:a16="http://schemas.microsoft.com/office/drawing/2014/main" id="{F9F27E31-1CE9-4EA8-B7C6-E6545C3750EE}"/>
              </a:ext>
            </a:extLst>
          </p:cNvPr>
          <p:cNvSpPr txBox="1"/>
          <p:nvPr/>
        </p:nvSpPr>
        <p:spPr>
          <a:xfrm>
            <a:off x="13535971" y="7540095"/>
            <a:ext cx="2068454" cy="2100207"/>
          </a:xfrm>
          <a:prstGeom prst="rect">
            <a:avLst/>
          </a:prstGeom>
          <a:noFill/>
          <a:ln>
            <a:noFill/>
          </a:ln>
        </p:spPr>
        <p:txBody>
          <a:bodyPr lIns="68570" tIns="34275" rIns="68570" bIns="34275" anchor="t" anchorCtr="0">
            <a:noAutofit/>
          </a:bodyPr>
          <a:lstStyle/>
          <a:p>
            <a:pPr>
              <a:lnSpc>
                <a:spcPct val="120000"/>
              </a:lnSpc>
              <a:buSzPct val="25000"/>
            </a:pPr>
            <a:r>
              <a:rPr lang="en-US" sz="2400" dirty="0">
                <a:solidFill>
                  <a:schemeClr val="dk1"/>
                </a:solidFill>
                <a:latin typeface="Lato"/>
                <a:ea typeface="Lato"/>
                <a:cs typeface="Lato"/>
                <a:sym typeface="Lato"/>
              </a:rPr>
              <a:t>Identify your key people and plan</a:t>
            </a:r>
          </a:p>
        </p:txBody>
      </p:sp>
      <p:sp>
        <p:nvSpPr>
          <p:cNvPr id="56" name="Shape 464">
            <a:extLst>
              <a:ext uri="{FF2B5EF4-FFF2-40B4-BE49-F238E27FC236}">
                <a16:creationId xmlns:a16="http://schemas.microsoft.com/office/drawing/2014/main" id="{7DBD4278-A24F-4B35-9502-61A9E6F170CF}"/>
              </a:ext>
            </a:extLst>
          </p:cNvPr>
          <p:cNvSpPr txBox="1"/>
          <p:nvPr/>
        </p:nvSpPr>
        <p:spPr>
          <a:xfrm>
            <a:off x="2678558" y="6373245"/>
            <a:ext cx="2580972" cy="2100207"/>
          </a:xfrm>
          <a:prstGeom prst="rect">
            <a:avLst/>
          </a:prstGeom>
          <a:noFill/>
          <a:ln>
            <a:noFill/>
          </a:ln>
        </p:spPr>
        <p:txBody>
          <a:bodyPr lIns="68570" tIns="34275" rIns="68570" bIns="34275" anchor="t" anchorCtr="0">
            <a:noAutofit/>
          </a:bodyPr>
          <a:lstStyle/>
          <a:p>
            <a:pPr>
              <a:lnSpc>
                <a:spcPct val="120000"/>
              </a:lnSpc>
              <a:buSzPct val="25000"/>
            </a:pPr>
            <a:r>
              <a:rPr lang="en-US" sz="2400" dirty="0">
                <a:solidFill>
                  <a:schemeClr val="dk1"/>
                </a:solidFill>
                <a:latin typeface="Lato"/>
                <a:ea typeface="Lato"/>
                <a:cs typeface="Lato"/>
                <a:sym typeface="Lato"/>
              </a:rPr>
              <a:t>Design and rollout policies which suit your business</a:t>
            </a:r>
          </a:p>
        </p:txBody>
      </p:sp>
      <p:grpSp>
        <p:nvGrpSpPr>
          <p:cNvPr id="57" name="Shape 465">
            <a:extLst>
              <a:ext uri="{FF2B5EF4-FFF2-40B4-BE49-F238E27FC236}">
                <a16:creationId xmlns:a16="http://schemas.microsoft.com/office/drawing/2014/main" id="{172A99B6-209C-4EE7-9567-D9975FB023F1}"/>
              </a:ext>
            </a:extLst>
          </p:cNvPr>
          <p:cNvGrpSpPr/>
          <p:nvPr/>
        </p:nvGrpSpPr>
        <p:grpSpPr>
          <a:xfrm>
            <a:off x="5592845" y="6857314"/>
            <a:ext cx="785085" cy="548990"/>
            <a:chOff x="857250" y="2541588"/>
            <a:chExt cx="296862" cy="204787"/>
          </a:xfrm>
        </p:grpSpPr>
        <p:sp>
          <p:nvSpPr>
            <p:cNvPr id="58" name="Shape 466">
              <a:extLst>
                <a:ext uri="{FF2B5EF4-FFF2-40B4-BE49-F238E27FC236}">
                  <a16:creationId xmlns:a16="http://schemas.microsoft.com/office/drawing/2014/main" id="{79955721-6903-4CFA-8BD3-B757BE84C404}"/>
                </a:ext>
              </a:extLst>
            </p:cNvPr>
            <p:cNvSpPr/>
            <p:nvPr/>
          </p:nvSpPr>
          <p:spPr>
            <a:xfrm>
              <a:off x="857250" y="2541588"/>
              <a:ext cx="204787" cy="204787"/>
            </a:xfrm>
            <a:custGeom>
              <a:avLst/>
              <a:gdLst/>
              <a:ahLst/>
              <a:cxnLst/>
              <a:rect l="0" t="0" r="0" b="0"/>
              <a:pathLst>
                <a:path w="120000" h="120000" extrusionOk="0">
                  <a:moveTo>
                    <a:pt x="109500" y="0"/>
                  </a:moveTo>
                  <a:cubicBezTo>
                    <a:pt x="10500" y="0"/>
                    <a:pt x="10500" y="0"/>
                    <a:pt x="10500" y="0"/>
                  </a:cubicBezTo>
                  <a:cubicBezTo>
                    <a:pt x="4500" y="0"/>
                    <a:pt x="0" y="4500"/>
                    <a:pt x="0" y="10500"/>
                  </a:cubicBezTo>
                  <a:cubicBezTo>
                    <a:pt x="0" y="108000"/>
                    <a:pt x="0" y="108000"/>
                    <a:pt x="0" y="108000"/>
                  </a:cubicBezTo>
                  <a:cubicBezTo>
                    <a:pt x="0" y="114000"/>
                    <a:pt x="4500" y="120000"/>
                    <a:pt x="10500" y="120000"/>
                  </a:cubicBezTo>
                  <a:cubicBezTo>
                    <a:pt x="109500" y="120000"/>
                    <a:pt x="109500" y="120000"/>
                    <a:pt x="109500" y="120000"/>
                  </a:cubicBezTo>
                  <a:cubicBezTo>
                    <a:pt x="115500" y="120000"/>
                    <a:pt x="120000" y="114000"/>
                    <a:pt x="120000" y="108000"/>
                  </a:cubicBezTo>
                  <a:cubicBezTo>
                    <a:pt x="120000" y="10500"/>
                    <a:pt x="120000" y="10500"/>
                    <a:pt x="120000" y="10500"/>
                  </a:cubicBezTo>
                  <a:cubicBezTo>
                    <a:pt x="120000" y="4500"/>
                    <a:pt x="115500" y="0"/>
                    <a:pt x="109500" y="0"/>
                  </a:cubicBezTo>
                  <a:close/>
                </a:path>
              </a:pathLst>
            </a:custGeom>
            <a:solidFill>
              <a:schemeClr val="lt1"/>
            </a:solidFill>
            <a:ln>
              <a:noFill/>
            </a:ln>
          </p:spPr>
          <p:txBody>
            <a:bodyPr lIns="68570" tIns="34275" rIns="68570" bIns="34275" anchor="t" anchorCtr="0">
              <a:noAutofit/>
            </a:bodyPr>
            <a:lstStyle/>
            <a:p>
              <a:endParaRPr sz="2700">
                <a:solidFill>
                  <a:schemeClr val="dk1"/>
                </a:solidFill>
                <a:latin typeface="Lato"/>
                <a:ea typeface="Lato"/>
                <a:cs typeface="Lato"/>
                <a:sym typeface="Lato"/>
              </a:endParaRPr>
            </a:p>
          </p:txBody>
        </p:sp>
        <p:sp>
          <p:nvSpPr>
            <p:cNvPr id="59" name="Shape 467">
              <a:extLst>
                <a:ext uri="{FF2B5EF4-FFF2-40B4-BE49-F238E27FC236}">
                  <a16:creationId xmlns:a16="http://schemas.microsoft.com/office/drawing/2014/main" id="{F17CC419-FE6F-45EF-8D94-90A8C5A7B45A}"/>
                </a:ext>
              </a:extLst>
            </p:cNvPr>
            <p:cNvSpPr/>
            <p:nvPr/>
          </p:nvSpPr>
          <p:spPr>
            <a:xfrm>
              <a:off x="1079500" y="2566988"/>
              <a:ext cx="74612" cy="150813"/>
            </a:xfrm>
            <a:custGeom>
              <a:avLst/>
              <a:gdLst/>
              <a:ahLst/>
              <a:cxnLst/>
              <a:rect l="0" t="0" r="0" b="0"/>
              <a:pathLst>
                <a:path w="120000" h="120000" extrusionOk="0">
                  <a:moveTo>
                    <a:pt x="95172" y="4067"/>
                  </a:moveTo>
                  <a:cubicBezTo>
                    <a:pt x="41379" y="20338"/>
                    <a:pt x="41379" y="20338"/>
                    <a:pt x="41379" y="20338"/>
                  </a:cubicBezTo>
                  <a:cubicBezTo>
                    <a:pt x="28965" y="24406"/>
                    <a:pt x="12413" y="28474"/>
                    <a:pt x="0" y="32542"/>
                  </a:cubicBezTo>
                  <a:cubicBezTo>
                    <a:pt x="0" y="87457"/>
                    <a:pt x="0" y="87457"/>
                    <a:pt x="0" y="87457"/>
                  </a:cubicBezTo>
                  <a:cubicBezTo>
                    <a:pt x="12413" y="91525"/>
                    <a:pt x="28965" y="95593"/>
                    <a:pt x="41379" y="99661"/>
                  </a:cubicBezTo>
                  <a:cubicBezTo>
                    <a:pt x="95172" y="115932"/>
                    <a:pt x="95172" y="115932"/>
                    <a:pt x="95172" y="115932"/>
                  </a:cubicBezTo>
                  <a:cubicBezTo>
                    <a:pt x="107586" y="120000"/>
                    <a:pt x="120000" y="115932"/>
                    <a:pt x="120000" y="107796"/>
                  </a:cubicBezTo>
                  <a:cubicBezTo>
                    <a:pt x="120000" y="12203"/>
                    <a:pt x="120000" y="12203"/>
                    <a:pt x="120000" y="12203"/>
                  </a:cubicBezTo>
                  <a:cubicBezTo>
                    <a:pt x="120000" y="4067"/>
                    <a:pt x="107586" y="0"/>
                    <a:pt x="95172" y="4067"/>
                  </a:cubicBezTo>
                  <a:close/>
                </a:path>
              </a:pathLst>
            </a:custGeom>
            <a:solidFill>
              <a:schemeClr val="lt1"/>
            </a:solidFill>
            <a:ln>
              <a:noFill/>
            </a:ln>
          </p:spPr>
          <p:txBody>
            <a:bodyPr lIns="68570" tIns="34275" rIns="68570" bIns="34275" anchor="t" anchorCtr="0">
              <a:noAutofit/>
            </a:bodyPr>
            <a:lstStyle/>
            <a:p>
              <a:endParaRPr sz="2700">
                <a:solidFill>
                  <a:schemeClr val="dk1"/>
                </a:solidFill>
                <a:latin typeface="Lato"/>
                <a:ea typeface="Lato"/>
                <a:cs typeface="Lato"/>
                <a:sym typeface="Lato"/>
              </a:endParaRPr>
            </a:p>
          </p:txBody>
        </p:sp>
      </p:grpSp>
      <p:sp>
        <p:nvSpPr>
          <p:cNvPr id="60" name="Shape 468">
            <a:extLst>
              <a:ext uri="{FF2B5EF4-FFF2-40B4-BE49-F238E27FC236}">
                <a16:creationId xmlns:a16="http://schemas.microsoft.com/office/drawing/2014/main" id="{C47F52EB-C32E-4A47-B637-BCB890B470E8}"/>
              </a:ext>
            </a:extLst>
          </p:cNvPr>
          <p:cNvSpPr/>
          <p:nvPr/>
        </p:nvSpPr>
        <p:spPr>
          <a:xfrm>
            <a:off x="5823993" y="3498533"/>
            <a:ext cx="645360" cy="661223"/>
          </a:xfrm>
          <a:custGeom>
            <a:avLst/>
            <a:gdLst/>
            <a:ahLst/>
            <a:cxnLst/>
            <a:rect l="0" t="0" r="0" b="0"/>
            <a:pathLst>
              <a:path w="120000" h="120000" extrusionOk="0">
                <a:moveTo>
                  <a:pt x="116869" y="92068"/>
                </a:moveTo>
                <a:cubicBezTo>
                  <a:pt x="113739" y="85862"/>
                  <a:pt x="101217" y="82758"/>
                  <a:pt x="89739" y="77586"/>
                </a:cubicBezTo>
                <a:cubicBezTo>
                  <a:pt x="78260" y="73448"/>
                  <a:pt x="75130" y="71379"/>
                  <a:pt x="75130" y="71379"/>
                </a:cubicBezTo>
                <a:cubicBezTo>
                  <a:pt x="75130" y="60000"/>
                  <a:pt x="75130" y="60000"/>
                  <a:pt x="75130" y="60000"/>
                </a:cubicBezTo>
                <a:cubicBezTo>
                  <a:pt x="75130" y="60000"/>
                  <a:pt x="79304" y="56896"/>
                  <a:pt x="80347" y="46551"/>
                </a:cubicBezTo>
                <a:cubicBezTo>
                  <a:pt x="83478" y="46551"/>
                  <a:pt x="86608" y="42413"/>
                  <a:pt x="86608" y="39310"/>
                </a:cubicBezTo>
                <a:cubicBezTo>
                  <a:pt x="86608" y="37241"/>
                  <a:pt x="86608" y="30000"/>
                  <a:pt x="82434" y="31034"/>
                </a:cubicBezTo>
                <a:cubicBezTo>
                  <a:pt x="83478" y="25862"/>
                  <a:pt x="84521" y="20689"/>
                  <a:pt x="83478" y="18620"/>
                </a:cubicBezTo>
                <a:cubicBezTo>
                  <a:pt x="83478" y="9310"/>
                  <a:pt x="74086" y="0"/>
                  <a:pt x="60521" y="0"/>
                </a:cubicBezTo>
                <a:cubicBezTo>
                  <a:pt x="46956" y="0"/>
                  <a:pt x="37565" y="9310"/>
                  <a:pt x="36521" y="18620"/>
                </a:cubicBezTo>
                <a:cubicBezTo>
                  <a:pt x="36521" y="20689"/>
                  <a:pt x="36521" y="25862"/>
                  <a:pt x="37565" y="31034"/>
                </a:cubicBezTo>
                <a:cubicBezTo>
                  <a:pt x="34434" y="30000"/>
                  <a:pt x="33391" y="37241"/>
                  <a:pt x="34434" y="39310"/>
                </a:cubicBezTo>
                <a:cubicBezTo>
                  <a:pt x="34434" y="42413"/>
                  <a:pt x="36521" y="46551"/>
                  <a:pt x="39652" y="46551"/>
                </a:cubicBezTo>
                <a:cubicBezTo>
                  <a:pt x="40695" y="56896"/>
                  <a:pt x="45913" y="60000"/>
                  <a:pt x="45913" y="60000"/>
                </a:cubicBezTo>
                <a:cubicBezTo>
                  <a:pt x="45913" y="71379"/>
                  <a:pt x="45913" y="71379"/>
                  <a:pt x="45913" y="71379"/>
                </a:cubicBezTo>
                <a:cubicBezTo>
                  <a:pt x="45913" y="71379"/>
                  <a:pt x="42782" y="73448"/>
                  <a:pt x="31304" y="77586"/>
                </a:cubicBezTo>
                <a:cubicBezTo>
                  <a:pt x="18782" y="82758"/>
                  <a:pt x="7304" y="85862"/>
                  <a:pt x="4173" y="92068"/>
                </a:cubicBezTo>
                <a:cubicBezTo>
                  <a:pt x="0" y="96206"/>
                  <a:pt x="1043" y="120000"/>
                  <a:pt x="1043" y="120000"/>
                </a:cubicBezTo>
                <a:cubicBezTo>
                  <a:pt x="118956" y="120000"/>
                  <a:pt x="118956" y="120000"/>
                  <a:pt x="118956" y="120000"/>
                </a:cubicBezTo>
                <a:cubicBezTo>
                  <a:pt x="118956" y="120000"/>
                  <a:pt x="120000" y="96206"/>
                  <a:pt x="116869" y="92068"/>
                </a:cubicBezTo>
                <a:close/>
              </a:path>
            </a:pathLst>
          </a:custGeom>
          <a:solidFill>
            <a:schemeClr val="lt1"/>
          </a:solidFill>
          <a:ln>
            <a:noFill/>
          </a:ln>
        </p:spPr>
        <p:txBody>
          <a:bodyPr lIns="182832" tIns="91407" rIns="182832" bIns="91407" anchor="t" anchorCtr="0">
            <a:noAutofit/>
          </a:bodyPr>
          <a:lstStyle/>
          <a:p>
            <a:endParaRPr sz="2700">
              <a:solidFill>
                <a:schemeClr val="dk1"/>
              </a:solidFill>
              <a:latin typeface="Lato"/>
              <a:ea typeface="Lato"/>
              <a:cs typeface="Lato"/>
              <a:sym typeface="Lato"/>
            </a:endParaRPr>
          </a:p>
        </p:txBody>
      </p:sp>
      <p:grpSp>
        <p:nvGrpSpPr>
          <p:cNvPr id="61" name="Shape 469">
            <a:extLst>
              <a:ext uri="{FF2B5EF4-FFF2-40B4-BE49-F238E27FC236}">
                <a16:creationId xmlns:a16="http://schemas.microsoft.com/office/drawing/2014/main" id="{A804AA93-37F9-42B2-978D-F2DE58B42A3F}"/>
              </a:ext>
            </a:extLst>
          </p:cNvPr>
          <p:cNvGrpSpPr/>
          <p:nvPr/>
        </p:nvGrpSpPr>
        <p:grpSpPr>
          <a:xfrm>
            <a:off x="12572505" y="5206855"/>
            <a:ext cx="655770" cy="580328"/>
            <a:chOff x="1450975" y="3768725"/>
            <a:chExt cx="300038" cy="261937"/>
          </a:xfrm>
        </p:grpSpPr>
        <p:sp>
          <p:nvSpPr>
            <p:cNvPr id="62" name="Shape 470">
              <a:extLst>
                <a:ext uri="{FF2B5EF4-FFF2-40B4-BE49-F238E27FC236}">
                  <a16:creationId xmlns:a16="http://schemas.microsoft.com/office/drawing/2014/main" id="{558E8EE1-F28F-47F3-8B10-ADF8AC765969}"/>
                </a:ext>
              </a:extLst>
            </p:cNvPr>
            <p:cNvSpPr/>
            <p:nvPr/>
          </p:nvSpPr>
          <p:spPr>
            <a:xfrm>
              <a:off x="1489075" y="3956050"/>
              <a:ext cx="74612" cy="74612"/>
            </a:xfrm>
            <a:prstGeom prst="ellipse">
              <a:avLst/>
            </a:prstGeom>
            <a:solidFill>
              <a:schemeClr val="lt1"/>
            </a:solidFill>
            <a:ln>
              <a:noFill/>
            </a:ln>
          </p:spPr>
          <p:txBody>
            <a:bodyPr lIns="68570" tIns="34275" rIns="68570" bIns="34275" anchor="t" anchorCtr="0">
              <a:noAutofit/>
            </a:bodyPr>
            <a:lstStyle/>
            <a:p>
              <a:endParaRPr sz="2700">
                <a:solidFill>
                  <a:schemeClr val="dk1"/>
                </a:solidFill>
                <a:latin typeface="Lato"/>
                <a:ea typeface="Lato"/>
                <a:cs typeface="Lato"/>
                <a:sym typeface="Lato"/>
              </a:endParaRPr>
            </a:p>
          </p:txBody>
        </p:sp>
        <p:sp>
          <p:nvSpPr>
            <p:cNvPr id="63" name="Shape 471">
              <a:extLst>
                <a:ext uri="{FF2B5EF4-FFF2-40B4-BE49-F238E27FC236}">
                  <a16:creationId xmlns:a16="http://schemas.microsoft.com/office/drawing/2014/main" id="{41FC571E-4C66-423D-B174-B66BD899258C}"/>
                </a:ext>
              </a:extLst>
            </p:cNvPr>
            <p:cNvSpPr/>
            <p:nvPr/>
          </p:nvSpPr>
          <p:spPr>
            <a:xfrm>
              <a:off x="1655763" y="3956050"/>
              <a:ext cx="74612" cy="74612"/>
            </a:xfrm>
            <a:prstGeom prst="ellipse">
              <a:avLst/>
            </a:prstGeom>
            <a:solidFill>
              <a:schemeClr val="lt1"/>
            </a:solidFill>
            <a:ln>
              <a:noFill/>
            </a:ln>
          </p:spPr>
          <p:txBody>
            <a:bodyPr lIns="68570" tIns="34275" rIns="68570" bIns="34275" anchor="t" anchorCtr="0">
              <a:noAutofit/>
            </a:bodyPr>
            <a:lstStyle/>
            <a:p>
              <a:endParaRPr sz="2700">
                <a:solidFill>
                  <a:schemeClr val="dk1"/>
                </a:solidFill>
                <a:latin typeface="Lato"/>
                <a:ea typeface="Lato"/>
                <a:cs typeface="Lato"/>
                <a:sym typeface="Lato"/>
              </a:endParaRPr>
            </a:p>
          </p:txBody>
        </p:sp>
        <p:sp>
          <p:nvSpPr>
            <p:cNvPr id="64" name="Shape 472">
              <a:extLst>
                <a:ext uri="{FF2B5EF4-FFF2-40B4-BE49-F238E27FC236}">
                  <a16:creationId xmlns:a16="http://schemas.microsoft.com/office/drawing/2014/main" id="{2A1864C8-2BFF-4658-8862-A3DB030A6676}"/>
                </a:ext>
              </a:extLst>
            </p:cNvPr>
            <p:cNvSpPr/>
            <p:nvPr/>
          </p:nvSpPr>
          <p:spPr>
            <a:xfrm>
              <a:off x="1450975" y="3768725"/>
              <a:ext cx="300038" cy="204787"/>
            </a:xfrm>
            <a:custGeom>
              <a:avLst/>
              <a:gdLst/>
              <a:ahLst/>
              <a:cxnLst/>
              <a:rect l="0" t="0" r="0" b="0"/>
              <a:pathLst>
                <a:path w="120000" h="120000" extrusionOk="0">
                  <a:moveTo>
                    <a:pt x="115897" y="0"/>
                  </a:moveTo>
                  <a:cubicBezTo>
                    <a:pt x="41025" y="0"/>
                    <a:pt x="41025" y="0"/>
                    <a:pt x="41025" y="0"/>
                  </a:cubicBezTo>
                  <a:cubicBezTo>
                    <a:pt x="38974" y="0"/>
                    <a:pt x="37948" y="3000"/>
                    <a:pt x="37948" y="6000"/>
                  </a:cubicBezTo>
                  <a:cubicBezTo>
                    <a:pt x="37948" y="22500"/>
                    <a:pt x="37948" y="22500"/>
                    <a:pt x="37948" y="22500"/>
                  </a:cubicBezTo>
                  <a:cubicBezTo>
                    <a:pt x="19487" y="22500"/>
                    <a:pt x="19487" y="22500"/>
                    <a:pt x="19487" y="22500"/>
                  </a:cubicBezTo>
                  <a:cubicBezTo>
                    <a:pt x="17435" y="22500"/>
                    <a:pt x="14358" y="24000"/>
                    <a:pt x="13333" y="27000"/>
                  </a:cubicBezTo>
                  <a:cubicBezTo>
                    <a:pt x="2051" y="60000"/>
                    <a:pt x="2051" y="60000"/>
                    <a:pt x="2051" y="60000"/>
                  </a:cubicBezTo>
                  <a:cubicBezTo>
                    <a:pt x="1025" y="63000"/>
                    <a:pt x="0" y="67500"/>
                    <a:pt x="0" y="70500"/>
                  </a:cubicBezTo>
                  <a:cubicBezTo>
                    <a:pt x="0" y="103500"/>
                    <a:pt x="0" y="103500"/>
                    <a:pt x="0" y="103500"/>
                  </a:cubicBezTo>
                  <a:cubicBezTo>
                    <a:pt x="0" y="106500"/>
                    <a:pt x="2051" y="111000"/>
                    <a:pt x="3076" y="112500"/>
                  </a:cubicBezTo>
                  <a:cubicBezTo>
                    <a:pt x="5128" y="115500"/>
                    <a:pt x="5128" y="115500"/>
                    <a:pt x="5128" y="115500"/>
                  </a:cubicBezTo>
                  <a:cubicBezTo>
                    <a:pt x="6153" y="117000"/>
                    <a:pt x="8205" y="118500"/>
                    <a:pt x="9230" y="118500"/>
                  </a:cubicBezTo>
                  <a:cubicBezTo>
                    <a:pt x="12307" y="106500"/>
                    <a:pt x="20512" y="97500"/>
                    <a:pt x="29743" y="97500"/>
                  </a:cubicBezTo>
                  <a:cubicBezTo>
                    <a:pt x="40000" y="97500"/>
                    <a:pt x="48205" y="106500"/>
                    <a:pt x="51282" y="120000"/>
                  </a:cubicBezTo>
                  <a:cubicBezTo>
                    <a:pt x="75897" y="120000"/>
                    <a:pt x="75897" y="120000"/>
                    <a:pt x="75897" y="120000"/>
                  </a:cubicBezTo>
                  <a:cubicBezTo>
                    <a:pt x="78974" y="106500"/>
                    <a:pt x="87179" y="97500"/>
                    <a:pt x="97435" y="97500"/>
                  </a:cubicBezTo>
                  <a:cubicBezTo>
                    <a:pt x="106666" y="97500"/>
                    <a:pt x="114871" y="106500"/>
                    <a:pt x="117948" y="118500"/>
                  </a:cubicBezTo>
                  <a:cubicBezTo>
                    <a:pt x="118974" y="117000"/>
                    <a:pt x="120000" y="115500"/>
                    <a:pt x="120000" y="114000"/>
                  </a:cubicBezTo>
                  <a:cubicBezTo>
                    <a:pt x="120000" y="6000"/>
                    <a:pt x="120000" y="6000"/>
                    <a:pt x="120000" y="6000"/>
                  </a:cubicBezTo>
                  <a:cubicBezTo>
                    <a:pt x="120000" y="3000"/>
                    <a:pt x="117948" y="0"/>
                    <a:pt x="115897" y="0"/>
                  </a:cubicBezTo>
                  <a:close/>
                  <a:moveTo>
                    <a:pt x="37948" y="66000"/>
                  </a:moveTo>
                  <a:cubicBezTo>
                    <a:pt x="15384" y="66000"/>
                    <a:pt x="15384" y="66000"/>
                    <a:pt x="15384" y="66000"/>
                  </a:cubicBezTo>
                  <a:cubicBezTo>
                    <a:pt x="22564" y="33000"/>
                    <a:pt x="22564" y="33000"/>
                    <a:pt x="22564" y="33000"/>
                  </a:cubicBezTo>
                  <a:cubicBezTo>
                    <a:pt x="37948" y="33000"/>
                    <a:pt x="37948" y="33000"/>
                    <a:pt x="37948" y="33000"/>
                  </a:cubicBezTo>
                  <a:lnTo>
                    <a:pt x="37948" y="66000"/>
                  </a:lnTo>
                  <a:close/>
                </a:path>
              </a:pathLst>
            </a:custGeom>
            <a:solidFill>
              <a:schemeClr val="lt1"/>
            </a:solidFill>
            <a:ln>
              <a:noFill/>
            </a:ln>
          </p:spPr>
          <p:txBody>
            <a:bodyPr lIns="68570" tIns="34275" rIns="68570" bIns="34275" anchor="t" anchorCtr="0">
              <a:noAutofit/>
            </a:bodyPr>
            <a:lstStyle/>
            <a:p>
              <a:endParaRPr sz="2700">
                <a:solidFill>
                  <a:schemeClr val="dk1"/>
                </a:solidFill>
                <a:latin typeface="Lato"/>
                <a:ea typeface="Lato"/>
                <a:cs typeface="Lato"/>
                <a:sym typeface="Lato"/>
              </a:endParaRPr>
            </a:p>
          </p:txBody>
        </p:sp>
      </p:grpSp>
      <p:sp>
        <p:nvSpPr>
          <p:cNvPr id="65" name="Shape 473">
            <a:extLst>
              <a:ext uri="{FF2B5EF4-FFF2-40B4-BE49-F238E27FC236}">
                <a16:creationId xmlns:a16="http://schemas.microsoft.com/office/drawing/2014/main" id="{9E274D66-3FF5-438F-844C-0BE3C6A08FAD}"/>
              </a:ext>
            </a:extLst>
          </p:cNvPr>
          <p:cNvSpPr/>
          <p:nvPr/>
        </p:nvSpPr>
        <p:spPr>
          <a:xfrm>
            <a:off x="12531176" y="8590199"/>
            <a:ext cx="648828" cy="664740"/>
          </a:xfrm>
          <a:custGeom>
            <a:avLst/>
            <a:gdLst/>
            <a:ahLst/>
            <a:cxnLst/>
            <a:rect l="0" t="0" r="0" b="0"/>
            <a:pathLst>
              <a:path w="120000" h="120000" extrusionOk="0">
                <a:moveTo>
                  <a:pt x="60320" y="30476"/>
                </a:moveTo>
                <a:lnTo>
                  <a:pt x="60320" y="0"/>
                </a:lnTo>
                <a:lnTo>
                  <a:pt x="7700" y="0"/>
                </a:lnTo>
                <a:lnTo>
                  <a:pt x="7700" y="111746"/>
                </a:lnTo>
                <a:lnTo>
                  <a:pt x="0" y="111746"/>
                </a:lnTo>
                <a:lnTo>
                  <a:pt x="0" y="120000"/>
                </a:lnTo>
                <a:lnTo>
                  <a:pt x="120000" y="120000"/>
                </a:lnTo>
                <a:lnTo>
                  <a:pt x="120000" y="30476"/>
                </a:lnTo>
                <a:lnTo>
                  <a:pt x="60320" y="30476"/>
                </a:lnTo>
                <a:close/>
                <a:moveTo>
                  <a:pt x="45561" y="111746"/>
                </a:moveTo>
                <a:lnTo>
                  <a:pt x="23101" y="111746"/>
                </a:lnTo>
                <a:lnTo>
                  <a:pt x="23101" y="97142"/>
                </a:lnTo>
                <a:lnTo>
                  <a:pt x="45561" y="97142"/>
                </a:lnTo>
                <a:lnTo>
                  <a:pt x="45561" y="111746"/>
                </a:lnTo>
                <a:close/>
                <a:moveTo>
                  <a:pt x="53262" y="81904"/>
                </a:moveTo>
                <a:lnTo>
                  <a:pt x="16042" y="81904"/>
                </a:lnTo>
                <a:lnTo>
                  <a:pt x="16042" y="74920"/>
                </a:lnTo>
                <a:lnTo>
                  <a:pt x="53262" y="74920"/>
                </a:lnTo>
                <a:lnTo>
                  <a:pt x="53262" y="81904"/>
                </a:lnTo>
                <a:close/>
                <a:moveTo>
                  <a:pt x="53262" y="67301"/>
                </a:moveTo>
                <a:lnTo>
                  <a:pt x="16042" y="67301"/>
                </a:lnTo>
                <a:lnTo>
                  <a:pt x="16042" y="60317"/>
                </a:lnTo>
                <a:lnTo>
                  <a:pt x="53262" y="60317"/>
                </a:lnTo>
                <a:lnTo>
                  <a:pt x="53262" y="67301"/>
                </a:lnTo>
                <a:close/>
                <a:moveTo>
                  <a:pt x="53262" y="52063"/>
                </a:moveTo>
                <a:lnTo>
                  <a:pt x="16042" y="52063"/>
                </a:lnTo>
                <a:lnTo>
                  <a:pt x="16042" y="45079"/>
                </a:lnTo>
                <a:lnTo>
                  <a:pt x="53262" y="45079"/>
                </a:lnTo>
                <a:lnTo>
                  <a:pt x="53262" y="52063"/>
                </a:lnTo>
                <a:close/>
                <a:moveTo>
                  <a:pt x="53262" y="37460"/>
                </a:moveTo>
                <a:lnTo>
                  <a:pt x="16042" y="37460"/>
                </a:lnTo>
                <a:lnTo>
                  <a:pt x="16042" y="30476"/>
                </a:lnTo>
                <a:lnTo>
                  <a:pt x="53262" y="30476"/>
                </a:lnTo>
                <a:lnTo>
                  <a:pt x="53262" y="37460"/>
                </a:lnTo>
                <a:close/>
                <a:moveTo>
                  <a:pt x="53262" y="22222"/>
                </a:moveTo>
                <a:lnTo>
                  <a:pt x="16042" y="22222"/>
                </a:lnTo>
                <a:lnTo>
                  <a:pt x="16042" y="15238"/>
                </a:lnTo>
                <a:lnTo>
                  <a:pt x="53262" y="15238"/>
                </a:lnTo>
                <a:lnTo>
                  <a:pt x="53262" y="22222"/>
                </a:lnTo>
                <a:close/>
                <a:moveTo>
                  <a:pt x="90481" y="104126"/>
                </a:moveTo>
                <a:lnTo>
                  <a:pt x="75721" y="104126"/>
                </a:lnTo>
                <a:lnTo>
                  <a:pt x="75721" y="90158"/>
                </a:lnTo>
                <a:lnTo>
                  <a:pt x="90481" y="90158"/>
                </a:lnTo>
                <a:lnTo>
                  <a:pt x="90481" y="104126"/>
                </a:lnTo>
                <a:close/>
                <a:moveTo>
                  <a:pt x="90481" y="81904"/>
                </a:moveTo>
                <a:lnTo>
                  <a:pt x="75721" y="81904"/>
                </a:lnTo>
                <a:lnTo>
                  <a:pt x="75721" y="67301"/>
                </a:lnTo>
                <a:lnTo>
                  <a:pt x="90481" y="67301"/>
                </a:lnTo>
                <a:lnTo>
                  <a:pt x="90481" y="81904"/>
                </a:lnTo>
                <a:close/>
                <a:moveTo>
                  <a:pt x="90481" y="60317"/>
                </a:moveTo>
                <a:lnTo>
                  <a:pt x="75721" y="60317"/>
                </a:lnTo>
                <a:lnTo>
                  <a:pt x="75721" y="45079"/>
                </a:lnTo>
                <a:lnTo>
                  <a:pt x="90481" y="45079"/>
                </a:lnTo>
                <a:lnTo>
                  <a:pt x="90481" y="60317"/>
                </a:lnTo>
                <a:close/>
                <a:moveTo>
                  <a:pt x="112941" y="104126"/>
                </a:moveTo>
                <a:lnTo>
                  <a:pt x="97540" y="104126"/>
                </a:lnTo>
                <a:lnTo>
                  <a:pt x="97540" y="90158"/>
                </a:lnTo>
                <a:lnTo>
                  <a:pt x="112941" y="90158"/>
                </a:lnTo>
                <a:lnTo>
                  <a:pt x="112941" y="104126"/>
                </a:lnTo>
                <a:close/>
                <a:moveTo>
                  <a:pt x="112941" y="81904"/>
                </a:moveTo>
                <a:lnTo>
                  <a:pt x="97540" y="81904"/>
                </a:lnTo>
                <a:lnTo>
                  <a:pt x="97540" y="67301"/>
                </a:lnTo>
                <a:lnTo>
                  <a:pt x="112941" y="67301"/>
                </a:lnTo>
                <a:lnTo>
                  <a:pt x="112941" y="81904"/>
                </a:lnTo>
                <a:close/>
                <a:moveTo>
                  <a:pt x="112941" y="60317"/>
                </a:moveTo>
                <a:lnTo>
                  <a:pt x="97540" y="60317"/>
                </a:lnTo>
                <a:lnTo>
                  <a:pt x="97540" y="45079"/>
                </a:lnTo>
                <a:lnTo>
                  <a:pt x="112941" y="45079"/>
                </a:lnTo>
                <a:lnTo>
                  <a:pt x="112941" y="60317"/>
                </a:lnTo>
                <a:close/>
              </a:path>
            </a:pathLst>
          </a:custGeom>
          <a:solidFill>
            <a:schemeClr val="lt1"/>
          </a:solidFill>
          <a:ln>
            <a:noFill/>
          </a:ln>
        </p:spPr>
        <p:txBody>
          <a:bodyPr lIns="182832" tIns="91407" rIns="182832" bIns="91407" anchor="t" anchorCtr="0">
            <a:noAutofit/>
          </a:bodyPr>
          <a:lstStyle/>
          <a:p>
            <a:endParaRPr sz="2700">
              <a:solidFill>
                <a:schemeClr val="dk1"/>
              </a:solidFill>
              <a:latin typeface="Lato"/>
              <a:ea typeface="Lato"/>
              <a:cs typeface="Lato"/>
              <a:sym typeface="Lato"/>
            </a:endParaRPr>
          </a:p>
        </p:txBody>
      </p:sp>
    </p:spTree>
    <p:extLst>
      <p:ext uri="{BB962C8B-B14F-4D97-AF65-F5344CB8AC3E}">
        <p14:creationId xmlns:p14="http://schemas.microsoft.com/office/powerpoint/2010/main" val="40939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p:nvPr/>
        </p:nvSpPr>
        <p:spPr>
          <a:xfrm>
            <a:off x="15949" y="40177"/>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628900" y="429664"/>
            <a:ext cx="12044286"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Wellness / H&amp;S</a:t>
            </a:r>
            <a:endParaRPr sz="3600" dirty="0">
              <a:solidFill>
                <a:srgbClr val="F7D647"/>
              </a:solidFill>
              <a:latin typeface="Arial"/>
              <a:cs typeface="Arial"/>
            </a:endParaRPr>
          </a:p>
        </p:txBody>
      </p:sp>
      <p:graphicFrame>
        <p:nvGraphicFramePr>
          <p:cNvPr id="6" name="Diagram 5">
            <a:extLst>
              <a:ext uri="{FF2B5EF4-FFF2-40B4-BE49-F238E27FC236}">
                <a16:creationId xmlns:a16="http://schemas.microsoft.com/office/drawing/2014/main" id="{23917539-A033-4F2E-A3EC-BF33A8525E16}"/>
              </a:ext>
            </a:extLst>
          </p:cNvPr>
          <p:cNvGraphicFramePr/>
          <p:nvPr/>
        </p:nvGraphicFramePr>
        <p:xfrm>
          <a:off x="3129011" y="3298594"/>
          <a:ext cx="11844066" cy="506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ject 4">
            <a:extLst>
              <a:ext uri="{FF2B5EF4-FFF2-40B4-BE49-F238E27FC236}">
                <a16:creationId xmlns:a16="http://schemas.microsoft.com/office/drawing/2014/main" id="{17CBE560-75E8-433B-B5A1-06562AACDC38}"/>
              </a:ext>
            </a:extLst>
          </p:cNvPr>
          <p:cNvSpPr txBox="1">
            <a:spLocks/>
          </p:cNvSpPr>
          <p:nvPr/>
        </p:nvSpPr>
        <p:spPr>
          <a:xfrm>
            <a:off x="2785889" y="1827066"/>
            <a:ext cx="12530312" cy="573234"/>
          </a:xfrm>
          <a:prstGeom prst="rect">
            <a:avLst/>
          </a:prstGeom>
        </p:spPr>
        <p:txBody>
          <a:bodyPr vert="horz" wrap="square" lIns="0" tIns="19050" rIns="0" bIns="0" rtlCol="0">
            <a:spAutoFit/>
          </a:bodyPr>
          <a:lstStyle>
            <a:lvl1pPr>
              <a:defRPr sz="3600" b="1" i="0">
                <a:solidFill>
                  <a:srgbClr val="F39253"/>
                </a:solidFill>
                <a:latin typeface="Arial"/>
                <a:ea typeface="+mj-ea"/>
                <a:cs typeface="Arial"/>
              </a:defRPr>
            </a:lvl1pPr>
          </a:lstStyle>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Don’t panic. But do plan</a:t>
            </a:r>
            <a:r>
              <a:rPr lang="en-GB" i="1" dirty="0">
                <a:solidFill>
                  <a:srgbClr val="F7D647"/>
                </a:solidFill>
                <a:latin typeface="Times New Roman" panose="02020603050405020304" pitchFamily="18" charset="0"/>
                <a:cs typeface="Times New Roman" panose="02020603050405020304" pitchFamily="18" charset="0"/>
              </a:rPr>
              <a:t>.</a:t>
            </a:r>
            <a:endParaRPr lang="en-GB" kern="0" dirty="0">
              <a:solidFill>
                <a:srgbClr val="F7D64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Tree>
    <p:extLst>
      <p:ext uri="{BB962C8B-B14F-4D97-AF65-F5344CB8AC3E}">
        <p14:creationId xmlns:p14="http://schemas.microsoft.com/office/powerpoint/2010/main" val="87784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949" y="40177"/>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2628900" y="429664"/>
            <a:ext cx="12044286"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Be forward thinking</a:t>
            </a:r>
            <a:endParaRPr sz="3600" dirty="0">
              <a:solidFill>
                <a:srgbClr val="F7D647"/>
              </a:solidFill>
              <a:latin typeface="Arial"/>
              <a:cs typeface="Arial"/>
            </a:endParaRPr>
          </a:p>
        </p:txBody>
      </p:sp>
      <p:sp>
        <p:nvSpPr>
          <p:cNvPr id="7" name="object 4">
            <a:extLst>
              <a:ext uri="{FF2B5EF4-FFF2-40B4-BE49-F238E27FC236}">
                <a16:creationId xmlns:a16="http://schemas.microsoft.com/office/drawing/2014/main" id="{17CBE560-75E8-433B-B5A1-06562AACDC38}"/>
              </a:ext>
            </a:extLst>
          </p:cNvPr>
          <p:cNvSpPr txBox="1">
            <a:spLocks/>
          </p:cNvSpPr>
          <p:nvPr/>
        </p:nvSpPr>
        <p:spPr>
          <a:xfrm>
            <a:off x="2785889" y="1827066"/>
            <a:ext cx="12530312" cy="573234"/>
          </a:xfrm>
          <a:prstGeom prst="rect">
            <a:avLst/>
          </a:prstGeom>
        </p:spPr>
        <p:txBody>
          <a:bodyPr vert="horz" wrap="square" lIns="0" tIns="19050" rIns="0" bIns="0" rtlCol="0">
            <a:spAutoFit/>
          </a:bodyPr>
          <a:lstStyle>
            <a:lvl1pPr>
              <a:defRPr sz="3600" b="1" i="0">
                <a:solidFill>
                  <a:srgbClr val="F39253"/>
                </a:solidFill>
                <a:latin typeface="Arial"/>
                <a:ea typeface="+mj-ea"/>
                <a:cs typeface="Arial"/>
              </a:defRPr>
            </a:lvl1pPr>
          </a:lstStyle>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Don’t panic. But do plan</a:t>
            </a:r>
            <a:r>
              <a:rPr lang="en-GB" i="1" dirty="0">
                <a:solidFill>
                  <a:srgbClr val="F7D647"/>
                </a:solidFill>
                <a:latin typeface="Times New Roman" panose="02020603050405020304" pitchFamily="18" charset="0"/>
                <a:cs typeface="Times New Roman" panose="02020603050405020304" pitchFamily="18" charset="0"/>
              </a:rPr>
              <a:t>.</a:t>
            </a:r>
            <a:endParaRPr lang="en-GB" kern="0" dirty="0">
              <a:solidFill>
                <a:srgbClr val="F7D64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
        <p:nvSpPr>
          <p:cNvPr id="4" name="TextBox 3">
            <a:extLst>
              <a:ext uri="{FF2B5EF4-FFF2-40B4-BE49-F238E27FC236}">
                <a16:creationId xmlns:a16="http://schemas.microsoft.com/office/drawing/2014/main" id="{B7A16D61-1A35-4991-94D3-720748AC7388}"/>
              </a:ext>
            </a:extLst>
          </p:cNvPr>
          <p:cNvSpPr txBox="1"/>
          <p:nvPr/>
        </p:nvSpPr>
        <p:spPr>
          <a:xfrm>
            <a:off x="3962400" y="3163096"/>
            <a:ext cx="11850745" cy="3416320"/>
          </a:xfrm>
          <a:prstGeom prst="rect">
            <a:avLst/>
          </a:prstGeom>
          <a:noFill/>
        </p:spPr>
        <p:txBody>
          <a:bodyPr wrap="none" rtlCol="0">
            <a:spAutoFit/>
          </a:bodyPr>
          <a:lstStyle/>
          <a:p>
            <a:r>
              <a:rPr lang="en-GB" sz="2700" dirty="0"/>
              <a:t>“To handle yourself, use your head; to handle others, use your heart.”</a:t>
            </a:r>
          </a:p>
          <a:p>
            <a:r>
              <a:rPr lang="en-GB" sz="2700" dirty="0"/>
              <a:t> – Eleanor Roosevelt</a:t>
            </a:r>
          </a:p>
          <a:p>
            <a:endParaRPr lang="en-GB" sz="2700" dirty="0"/>
          </a:p>
          <a:p>
            <a:endParaRPr lang="en-GB" sz="2700" dirty="0"/>
          </a:p>
          <a:p>
            <a:r>
              <a:rPr lang="en-GB" sz="2700" i="1" dirty="0"/>
              <a:t>“I've learned that people will forget what you said, people will forget what you did, </a:t>
            </a:r>
          </a:p>
          <a:p>
            <a:r>
              <a:rPr lang="en-GB" sz="2700" i="1" dirty="0"/>
              <a:t>but people will never forget how you made them feel.”</a:t>
            </a:r>
          </a:p>
          <a:p>
            <a:r>
              <a:rPr lang="en-GB" sz="2700" i="1" dirty="0"/>
              <a:t>- Maya Angelou</a:t>
            </a:r>
            <a:endParaRPr lang="en-GB" sz="2700" dirty="0"/>
          </a:p>
          <a:p>
            <a:endParaRPr lang="en-US" sz="2700" dirty="0"/>
          </a:p>
        </p:txBody>
      </p:sp>
    </p:spTree>
    <p:extLst>
      <p:ext uri="{BB962C8B-B14F-4D97-AF65-F5344CB8AC3E}">
        <p14:creationId xmlns:p14="http://schemas.microsoft.com/office/powerpoint/2010/main" val="753050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E3B1-D3D3-BA4E-8DF7-48688DC88C52}"/>
              </a:ext>
            </a:extLst>
          </p:cNvPr>
          <p:cNvSpPr>
            <a:spLocks noGrp="1"/>
          </p:cNvSpPr>
          <p:nvPr>
            <p:ph type="title"/>
          </p:nvPr>
        </p:nvSpPr>
        <p:spPr/>
        <p:txBody>
          <a:bodyPr/>
          <a:lstStyle/>
          <a:p>
            <a:endParaRPr lang="en-US"/>
          </a:p>
        </p:txBody>
      </p:sp>
      <p:pic>
        <p:nvPicPr>
          <p:cNvPr id="4" name="Picture 3" descr="A close up of a sign&#10;&#10;Description automatically generated">
            <a:extLst>
              <a:ext uri="{FF2B5EF4-FFF2-40B4-BE49-F238E27FC236}">
                <a16:creationId xmlns:a16="http://schemas.microsoft.com/office/drawing/2014/main" id="{2D5E65C6-A43D-474C-A9AA-E1FF7FD0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97823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E7720-FB69-9545-8DAD-B5458DA5A274}"/>
              </a:ext>
            </a:extLst>
          </p:cNvPr>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22"/>
            <a:ext cx="18288000" cy="10318922"/>
          </a:xfrm>
          <a:prstGeom prst="rect">
            <a:avLst/>
          </a:prstGeom>
        </p:spPr>
      </p:pic>
    </p:spTree>
    <p:extLst>
      <p:ext uri="{BB962C8B-B14F-4D97-AF65-F5344CB8AC3E}">
        <p14:creationId xmlns:p14="http://schemas.microsoft.com/office/powerpoint/2010/main" val="2829520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2840850" y="3402000"/>
            <a:ext cx="12595500" cy="2821620"/>
          </a:xfrm>
        </p:spPr>
        <p:txBody>
          <a:bodyPr/>
          <a:lstStyle/>
          <a:p>
            <a:pPr marL="0" indent="0">
              <a:buNone/>
            </a:pPr>
            <a:endParaRPr lang="en-GB" sz="3000" dirty="0"/>
          </a:p>
          <a:p>
            <a:pPr marL="0" indent="0">
              <a:buNone/>
            </a:pPr>
            <a:r>
              <a:rPr lang="en-GB" sz="3000" dirty="0"/>
              <a:t>Buzzacott is a top 25 UK accountancy and business advisory firm in London.</a:t>
            </a:r>
          </a:p>
          <a:p>
            <a:pPr marL="0" indent="0">
              <a:buNone/>
            </a:pPr>
            <a:endParaRPr lang="en-GB" sz="3000" dirty="0"/>
          </a:p>
          <a:p>
            <a:pPr marL="0" indent="0">
              <a:buNone/>
            </a:pPr>
            <a:r>
              <a:rPr lang="en-GB" sz="3000" dirty="0"/>
              <a:t>Our Technology &amp; Media specialists provide a one-stop-shop to innovative scale-ups and their owners from start-up to exit. </a:t>
            </a:r>
          </a:p>
          <a:p>
            <a:endParaRPr lang="en-GB" dirty="0"/>
          </a:p>
        </p:txBody>
      </p:sp>
      <p:pic>
        <p:nvPicPr>
          <p:cNvPr id="6" name="Picture 5" descr="A close up of a sign&#10;&#10;Description automatically generated">
            <a:extLst>
              <a:ext uri="{FF2B5EF4-FFF2-40B4-BE49-F238E27FC236}">
                <a16:creationId xmlns:a16="http://schemas.microsoft.com/office/drawing/2014/main" id="{DC21C2AC-5F14-4373-A263-7CCC18CB10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389" y="1471093"/>
            <a:ext cx="3667925" cy="92102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2252" y="1147056"/>
            <a:ext cx="5021796" cy="1563936"/>
          </a:xfrm>
          <a:prstGeom prst="rect">
            <a:avLst/>
          </a:prstGeom>
        </p:spPr>
      </p:pic>
      <p:sp>
        <p:nvSpPr>
          <p:cNvPr id="12" name="Text Placeholder 5"/>
          <p:cNvSpPr txBox="1">
            <a:spLocks/>
          </p:cNvSpPr>
          <p:nvPr/>
        </p:nvSpPr>
        <p:spPr>
          <a:xfrm>
            <a:off x="2771293" y="7115777"/>
            <a:ext cx="3240359" cy="415499"/>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b="1" kern="0" dirty="0"/>
              <a:t>Claire Collins</a:t>
            </a:r>
          </a:p>
        </p:txBody>
      </p:sp>
      <p:sp>
        <p:nvSpPr>
          <p:cNvPr id="13" name="Text Placeholder 6"/>
          <p:cNvSpPr txBox="1">
            <a:spLocks/>
          </p:cNvSpPr>
          <p:nvPr/>
        </p:nvSpPr>
        <p:spPr>
          <a:xfrm>
            <a:off x="2771293" y="8050937"/>
            <a:ext cx="3240359" cy="415499"/>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kern="0" dirty="0"/>
              <a:t>T: +44 (0)20 7556 1238</a:t>
            </a:r>
          </a:p>
        </p:txBody>
      </p:sp>
      <p:sp>
        <p:nvSpPr>
          <p:cNvPr id="14" name="Text Placeholder 7"/>
          <p:cNvSpPr txBox="1">
            <a:spLocks/>
          </p:cNvSpPr>
          <p:nvPr/>
        </p:nvSpPr>
        <p:spPr>
          <a:xfrm>
            <a:off x="2771291" y="8383861"/>
            <a:ext cx="3348521" cy="429368"/>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kern="0" dirty="0"/>
              <a:t>E: collinsc@buzzacott.co.uk</a:t>
            </a:r>
          </a:p>
        </p:txBody>
      </p:sp>
      <p:sp>
        <p:nvSpPr>
          <p:cNvPr id="15" name="Text Placeholder 14"/>
          <p:cNvSpPr txBox="1">
            <a:spLocks/>
          </p:cNvSpPr>
          <p:nvPr/>
        </p:nvSpPr>
        <p:spPr>
          <a:xfrm>
            <a:off x="2771288" y="7445857"/>
            <a:ext cx="3240359" cy="415499"/>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kern="0" dirty="0"/>
              <a:t>Partner</a:t>
            </a:r>
          </a:p>
        </p:txBody>
      </p:sp>
      <p:sp>
        <p:nvSpPr>
          <p:cNvPr id="16" name="Text Placeholder 5"/>
          <p:cNvSpPr txBox="1">
            <a:spLocks/>
          </p:cNvSpPr>
          <p:nvPr/>
        </p:nvSpPr>
        <p:spPr>
          <a:xfrm>
            <a:off x="9522257" y="7115777"/>
            <a:ext cx="3240359" cy="415499"/>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b="1" kern="0" dirty="0"/>
              <a:t>Cliff Carter</a:t>
            </a:r>
          </a:p>
        </p:txBody>
      </p:sp>
      <p:sp>
        <p:nvSpPr>
          <p:cNvPr id="17" name="Text Placeholder 6"/>
          <p:cNvSpPr txBox="1">
            <a:spLocks/>
          </p:cNvSpPr>
          <p:nvPr/>
        </p:nvSpPr>
        <p:spPr>
          <a:xfrm>
            <a:off x="9522257" y="8050937"/>
            <a:ext cx="3240359" cy="415499"/>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kern="0" dirty="0"/>
              <a:t>T: +44 (0)20 7556 1419</a:t>
            </a:r>
          </a:p>
        </p:txBody>
      </p:sp>
      <p:sp>
        <p:nvSpPr>
          <p:cNvPr id="18" name="Text Placeholder 7"/>
          <p:cNvSpPr txBox="1">
            <a:spLocks/>
          </p:cNvSpPr>
          <p:nvPr/>
        </p:nvSpPr>
        <p:spPr>
          <a:xfrm>
            <a:off x="9522257" y="8383861"/>
            <a:ext cx="3240360" cy="415499"/>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kern="0" dirty="0"/>
              <a:t>E: </a:t>
            </a:r>
            <a:r>
              <a:rPr lang="en-GB" sz="2100" dirty="0"/>
              <a:t>carterc@buzzacott.co.uk</a:t>
            </a:r>
          </a:p>
        </p:txBody>
      </p:sp>
      <p:sp>
        <p:nvSpPr>
          <p:cNvPr id="19" name="Text Placeholder 14"/>
          <p:cNvSpPr txBox="1">
            <a:spLocks/>
          </p:cNvSpPr>
          <p:nvPr/>
        </p:nvSpPr>
        <p:spPr>
          <a:xfrm>
            <a:off x="9522253" y="7445857"/>
            <a:ext cx="3240359" cy="415499"/>
          </a:xfrm>
          <a:prstGeom prst="rect">
            <a:avLst/>
          </a:prstGeom>
        </p:spPr>
        <p:txBody>
          <a:bodyPr/>
          <a:lstStyle>
            <a:lvl1pPr marL="135728" indent="-135728" eaLnBrk="1" hangingPunct="1">
              <a:spcAft>
                <a:spcPts val="450"/>
              </a:spcAft>
              <a:buClr>
                <a:srgbClr val="ED8D2C"/>
              </a:buClr>
              <a:buFont typeface="Arial" panose="020B0604020202020204" pitchFamily="34" charset="0"/>
              <a:buChar char="•"/>
              <a:defRPr sz="1200">
                <a:solidFill>
                  <a:srgbClr val="404040"/>
                </a:solidFill>
                <a:latin typeface="+mn-lt"/>
                <a:ea typeface="+mn-ea"/>
                <a:cs typeface="+mn-cs"/>
              </a:defRPr>
            </a:lvl1pPr>
            <a:lvl2pPr marL="407184" indent="-135728" eaLnBrk="1" hangingPunct="1">
              <a:spcAft>
                <a:spcPts val="450"/>
              </a:spcAft>
              <a:buClr>
                <a:srgbClr val="ED8D2C"/>
              </a:buClr>
              <a:buFont typeface="Calibri" panose="020F0502020204030204" pitchFamily="34" charset="0"/>
              <a:buChar char="‒"/>
              <a:defRPr sz="1200">
                <a:solidFill>
                  <a:srgbClr val="778792"/>
                </a:solidFill>
                <a:latin typeface="+mn-lt"/>
                <a:ea typeface="+mn-ea"/>
                <a:cs typeface="+mn-cs"/>
              </a:defRPr>
            </a:lvl2pPr>
            <a:lvl3pPr marL="673877" indent="-136919" eaLnBrk="1" hangingPunct="1">
              <a:spcAft>
                <a:spcPts val="450"/>
              </a:spcAft>
              <a:buClr>
                <a:srgbClr val="404040"/>
              </a:buClr>
              <a:buFont typeface="Arial" panose="020B0604020202020204" pitchFamily="34" charset="0"/>
              <a:buChar char="•"/>
              <a:defRPr sz="1200">
                <a:solidFill>
                  <a:srgbClr val="778792"/>
                </a:solidFill>
                <a:latin typeface="+mn-lt"/>
                <a:ea typeface="+mn-ea"/>
                <a:cs typeface="+mn-cs"/>
              </a:defRPr>
            </a:lvl3pPr>
            <a:lvl4pPr marL="941762" indent="-136919" eaLnBrk="1" hangingPunct="1">
              <a:spcAft>
                <a:spcPts val="450"/>
              </a:spcAft>
              <a:buFont typeface="Courier New" panose="02070309020205020404" pitchFamily="49" charset="0"/>
              <a:buChar char="o"/>
              <a:defRPr sz="1200">
                <a:solidFill>
                  <a:srgbClr val="778792"/>
                </a:solidFill>
                <a:latin typeface="+mn-lt"/>
                <a:ea typeface="+mn-ea"/>
                <a:cs typeface="+mn-cs"/>
              </a:defRPr>
            </a:lvl4pPr>
            <a:lvl5pPr marL="1210836" indent="-130966" eaLnBrk="1" hangingPunct="1">
              <a:spcAft>
                <a:spcPts val="450"/>
              </a:spcAft>
              <a:buFont typeface="Courier New" panose="02070309020205020404" pitchFamily="49" charset="0"/>
              <a:buChar char="o"/>
              <a:defRPr sz="1200">
                <a:solidFill>
                  <a:srgbClr val="778792"/>
                </a:solidFill>
                <a:latin typeface="+mn-lt"/>
                <a:ea typeface="+mn-ea"/>
                <a:cs typeface="+mn-cs"/>
              </a:defRPr>
            </a:lvl5pPr>
            <a:lvl6pPr marL="1714457" eaLnBrk="1" hangingPunct="1">
              <a:defRPr>
                <a:latin typeface="+mn-lt"/>
                <a:ea typeface="+mn-ea"/>
                <a:cs typeface="+mn-cs"/>
              </a:defRPr>
            </a:lvl6pPr>
            <a:lvl7pPr marL="2057348" eaLnBrk="1" hangingPunct="1">
              <a:defRPr>
                <a:latin typeface="+mn-lt"/>
                <a:ea typeface="+mn-ea"/>
                <a:cs typeface="+mn-cs"/>
              </a:defRPr>
            </a:lvl7pPr>
            <a:lvl8pPr marL="2400240" eaLnBrk="1" hangingPunct="1">
              <a:defRPr>
                <a:latin typeface="+mn-lt"/>
                <a:ea typeface="+mn-ea"/>
                <a:cs typeface="+mn-cs"/>
              </a:defRPr>
            </a:lvl8pPr>
            <a:lvl9pPr marL="2743132" eaLnBrk="1" hangingPunct="1">
              <a:defRPr>
                <a:latin typeface="+mn-lt"/>
                <a:ea typeface="+mn-ea"/>
                <a:cs typeface="+mn-cs"/>
              </a:defRPr>
            </a:lvl9pPr>
          </a:lstStyle>
          <a:p>
            <a:pPr marL="0" indent="0">
              <a:buNone/>
            </a:pPr>
            <a:r>
              <a:rPr lang="en-GB" sz="2100" kern="0" dirty="0"/>
              <a:t>Senior Manager</a:t>
            </a:r>
          </a:p>
        </p:txBody>
      </p:sp>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21519" t="10613" r="44454" b="55880"/>
          <a:stretch/>
        </p:blipFill>
        <p:spPr>
          <a:xfrm>
            <a:off x="6113691" y="7115775"/>
            <a:ext cx="1890000" cy="1861119"/>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19774" t="4362" r="40699" b="56111"/>
          <a:stretch/>
        </p:blipFill>
        <p:spPr>
          <a:xfrm>
            <a:off x="13086648" y="7087716"/>
            <a:ext cx="1890000" cy="1890000"/>
          </a:xfrm>
          <a:prstGeom prst="rect">
            <a:avLst/>
          </a:prstGeom>
        </p:spPr>
      </p:pic>
    </p:spTree>
    <p:extLst>
      <p:ext uri="{BB962C8B-B14F-4D97-AF65-F5344CB8AC3E}">
        <p14:creationId xmlns:p14="http://schemas.microsoft.com/office/powerpoint/2010/main" val="602000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62B2B"/>
        </a:solidFill>
        <a:effectLst/>
      </p:bgPr>
    </p:bg>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304801" y="304801"/>
            <a:ext cx="17170494" cy="9677398"/>
          </a:xfrm>
          <a:prstGeom prst="rect">
            <a:avLst/>
          </a:prstGeom>
          <a:noFill/>
          <a:ln>
            <a:noFill/>
          </a:ln>
        </p:spPr>
      </p:pic>
      <p:pic>
        <p:nvPicPr>
          <p:cNvPr id="61" name="Google Shape;61;p14"/>
          <p:cNvPicPr preferRelativeResize="0"/>
          <p:nvPr/>
        </p:nvPicPr>
        <p:blipFill>
          <a:blip r:embed="rId4">
            <a:alphaModFix/>
          </a:blip>
          <a:stretch>
            <a:fillRect/>
          </a:stretch>
        </p:blipFill>
        <p:spPr>
          <a:xfrm>
            <a:off x="6678904" y="1089521"/>
            <a:ext cx="4930200" cy="4930278"/>
          </a:xfrm>
          <a:prstGeom prst="rect">
            <a:avLst/>
          </a:prstGeom>
          <a:noFill/>
          <a:ln>
            <a:noFill/>
          </a:ln>
        </p:spPr>
      </p:pic>
      <p:sp>
        <p:nvSpPr>
          <p:cNvPr id="62" name="Google Shape;62;p14"/>
          <p:cNvSpPr txBox="1"/>
          <p:nvPr/>
        </p:nvSpPr>
        <p:spPr>
          <a:xfrm>
            <a:off x="5958900" y="6494625"/>
            <a:ext cx="6370200" cy="1706400"/>
          </a:xfrm>
          <a:prstGeom prst="rect">
            <a:avLst/>
          </a:prstGeom>
          <a:noFill/>
          <a:ln>
            <a:noFill/>
          </a:ln>
        </p:spPr>
        <p:txBody>
          <a:bodyPr spcFirstLastPara="1" wrap="square" lIns="182850" tIns="182850" rIns="182850" bIns="182850" anchor="t" anchorCtr="0">
            <a:noAutofit/>
          </a:bodyPr>
          <a:lstStyle/>
          <a:p>
            <a:pPr algn="ctr"/>
            <a:r>
              <a:rPr lang="en" sz="3600" dirty="0">
                <a:solidFill>
                  <a:srgbClr val="FFFFFF"/>
                </a:solidFill>
                <a:latin typeface="Roboto"/>
                <a:ea typeface="Roboto"/>
                <a:cs typeface="Roboto"/>
                <a:sym typeface="Roboto"/>
              </a:rPr>
              <a:t>Innovation doesn’t have to be scary, expensive, or slow.</a:t>
            </a:r>
            <a:endParaRPr sz="3600" dirty="0">
              <a:solidFill>
                <a:srgbClr val="FFFFFF"/>
              </a:solidFill>
              <a:latin typeface="Roboto"/>
              <a:ea typeface="Roboto"/>
              <a:cs typeface="Roboto"/>
              <a:sym typeface="Roboto"/>
            </a:endParaRPr>
          </a:p>
        </p:txBody>
      </p:sp>
      <p:cxnSp>
        <p:nvCxnSpPr>
          <p:cNvPr id="63" name="Google Shape;63;p14"/>
          <p:cNvCxnSpPr/>
          <p:nvPr/>
        </p:nvCxnSpPr>
        <p:spPr>
          <a:xfrm>
            <a:off x="4752900" y="6419850"/>
            <a:ext cx="8782200" cy="0"/>
          </a:xfrm>
          <a:prstGeom prst="straightConnector1">
            <a:avLst/>
          </a:prstGeom>
          <a:noFill/>
          <a:ln w="19050" cap="flat" cmpd="sng">
            <a:solidFill>
              <a:srgbClr val="FFFFFF"/>
            </a:solidFill>
            <a:prstDash val="solid"/>
            <a:round/>
            <a:headEnd type="none" w="med" len="med"/>
            <a:tailEnd type="none" w="med" len="med"/>
          </a:ln>
        </p:spPr>
      </p:cxnSp>
      <p:sp>
        <p:nvSpPr>
          <p:cNvPr id="6" name="Google Shape;92;p16">
            <a:extLst>
              <a:ext uri="{FF2B5EF4-FFF2-40B4-BE49-F238E27FC236}">
                <a16:creationId xmlns:a16="http://schemas.microsoft.com/office/drawing/2014/main" id="{9314FE61-7EA7-DC44-8C5F-F9E21F46568F}"/>
              </a:ext>
            </a:extLst>
          </p:cNvPr>
          <p:cNvSpPr txBox="1"/>
          <p:nvPr/>
        </p:nvSpPr>
        <p:spPr>
          <a:xfrm>
            <a:off x="5933500" y="7959079"/>
            <a:ext cx="6381600" cy="1238400"/>
          </a:xfrm>
          <a:prstGeom prst="rect">
            <a:avLst/>
          </a:prstGeom>
          <a:noFill/>
          <a:ln>
            <a:noFill/>
          </a:ln>
        </p:spPr>
        <p:txBody>
          <a:bodyPr spcFirstLastPara="1" wrap="square" lIns="182850" tIns="182850" rIns="182850" bIns="182850" anchor="t" anchorCtr="0">
            <a:noAutofit/>
          </a:bodyPr>
          <a:lstStyle/>
          <a:p>
            <a:pPr algn="ctr"/>
            <a:r>
              <a:rPr lang="en" sz="3600" u="sng" dirty="0">
                <a:solidFill>
                  <a:srgbClr val="FFFFFF"/>
                </a:solidFill>
                <a:latin typeface="Roboto"/>
                <a:ea typeface="Roboto"/>
                <a:cs typeface="Roboto"/>
                <a:sym typeface="Roboto"/>
                <a:hlinkClick r:id="rId5"/>
              </a:rPr>
              <a:t>www.studiographene.com</a:t>
            </a:r>
            <a:endParaRPr sz="3600" dirty="0">
              <a:solidFill>
                <a:srgbClr val="FFFFFF"/>
              </a:solidFill>
              <a:latin typeface="Roboto"/>
              <a:ea typeface="Roboto"/>
              <a:cs typeface="Roboto"/>
              <a:sym typeface="Roboto"/>
            </a:endParaRPr>
          </a:p>
          <a:p>
            <a:pPr algn="ctr"/>
            <a:r>
              <a:rPr lang="en" sz="3600" u="sng" dirty="0">
                <a:solidFill>
                  <a:srgbClr val="FFFFFF"/>
                </a:solidFill>
                <a:latin typeface="Roboto"/>
                <a:ea typeface="Roboto"/>
                <a:cs typeface="Roboto"/>
                <a:sym typeface="Roboto"/>
                <a:hlinkClick r:id="rId6"/>
              </a:rPr>
              <a:t>hello@studiographene.com</a:t>
            </a:r>
            <a:r>
              <a:rPr lang="en" sz="3600" dirty="0">
                <a:solidFill>
                  <a:srgbClr val="FFFFFF"/>
                </a:solidFill>
                <a:latin typeface="Roboto"/>
                <a:ea typeface="Roboto"/>
                <a:cs typeface="Roboto"/>
                <a:sym typeface="Roboto"/>
              </a:rPr>
              <a:t> </a:t>
            </a:r>
            <a:endParaRPr sz="3600" dirty="0">
              <a:solidFill>
                <a:srgbClr val="FFFFFF"/>
              </a:solidFill>
              <a:latin typeface="Roboto"/>
              <a:ea typeface="Roboto"/>
              <a:cs typeface="Roboto"/>
              <a:sym typeface="Roboto"/>
            </a:endParaRPr>
          </a:p>
        </p:txBody>
      </p:sp>
    </p:spTree>
    <p:extLst>
      <p:ext uri="{BB962C8B-B14F-4D97-AF65-F5344CB8AC3E}">
        <p14:creationId xmlns:p14="http://schemas.microsoft.com/office/powerpoint/2010/main" val="385556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857375" y="5829301"/>
            <a:ext cx="14573250" cy="3039294"/>
          </a:xfrm>
          <a:prstGeom prst="rect">
            <a:avLst/>
          </a:prstGeom>
        </p:spPr>
        <p:txBody>
          <a:bodyPr vert="horz" wrap="square" lIns="0" tIns="152400" rIns="0" bIns="0" rtlCol="0">
            <a:spAutoFit/>
          </a:bodyPr>
          <a:lstStyle/>
          <a:p>
            <a:pPr algn="ctr" defTabSz="1371600" fontAlgn="base"/>
            <a:r>
              <a:rPr lang="en-GB" spc="-8" dirty="0">
                <a:solidFill>
                  <a:srgbClr val="02092C"/>
                </a:solidFill>
                <a:latin typeface="Arial"/>
                <a:cs typeface="Arial"/>
              </a:rPr>
              <a:t>Seven Legal</a:t>
            </a:r>
          </a:p>
          <a:p>
            <a:pPr algn="ctr" defTabSz="1371600" fontAlgn="base"/>
            <a:endParaRPr lang="en-GB" spc="-8" dirty="0">
              <a:solidFill>
                <a:srgbClr val="02092C"/>
              </a:solidFill>
              <a:latin typeface="Arial"/>
              <a:cs typeface="Arial"/>
            </a:endParaRPr>
          </a:p>
          <a:p>
            <a:pPr algn="ctr" defTabSz="1371600" fontAlgn="base"/>
            <a:r>
              <a:rPr lang="en-GB" spc="-8" dirty="0">
                <a:solidFill>
                  <a:srgbClr val="02092C"/>
                </a:solidFill>
                <a:latin typeface="Arial"/>
                <a:cs typeface="Arial"/>
              </a:rPr>
              <a:t>Central Working Victoria</a:t>
            </a:r>
          </a:p>
          <a:p>
            <a:pPr algn="ctr" defTabSz="1371600" fontAlgn="base"/>
            <a:r>
              <a:rPr lang="en-GB" spc="-8" dirty="0">
                <a:solidFill>
                  <a:srgbClr val="02092C"/>
                </a:solidFill>
                <a:latin typeface="Arial"/>
                <a:cs typeface="Arial"/>
              </a:rPr>
              <a:t>25 Ecclestone Place</a:t>
            </a:r>
          </a:p>
          <a:p>
            <a:pPr algn="ctr" defTabSz="1371600" fontAlgn="base"/>
            <a:r>
              <a:rPr lang="en-GB" spc="-8" dirty="0">
                <a:solidFill>
                  <a:srgbClr val="02092C"/>
                </a:solidFill>
                <a:latin typeface="Arial"/>
                <a:cs typeface="Arial"/>
              </a:rPr>
              <a:t>London</a:t>
            </a:r>
          </a:p>
          <a:p>
            <a:pPr algn="ctr" defTabSz="1371600" fontAlgn="base"/>
            <a:r>
              <a:rPr lang="en-GB" spc="-8" dirty="0">
                <a:solidFill>
                  <a:srgbClr val="02092C"/>
                </a:solidFill>
                <a:latin typeface="Arial"/>
                <a:cs typeface="Arial"/>
              </a:rPr>
              <a:t>SW1W 9NF</a:t>
            </a:r>
          </a:p>
          <a:p>
            <a:pPr marL="19050" algn="ctr" defTabSz="1371600">
              <a:spcBef>
                <a:spcPts val="915"/>
              </a:spcBef>
            </a:pPr>
            <a:endParaRPr lang="en-GB" spc="-8" dirty="0">
              <a:solidFill>
                <a:srgbClr val="02092C"/>
              </a:solidFill>
              <a:latin typeface="Arial"/>
              <a:cs typeface="Arial"/>
            </a:endParaRPr>
          </a:p>
          <a:p>
            <a:pPr marL="19050" algn="ctr" defTabSz="1371600">
              <a:spcBef>
                <a:spcPts val="915"/>
              </a:spcBef>
            </a:pPr>
            <a:r>
              <a:rPr lang="en-GB" spc="-8" dirty="0">
                <a:solidFill>
                  <a:srgbClr val="02092C"/>
                </a:solidFill>
                <a:latin typeface="Arial"/>
                <a:cs typeface="Arial"/>
              </a:rPr>
              <a:t>For further information, please contact </a:t>
            </a:r>
            <a:r>
              <a:rPr lang="en-GB" spc="-8" dirty="0">
                <a:solidFill>
                  <a:srgbClr val="F7D647"/>
                </a:solidFill>
                <a:latin typeface="Arial"/>
                <a:cs typeface="Arial"/>
                <a:hlinkClick r:id="rId2">
                  <a:extLst>
                    <a:ext uri="{A12FA001-AC4F-418D-AE19-62706E023703}">
                      <ahyp:hlinkClr xmlns:ahyp="http://schemas.microsoft.com/office/drawing/2018/hyperlinkcolor" val="tx"/>
                    </a:ext>
                  </a:extLst>
                </a:hlinkClick>
              </a:rPr>
              <a:t>bill@sevenlegal.co.uk</a:t>
            </a:r>
            <a:r>
              <a:rPr lang="en-GB" spc="-8" dirty="0">
                <a:solidFill>
                  <a:srgbClr val="02092C"/>
                </a:solidFill>
                <a:latin typeface="Arial"/>
                <a:cs typeface="Arial"/>
              </a:rPr>
              <a:t> or </a:t>
            </a:r>
            <a:r>
              <a:rPr lang="en-GB" spc="-8" dirty="0">
                <a:solidFill>
                  <a:srgbClr val="F7D647"/>
                </a:solidFill>
                <a:latin typeface="Arial"/>
                <a:cs typeface="Arial"/>
              </a:rPr>
              <a:t>vicki@sevenlegal.co.uk</a:t>
            </a:r>
          </a:p>
          <a:p>
            <a:pPr marL="19050" algn="ctr" defTabSz="1371600">
              <a:spcBef>
                <a:spcPts val="915"/>
              </a:spcBef>
            </a:pPr>
            <a:endParaRPr lang="en-GB" sz="2100" spc="-8" dirty="0">
              <a:solidFill>
                <a:srgbClr val="02092C"/>
              </a:solidFill>
              <a:latin typeface="Arial"/>
              <a:cs typeface="Arial"/>
            </a:endParaRPr>
          </a:p>
        </p:txBody>
      </p:sp>
      <p:sp>
        <p:nvSpPr>
          <p:cNvPr id="4" name="object 5"/>
          <p:cNvSpPr txBox="1"/>
          <p:nvPr/>
        </p:nvSpPr>
        <p:spPr>
          <a:xfrm>
            <a:off x="14058901" y="9715500"/>
            <a:ext cx="2601278" cy="230832"/>
          </a:xfrm>
          <a:prstGeom prst="rect">
            <a:avLst/>
          </a:prstGeom>
        </p:spPr>
        <p:txBody>
          <a:bodyPr vert="horz" wrap="square" lIns="0" tIns="0" rIns="0" bIns="0" rtlCol="0">
            <a:spAutoFit/>
          </a:bodyPr>
          <a:lstStyle/>
          <a:p>
            <a:pPr marL="800100" marR="7620" indent="-782001" defTabSz="1371600"/>
            <a:r>
              <a:rPr sz="1500" spc="-8" dirty="0">
                <a:solidFill>
                  <a:srgbClr val="424F55"/>
                </a:solidFill>
                <a:latin typeface="Arial"/>
                <a:cs typeface="Arial"/>
              </a:rPr>
              <a:t>© </a:t>
            </a:r>
            <a:r>
              <a:rPr lang="en-AU" sz="1500" spc="-15" dirty="0">
                <a:solidFill>
                  <a:srgbClr val="424F55"/>
                </a:solidFill>
                <a:latin typeface="Arial"/>
                <a:cs typeface="Arial"/>
              </a:rPr>
              <a:t>Seven Legal 2020</a:t>
            </a:r>
            <a:endParaRPr sz="1500" dirty="0">
              <a:solidFill>
                <a:prstClr val="black"/>
              </a:solidFill>
              <a:latin typeface="Arial"/>
              <a:cs typeface="Arial"/>
            </a:endParaRPr>
          </a:p>
        </p:txBody>
      </p:sp>
      <p:sp>
        <p:nvSpPr>
          <p:cNvPr id="2" name="Rectangle 1">
            <a:extLst>
              <a:ext uri="{FF2B5EF4-FFF2-40B4-BE49-F238E27FC236}">
                <a16:creationId xmlns:a16="http://schemas.microsoft.com/office/drawing/2014/main" id="{2EE75BD3-D58F-4C06-98AD-D8210C7D739F}"/>
              </a:ext>
            </a:extLst>
          </p:cNvPr>
          <p:cNvSpPr/>
          <p:nvPr/>
        </p:nvSpPr>
        <p:spPr>
          <a:xfrm>
            <a:off x="3015138" y="9029700"/>
            <a:ext cx="12344400" cy="600164"/>
          </a:xfrm>
          <a:prstGeom prst="rect">
            <a:avLst/>
          </a:prstGeom>
        </p:spPr>
        <p:txBody>
          <a:bodyPr wrap="square">
            <a:spAutoFit/>
          </a:bodyPr>
          <a:lstStyle/>
          <a:p>
            <a:pPr algn="just" defTabSz="1371600">
              <a:buSzPct val="25000"/>
            </a:pPr>
            <a:r>
              <a:rPr lang="en-GB" sz="1650" i="1" dirty="0">
                <a:solidFill>
                  <a:prstClr val="black">
                    <a:lumMod val="50000"/>
                    <a:lumOff val="50000"/>
                  </a:prstClr>
                </a:solidFill>
                <a:latin typeface="Calibri"/>
                <a:sym typeface="Arial"/>
              </a:rPr>
              <a:t>This presentation has been prepared for informational purposes only. This presentation is confidential and is intended exclusively for the use of the person to whom it has been delivered.  It is not to be reproduced or redistributed to any other person without prior written consent.  </a:t>
            </a:r>
            <a:endParaRPr lang="en-GB" sz="1650" i="1" dirty="0">
              <a:solidFill>
                <a:prstClr val="black">
                  <a:lumMod val="50000"/>
                  <a:lumOff val="50000"/>
                </a:prstClr>
              </a:solidFill>
              <a:latin typeface="Calibri"/>
            </a:endParaRPr>
          </a:p>
        </p:txBody>
      </p:sp>
    </p:spTree>
    <p:extLst>
      <p:ext uri="{BB962C8B-B14F-4D97-AF65-F5344CB8AC3E}">
        <p14:creationId xmlns:p14="http://schemas.microsoft.com/office/powerpoint/2010/main" val="1259200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Frame 14">
            <a:extLst>
              <a:ext uri="{FF2B5EF4-FFF2-40B4-BE49-F238E27FC236}">
                <a16:creationId xmlns:a16="http://schemas.microsoft.com/office/drawing/2014/main" id="{DC86A1CC-2369-9843-BBF5-D21FBC550140}"/>
              </a:ext>
            </a:extLst>
          </p:cNvPr>
          <p:cNvSpPr/>
          <p:nvPr/>
        </p:nvSpPr>
        <p:spPr>
          <a:xfrm rot="5400000">
            <a:off x="12409551" y="804783"/>
            <a:ext cx="2805214" cy="7877627"/>
          </a:xfrm>
          <a:prstGeom prst="frame">
            <a:avLst>
              <a:gd name="adj1" fmla="val 2296"/>
            </a:avLst>
          </a:prstGeom>
          <a:solidFill>
            <a:srgbClr val="00D8C9"/>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solidFill>
                <a:schemeClr val="tx1"/>
              </a:solidFill>
            </a:endParaRPr>
          </a:p>
        </p:txBody>
      </p:sp>
      <p:sp>
        <p:nvSpPr>
          <p:cNvPr id="5" name="Rectangle 4">
            <a:extLst>
              <a:ext uri="{FF2B5EF4-FFF2-40B4-BE49-F238E27FC236}">
                <a16:creationId xmlns:a16="http://schemas.microsoft.com/office/drawing/2014/main" id="{94F9DB64-93A0-144F-BEF7-3EB61AE58825}"/>
              </a:ext>
            </a:extLst>
          </p:cNvPr>
          <p:cNvSpPr/>
          <p:nvPr/>
        </p:nvSpPr>
        <p:spPr>
          <a:xfrm>
            <a:off x="0" y="-16710"/>
            <a:ext cx="9514116" cy="10303710"/>
          </a:xfrm>
          <a:prstGeom prst="rect">
            <a:avLst/>
          </a:prstGeom>
          <a:blipFill dpi="0" rotWithShape="1">
            <a:blip r:embed="rId2">
              <a:extLst>
                <a:ext uri="{28A0092B-C50C-407E-A947-70E740481C1C}">
                  <a14:useLocalDpi xmlns:a14="http://schemas.microsoft.com/office/drawing/2010/main" val="0"/>
                </a:ext>
              </a:extLst>
            </a:blip>
            <a:srcRect/>
            <a:stretch>
              <a:fillRect l="-43249" t="123" r="-23341" b="-269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 name="TextBox 6">
            <a:extLst>
              <a:ext uri="{FF2B5EF4-FFF2-40B4-BE49-F238E27FC236}">
                <a16:creationId xmlns:a16="http://schemas.microsoft.com/office/drawing/2014/main" id="{815BE09C-4545-654F-8F37-61C94DAF12D3}"/>
              </a:ext>
            </a:extLst>
          </p:cNvPr>
          <p:cNvSpPr txBox="1"/>
          <p:nvPr/>
        </p:nvSpPr>
        <p:spPr>
          <a:xfrm>
            <a:off x="10167257" y="3958765"/>
            <a:ext cx="7289802" cy="1569660"/>
          </a:xfrm>
          <a:prstGeom prst="rect">
            <a:avLst/>
          </a:prstGeom>
          <a:noFill/>
        </p:spPr>
        <p:txBody>
          <a:bodyPr wrap="square" rtlCol="0">
            <a:spAutoFit/>
          </a:bodyPr>
          <a:lstStyle/>
          <a:p>
            <a:pPr algn="ctr"/>
            <a:r>
              <a:rPr lang="en-US" sz="4800" b="1" dirty="0">
                <a:solidFill>
                  <a:schemeClr val="tx1">
                    <a:lumMod val="75000"/>
                    <a:lumOff val="25000"/>
                  </a:schemeClr>
                </a:solidFill>
                <a:latin typeface="Roboto Condensed" panose="02000000000000000000" pitchFamily="2" charset="0"/>
                <a:ea typeface="Roboto Condensed" panose="02000000000000000000" pitchFamily="2" charset="0"/>
              </a:rPr>
              <a:t>Founders Helping Founders</a:t>
            </a:r>
          </a:p>
        </p:txBody>
      </p:sp>
      <p:sp>
        <p:nvSpPr>
          <p:cNvPr id="14" name="AutoShape 10">
            <a:extLst>
              <a:ext uri="{FF2B5EF4-FFF2-40B4-BE49-F238E27FC236}">
                <a16:creationId xmlns:a16="http://schemas.microsoft.com/office/drawing/2014/main" id="{2861BB33-1778-E44D-BADF-0D276D13E14E}"/>
              </a:ext>
            </a:extLst>
          </p:cNvPr>
          <p:cNvSpPr/>
          <p:nvPr/>
        </p:nvSpPr>
        <p:spPr>
          <a:xfrm rot="-5400000">
            <a:off x="26779804" y="-5893852"/>
            <a:ext cx="1022588" cy="12802272"/>
          </a:xfrm>
          <a:prstGeom prst="rect">
            <a:avLst/>
          </a:prstGeom>
          <a:solidFill>
            <a:srgbClr val="00D8C9"/>
          </a:solidFill>
        </p:spPr>
      </p:sp>
      <p:sp>
        <p:nvSpPr>
          <p:cNvPr id="16" name="Rectangle 15">
            <a:extLst>
              <a:ext uri="{FF2B5EF4-FFF2-40B4-BE49-F238E27FC236}">
                <a16:creationId xmlns:a16="http://schemas.microsoft.com/office/drawing/2014/main" id="{770A18C8-72D1-1349-9224-ED75E9352249}"/>
              </a:ext>
            </a:extLst>
          </p:cNvPr>
          <p:cNvSpPr/>
          <p:nvPr/>
        </p:nvSpPr>
        <p:spPr>
          <a:xfrm>
            <a:off x="13454744" y="9861472"/>
            <a:ext cx="4833256" cy="428828"/>
          </a:xfrm>
          <a:prstGeom prst="rect">
            <a:avLst/>
          </a:prstGeom>
          <a:solidFill>
            <a:srgbClr val="00D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pic>
        <p:nvPicPr>
          <p:cNvPr id="11" name="Picture 6"/>
          <p:cNvPicPr>
            <a:picLocks noChangeAspect="1"/>
          </p:cNvPicPr>
          <p:nvPr/>
        </p:nvPicPr>
        <p:blipFill>
          <a:blip r:embed="rId3">
            <a:extLst>
              <a:ext uri="{28A0092B-C50C-407E-A947-70E740481C1C}">
                <a14:useLocalDpi xmlns:a14="http://schemas.microsoft.com/office/drawing/2010/main" val="0"/>
              </a:ext>
            </a:extLst>
          </a:blip>
          <a:srcRect/>
          <a:stretch/>
        </p:blipFill>
        <p:spPr>
          <a:xfrm>
            <a:off x="1697539" y="3728569"/>
            <a:ext cx="6524594" cy="2030053"/>
          </a:xfrm>
          <a:prstGeom prst="rect">
            <a:avLst/>
          </a:prstGeom>
        </p:spPr>
      </p:pic>
    </p:spTree>
    <p:extLst>
      <p:ext uri="{BB962C8B-B14F-4D97-AF65-F5344CB8AC3E}">
        <p14:creationId xmlns:p14="http://schemas.microsoft.com/office/powerpoint/2010/main" val="1432021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817" y="31612"/>
            <a:ext cx="18288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4867161" y="292741"/>
            <a:ext cx="9195609" cy="573234"/>
          </a:xfrm>
          <a:prstGeom prst="rect">
            <a:avLst/>
          </a:prstGeom>
        </p:spPr>
        <p:txBody>
          <a:bodyPr vert="horz" wrap="square" lIns="0" tIns="19050" rIns="0" bIns="0" rtlCol="0">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Legal &amp; HR Concierge Service</a:t>
            </a:r>
            <a:r>
              <a:rPr lang="en-GB" sz="3600" b="0" spc="-8" dirty="0">
                <a:solidFill>
                  <a:srgbClr val="F7D647"/>
                </a:solidFill>
              </a:rPr>
              <a:t> </a:t>
            </a:r>
            <a:endParaRPr sz="3600" dirty="0">
              <a:solidFill>
                <a:srgbClr val="F7D647"/>
              </a:solidFill>
            </a:endParaRPr>
          </a:p>
        </p:txBody>
      </p:sp>
      <p:sp>
        <p:nvSpPr>
          <p:cNvPr id="7" name="object 4">
            <a:extLst>
              <a:ext uri="{FF2B5EF4-FFF2-40B4-BE49-F238E27FC236}">
                <a16:creationId xmlns:a16="http://schemas.microsoft.com/office/drawing/2014/main" id="{17CBE560-75E8-433B-B5A1-06562AACDC38}"/>
              </a:ext>
            </a:extLst>
          </p:cNvPr>
          <p:cNvSpPr txBox="1">
            <a:spLocks/>
          </p:cNvSpPr>
          <p:nvPr/>
        </p:nvSpPr>
        <p:spPr>
          <a:xfrm>
            <a:off x="2785889" y="1714501"/>
            <a:ext cx="12573000" cy="1152880"/>
          </a:xfrm>
          <a:prstGeom prst="rect">
            <a:avLst/>
          </a:prstGeom>
        </p:spPr>
        <p:txBody>
          <a:bodyPr vert="horz" wrap="square" lIns="0" tIns="19050" rIns="0" bIns="0" rtlCol="0">
            <a:spAutoFit/>
          </a:bodyPr>
          <a:lstStyle>
            <a:lvl1pPr>
              <a:defRPr sz="3600" b="1" i="0">
                <a:solidFill>
                  <a:srgbClr val="F39253"/>
                </a:solidFill>
                <a:latin typeface="Arial"/>
                <a:ea typeface="+mj-ea"/>
                <a:cs typeface="Arial"/>
              </a:defRPr>
            </a:lvl1pPr>
          </a:lstStyle>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Everyday legal and HR problems solved, just pick up the phone</a:t>
            </a:r>
            <a:r>
              <a:rPr lang="en-GB" i="1" dirty="0">
                <a:solidFill>
                  <a:srgbClr val="F7D647"/>
                </a:solidFill>
                <a:latin typeface="Times New Roman" panose="02020603050405020304" pitchFamily="18" charset="0"/>
                <a:cs typeface="Times New Roman" panose="02020603050405020304" pitchFamily="18" charset="0"/>
              </a:rPr>
              <a:t>.</a:t>
            </a:r>
          </a:p>
          <a:p>
            <a:pPr marL="19050" algn="ctr">
              <a:spcBef>
                <a:spcPts val="150"/>
              </a:spcBef>
            </a:pPr>
            <a:r>
              <a:rPr lang="en-GB" i="1" kern="0" dirty="0">
                <a:solidFill>
                  <a:srgbClr val="F7D647"/>
                </a:solidFill>
                <a:latin typeface="Times New Roman" panose="02020603050405020304" pitchFamily="18" charset="0"/>
                <a:cs typeface="Times New Roman" panose="02020603050405020304" pitchFamily="18" charset="0"/>
              </a:rPr>
              <a:t>Corporate /  Commercial / Employment / HR</a:t>
            </a:r>
            <a:endParaRPr lang="en-GB" kern="0" dirty="0">
              <a:solidFill>
                <a:srgbClr val="F7D647"/>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sp>
        <p:nvSpPr>
          <p:cNvPr id="8" name="Rectangle 7">
            <a:extLst>
              <a:ext uri="{FF2B5EF4-FFF2-40B4-BE49-F238E27FC236}">
                <a16:creationId xmlns:a16="http://schemas.microsoft.com/office/drawing/2014/main" id="{8508F7EF-2689-4C8F-A7CB-1F83AABA66E8}"/>
              </a:ext>
            </a:extLst>
          </p:cNvPr>
          <p:cNvSpPr/>
          <p:nvPr/>
        </p:nvSpPr>
        <p:spPr>
          <a:xfrm>
            <a:off x="3585989" y="3429000"/>
            <a:ext cx="10972800" cy="6278642"/>
          </a:xfrm>
          <a:prstGeom prst="rect">
            <a:avLst/>
          </a:prstGeom>
        </p:spPr>
        <p:txBody>
          <a:bodyPr wrap="square">
            <a:spAutoFit/>
          </a:bodyPr>
          <a:lstStyle/>
          <a:p>
            <a:pPr marL="19050">
              <a:buClr>
                <a:srgbClr val="F7D647"/>
              </a:buClr>
              <a:tabLst>
                <a:tab pos="280035" algn="l"/>
              </a:tabLst>
            </a:pPr>
            <a:r>
              <a:rPr lang="en-GB" sz="2100" b="1" dirty="0">
                <a:latin typeface="Arial"/>
                <a:cs typeface="Arial"/>
              </a:rPr>
              <a:t>Legal </a:t>
            </a:r>
          </a:p>
          <a:p>
            <a:pPr marL="19050">
              <a:buClr>
                <a:srgbClr val="F7D647"/>
              </a:buClr>
              <a:tabLst>
                <a:tab pos="280035" algn="l"/>
              </a:tabLst>
            </a:pPr>
            <a:endParaRPr lang="en-GB" b="1" u="sng" dirty="0">
              <a:latin typeface="Arial"/>
              <a:cs typeface="Arial"/>
            </a:endParaRPr>
          </a:p>
          <a:p>
            <a:pPr marL="540000" indent="-260033" algn="just">
              <a:buClr>
                <a:srgbClr val="F7D647"/>
              </a:buClr>
              <a:buFontTx/>
              <a:buChar char="•"/>
              <a:tabLst>
                <a:tab pos="280035" algn="l"/>
              </a:tabLst>
            </a:pPr>
            <a:r>
              <a:rPr lang="en-GB" spc="-8" dirty="0">
                <a:solidFill>
                  <a:srgbClr val="424F55"/>
                </a:solidFill>
                <a:latin typeface="Arial"/>
                <a:cs typeface="Arial"/>
              </a:rPr>
              <a:t>Lawyers with transactional and in-house operational experience working with Magic and Silver Circle firms as well as top class in-house teams.  </a:t>
            </a:r>
            <a:endParaRPr lang="en-GB" dirty="0">
              <a:solidFill>
                <a:srgbClr val="424F55"/>
              </a:solidFill>
              <a:latin typeface="Arial"/>
              <a:cs typeface="Arial"/>
            </a:endParaRPr>
          </a:p>
          <a:p>
            <a:pPr marL="540000" indent="-260033" algn="just">
              <a:buClr>
                <a:srgbClr val="F7D647"/>
              </a:buClr>
              <a:buChar char="•"/>
              <a:tabLst>
                <a:tab pos="280035" algn="l"/>
              </a:tabLst>
            </a:pPr>
            <a:endParaRPr lang="en-GB" spc="-8" dirty="0">
              <a:solidFill>
                <a:srgbClr val="424F55"/>
              </a:solidFill>
              <a:latin typeface="Arial"/>
              <a:cs typeface="Arial"/>
            </a:endParaRPr>
          </a:p>
          <a:p>
            <a:pPr marL="540000" indent="-260033" algn="just">
              <a:buClr>
                <a:srgbClr val="F7D647"/>
              </a:buClr>
              <a:buFontTx/>
              <a:buChar char="•"/>
              <a:tabLst>
                <a:tab pos="280035" algn="l"/>
              </a:tabLst>
            </a:pPr>
            <a:r>
              <a:rPr lang="en-GB" spc="-8" dirty="0">
                <a:solidFill>
                  <a:srgbClr val="424F55"/>
                </a:solidFill>
                <a:latin typeface="Arial"/>
                <a:cs typeface="Arial"/>
              </a:rPr>
              <a:t>Immediate access to specialist lawyers providing answers, advice and sound-boarding on </a:t>
            </a:r>
            <a:r>
              <a:rPr lang="en-GB" dirty="0">
                <a:solidFill>
                  <a:srgbClr val="424F55"/>
                </a:solidFill>
                <a:latin typeface="Arial"/>
                <a:cs typeface="Arial"/>
              </a:rPr>
              <a:t>everyday and ad hoc queries, for example, short form NDA, contract enforcement, employment and HR issues.  </a:t>
            </a:r>
          </a:p>
          <a:p>
            <a:pPr marL="279968" algn="just">
              <a:buClr>
                <a:srgbClr val="F7D647"/>
              </a:buClr>
              <a:tabLst>
                <a:tab pos="280035" algn="l"/>
              </a:tabLst>
            </a:pPr>
            <a:endParaRPr lang="en-GB" spc="-8" dirty="0">
              <a:solidFill>
                <a:srgbClr val="424F55"/>
              </a:solidFill>
              <a:latin typeface="Arial"/>
              <a:cs typeface="Arial"/>
            </a:endParaRPr>
          </a:p>
          <a:p>
            <a:pPr marL="540000" indent="-260033" algn="just">
              <a:buClr>
                <a:srgbClr val="F7D647"/>
              </a:buClr>
              <a:buChar char="•"/>
              <a:tabLst>
                <a:tab pos="280035" algn="l"/>
              </a:tabLst>
            </a:pPr>
            <a:r>
              <a:rPr lang="en-GB" spc="-8" dirty="0">
                <a:solidFill>
                  <a:srgbClr val="424F55"/>
                </a:solidFill>
                <a:latin typeface="Arial"/>
                <a:cs typeface="Arial"/>
              </a:rPr>
              <a:t>Dedicated transaction specialists can be seconded to your team to manage complex matters, handle external advisors and ensure deal execution, so you can focus on running your business.   </a:t>
            </a:r>
          </a:p>
          <a:p>
            <a:pPr marL="279968" algn="just">
              <a:buClr>
                <a:srgbClr val="F7D647"/>
              </a:buClr>
              <a:tabLst>
                <a:tab pos="280035" algn="l"/>
              </a:tabLst>
            </a:pPr>
            <a:endParaRPr lang="en-GB" spc="-8" dirty="0">
              <a:solidFill>
                <a:srgbClr val="424F55"/>
              </a:solidFill>
              <a:latin typeface="Arial"/>
              <a:cs typeface="Arial"/>
            </a:endParaRPr>
          </a:p>
          <a:p>
            <a:pPr marL="19050">
              <a:buClr>
                <a:srgbClr val="F7D647"/>
              </a:buClr>
              <a:tabLst>
                <a:tab pos="280035" algn="l"/>
              </a:tabLst>
            </a:pPr>
            <a:r>
              <a:rPr lang="en-GB" sz="2100" b="1" dirty="0">
                <a:latin typeface="Arial"/>
                <a:cs typeface="Arial"/>
              </a:rPr>
              <a:t>HR</a:t>
            </a:r>
          </a:p>
          <a:p>
            <a:pPr marL="19050">
              <a:buClr>
                <a:srgbClr val="F7D647"/>
              </a:buClr>
              <a:tabLst>
                <a:tab pos="280035" algn="l"/>
              </a:tabLst>
            </a:pPr>
            <a:endParaRPr lang="en-GB" b="1" u="sng" spc="-8" dirty="0">
              <a:solidFill>
                <a:srgbClr val="424F55"/>
              </a:solidFill>
              <a:latin typeface="Arial"/>
              <a:cs typeface="Arial"/>
            </a:endParaRPr>
          </a:p>
          <a:p>
            <a:pPr marL="540000" indent="-260033" algn="just">
              <a:buClr>
                <a:srgbClr val="F7D647"/>
              </a:buClr>
              <a:buChar char="•"/>
              <a:tabLst>
                <a:tab pos="280035" algn="l"/>
              </a:tabLst>
            </a:pPr>
            <a:r>
              <a:rPr lang="en-GB" spc="-8" dirty="0">
                <a:solidFill>
                  <a:srgbClr val="424F55"/>
                </a:solidFill>
                <a:latin typeface="Arial"/>
                <a:cs typeface="Arial"/>
              </a:rPr>
              <a:t>HR advisors with extensive corporate experience working with organisations ranging in size from FTSE listed to high-growth early stage businesses. </a:t>
            </a:r>
          </a:p>
          <a:p>
            <a:pPr marL="540000" algn="just">
              <a:buClr>
                <a:srgbClr val="F7D647"/>
              </a:buClr>
              <a:tabLst>
                <a:tab pos="280035" algn="l"/>
              </a:tabLst>
            </a:pPr>
            <a:endParaRPr lang="en-GB" spc="-8" dirty="0">
              <a:solidFill>
                <a:srgbClr val="424F55"/>
              </a:solidFill>
              <a:latin typeface="Arial"/>
              <a:cs typeface="Arial"/>
            </a:endParaRPr>
          </a:p>
          <a:p>
            <a:pPr marL="540000" indent="-260033" algn="just">
              <a:buClr>
                <a:srgbClr val="F7D647"/>
              </a:buClr>
              <a:buChar char="•"/>
              <a:tabLst>
                <a:tab pos="280035" algn="l"/>
              </a:tabLst>
            </a:pPr>
            <a:r>
              <a:rPr lang="en-GB" spc="-8" dirty="0">
                <a:solidFill>
                  <a:srgbClr val="424F55"/>
                </a:solidFill>
                <a:latin typeface="Arial"/>
                <a:cs typeface="Arial"/>
              </a:rPr>
              <a:t>Your HR advisor can provide advice on sourcing, hiring, managing and exiting the largest cost in most businesses - talent.</a:t>
            </a:r>
          </a:p>
          <a:p>
            <a:pPr marL="540000" algn="just">
              <a:buClr>
                <a:srgbClr val="F7D647"/>
              </a:buClr>
              <a:tabLst>
                <a:tab pos="280035" algn="l"/>
              </a:tabLst>
            </a:pPr>
            <a:endParaRPr lang="en-GB" spc="-8" dirty="0">
              <a:solidFill>
                <a:srgbClr val="424F55"/>
              </a:solidFill>
              <a:latin typeface="Arial"/>
              <a:cs typeface="Arial"/>
            </a:endParaRPr>
          </a:p>
          <a:p>
            <a:pPr marL="540000" indent="-260033" algn="just">
              <a:buClr>
                <a:srgbClr val="F7D647"/>
              </a:buClr>
              <a:buChar char="•"/>
              <a:tabLst>
                <a:tab pos="280035" algn="l"/>
              </a:tabLst>
            </a:pPr>
            <a:r>
              <a:rPr lang="en-GB" spc="-8" dirty="0">
                <a:solidFill>
                  <a:srgbClr val="424F55"/>
                </a:solidFill>
                <a:latin typeface="Arial"/>
                <a:cs typeface="Arial"/>
              </a:rPr>
              <a:t>Full suite of HR services available providing policies, procedures, contracts, compensation structures and team communications. </a:t>
            </a:r>
          </a:p>
          <a:p>
            <a:pPr marL="279968" algn="just">
              <a:buClr>
                <a:srgbClr val="F7D647"/>
              </a:buClr>
              <a:tabLst>
                <a:tab pos="280035" algn="l"/>
              </a:tabLst>
            </a:pPr>
            <a:endParaRPr lang="en-GB" spc="-8" dirty="0">
              <a:solidFill>
                <a:srgbClr val="424F55"/>
              </a:solidFill>
              <a:latin typeface="Arial"/>
              <a:cs typeface="Arial"/>
            </a:endParaRPr>
          </a:p>
        </p:txBody>
      </p:sp>
    </p:spTree>
    <p:extLst>
      <p:ext uri="{BB962C8B-B14F-4D97-AF65-F5344CB8AC3E}">
        <p14:creationId xmlns:p14="http://schemas.microsoft.com/office/powerpoint/2010/main" val="7126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23732-85BF-E34E-A16B-A9E13B3F8D96}"/>
              </a:ext>
            </a:extLst>
          </p:cNvPr>
          <p:cNvSpPr>
            <a:spLocks noGrp="1"/>
          </p:cNvSpPr>
          <p:nvPr>
            <p:ph type="title"/>
          </p:nvPr>
        </p:nvSpPr>
        <p:spPr>
          <a:xfrm>
            <a:off x="228602" y="264292"/>
            <a:ext cx="8000999" cy="954107"/>
          </a:xfrm>
          <a:noFill/>
        </p:spPr>
        <p:txBody>
          <a:bodyPr spcFirstLastPara="1" vert="horz" wrap="square" lIns="91440" tIns="45720" rIns="91440" bIns="45720" rtlCol="0" anchor="b" anchorCtr="0">
            <a:normAutofit fontScale="90000"/>
          </a:bodyPr>
          <a:lstStyle/>
          <a:p>
            <a:pPr algn="l">
              <a:lnSpc>
                <a:spcPct val="90000"/>
              </a:lnSpc>
              <a:spcBef>
                <a:spcPct val="0"/>
              </a:spcBef>
            </a:pPr>
            <a:r>
              <a:rPr lang="en-US" sz="6600" dirty="0"/>
              <a:t>Our Next Webinar:</a:t>
            </a:r>
          </a:p>
        </p:txBody>
      </p:sp>
      <p:pic>
        <p:nvPicPr>
          <p:cNvPr id="5" name="Picture 4" descr="A picture containing room&#10;&#10;Description automatically generated">
            <a:extLst>
              <a:ext uri="{FF2B5EF4-FFF2-40B4-BE49-F238E27FC236}">
                <a16:creationId xmlns:a16="http://schemas.microsoft.com/office/drawing/2014/main" id="{3F552431-B9E8-F643-94FB-527923739A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64" y="8411071"/>
            <a:ext cx="2819400" cy="1875929"/>
          </a:xfrm>
          <a:prstGeom prst="rect">
            <a:avLst/>
          </a:prstGeom>
        </p:spPr>
      </p:pic>
      <p:pic>
        <p:nvPicPr>
          <p:cNvPr id="7" name="Picture 6">
            <a:extLst>
              <a:ext uri="{FF2B5EF4-FFF2-40B4-BE49-F238E27FC236}">
                <a16:creationId xmlns:a16="http://schemas.microsoft.com/office/drawing/2014/main" id="{A1269812-B68F-A04C-BC60-F965FA6A67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4202" y="8435726"/>
            <a:ext cx="3751859" cy="1875929"/>
          </a:xfrm>
          <a:prstGeom prst="rect">
            <a:avLst/>
          </a:prstGeom>
        </p:spPr>
      </p:pic>
      <p:sp>
        <p:nvSpPr>
          <p:cNvPr id="9" name="TextBox 8">
            <a:extLst>
              <a:ext uri="{FF2B5EF4-FFF2-40B4-BE49-F238E27FC236}">
                <a16:creationId xmlns:a16="http://schemas.microsoft.com/office/drawing/2014/main" id="{F540286D-F31F-C040-A454-8E0ADC51AFE9}"/>
              </a:ext>
            </a:extLst>
          </p:cNvPr>
          <p:cNvSpPr txBox="1"/>
          <p:nvPr/>
        </p:nvSpPr>
        <p:spPr>
          <a:xfrm>
            <a:off x="104064" y="1253016"/>
            <a:ext cx="6737459" cy="8956298"/>
          </a:xfrm>
          <a:prstGeom prst="rect">
            <a:avLst/>
          </a:prstGeom>
          <a:noFill/>
        </p:spPr>
        <p:txBody>
          <a:bodyPr wrap="square" rtlCol="0">
            <a:spAutoFit/>
          </a:bodyPr>
          <a:lstStyle/>
          <a:p>
            <a:r>
              <a:rPr lang="en-GB" sz="3600" dirty="0"/>
              <a:t>Post-Coronavirus reflections from South Korean start-ups and investors</a:t>
            </a:r>
          </a:p>
          <a:p>
            <a:endParaRPr lang="en-GB" sz="3600" dirty="0"/>
          </a:p>
          <a:p>
            <a:pPr marL="571529" indent="-571529">
              <a:buFont typeface="Arial" panose="020B0604020202020204" pitchFamily="34" charset="0"/>
              <a:buChar char="•"/>
            </a:pPr>
            <a:r>
              <a:rPr lang="en-GB" sz="3600" dirty="0"/>
              <a:t>Sean Blakeley - CEO of British Chamber of Commerce in Korea</a:t>
            </a:r>
          </a:p>
          <a:p>
            <a:pPr marL="571529" indent="-571529">
              <a:buFont typeface="Arial" panose="020B0604020202020204" pitchFamily="34" charset="0"/>
              <a:buChar char="•"/>
            </a:pPr>
            <a:endParaRPr lang="en-GB" sz="3600" dirty="0"/>
          </a:p>
          <a:p>
            <a:pPr marL="571529" indent="-571529">
              <a:buFont typeface="Arial" panose="020B0604020202020204" pitchFamily="34" charset="0"/>
              <a:buChar char="•"/>
            </a:pPr>
            <a:r>
              <a:rPr lang="en-GB" sz="3600" dirty="0"/>
              <a:t>Korean Start-up - TBA </a:t>
            </a:r>
          </a:p>
          <a:p>
            <a:pPr marL="571529" indent="-571529">
              <a:buFont typeface="Arial" panose="020B0604020202020204" pitchFamily="34" charset="0"/>
              <a:buChar char="•"/>
            </a:pPr>
            <a:endParaRPr lang="en-GB" sz="3600" dirty="0"/>
          </a:p>
          <a:p>
            <a:pPr marL="571529" indent="-571529">
              <a:buFont typeface="Arial" panose="020B0604020202020204" pitchFamily="34" charset="0"/>
              <a:buChar char="•"/>
            </a:pPr>
            <a:r>
              <a:rPr lang="en-GB" sz="3600" dirty="0"/>
              <a:t>8 April </a:t>
            </a:r>
          </a:p>
          <a:p>
            <a:endParaRPr lang="en-GB" sz="3600" dirty="0"/>
          </a:p>
          <a:p>
            <a:pPr marL="571529" indent="-571529">
              <a:buFont typeface="Arial" panose="020B0604020202020204" pitchFamily="34" charset="0"/>
              <a:buChar char="•"/>
            </a:pPr>
            <a:r>
              <a:rPr lang="en-GB" sz="3600" dirty="0"/>
              <a:t>Tickets: </a:t>
            </a:r>
            <a:r>
              <a:rPr lang="en-GB" sz="3600" dirty="0" err="1"/>
              <a:t>Bit.ly</a:t>
            </a:r>
            <a:r>
              <a:rPr lang="en-GB" sz="3600" dirty="0"/>
              <a:t>/</a:t>
            </a:r>
            <a:r>
              <a:rPr lang="en-GB" sz="3600" dirty="0" err="1"/>
              <a:t>SKwebinar</a:t>
            </a:r>
            <a:endParaRPr lang="en-GB" sz="3600" dirty="0"/>
          </a:p>
          <a:p>
            <a:endParaRPr lang="en-GB" sz="3600" dirty="0">
              <a:solidFill>
                <a:schemeClr val="bg1"/>
              </a:solidFill>
            </a:endParaRPr>
          </a:p>
          <a:p>
            <a:endParaRPr lang="en-GB" sz="3600" dirty="0">
              <a:solidFill>
                <a:schemeClr val="bg1"/>
              </a:solidFill>
            </a:endParaRPr>
          </a:p>
          <a:p>
            <a:endParaRPr lang="en-GB" sz="3600" dirty="0">
              <a:solidFill>
                <a:schemeClr val="bg1"/>
              </a:solidFill>
            </a:endParaRPr>
          </a:p>
          <a:p>
            <a:endParaRPr lang="en-US" sz="3600"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800" y="-46063"/>
            <a:ext cx="10744200" cy="10357718"/>
          </a:xfrm>
          <a:prstGeom prst="rect">
            <a:avLst/>
          </a:prstGeom>
        </p:spPr>
      </p:pic>
    </p:spTree>
    <p:extLst>
      <p:ext uri="{BB962C8B-B14F-4D97-AF65-F5344CB8AC3E}">
        <p14:creationId xmlns:p14="http://schemas.microsoft.com/office/powerpoint/2010/main" val="555843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8440400" cy="10245567"/>
          </a:xfrm>
          <a:prstGeom prst="rect">
            <a:avLst/>
          </a:prstGeom>
        </p:spPr>
      </p:pic>
      <p:grpSp>
        <p:nvGrpSpPr>
          <p:cNvPr id="2" name="Group 2"/>
          <p:cNvGrpSpPr/>
          <p:nvPr/>
        </p:nvGrpSpPr>
        <p:grpSpPr>
          <a:xfrm>
            <a:off x="3373098" y="568617"/>
            <a:ext cx="12192002" cy="6433647"/>
            <a:chOff x="0" y="0"/>
            <a:chExt cx="2500891" cy="2689487"/>
          </a:xfrm>
        </p:grpSpPr>
        <p:sp>
          <p:nvSpPr>
            <p:cNvPr id="3" name="Freeform 3"/>
            <p:cNvSpPr/>
            <p:nvPr/>
          </p:nvSpPr>
          <p:spPr>
            <a:xfrm>
              <a:off x="0" y="0"/>
              <a:ext cx="2500891" cy="2689487"/>
            </a:xfrm>
            <a:custGeom>
              <a:avLst/>
              <a:gdLst/>
              <a:ahLst/>
              <a:cxnLst/>
              <a:rect l="l" t="t" r="r" b="b"/>
              <a:pathLst>
                <a:path w="2500891" h="2689487">
                  <a:moveTo>
                    <a:pt x="0" y="0"/>
                  </a:moveTo>
                  <a:lnTo>
                    <a:pt x="0" y="2689487"/>
                  </a:lnTo>
                  <a:lnTo>
                    <a:pt x="2500891" y="2689487"/>
                  </a:lnTo>
                  <a:lnTo>
                    <a:pt x="2500891" y="0"/>
                  </a:lnTo>
                  <a:lnTo>
                    <a:pt x="0" y="0"/>
                  </a:lnTo>
                  <a:close/>
                  <a:moveTo>
                    <a:pt x="2439931" y="2628527"/>
                  </a:moveTo>
                  <a:lnTo>
                    <a:pt x="59690" y="2628527"/>
                  </a:lnTo>
                  <a:lnTo>
                    <a:pt x="59690" y="59690"/>
                  </a:lnTo>
                  <a:lnTo>
                    <a:pt x="2439931" y="59690"/>
                  </a:lnTo>
                  <a:lnTo>
                    <a:pt x="2439931" y="2628527"/>
                  </a:lnTo>
                  <a:close/>
                </a:path>
              </a:pathLst>
            </a:custGeom>
            <a:solidFill>
              <a:srgbClr val="00D8C9">
                <a:alpha val="76862"/>
              </a:srgbClr>
            </a:solidFill>
          </p:spPr>
        </p:sp>
      </p:grpSp>
      <p:sp>
        <p:nvSpPr>
          <p:cNvPr id="5" name="AutoShape 5"/>
          <p:cNvSpPr/>
          <p:nvPr/>
        </p:nvSpPr>
        <p:spPr>
          <a:xfrm>
            <a:off x="17535633" y="3619500"/>
            <a:ext cx="752367" cy="4844925"/>
          </a:xfrm>
          <a:prstGeom prst="rect">
            <a:avLst/>
          </a:prstGeom>
          <a:solidFill>
            <a:srgbClr val="00D8C9"/>
          </a:solidFill>
        </p:spPr>
      </p:sp>
      <p:sp>
        <p:nvSpPr>
          <p:cNvPr id="7" name="AutoShape 7"/>
          <p:cNvSpPr/>
          <p:nvPr/>
        </p:nvSpPr>
        <p:spPr>
          <a:xfrm rot="-5400000">
            <a:off x="13946764" y="9258300"/>
            <a:ext cx="1018578" cy="4844925"/>
          </a:xfrm>
          <a:prstGeom prst="rect">
            <a:avLst/>
          </a:prstGeom>
          <a:solidFill>
            <a:srgbClr val="00D8C9"/>
          </a:solidFill>
        </p:spPr>
      </p:sp>
      <p:sp>
        <p:nvSpPr>
          <p:cNvPr id="6" name="TextBox 5">
            <a:extLst>
              <a:ext uri="{FF2B5EF4-FFF2-40B4-BE49-F238E27FC236}">
                <a16:creationId xmlns:a16="http://schemas.microsoft.com/office/drawing/2014/main" id="{9A4261DA-3028-2A47-AC4D-0055328A63AA}"/>
              </a:ext>
            </a:extLst>
          </p:cNvPr>
          <p:cNvSpPr txBox="1"/>
          <p:nvPr/>
        </p:nvSpPr>
        <p:spPr>
          <a:xfrm>
            <a:off x="3715999" y="754401"/>
            <a:ext cx="11506200" cy="6247864"/>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ea typeface="Roboto" panose="02000000000000000000" pitchFamily="2" charset="0"/>
                <a:cs typeface="Arial" panose="020B0604020202020204" pitchFamily="34" charset="0"/>
              </a:rPr>
              <a:t>Michael Blakeley</a:t>
            </a:r>
          </a:p>
          <a:p>
            <a:pPr algn="ctr"/>
            <a:r>
              <a:rPr lang="en-US" sz="4000" dirty="0">
                <a:solidFill>
                  <a:schemeClr val="bg1"/>
                </a:solidFill>
                <a:latin typeface="Arial" panose="020B0604020202020204" pitchFamily="34" charset="0"/>
                <a:ea typeface="Roboto" panose="02000000000000000000" pitchFamily="2" charset="0"/>
                <a:cs typeface="Arial" panose="020B0604020202020204" pitchFamily="34" charset="0"/>
              </a:rPr>
              <a:t>Founder &amp; CEO</a:t>
            </a:r>
          </a:p>
          <a:p>
            <a:pPr algn="ctr"/>
            <a:r>
              <a:rPr lang="en-US" sz="4000" dirty="0">
                <a:solidFill>
                  <a:schemeClr val="bg1"/>
                </a:solidFill>
                <a:latin typeface="Arial" panose="020B0604020202020204" pitchFamily="34" charset="0"/>
                <a:ea typeface="Roboto" panose="02000000000000000000" pitchFamily="2" charset="0"/>
                <a:cs typeface="Arial" panose="020B0604020202020204" pitchFamily="34" charset="0"/>
              </a:rPr>
              <a:t>+44 (0)7852 115490</a:t>
            </a:r>
          </a:p>
          <a:p>
            <a:pPr algn="ctr"/>
            <a:r>
              <a:rPr lang="en-US" sz="4000" dirty="0">
                <a:solidFill>
                  <a:schemeClr val="bg1"/>
                </a:solidFill>
                <a:latin typeface="Arial" panose="020B0604020202020204" pitchFamily="34" charset="0"/>
                <a:ea typeface="Roboto" panose="02000000000000000000" pitchFamily="2" charset="0"/>
                <a:cs typeface="Arial" panose="020B0604020202020204" pitchFamily="34" charset="0"/>
                <a:hlinkClick r:id="rId4">
                  <a:extLst>
                    <a:ext uri="{A12FA001-AC4F-418D-AE19-62706E023703}">
                      <ahyp:hlinkClr xmlns:ahyp="http://schemas.microsoft.com/office/drawing/2018/hyperlinkcolor" val="tx"/>
                    </a:ext>
                  </a:extLst>
                </a:hlinkClick>
              </a:rPr>
              <a:t>mike@entrepreneurscollective.biz</a:t>
            </a:r>
            <a:endParaRPr lang="en-US" sz="40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endParaRPr lang="en-US" sz="40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r>
              <a:rPr lang="en-US" sz="4000" b="1" dirty="0">
                <a:solidFill>
                  <a:schemeClr val="bg1"/>
                </a:solidFill>
                <a:latin typeface="Arial" panose="020B0604020202020204" pitchFamily="34" charset="0"/>
                <a:ea typeface="Roboto" panose="02000000000000000000" pitchFamily="2" charset="0"/>
                <a:cs typeface="Arial" panose="020B0604020202020204" pitchFamily="34" charset="0"/>
              </a:rPr>
              <a:t>Jessica Turner</a:t>
            </a:r>
          </a:p>
          <a:p>
            <a:pPr algn="ctr"/>
            <a:r>
              <a:rPr lang="en-US" sz="4000" dirty="0">
                <a:solidFill>
                  <a:schemeClr val="bg1"/>
                </a:solidFill>
                <a:latin typeface="Arial" panose="020B0604020202020204" pitchFamily="34" charset="0"/>
                <a:ea typeface="Roboto" panose="02000000000000000000" pitchFamily="2" charset="0"/>
                <a:cs typeface="Arial" panose="020B0604020202020204" pitchFamily="34" charset="0"/>
              </a:rPr>
              <a:t>Business Development Exec</a:t>
            </a:r>
          </a:p>
          <a:p>
            <a:pPr algn="ctr"/>
            <a:r>
              <a:rPr lang="en-US" sz="4000" dirty="0">
                <a:solidFill>
                  <a:schemeClr val="bg1"/>
                </a:solidFill>
                <a:latin typeface="Arial" panose="020B0604020202020204" pitchFamily="34" charset="0"/>
                <a:ea typeface="Roboto" panose="02000000000000000000" pitchFamily="2" charset="0"/>
                <a:cs typeface="Arial" panose="020B0604020202020204" pitchFamily="34" charset="0"/>
              </a:rPr>
              <a:t>+44 (0)7476646777</a:t>
            </a:r>
          </a:p>
          <a:p>
            <a:pPr algn="ctr"/>
            <a:r>
              <a:rPr lang="en-US" sz="4000" dirty="0">
                <a:solidFill>
                  <a:schemeClr val="bg1"/>
                </a:solidFill>
                <a:latin typeface="Arial" panose="020B0604020202020204" pitchFamily="34" charset="0"/>
                <a:ea typeface="Roboto" panose="02000000000000000000" pitchFamily="2" charset="0"/>
                <a:cs typeface="Arial" panose="020B0604020202020204" pitchFamily="34" charset="0"/>
                <a:hlinkClick r:id="rId5">
                  <a:extLst>
                    <a:ext uri="{A12FA001-AC4F-418D-AE19-62706E023703}">
                      <ahyp:hlinkClr xmlns:ahyp="http://schemas.microsoft.com/office/drawing/2018/hyperlinkcolor" val="tx"/>
                    </a:ext>
                  </a:extLst>
                </a:hlinkClick>
              </a:rPr>
              <a:t>jess@entrepreneurscollective.biz</a:t>
            </a:r>
            <a:endParaRPr lang="en-US" sz="4000" dirty="0">
              <a:solidFill>
                <a:schemeClr val="bg1"/>
              </a:solidFill>
              <a:latin typeface="Arial" panose="020B0604020202020204" pitchFamily="34" charset="0"/>
              <a:ea typeface="Roboto" panose="02000000000000000000" pitchFamily="2" charset="0"/>
              <a:cs typeface="Arial" panose="020B0604020202020204" pitchFamily="34" charset="0"/>
            </a:endParaRPr>
          </a:p>
          <a:p>
            <a:pPr algn="ctr"/>
            <a:endParaRPr lang="en-US" sz="4000"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pic>
        <p:nvPicPr>
          <p:cNvPr id="9" name="Picture 8">
            <a:extLst>
              <a:ext uri="{FF2B5EF4-FFF2-40B4-BE49-F238E27FC236}">
                <a16:creationId xmlns:a16="http://schemas.microsoft.com/office/drawing/2014/main" id="{DDC66269-6380-4144-850E-6D6AE59455A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561601" y="7503939"/>
            <a:ext cx="3164798" cy="1920972"/>
          </a:xfrm>
          <a:prstGeom prst="rect">
            <a:avLst/>
          </a:prstGeom>
        </p:spPr>
      </p:pic>
    </p:spTree>
    <p:extLst>
      <p:ext uri="{BB962C8B-B14F-4D97-AF65-F5344CB8AC3E}">
        <p14:creationId xmlns:p14="http://schemas.microsoft.com/office/powerpoint/2010/main" val="2088074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432137D-DC82-1F44-BFC1-3E028DB00CB7}"/>
              </a:ext>
            </a:extLst>
          </p:cNvPr>
          <p:cNvSpPr/>
          <p:nvPr/>
        </p:nvSpPr>
        <p:spPr>
          <a:xfrm>
            <a:off x="-16062" y="0"/>
            <a:ext cx="18304062" cy="10289333"/>
          </a:xfrm>
          <a:prstGeom prst="rect">
            <a:avLst/>
          </a:prstGeom>
          <a:blipFill dpi="0" rotWithShape="1">
            <a:blip r:embed="rId2">
              <a:alphaModFix amt="46000"/>
              <a:extLst>
                <a:ext uri="{28A0092B-C50C-407E-A947-70E740481C1C}">
                  <a14:useLocalDpi xmlns:a14="http://schemas.microsoft.com/office/drawing/2010/main" val="0"/>
                </a:ext>
              </a:extLst>
            </a:blip>
            <a:srcRect/>
            <a:stretch>
              <a:fillRect l="-4100" t="-18724" r="-1594" b="-1223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400" b="1">
              <a:latin typeface="Arial" charset="0"/>
              <a:ea typeface="Arial" charset="0"/>
              <a:cs typeface="Arial" charset="0"/>
            </a:endParaRPr>
          </a:p>
        </p:txBody>
      </p:sp>
      <p:sp>
        <p:nvSpPr>
          <p:cNvPr id="7" name="TextBox 6">
            <a:extLst>
              <a:ext uri="{FF2B5EF4-FFF2-40B4-BE49-F238E27FC236}">
                <a16:creationId xmlns:a16="http://schemas.microsoft.com/office/drawing/2014/main" id="{02FFF8BD-5B88-3A43-8792-0809D8BAC6E1}"/>
              </a:ext>
            </a:extLst>
          </p:cNvPr>
          <p:cNvSpPr txBox="1"/>
          <p:nvPr/>
        </p:nvSpPr>
        <p:spPr>
          <a:xfrm>
            <a:off x="978191" y="6310141"/>
            <a:ext cx="5253258" cy="1754326"/>
          </a:xfrm>
          <a:prstGeom prst="rect">
            <a:avLst/>
          </a:prstGeom>
          <a:noFill/>
        </p:spPr>
        <p:txBody>
          <a:bodyPr wrap="square" rtlCol="0">
            <a:spAutoFit/>
          </a:bodyPr>
          <a:lstStyle/>
          <a:p>
            <a:pPr algn="ctr"/>
            <a:r>
              <a:rPr lang="en-GB" sz="3600" b="1" dirty="0">
                <a:solidFill>
                  <a:schemeClr val="bg1"/>
                </a:solidFill>
                <a:latin typeface="Arial" panose="020B0604020202020204" pitchFamily="34" charset="0"/>
                <a:cs typeface="Arial" panose="020B0604020202020204" pitchFamily="34" charset="0"/>
              </a:rPr>
              <a:t>will bring together quality Founders and investors.</a:t>
            </a:r>
          </a:p>
        </p:txBody>
      </p:sp>
      <p:sp>
        <p:nvSpPr>
          <p:cNvPr id="9" name="TextBox 8">
            <a:extLst>
              <a:ext uri="{FF2B5EF4-FFF2-40B4-BE49-F238E27FC236}">
                <a16:creationId xmlns:a16="http://schemas.microsoft.com/office/drawing/2014/main" id="{17A7632F-914D-0C4A-A090-98FE0F6082C0}"/>
              </a:ext>
            </a:extLst>
          </p:cNvPr>
          <p:cNvSpPr txBox="1"/>
          <p:nvPr/>
        </p:nvSpPr>
        <p:spPr>
          <a:xfrm>
            <a:off x="6282000" y="6310141"/>
            <a:ext cx="5724000" cy="1538883"/>
          </a:xfrm>
          <a:prstGeom prst="rect">
            <a:avLst/>
          </a:prstGeom>
          <a:noFill/>
        </p:spPr>
        <p:txBody>
          <a:bodyPr wrap="square" rtlCol="0">
            <a:spAutoFit/>
          </a:bodyPr>
          <a:lstStyle/>
          <a:p>
            <a:pPr algn="ctr"/>
            <a:r>
              <a:rPr lang="en-GB" sz="3600" b="1" dirty="0">
                <a:solidFill>
                  <a:schemeClr val="bg1"/>
                </a:solidFill>
                <a:latin typeface="Arial" panose="020B0604020202020204" pitchFamily="34" charset="0"/>
                <a:cs typeface="Arial" panose="020B0604020202020204" pitchFamily="34" charset="0"/>
              </a:rPr>
              <a:t>is to build successful companies.</a:t>
            </a:r>
            <a:endParaRPr lang="en-US" sz="3600" b="1" dirty="0">
              <a:solidFill>
                <a:schemeClr val="bg1"/>
              </a:solidFill>
              <a:latin typeface="Arial" panose="020B0604020202020204" pitchFamily="34" charset="0"/>
              <a:cs typeface="Arial" panose="020B0604020202020204" pitchFamily="34" charset="0"/>
            </a:endParaRPr>
          </a:p>
          <a:p>
            <a:pPr algn="ctr"/>
            <a:endParaRPr lang="en-GB" sz="22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336334B-AEE8-2F4D-ACC7-6EF447A34955}"/>
              </a:ext>
            </a:extLst>
          </p:cNvPr>
          <p:cNvSpPr txBox="1"/>
          <p:nvPr/>
        </p:nvSpPr>
        <p:spPr>
          <a:xfrm>
            <a:off x="12295576" y="6202419"/>
            <a:ext cx="5702848" cy="1754326"/>
          </a:xfrm>
          <a:prstGeom prst="rect">
            <a:avLst/>
          </a:prstGeom>
          <a:noFill/>
        </p:spPr>
        <p:txBody>
          <a:bodyPr wrap="square" rtlCol="0">
            <a:spAutoFit/>
          </a:bodyPr>
          <a:lstStyle/>
          <a:p>
            <a:pPr algn="ctr"/>
            <a:r>
              <a:rPr lang="en-GB" sz="3600" b="1" dirty="0">
                <a:solidFill>
                  <a:schemeClr val="bg1"/>
                </a:solidFill>
                <a:latin typeface="Arial" panose="020B0604020202020204" pitchFamily="34" charset="0"/>
                <a:cs typeface="Arial" panose="020B0604020202020204" pitchFamily="34" charset="0"/>
              </a:rPr>
              <a:t>will be value-added, practical events which inspire and connect.</a:t>
            </a:r>
            <a:endParaRPr lang="en-US" sz="3600" b="1"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FE4A5C7-AB34-B149-9CAD-B0CB7995F5C5}"/>
              </a:ext>
            </a:extLst>
          </p:cNvPr>
          <p:cNvSpPr txBox="1"/>
          <p:nvPr/>
        </p:nvSpPr>
        <p:spPr>
          <a:xfrm>
            <a:off x="1096203" y="4903231"/>
            <a:ext cx="5029200"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ea typeface="Roboto" panose="02000000000000000000" pitchFamily="2" charset="0"/>
                <a:cs typeface="Arial" panose="020B0604020202020204" pitchFamily="34" charset="0"/>
              </a:rPr>
              <a:t>Our Members…</a:t>
            </a:r>
          </a:p>
        </p:txBody>
      </p:sp>
      <p:sp>
        <p:nvSpPr>
          <p:cNvPr id="12" name="TextBox 11">
            <a:extLst>
              <a:ext uri="{FF2B5EF4-FFF2-40B4-BE49-F238E27FC236}">
                <a16:creationId xmlns:a16="http://schemas.microsoft.com/office/drawing/2014/main" id="{B14E7B39-5453-494C-ABED-0A78E3F51124}"/>
              </a:ext>
            </a:extLst>
          </p:cNvPr>
          <p:cNvSpPr txBox="1"/>
          <p:nvPr/>
        </p:nvSpPr>
        <p:spPr>
          <a:xfrm>
            <a:off x="6629400" y="4903231"/>
            <a:ext cx="5029200"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ea typeface="Roboto" panose="02000000000000000000" pitchFamily="2" charset="0"/>
                <a:cs typeface="Arial" panose="020B0604020202020204" pitchFamily="34" charset="0"/>
              </a:rPr>
              <a:t>The Goal…</a:t>
            </a:r>
          </a:p>
        </p:txBody>
      </p:sp>
      <p:sp>
        <p:nvSpPr>
          <p:cNvPr id="13" name="TextBox 12">
            <a:extLst>
              <a:ext uri="{FF2B5EF4-FFF2-40B4-BE49-F238E27FC236}">
                <a16:creationId xmlns:a16="http://schemas.microsoft.com/office/drawing/2014/main" id="{36175342-F2D4-CC48-897C-6F4DA451F81F}"/>
              </a:ext>
            </a:extLst>
          </p:cNvPr>
          <p:cNvSpPr txBox="1"/>
          <p:nvPr/>
        </p:nvSpPr>
        <p:spPr>
          <a:xfrm>
            <a:off x="12394291" y="4903230"/>
            <a:ext cx="5029200"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ea typeface="Roboto" panose="02000000000000000000" pitchFamily="2" charset="0"/>
                <a:cs typeface="Arial" panose="020B0604020202020204" pitchFamily="34" charset="0"/>
              </a:rPr>
              <a:t>Our Events…</a:t>
            </a:r>
          </a:p>
        </p:txBody>
      </p:sp>
      <p:pic>
        <p:nvPicPr>
          <p:cNvPr id="15" name="Picture 14">
            <a:extLst>
              <a:ext uri="{FF2B5EF4-FFF2-40B4-BE49-F238E27FC236}">
                <a16:creationId xmlns:a16="http://schemas.microsoft.com/office/drawing/2014/main" id="{235E3E89-218A-5046-8E51-0DF590F6317B}"/>
              </a:ext>
            </a:extLst>
          </p:cNvPr>
          <p:cNvPicPr>
            <a:picLocks noChangeAspect="1"/>
          </p:cNvPicPr>
          <p:nvPr/>
        </p:nvPicPr>
        <p:blipFill>
          <a:blip r:embed="rId3"/>
          <a:stretch>
            <a:fillRect/>
          </a:stretch>
        </p:blipFill>
        <p:spPr>
          <a:xfrm>
            <a:off x="1859996" y="1333500"/>
            <a:ext cx="3249119" cy="3034196"/>
          </a:xfrm>
          <a:prstGeom prst="rect">
            <a:avLst/>
          </a:prstGeom>
        </p:spPr>
      </p:pic>
      <p:pic>
        <p:nvPicPr>
          <p:cNvPr id="16" name="Picture 15">
            <a:extLst>
              <a:ext uri="{FF2B5EF4-FFF2-40B4-BE49-F238E27FC236}">
                <a16:creationId xmlns:a16="http://schemas.microsoft.com/office/drawing/2014/main" id="{27CF8A5A-0B19-6947-9FC8-DCA19049796D}"/>
              </a:ext>
            </a:extLst>
          </p:cNvPr>
          <p:cNvPicPr>
            <a:picLocks noChangeAspect="1"/>
          </p:cNvPicPr>
          <p:nvPr/>
        </p:nvPicPr>
        <p:blipFill>
          <a:blip r:embed="rId4"/>
          <a:stretch>
            <a:fillRect/>
          </a:stretch>
        </p:blipFill>
        <p:spPr>
          <a:xfrm>
            <a:off x="7280551" y="1028700"/>
            <a:ext cx="3694775" cy="3694775"/>
          </a:xfrm>
          <a:prstGeom prst="rect">
            <a:avLst/>
          </a:prstGeom>
        </p:spPr>
      </p:pic>
      <p:pic>
        <p:nvPicPr>
          <p:cNvPr id="21" name="Picture 20">
            <a:extLst>
              <a:ext uri="{FF2B5EF4-FFF2-40B4-BE49-F238E27FC236}">
                <a16:creationId xmlns:a16="http://schemas.microsoft.com/office/drawing/2014/main" id="{F18B224D-7E01-5A4A-A600-5A7F7393E0E4}"/>
              </a:ext>
            </a:extLst>
          </p:cNvPr>
          <p:cNvPicPr>
            <a:picLocks noChangeAspect="1"/>
          </p:cNvPicPr>
          <p:nvPr/>
        </p:nvPicPr>
        <p:blipFill>
          <a:blip r:embed="rId5"/>
          <a:stretch>
            <a:fillRect/>
          </a:stretch>
        </p:blipFill>
        <p:spPr>
          <a:xfrm>
            <a:off x="13125891" y="1028700"/>
            <a:ext cx="3566000" cy="3566000"/>
          </a:xfrm>
          <a:prstGeom prst="rect">
            <a:avLst/>
          </a:prstGeom>
        </p:spPr>
      </p:pic>
      <p:pic>
        <p:nvPicPr>
          <p:cNvPr id="17" name="Picture 16">
            <a:extLst>
              <a:ext uri="{FF2B5EF4-FFF2-40B4-BE49-F238E27FC236}">
                <a16:creationId xmlns:a16="http://schemas.microsoft.com/office/drawing/2014/main" id="{119E1E28-1A3E-5C47-A023-3886CD491A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42" y="218241"/>
            <a:ext cx="707534" cy="429459"/>
          </a:xfrm>
          <a:prstGeom prst="rect">
            <a:avLst/>
          </a:prstGeom>
        </p:spPr>
      </p:pic>
    </p:spTree>
    <p:extLst>
      <p:ext uri="{BB962C8B-B14F-4D97-AF65-F5344CB8AC3E}">
        <p14:creationId xmlns:p14="http://schemas.microsoft.com/office/powerpoint/2010/main" val="915793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p:nvPr/>
        </p:nvSpPr>
        <p:spPr>
          <a:xfrm>
            <a:off x="0" y="0"/>
            <a:ext cx="18288000" cy="2372700"/>
          </a:xfrm>
          <a:prstGeom prst="rect">
            <a:avLst/>
          </a:prstGeom>
          <a:solidFill>
            <a:srgbClr val="00D8C9"/>
          </a:solidFill>
          <a:ln>
            <a:noFill/>
          </a:ln>
        </p:spPr>
        <p:txBody>
          <a:bodyPr spcFirstLastPara="1" wrap="square" lIns="182850" tIns="182850" rIns="182850" bIns="182850" anchor="ctr" anchorCtr="0">
            <a:noAutofit/>
          </a:bodyPr>
          <a:lstStyle/>
          <a:p>
            <a:endParaRPr sz="3600"/>
          </a:p>
        </p:txBody>
      </p:sp>
      <p:sp>
        <p:nvSpPr>
          <p:cNvPr id="65" name="Google Shape;65;p14"/>
          <p:cNvSpPr txBox="1"/>
          <p:nvPr/>
        </p:nvSpPr>
        <p:spPr>
          <a:xfrm>
            <a:off x="1303800" y="231300"/>
            <a:ext cx="15680400" cy="2141400"/>
          </a:xfrm>
          <a:prstGeom prst="rect">
            <a:avLst/>
          </a:prstGeom>
          <a:noFill/>
          <a:ln>
            <a:noFill/>
          </a:ln>
        </p:spPr>
        <p:txBody>
          <a:bodyPr spcFirstLastPara="1" wrap="square" lIns="182850" tIns="182850" rIns="182850" bIns="182850" anchor="ctr" anchorCtr="0">
            <a:noAutofit/>
          </a:bodyPr>
          <a:lstStyle/>
          <a:p>
            <a:pPr algn="ctr">
              <a:lnSpc>
                <a:spcPts val="7868"/>
              </a:lnSpc>
            </a:pPr>
            <a:r>
              <a:rPr lang="en-US" sz="9600" b="1" spc="72" dirty="0">
                <a:solidFill>
                  <a:schemeClr val="bg1"/>
                </a:solidFill>
                <a:latin typeface="Arial" panose="020B0604020202020204" pitchFamily="34" charset="0"/>
                <a:ea typeface="Roboto" panose="02000000000000000000" pitchFamily="2" charset="0"/>
                <a:cs typeface="Arial" panose="020B0604020202020204" pitchFamily="34" charset="0"/>
              </a:rPr>
              <a:t>AGENDA</a:t>
            </a:r>
          </a:p>
        </p:txBody>
      </p:sp>
      <p:sp>
        <p:nvSpPr>
          <p:cNvPr id="69" name="Google Shape;69;p14"/>
          <p:cNvSpPr txBox="1"/>
          <p:nvPr/>
        </p:nvSpPr>
        <p:spPr>
          <a:xfrm>
            <a:off x="864477" y="2857500"/>
            <a:ext cx="16356723" cy="6731886"/>
          </a:xfrm>
          <a:prstGeom prst="rect">
            <a:avLst/>
          </a:prstGeom>
          <a:noFill/>
          <a:ln>
            <a:noFill/>
          </a:ln>
        </p:spPr>
        <p:txBody>
          <a:bodyPr spcFirstLastPara="1" wrap="square" lIns="487650" tIns="487650" rIns="487650" bIns="487650" anchor="t" anchorCtr="0">
            <a:noAutofit/>
          </a:bodyPr>
          <a:lstStyle/>
          <a:p>
            <a:r>
              <a:rPr lang="en-GB" sz="4000" b="1" dirty="0">
                <a:latin typeface="Arial" panose="020B0604020202020204" pitchFamily="34" charset="0"/>
                <a:ea typeface="Roboto" panose="02000000000000000000" pitchFamily="2" charset="0"/>
                <a:cs typeface="Arial" panose="020B0604020202020204" pitchFamily="34" charset="0"/>
              </a:rPr>
              <a:t>14:05 – 14:10 || </a:t>
            </a:r>
            <a:r>
              <a:rPr lang="en-GB" sz="4000" dirty="0">
                <a:latin typeface="Arial" panose="020B0604020202020204" pitchFamily="34" charset="0"/>
                <a:ea typeface="Roboto" panose="02000000000000000000" pitchFamily="2" charset="0"/>
                <a:cs typeface="Arial" panose="020B0604020202020204" pitchFamily="34" charset="0"/>
              </a:rPr>
              <a:t>Opening remarks by Michael Blakeley</a:t>
            </a:r>
          </a:p>
          <a:p>
            <a:endParaRPr lang="en-GB" sz="4000" dirty="0">
              <a:latin typeface="Arial" panose="020B0604020202020204" pitchFamily="34" charset="0"/>
              <a:ea typeface="Roboto" panose="02000000000000000000" pitchFamily="2" charset="0"/>
              <a:cs typeface="Arial" panose="020B0604020202020204" pitchFamily="34" charset="0"/>
            </a:endParaRPr>
          </a:p>
          <a:p>
            <a:r>
              <a:rPr lang="en-GB" sz="4000" b="1" dirty="0">
                <a:latin typeface="Arial" panose="020B0604020202020204" pitchFamily="34" charset="0"/>
                <a:ea typeface="Roboto" panose="02000000000000000000" pitchFamily="2" charset="0"/>
                <a:cs typeface="Arial" panose="020B0604020202020204" pitchFamily="34" charset="0"/>
              </a:rPr>
              <a:t>14:10 – 14:45 || </a:t>
            </a:r>
            <a:r>
              <a:rPr lang="en-GB" sz="4000" dirty="0">
                <a:latin typeface="Arial" panose="020B0604020202020204" pitchFamily="34" charset="0"/>
                <a:ea typeface="Roboto" panose="02000000000000000000" pitchFamily="2" charset="0"/>
                <a:cs typeface="Arial" panose="020B0604020202020204" pitchFamily="34" charset="0"/>
              </a:rPr>
              <a:t>Panel Discussion: 5 Tips &amp; tools from HR, Legal and Accounting professionals </a:t>
            </a:r>
          </a:p>
          <a:p>
            <a:endParaRPr lang="en-GB" b="1" dirty="0"/>
          </a:p>
          <a:p>
            <a:r>
              <a:rPr lang="en-GB" sz="4000" b="1" dirty="0">
                <a:latin typeface="Arial" panose="020B0604020202020204" pitchFamily="34" charset="0"/>
                <a:cs typeface="Arial" panose="020B0604020202020204" pitchFamily="34" charset="0"/>
              </a:rPr>
              <a:t>14:45  - 15:10 </a:t>
            </a:r>
            <a:r>
              <a:rPr lang="en-GB" sz="4000" dirty="0">
                <a:latin typeface="Arial" panose="020B0604020202020204" pitchFamily="34" charset="0"/>
                <a:cs typeface="Arial" panose="020B0604020202020204" pitchFamily="34" charset="0"/>
              </a:rPr>
              <a:t> ||Questions from audience</a:t>
            </a:r>
          </a:p>
          <a:p>
            <a:endParaRPr lang="en-GB" sz="4000" dirty="0">
              <a:latin typeface="Arial" panose="020B0604020202020204" pitchFamily="34" charset="0"/>
              <a:ea typeface="Roboto" panose="02000000000000000000" pitchFamily="2" charset="0"/>
              <a:cs typeface="Arial" panose="020B0604020202020204" pitchFamily="34" charset="0"/>
            </a:endParaRPr>
          </a:p>
          <a:p>
            <a:r>
              <a:rPr lang="en-GB" sz="4000" b="1" dirty="0">
                <a:latin typeface="Arial" panose="020B0604020202020204" pitchFamily="34" charset="0"/>
                <a:ea typeface="Roboto" panose="02000000000000000000" pitchFamily="2" charset="0"/>
                <a:cs typeface="Arial" panose="020B0604020202020204" pitchFamily="34" charset="0"/>
              </a:rPr>
              <a:t>15:10 – 15:15 || </a:t>
            </a:r>
            <a:r>
              <a:rPr lang="en-GB" sz="4000" dirty="0">
                <a:latin typeface="Arial" panose="020B0604020202020204" pitchFamily="34" charset="0"/>
                <a:ea typeface="Roboto" panose="02000000000000000000" pitchFamily="2" charset="0"/>
                <a:cs typeface="Arial" panose="020B0604020202020204" pitchFamily="34" charset="0"/>
              </a:rPr>
              <a:t>Closing Remarks</a:t>
            </a:r>
            <a:endParaRPr lang="en-US" sz="4000" dirty="0">
              <a:latin typeface="Arial" panose="020B0604020202020204" pitchFamily="34" charset="0"/>
              <a:ea typeface="Roboto" panose="02000000000000000000" pitchFamily="2" charset="0"/>
              <a:cs typeface="Arial" panose="020B0604020202020204" pitchFamily="34" charset="0"/>
            </a:endParaRPr>
          </a:p>
        </p:txBody>
      </p:sp>
      <p:pic>
        <p:nvPicPr>
          <p:cNvPr id="8" name="Picture 7">
            <a:extLst>
              <a:ext uri="{FF2B5EF4-FFF2-40B4-BE49-F238E27FC236}">
                <a16:creationId xmlns:a16="http://schemas.microsoft.com/office/drawing/2014/main" id="{A70A4F2B-01FF-6F4F-8F32-C2BC3D14A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943" y="218242"/>
            <a:ext cx="707534" cy="429460"/>
          </a:xfrm>
          <a:prstGeom prst="rect">
            <a:avLst/>
          </a:prstGeom>
        </p:spPr>
      </p:pic>
    </p:spTree>
    <p:extLst>
      <p:ext uri="{BB962C8B-B14F-4D97-AF65-F5344CB8AC3E}">
        <p14:creationId xmlns:p14="http://schemas.microsoft.com/office/powerpoint/2010/main" val="75572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58CE-AD43-7747-9D31-3E556CD79D47}"/>
              </a:ext>
            </a:extLst>
          </p:cNvPr>
          <p:cNvSpPr>
            <a:spLocks noGrp="1"/>
          </p:cNvSpPr>
          <p:nvPr>
            <p:ph type="title"/>
          </p:nvPr>
        </p:nvSpPr>
        <p:spPr>
          <a:xfrm>
            <a:off x="3886200" y="-190500"/>
            <a:ext cx="9892200" cy="977309"/>
          </a:xfrm>
        </p:spPr>
        <p:txBody>
          <a:bodyPr>
            <a:normAutofit/>
          </a:bodyPr>
          <a:lstStyle/>
          <a:p>
            <a:r>
              <a:rPr lang="en-US" sz="4500" dirty="0"/>
              <a:t>EC Coronavirus Tools &amp; Tips</a:t>
            </a:r>
          </a:p>
        </p:txBody>
      </p:sp>
      <p:sp>
        <p:nvSpPr>
          <p:cNvPr id="3" name="TextBox 2">
            <a:extLst>
              <a:ext uri="{FF2B5EF4-FFF2-40B4-BE49-F238E27FC236}">
                <a16:creationId xmlns:a16="http://schemas.microsoft.com/office/drawing/2014/main" id="{4BAF0FF1-A7BF-914B-900E-9952F39EE94B}"/>
              </a:ext>
            </a:extLst>
          </p:cNvPr>
          <p:cNvSpPr txBox="1"/>
          <p:nvPr/>
        </p:nvSpPr>
        <p:spPr>
          <a:xfrm>
            <a:off x="457200" y="419100"/>
            <a:ext cx="17373600" cy="10248960"/>
          </a:xfrm>
          <a:prstGeom prst="rect">
            <a:avLst/>
          </a:prstGeom>
          <a:noFill/>
        </p:spPr>
        <p:txBody>
          <a:bodyPr wrap="square" rtlCol="0">
            <a:spAutoFit/>
          </a:bodyPr>
          <a:lstStyle/>
          <a:p>
            <a:endParaRPr lang="en-US" sz="2000" b="1" dirty="0"/>
          </a:p>
          <a:p>
            <a:r>
              <a:rPr lang="en-US" sz="2000" b="1" dirty="0"/>
              <a:t>Very resourceful website</a:t>
            </a:r>
            <a:r>
              <a:rPr lang="en-US" sz="2000" dirty="0"/>
              <a:t>: </a:t>
            </a:r>
            <a:r>
              <a:rPr lang="en-US" sz="2000" dirty="0">
                <a:hlinkClick r:id="rId2"/>
              </a:rPr>
              <a:t>https://www.ggvc.com/ggv-capital-covid-19-operational-tactics-for-startups/</a:t>
            </a:r>
            <a:r>
              <a:rPr lang="en-US" sz="2000" dirty="0"/>
              <a:t> </a:t>
            </a:r>
          </a:p>
          <a:p>
            <a:endParaRPr lang="en-US" sz="2000" dirty="0"/>
          </a:p>
          <a:p>
            <a:r>
              <a:rPr lang="en-US" sz="2000" b="1" dirty="0"/>
              <a:t>Working from home:</a:t>
            </a:r>
          </a:p>
          <a:p>
            <a:pPr marL="342917" indent="-342917">
              <a:buFont typeface="Arial" panose="020B0604020202020204" pitchFamily="34" charset="0"/>
              <a:buChar char="•"/>
            </a:pPr>
            <a:r>
              <a:rPr lang="en-GB" sz="2000" dirty="0"/>
              <a:t>Zoom’s tips for working from home: </a:t>
            </a:r>
            <a:r>
              <a:rPr lang="en-GB" sz="2000" dirty="0">
                <a:hlinkClick r:id="rId3"/>
              </a:rPr>
              <a:t>https://blog.zoom.us/wordpress/2020/03/09/working-from-home-tips-to-meet-like-a-pro/</a:t>
            </a:r>
            <a:r>
              <a:rPr lang="en-GB" sz="2000" dirty="0"/>
              <a:t> </a:t>
            </a:r>
          </a:p>
          <a:p>
            <a:pPr marL="342917" indent="-342917">
              <a:buFont typeface="Arial" panose="020B0604020202020204" pitchFamily="34" charset="0"/>
              <a:buChar char="•"/>
            </a:pPr>
            <a:r>
              <a:rPr lang="en-GB" sz="2000" dirty="0"/>
              <a:t>Gitlab’s resources for remote working: </a:t>
            </a:r>
            <a:r>
              <a:rPr lang="en-GB" sz="2000" dirty="0">
                <a:hlinkClick r:id="rId4"/>
              </a:rPr>
              <a:t>https://about.gitlab.com/blog/2020/03/06/resources-for-companies-embracing-remote-work/</a:t>
            </a:r>
            <a:endParaRPr lang="en-GB" sz="2000" dirty="0"/>
          </a:p>
          <a:p>
            <a:pPr marL="342917" indent="-342917">
              <a:buFont typeface="Arial" panose="020B0604020202020204" pitchFamily="34" charset="0"/>
              <a:buChar char="•"/>
            </a:pPr>
            <a:r>
              <a:rPr lang="en-GB" sz="2000" dirty="0"/>
              <a:t>18 Tips used by remote teams: </a:t>
            </a:r>
            <a:r>
              <a:rPr lang="en-GB" sz="2000" dirty="0">
                <a:hlinkClick r:id="rId5"/>
              </a:rPr>
              <a:t>https://www.groovehq.com/blog/remote-team-tools</a:t>
            </a:r>
            <a:r>
              <a:rPr lang="en-GB" sz="2000" dirty="0"/>
              <a:t> </a:t>
            </a:r>
          </a:p>
          <a:p>
            <a:endParaRPr lang="en-GB" sz="2000" b="1" dirty="0"/>
          </a:p>
          <a:p>
            <a:r>
              <a:rPr lang="en-GB" sz="2000" b="1" dirty="0"/>
              <a:t>Funding:</a:t>
            </a:r>
          </a:p>
          <a:p>
            <a:pPr marL="342917" indent="-342917">
              <a:buFont typeface="Arial" panose="020B0604020202020204" pitchFamily="34" charset="0"/>
              <a:buChar char="•"/>
            </a:pPr>
            <a:r>
              <a:rPr lang="en-US" sz="2000" dirty="0"/>
              <a:t>Fundraising during coronavirus article: </a:t>
            </a:r>
            <a:r>
              <a:rPr lang="en-US" sz="2000" dirty="0">
                <a:hlinkClick r:id="rId6"/>
              </a:rPr>
              <a:t>https://sifted.eu/articles/startup-fundraising-coronavirus/</a:t>
            </a:r>
            <a:endParaRPr lang="en-US" sz="2000" dirty="0"/>
          </a:p>
          <a:p>
            <a:pPr marL="342917" indent="-342917">
              <a:buFont typeface="Arial" panose="020B0604020202020204" pitchFamily="34" charset="0"/>
              <a:buChar char="•"/>
            </a:pPr>
            <a:r>
              <a:rPr lang="en-US" sz="2000" dirty="0"/>
              <a:t>Investor tips during coronavirus: </a:t>
            </a:r>
            <a:r>
              <a:rPr lang="en-US" sz="2000" dirty="0">
                <a:hlinkClick r:id="rId7"/>
              </a:rPr>
              <a:t>https://sifted.eu/articles/investor-coronavirus-advice/</a:t>
            </a:r>
            <a:r>
              <a:rPr lang="en-US" sz="2000" dirty="0"/>
              <a:t> </a:t>
            </a:r>
          </a:p>
          <a:p>
            <a:pPr marL="342917" indent="-342917">
              <a:buFont typeface="Arial" panose="020B0604020202020204" pitchFamily="34" charset="0"/>
              <a:buChar char="•"/>
            </a:pPr>
            <a:r>
              <a:rPr lang="en-US" sz="2000" dirty="0"/>
              <a:t>Government support for startups during epidemic: </a:t>
            </a:r>
            <a:r>
              <a:rPr lang="en-US" sz="2000" dirty="0">
                <a:hlinkClick r:id="rId8"/>
              </a:rPr>
              <a:t>https://sifted.eu/articles/coronavirus-support-startups/</a:t>
            </a:r>
            <a:r>
              <a:rPr lang="en-US" sz="2000" dirty="0"/>
              <a:t> </a:t>
            </a:r>
          </a:p>
          <a:p>
            <a:pPr marL="342917" indent="-342917">
              <a:buFont typeface="Arial" panose="020B0604020202020204" pitchFamily="34" charset="0"/>
              <a:buChar char="•"/>
            </a:pPr>
            <a:r>
              <a:rPr lang="en-US" sz="2000" dirty="0"/>
              <a:t>Gov UK advice for self-employed: </a:t>
            </a:r>
            <a:r>
              <a:rPr lang="en-US" sz="2000" dirty="0">
                <a:hlinkClick r:id="rId9"/>
              </a:rPr>
              <a:t>https://www.gov.uk/guidance/help-and-support-if-youre-self-employed</a:t>
            </a:r>
            <a:r>
              <a:rPr lang="en-US" sz="2000" dirty="0"/>
              <a:t> </a:t>
            </a:r>
          </a:p>
          <a:p>
            <a:pPr marL="342917" indent="-342917">
              <a:buFont typeface="Arial" panose="020B0604020202020204" pitchFamily="34" charset="0"/>
              <a:buChar char="•"/>
            </a:pPr>
            <a:r>
              <a:rPr lang="en-US" sz="2000" dirty="0"/>
              <a:t>Government support for startups during epidemic: </a:t>
            </a:r>
            <a:r>
              <a:rPr lang="en-US" sz="2000" dirty="0">
                <a:hlinkClick r:id="rId8"/>
              </a:rPr>
              <a:t>https://sifted.eu/articles/coronavirus-support-startups/</a:t>
            </a:r>
            <a:r>
              <a:rPr lang="en-US" sz="2000" dirty="0"/>
              <a:t> </a:t>
            </a:r>
          </a:p>
          <a:p>
            <a:pPr marL="342917" indent="-342917">
              <a:buFont typeface="Arial" panose="020B0604020202020204" pitchFamily="34" charset="0"/>
              <a:buChar char="•"/>
            </a:pPr>
            <a:r>
              <a:rPr lang="en-US" sz="2000" dirty="0"/>
              <a:t>European Investor status: </a:t>
            </a:r>
            <a:r>
              <a:rPr lang="en-US" sz="2000" dirty="0">
                <a:hlinkClick r:id="rId10"/>
              </a:rPr>
              <a:t>https://docs.google.com/spreadsheets/d/1Z3cGCZuDRrHznW4AvC41CnirNd5PDSBEQ0gVm4Zt5P0/edit?usp=sharing</a:t>
            </a:r>
            <a:endParaRPr lang="en-GB" sz="2000" dirty="0"/>
          </a:p>
          <a:p>
            <a:endParaRPr lang="en-GB" sz="2000" b="1" dirty="0"/>
          </a:p>
          <a:p>
            <a:r>
              <a:rPr lang="en-GB" sz="2000" b="1" dirty="0"/>
              <a:t>Webinars:</a:t>
            </a:r>
          </a:p>
          <a:p>
            <a:pPr marL="342917" indent="-342917">
              <a:buFont typeface="Arial" panose="020B0604020202020204" pitchFamily="34" charset="0"/>
              <a:buChar char="•"/>
            </a:pPr>
            <a:r>
              <a:rPr lang="en-US" sz="2000" dirty="0"/>
              <a:t>London Business School webinars about coronavirus: </a:t>
            </a:r>
            <a:r>
              <a:rPr lang="en-US" sz="2000" dirty="0">
                <a:hlinkClick r:id="rId11"/>
              </a:rPr>
              <a:t>https://www.london.edu/campaigns/executive-education/pandemic-webinars</a:t>
            </a:r>
            <a:r>
              <a:rPr lang="en-US" sz="2000" dirty="0"/>
              <a:t> </a:t>
            </a:r>
          </a:p>
          <a:p>
            <a:pPr marL="342917" indent="-342917">
              <a:buFont typeface="Arial" panose="020B0604020202020204" pitchFamily="34" charset="0"/>
              <a:buChar char="•"/>
            </a:pPr>
            <a:r>
              <a:rPr lang="en-US" sz="2000" dirty="0"/>
              <a:t>Tech industry daily coronavirus updates: </a:t>
            </a:r>
            <a:r>
              <a:rPr lang="en-US" sz="2000" dirty="0">
                <a:hlinkClick r:id="rId12"/>
              </a:rPr>
              <a:t>https://technation.io/news/covid-19-updates-tech-industry-resources-and-how-to-help/</a:t>
            </a:r>
            <a:r>
              <a:rPr lang="en-US" sz="2000" dirty="0"/>
              <a:t> </a:t>
            </a:r>
          </a:p>
          <a:p>
            <a:pPr marL="342917" indent="-342917">
              <a:buFont typeface="Arial" panose="020B0604020202020204" pitchFamily="34" charset="0"/>
              <a:buChar char="•"/>
            </a:pPr>
            <a:r>
              <a:rPr lang="en-US" sz="2000" dirty="0"/>
              <a:t>Startup events taking place despite virus: </a:t>
            </a:r>
            <a:r>
              <a:rPr lang="en-US" sz="2000" dirty="0">
                <a:hlinkClick r:id="rId13"/>
              </a:rPr>
              <a:t>https://sifted.eu/articles/mwc-european-tech-events-corona/</a:t>
            </a:r>
            <a:r>
              <a:rPr lang="en-US" sz="2000" dirty="0"/>
              <a:t> </a:t>
            </a:r>
          </a:p>
          <a:p>
            <a:pPr marL="342917" indent="-342917">
              <a:buFont typeface="Arial" panose="020B0604020202020204" pitchFamily="34" charset="0"/>
              <a:buChar char="•"/>
            </a:pPr>
            <a:r>
              <a:rPr lang="en-US" sz="2000" dirty="0"/>
              <a:t>COVID-19 Online Hackathon:  </a:t>
            </a:r>
            <a:r>
              <a:rPr lang="en-US" sz="2000" dirty="0">
                <a:hlinkClick r:id="rId14"/>
              </a:rPr>
              <a:t>https://forms.gle/xYEDjZA8UpUtHmYYA</a:t>
            </a:r>
            <a:r>
              <a:rPr lang="en-US" sz="2000" dirty="0"/>
              <a:t> </a:t>
            </a:r>
          </a:p>
          <a:p>
            <a:endParaRPr lang="en-GB" sz="2000" dirty="0"/>
          </a:p>
          <a:p>
            <a:r>
              <a:rPr lang="en-US" sz="2000" b="1" dirty="0"/>
              <a:t>Tools:</a:t>
            </a:r>
          </a:p>
          <a:p>
            <a:pPr marL="342917" indent="-342917">
              <a:buFont typeface="Arial" panose="020B0604020202020204" pitchFamily="34" charset="0"/>
              <a:buChar char="•"/>
            </a:pPr>
            <a:r>
              <a:rPr lang="en-US" sz="2000" dirty="0"/>
              <a:t>Employer’s Coronavirus Checklist: </a:t>
            </a:r>
            <a:r>
              <a:rPr lang="en-US" sz="2000" dirty="0">
                <a:hlinkClick r:id="rId15"/>
              </a:rPr>
              <a:t>https://www.hrexaminer.com/employers-coronavirus-checklist/</a:t>
            </a:r>
            <a:endParaRPr lang="en-US" sz="2000" dirty="0"/>
          </a:p>
          <a:p>
            <a:pPr marL="342917" indent="-342917">
              <a:buFont typeface="Arial" panose="020B0604020202020204" pitchFamily="34" charset="0"/>
              <a:buChar char="•"/>
            </a:pPr>
            <a:r>
              <a:rPr lang="en-US" sz="2000" dirty="0"/>
              <a:t>Covid19 HR &amp; Operations prep document: </a:t>
            </a:r>
            <a:r>
              <a:rPr lang="en-US" sz="2000" dirty="0">
                <a:hlinkClick r:id="rId16"/>
              </a:rPr>
              <a:t>https://docs.google.com/document/d/1PhtKhFRE96lzx7fUQe91lPJp3_UWDjua-35HRgTO1hQ/edit#</a:t>
            </a:r>
            <a:r>
              <a:rPr lang="en-US" sz="2000" dirty="0"/>
              <a:t> </a:t>
            </a:r>
          </a:p>
          <a:p>
            <a:pPr marL="342917" indent="-342917">
              <a:buFont typeface="Arial" panose="020B0604020202020204" pitchFamily="34" charset="0"/>
              <a:buChar char="•"/>
            </a:pPr>
            <a:r>
              <a:rPr lang="en-GB" sz="2000" dirty="0"/>
              <a:t>Legal articles about coronavirus actions: </a:t>
            </a:r>
            <a:r>
              <a:rPr lang="en-GB" sz="2000" dirty="0">
                <a:hlinkClick r:id="rId17"/>
              </a:rPr>
              <a:t>https://www.goodwinlaw.com/minisites/corona-virus</a:t>
            </a:r>
            <a:r>
              <a:rPr lang="en-GB" sz="2000" dirty="0"/>
              <a:t> </a:t>
            </a:r>
          </a:p>
          <a:p>
            <a:pPr marL="342917" indent="-342917">
              <a:buFont typeface="Arial" panose="020B0604020202020204" pitchFamily="34" charset="0"/>
              <a:buChar char="•"/>
            </a:pPr>
            <a:r>
              <a:rPr lang="en-GB" sz="2000" dirty="0"/>
              <a:t>Coronavirus (COVID-19) FAQs &amp; Response Plan: </a:t>
            </a:r>
            <a:r>
              <a:rPr lang="en-GB" sz="2000" dirty="0">
                <a:hlinkClick r:id="rId18"/>
              </a:rPr>
              <a:t>https://docs.google.com/document/d/1emsdSKNYtAl_7gPF8s2nuSgdLjFQ-Kkfk8BO9YrK8uo/edit#heading=h.hxyc9vhqjyxf</a:t>
            </a:r>
            <a:r>
              <a:rPr lang="en-GB" sz="2000" dirty="0"/>
              <a:t> </a:t>
            </a:r>
          </a:p>
          <a:p>
            <a:pPr marL="342917" indent="-342917">
              <a:buFont typeface="Arial" panose="020B0604020202020204" pitchFamily="34" charset="0"/>
              <a:buChar char="•"/>
            </a:pPr>
            <a:r>
              <a:rPr lang="en-US" sz="2000" dirty="0"/>
              <a:t>Ideas for startups: </a:t>
            </a:r>
            <a:r>
              <a:rPr lang="en-US" sz="2000" dirty="0">
                <a:hlinkClick r:id="rId19"/>
              </a:rPr>
              <a:t>https://www.eu-startups.com/2020/03/8-ideas-for-startups-to-give-back-in-the-time-of-coronavirus/</a:t>
            </a:r>
            <a:r>
              <a:rPr lang="en-US" sz="2000" dirty="0"/>
              <a:t> </a:t>
            </a:r>
          </a:p>
          <a:p>
            <a:pPr marL="342917" indent="-342917">
              <a:buFont typeface="Arial" panose="020B0604020202020204" pitchFamily="34" charset="0"/>
              <a:buChar char="•"/>
            </a:pPr>
            <a:r>
              <a:rPr lang="en-US" sz="2000" dirty="0"/>
              <a:t>Leading business through Coronavirus: </a:t>
            </a:r>
            <a:r>
              <a:rPr lang="en-US" sz="2000" dirty="0">
                <a:hlinkClick r:id="rId20"/>
              </a:rPr>
              <a:t>https://hbr.org/2020/02/lead-your-business-through-the-coronavirus-crisis</a:t>
            </a:r>
            <a:endParaRPr lang="en-US" sz="2000" dirty="0"/>
          </a:p>
          <a:p>
            <a:pPr marL="342917" indent="-342917">
              <a:buFont typeface="Arial" panose="020B0604020202020204" pitchFamily="34" charset="0"/>
              <a:buChar char="•"/>
            </a:pPr>
            <a:r>
              <a:rPr lang="en-US" sz="2000" dirty="0"/>
              <a:t>Advice from a CEO: </a:t>
            </a:r>
            <a:r>
              <a:rPr lang="en-US" sz="2000" dirty="0">
                <a:hlinkClick r:id="rId21"/>
              </a:rPr>
              <a:t>https://www.venturelab.ch/Wulf-Glatz-CEO-of-greenTeg-Gives-Advice-to-Entrepreneurs-During-COVID19</a:t>
            </a:r>
            <a:r>
              <a:rPr lang="en-US" sz="2000" dirty="0"/>
              <a:t> </a:t>
            </a:r>
          </a:p>
          <a:p>
            <a:pPr marL="342917" indent="-342917">
              <a:buFont typeface="Arial" panose="020B0604020202020204" pitchFamily="34" charset="0"/>
              <a:buChar char="•"/>
            </a:pPr>
            <a:r>
              <a:rPr lang="en-US" sz="2000" dirty="0"/>
              <a:t>Online courses: </a:t>
            </a:r>
            <a:r>
              <a:rPr lang="en-US" sz="2000" dirty="0">
                <a:hlinkClick r:id="rId22"/>
              </a:rPr>
              <a:t>https://www.udemy.com</a:t>
            </a:r>
            <a:r>
              <a:rPr lang="en-US" sz="2000" dirty="0"/>
              <a:t> </a:t>
            </a:r>
          </a:p>
          <a:p>
            <a:endParaRPr lang="en-US" sz="2000" dirty="0"/>
          </a:p>
        </p:txBody>
      </p:sp>
    </p:spTree>
    <p:extLst>
      <p:ext uri="{BB962C8B-B14F-4D97-AF65-F5344CB8AC3E}">
        <p14:creationId xmlns:p14="http://schemas.microsoft.com/office/powerpoint/2010/main" val="162144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1BB4FB-8A1D-314F-BF8D-E9EC9112DC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285086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DBC3FC-DB9E-D648-B5E6-3D6520964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422961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86000" y="1"/>
            <a:ext cx="13716000" cy="1402079"/>
          </a:xfrm>
          <a:custGeom>
            <a:avLst/>
            <a:gdLst/>
            <a:ahLst/>
            <a:cxnLst/>
            <a:rect l="l" t="t" r="r" b="b"/>
            <a:pathLst>
              <a:path w="9144000" h="934719">
                <a:moveTo>
                  <a:pt x="0" y="934212"/>
                </a:moveTo>
                <a:lnTo>
                  <a:pt x="9144000" y="934212"/>
                </a:lnTo>
                <a:lnTo>
                  <a:pt x="9144000" y="0"/>
                </a:lnTo>
                <a:lnTo>
                  <a:pt x="0" y="0"/>
                </a:lnTo>
                <a:lnTo>
                  <a:pt x="0" y="934212"/>
                </a:lnTo>
                <a:close/>
              </a:path>
            </a:pathLst>
          </a:custGeom>
          <a:solidFill>
            <a:srgbClr val="000E2B"/>
          </a:solidFill>
        </p:spPr>
        <p:txBody>
          <a:bodyPr wrap="square" lIns="0" tIns="0" rIns="0" bIns="0" rtlCol="0"/>
          <a:lstStyle/>
          <a:p>
            <a:endParaRPr sz="2700" dirty="0"/>
          </a:p>
        </p:txBody>
      </p:sp>
      <p:sp>
        <p:nvSpPr>
          <p:cNvPr id="3" name="object 3"/>
          <p:cNvSpPr txBox="1">
            <a:spLocks noGrp="1"/>
          </p:cNvSpPr>
          <p:nvPr>
            <p:ph type="title"/>
          </p:nvPr>
        </p:nvSpPr>
        <p:spPr>
          <a:xfrm>
            <a:off x="3938889" y="414423"/>
            <a:ext cx="10224309" cy="573234"/>
          </a:xfrm>
          <a:prstGeom prst="rect">
            <a:avLst/>
          </a:prstGeom>
        </p:spPr>
        <p:txBody>
          <a:bodyPr vert="horz" wrap="square" lIns="0" tIns="19050" rIns="0" bIns="0" rtlCol="0" anchor="ctr">
            <a:spAutoFit/>
          </a:bodyPr>
          <a:lstStyle/>
          <a:p>
            <a:pPr marL="19050">
              <a:spcBef>
                <a:spcPts val="150"/>
              </a:spcBef>
            </a:pPr>
            <a:r>
              <a:rPr lang="en-GB" sz="3600" spc="-8" dirty="0">
                <a:solidFill>
                  <a:srgbClr val="F7D647"/>
                </a:solidFill>
                <a:latin typeface="Times New Roman" panose="02020603050405020304" pitchFamily="18" charset="0"/>
                <a:cs typeface="Times New Roman" panose="02020603050405020304" pitchFamily="18" charset="0"/>
              </a:rPr>
              <a:t>Legal Considerations</a:t>
            </a:r>
            <a:endParaRPr sz="3600" dirty="0">
              <a:solidFill>
                <a:srgbClr val="F7D647"/>
              </a:solidFill>
              <a:latin typeface="Arial"/>
              <a:cs typeface="Arial"/>
            </a:endParaRPr>
          </a:p>
        </p:txBody>
      </p:sp>
      <p:sp>
        <p:nvSpPr>
          <p:cNvPr id="5" name="TextBox 4">
            <a:extLst>
              <a:ext uri="{FF2B5EF4-FFF2-40B4-BE49-F238E27FC236}">
                <a16:creationId xmlns:a16="http://schemas.microsoft.com/office/drawing/2014/main" id="{906956F3-A298-4D09-973F-7D8A83E1EBC7}"/>
              </a:ext>
            </a:extLst>
          </p:cNvPr>
          <p:cNvSpPr txBox="1"/>
          <p:nvPr/>
        </p:nvSpPr>
        <p:spPr>
          <a:xfrm>
            <a:off x="9372601" y="9258301"/>
            <a:ext cx="184731" cy="507831"/>
          </a:xfrm>
          <a:prstGeom prst="rect">
            <a:avLst/>
          </a:prstGeom>
          <a:noFill/>
        </p:spPr>
        <p:txBody>
          <a:bodyPr wrap="none" numCol="2" rtlCol="0">
            <a:spAutoFit/>
          </a:bodyPr>
          <a:lstStyle/>
          <a:p>
            <a:r>
              <a:rPr lang="en-GB" sz="2700" dirty="0"/>
              <a:t>    </a:t>
            </a:r>
          </a:p>
        </p:txBody>
      </p:sp>
      <p:graphicFrame>
        <p:nvGraphicFramePr>
          <p:cNvPr id="8" name="Diagram 7">
            <a:extLst>
              <a:ext uri="{FF2B5EF4-FFF2-40B4-BE49-F238E27FC236}">
                <a16:creationId xmlns:a16="http://schemas.microsoft.com/office/drawing/2014/main" id="{CD4F5F59-B750-46A4-955E-88BFC4D67C58}"/>
              </a:ext>
            </a:extLst>
          </p:cNvPr>
          <p:cNvGraphicFramePr/>
          <p:nvPr/>
        </p:nvGraphicFramePr>
        <p:xfrm>
          <a:off x="3129011" y="2825288"/>
          <a:ext cx="11844066" cy="50614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0273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27893</TotalTime>
  <Words>1783</Words>
  <Application>Microsoft Macintosh PowerPoint</Application>
  <PresentationFormat>Custom</PresentationFormat>
  <Paragraphs>272</Paragraphs>
  <Slides>32</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Calibri</vt:lpstr>
      <vt:lpstr>Lato</vt:lpstr>
      <vt:lpstr>Roboto</vt:lpstr>
      <vt:lpstr>Roboto Condensed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EC Coronavirus Tools &amp; Tips</vt:lpstr>
      <vt:lpstr>PowerPoint Presentation</vt:lpstr>
      <vt:lpstr>PowerPoint Presentation</vt:lpstr>
      <vt:lpstr>Legal Considerations</vt:lpstr>
      <vt:lpstr>Funding – Fast ways of taking on investment</vt:lpstr>
      <vt:lpstr>Force Majeure (1) What is it and how can it help</vt:lpstr>
      <vt:lpstr>Force Majeure (2) – Offensive use to terminate</vt:lpstr>
      <vt:lpstr>Force Majeure (3) – Defensive use to avoid termination </vt:lpstr>
      <vt:lpstr>Frustration</vt:lpstr>
      <vt:lpstr>Termination / Negotiation </vt:lpstr>
      <vt:lpstr>Landlords / Premises</vt:lpstr>
      <vt:lpstr>Insolvency / Administration</vt:lpstr>
      <vt:lpstr>PowerPoint Presentation</vt:lpstr>
      <vt:lpstr>People Considerations </vt:lpstr>
      <vt:lpstr>Give / Gather Information</vt:lpstr>
      <vt:lpstr>Be Law Aware</vt:lpstr>
      <vt:lpstr>People focused Business Continuity Planning</vt:lpstr>
      <vt:lpstr>Wellness / H&amp;S</vt:lpstr>
      <vt:lpstr>Be forward thinking</vt:lpstr>
      <vt:lpstr>PowerPoint Presentation</vt:lpstr>
      <vt:lpstr>PowerPoint Presentation</vt:lpstr>
      <vt:lpstr>PowerPoint Presentation</vt:lpstr>
      <vt:lpstr>PowerPoint Presentation</vt:lpstr>
      <vt:lpstr>PowerPoint Presentation</vt:lpstr>
      <vt:lpstr>Legal &amp; HR Concierge Service </vt:lpstr>
      <vt:lpstr>Our Next Webinar: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Group 3</dc:title>
  <cp:lastModifiedBy>Daniel Volovei</cp:lastModifiedBy>
  <cp:revision>189</cp:revision>
  <dcterms:created xsi:type="dcterms:W3CDTF">2006-08-16T00:00:00Z</dcterms:created>
  <dcterms:modified xsi:type="dcterms:W3CDTF">2020-04-06T11:09:44Z</dcterms:modified>
  <dc:identifier>DADfKDlUVO8</dc:identifier>
</cp:coreProperties>
</file>