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278" r:id="rId2"/>
    <p:sldId id="279" r:id="rId3"/>
    <p:sldId id="485" r:id="rId4"/>
    <p:sldId id="317" r:id="rId5"/>
    <p:sldId id="330" r:id="rId6"/>
    <p:sldId id="331" r:id="rId7"/>
    <p:sldId id="332" r:id="rId8"/>
    <p:sldId id="333" r:id="rId9"/>
    <p:sldId id="334" r:id="rId10"/>
    <p:sldId id="464" r:id="rId11"/>
    <p:sldId id="256" r:id="rId12"/>
    <p:sldId id="484" r:id="rId13"/>
    <p:sldId id="258" r:id="rId14"/>
    <p:sldId id="477" r:id="rId15"/>
    <p:sldId id="478" r:id="rId16"/>
    <p:sldId id="479" r:id="rId17"/>
    <p:sldId id="480" r:id="rId18"/>
    <p:sldId id="481" r:id="rId19"/>
    <p:sldId id="482" r:id="rId20"/>
    <p:sldId id="483" r:id="rId21"/>
    <p:sldId id="486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</p:sldIdLst>
  <p:sldSz cx="18288000" cy="10287000"/>
  <p:notesSz cx="6858000" cy="9144000"/>
  <p:embeddedFontLst>
    <p:embeddedFont>
      <p:font typeface="Arimo" panose="020B0604020202020204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Montserrat Classic Bold" pitchFamily="2" charset="77"/>
      <p:regular r:id="rId45"/>
      <p:bold r:id="rId46"/>
    </p:embeddedFont>
    <p:embeddedFont>
      <p:font typeface="Montserrat Light" pitchFamily="2" charset="77"/>
      <p:regular r:id="rId47"/>
    </p:embeddedFont>
    <p:embeddedFont>
      <p:font typeface="Poppins Bold" panose="02000000000000000000" pitchFamily="2" charset="77"/>
      <p:regular r:id="rId48"/>
      <p:bold r:id="rId49"/>
    </p:embeddedFont>
    <p:embeddedFont>
      <p:font typeface="Poppins Light Bold" panose="02000000000000000000" pitchFamily="2" charset="77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46" autoAdjust="0"/>
    <p:restoredTop sz="94650" autoAdjust="0"/>
  </p:normalViewPr>
  <p:slideViewPr>
    <p:cSldViewPr>
      <p:cViewPr varScale="1">
        <p:scale>
          <a:sx n="66" d="100"/>
          <a:sy n="66" d="100"/>
        </p:scale>
        <p:origin x="216" y="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C0CE0-0D30-6547-9F20-AFFD19008E64}" type="datetimeFigureOut">
              <a:rPr lang="en-US" smtClean="0"/>
              <a:t>4/30/20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57621-6E11-5346-9F11-26F1E1A1A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76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7621-6E11-5346-9F11-26F1E1A1AB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0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7621-6E11-5346-9F11-26F1E1A1AB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1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7621-6E11-5346-9F11-26F1E1A1AB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95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sifted.eu/articles/investor-coronavirus-advice/" TargetMode="External"/><Relationship Id="rId13" Type="http://schemas.openxmlformats.org/officeDocument/2006/relationships/hyperlink" Target="https://technation.io/news/covid-19-updates-tech-industry-resources-and-how-to-help/" TargetMode="External"/><Relationship Id="rId18" Type="http://schemas.openxmlformats.org/officeDocument/2006/relationships/hyperlink" Target="https://www.goodwinlaw.com/minisites/corona-virus" TargetMode="External"/><Relationship Id="rId3" Type="http://schemas.openxmlformats.org/officeDocument/2006/relationships/hyperlink" Target="https://www.ggvc.com/ggv-capital-covid-19-operational-tactics-for-startups/" TargetMode="External"/><Relationship Id="rId21" Type="http://schemas.openxmlformats.org/officeDocument/2006/relationships/hyperlink" Target="https://hbr.org/2020/02/lead-your-business-through-the-coronavirus-crisis" TargetMode="External"/><Relationship Id="rId7" Type="http://schemas.openxmlformats.org/officeDocument/2006/relationships/hyperlink" Target="https://sifted.eu/articles/startup-fundraising-coronavirus/" TargetMode="External"/><Relationship Id="rId12" Type="http://schemas.openxmlformats.org/officeDocument/2006/relationships/hyperlink" Target="https://www.london.edu/campaigns/executive-education/pandemic-webinars" TargetMode="External"/><Relationship Id="rId17" Type="http://schemas.openxmlformats.org/officeDocument/2006/relationships/hyperlink" Target="https://docs.google.com/document/d/1PhtKhFRE96lzx7fUQe91lPJp3_UWDjua-35HRgTO1hQ/edit" TargetMode="External"/><Relationship Id="rId25" Type="http://schemas.openxmlformats.org/officeDocument/2006/relationships/hyperlink" Target="mailto:mike@entrepreneurscollective.biz" TargetMode="External"/><Relationship Id="rId2" Type="http://schemas.openxmlformats.org/officeDocument/2006/relationships/image" Target="../media/image15.jpg"/><Relationship Id="rId16" Type="http://schemas.openxmlformats.org/officeDocument/2006/relationships/hyperlink" Target="https://www.hrexaminer.com/employers-coronavirus-checklist/" TargetMode="External"/><Relationship Id="rId20" Type="http://schemas.openxmlformats.org/officeDocument/2006/relationships/hyperlink" Target="https://www.eu-startups.com/2020/03/8-ideas-for-startups-to-give-back-in-the-time-of-coronaviru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roovehq.com/blog/remote-team-tools" TargetMode="External"/><Relationship Id="rId11" Type="http://schemas.openxmlformats.org/officeDocument/2006/relationships/hyperlink" Target="https://docs.google.com/spreadsheets/d/1Z3cGCZuDRrHznW4AvC41CnirNd5PDSBEQ0gVm4Zt5P0/edit?usp=sharing" TargetMode="External"/><Relationship Id="rId24" Type="http://schemas.openxmlformats.org/officeDocument/2006/relationships/image" Target="../media/image6.png"/><Relationship Id="rId5" Type="http://schemas.openxmlformats.org/officeDocument/2006/relationships/hyperlink" Target="https://about.gitlab.com/blog/2020/03/06/resources-for-companies-embracing-remote-work/" TargetMode="External"/><Relationship Id="rId15" Type="http://schemas.openxmlformats.org/officeDocument/2006/relationships/hyperlink" Target="https://forms.gle/xYEDjZA8UpUtHmYYA" TargetMode="External"/><Relationship Id="rId23" Type="http://schemas.openxmlformats.org/officeDocument/2006/relationships/hyperlink" Target="https://www.udemy.com/" TargetMode="External"/><Relationship Id="rId10" Type="http://schemas.openxmlformats.org/officeDocument/2006/relationships/hyperlink" Target="https://www.gov.uk/guidance/help-and-support-if-youre-self-employed" TargetMode="External"/><Relationship Id="rId19" Type="http://schemas.openxmlformats.org/officeDocument/2006/relationships/hyperlink" Target="https://docs.google.com/document/d/1emsdSKNYtAl_7gPF8s2nuSgdLjFQ-Kkfk8BO9YrK8uo/edit#heading=h.hxyc9vhqjyxf" TargetMode="External"/><Relationship Id="rId4" Type="http://schemas.openxmlformats.org/officeDocument/2006/relationships/hyperlink" Target="https://blog.zoom.us/wordpress/2020/03/09/working-from-home-tips-to-meet-like-a-pro/" TargetMode="External"/><Relationship Id="rId9" Type="http://schemas.openxmlformats.org/officeDocument/2006/relationships/hyperlink" Target="https://sifted.eu/articles/coronavirus-support-startups/" TargetMode="External"/><Relationship Id="rId14" Type="http://schemas.openxmlformats.org/officeDocument/2006/relationships/hyperlink" Target="https://sifted.eu/articles/mwc-european-tech-events-corona/" TargetMode="External"/><Relationship Id="rId22" Type="http://schemas.openxmlformats.org/officeDocument/2006/relationships/hyperlink" Target="https://www.venturelab.ch/Wulf-Glatz-CEO-of-greenTeg-Gives-Advice-to-Entrepreneurs-During-COVID1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50DD9-A991-A841-B332-90F9B698B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3462"/>
          <a:stretch/>
        </p:blipFill>
        <p:spPr>
          <a:xfrm>
            <a:off x="37011" y="0"/>
            <a:ext cx="18274862" cy="103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18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237EF8-B024-A34F-BA7A-3C4F21E60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3464"/>
            <a:ext cx="20574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59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A65BD59-A752-0440-90C4-3A4C8BE9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440400" cy="102455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40F794-5C25-8947-86B5-4B06F8878483}"/>
              </a:ext>
            </a:extLst>
          </p:cNvPr>
          <p:cNvSpPr txBox="1"/>
          <p:nvPr/>
        </p:nvSpPr>
        <p:spPr>
          <a:xfrm>
            <a:off x="6477000" y="1790700"/>
            <a:ext cx="16023911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Very resourceful website</a:t>
            </a:r>
            <a:r>
              <a:rPr lang="en-US" sz="1400" dirty="0">
                <a:solidFill>
                  <a:schemeClr val="bg1"/>
                </a:solidFill>
              </a:rPr>
              <a:t>: </a:t>
            </a:r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https://www.ggvc.com/ggv-capital-covid-19-operational-tactics-for-startups/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Working from home: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Zoom’s tips for working from home: </a:t>
            </a:r>
            <a:r>
              <a:rPr lang="en-GB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https://blog.zoom.us/wordpress/2020/03/09/working-from-home-tips-to-meet-like-a-pro/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Gitlab’s resources for remote working: </a:t>
            </a:r>
            <a:r>
              <a:rPr lang="en-GB" sz="1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https://about.gitlab.com/blog/2020/03/06/resources-for-companies-embracing-remote-work/</a:t>
            </a:r>
            <a:endParaRPr lang="en-GB" sz="1400" dirty="0">
              <a:solidFill>
                <a:schemeClr val="bg1"/>
              </a:solidFill>
            </a:endParaRP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18 Tips used by remote teams: </a:t>
            </a:r>
            <a:r>
              <a:rPr lang="en-GB" sz="1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https://www.groovehq.com/blog/remote-team-tools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</a:p>
          <a:p>
            <a:endParaRPr lang="en-GB" sz="1400" b="1" dirty="0">
              <a:solidFill>
                <a:schemeClr val="bg1"/>
              </a:solidFill>
            </a:endParaRPr>
          </a:p>
          <a:p>
            <a:r>
              <a:rPr lang="en-GB" sz="1400" b="1" dirty="0">
                <a:solidFill>
                  <a:schemeClr val="bg1"/>
                </a:solidFill>
              </a:rPr>
              <a:t>Funding: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Fundraising during coronavirus article: </a:t>
            </a:r>
            <a:r>
              <a:rPr lang="en-US" sz="14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https://sifted.eu/articles/startup-fundraising-coronavirus/</a:t>
            </a:r>
            <a:endParaRPr lang="en-US" sz="1400" dirty="0">
              <a:solidFill>
                <a:schemeClr val="bg1"/>
              </a:solidFill>
            </a:endParaRP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Investor tips during coronavirus: </a:t>
            </a:r>
            <a:r>
              <a:rPr lang="en-US" sz="14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https://sifted.eu/articles/investor-coronavirus-advice/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Government support for startups during epidemic: </a:t>
            </a:r>
            <a:r>
              <a:rPr lang="en-US" sz="14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https://sifted.eu/articles/coronavirus-support-startups/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Gov UK advice for self-employed: </a:t>
            </a:r>
            <a:r>
              <a:rPr lang="en-US" sz="14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https://www.gov.uk/guidance/help-and-support-if-youre-self-employed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Government support for startups during epidemic: </a:t>
            </a:r>
            <a:r>
              <a:rPr lang="en-US" sz="14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https://sifted.eu/articles/coronavirus-support-startups/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European Investor status: </a:t>
            </a:r>
            <a:r>
              <a:rPr lang="en-US" sz="1400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https://docs.google.com/spreadsheets/d/1Z3cGCZuDRrHznW4AvC41CnirNd5PDSBEQ0gVm4Zt5P0/edit?usp=sharing</a:t>
            </a:r>
            <a:endParaRPr lang="en-GB" sz="1400" dirty="0">
              <a:solidFill>
                <a:schemeClr val="bg1"/>
              </a:solidFill>
            </a:endParaRPr>
          </a:p>
          <a:p>
            <a:endParaRPr lang="en-GB" sz="1400" b="1" dirty="0">
              <a:solidFill>
                <a:schemeClr val="bg1"/>
              </a:solidFill>
            </a:endParaRPr>
          </a:p>
          <a:p>
            <a:r>
              <a:rPr lang="en-GB" sz="1400" b="1" dirty="0">
                <a:solidFill>
                  <a:schemeClr val="bg1"/>
                </a:solidFill>
              </a:rPr>
              <a:t>Webinars: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London Business School webinars about coronavirus: </a:t>
            </a:r>
            <a:r>
              <a:rPr lang="en-US" sz="1400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https://www.london.edu/campaigns/executive-education/pandemic-webinars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Tech industry daily coronavirus updates: </a:t>
            </a:r>
            <a:r>
              <a:rPr lang="en-US" sz="1400" dirty="0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https://technation.io/news/covid-19-updates-tech-industry-resources-and-how-to-help/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Startup events taking place despite virus: </a:t>
            </a:r>
            <a:r>
              <a:rPr lang="en-US" sz="1400" dirty="0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https://sifted.eu/articles/mwc-european-tech-events-corona/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COVID-19 Online Hackathon:  </a:t>
            </a:r>
            <a:r>
              <a:rPr lang="en-US" sz="1400" dirty="0">
                <a:solidFill>
                  <a:schemeClr val="bg1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https://forms.gle/xYEDjZA8UpUtHmYYA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Tools: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Employer’s Coronavirus Checklist: </a:t>
            </a:r>
            <a:r>
              <a:rPr lang="en-US" sz="1400" dirty="0">
                <a:solidFill>
                  <a:schemeClr val="bg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https://www.hrexaminer.com/employers-coronavirus-checklist/</a:t>
            </a:r>
            <a:endParaRPr lang="en-US" sz="1400" dirty="0">
              <a:solidFill>
                <a:schemeClr val="bg1"/>
              </a:solidFill>
            </a:endParaRP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Covid19 HR &amp; Operations prep document: </a:t>
            </a:r>
            <a:r>
              <a:rPr lang="en-US" sz="1400" dirty="0">
                <a:solidFill>
                  <a:schemeClr val="bg1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https://docs.google.com/document/d/1PhtKhFRE96lzx7fUQe91lPJp3_UWDjua-35HRgTO1hQ/edit#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Legal articles about coronavirus actions: </a:t>
            </a:r>
            <a:r>
              <a:rPr lang="en-GB" sz="1400" dirty="0">
                <a:solidFill>
                  <a:schemeClr val="bg1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https://www.goodwinlaw.com/minisites/corona-virus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Coronavirus (COVID-19) FAQs &amp; Response Plan: </a:t>
            </a:r>
            <a:r>
              <a:rPr lang="en-GB" sz="1400" dirty="0">
                <a:solidFill>
                  <a:schemeClr val="bg1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https://docs.google.com/document/d/1emsdSKNYtAl_7gPF8s2nuSgdLjFQ-Kkfk8BO9YrK8uo/edit#heading=h.hxyc9vhqjyxf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Ideas for startups: </a:t>
            </a:r>
            <a:r>
              <a:rPr lang="en-US" sz="1400" dirty="0">
                <a:solidFill>
                  <a:schemeClr val="bg1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https://www.eu-startups.com/2020/03/8-ideas-for-startups-to-give-back-in-the-time-of-coronavirus/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Leading business through Coronavirus: </a:t>
            </a:r>
            <a:r>
              <a:rPr lang="en-US" sz="1400" dirty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https://hbr.org/2020/02/lead-your-business-through-the-coronavirus-crisis</a:t>
            </a:r>
            <a:endParaRPr lang="en-US" sz="1400" dirty="0">
              <a:solidFill>
                <a:schemeClr val="bg1"/>
              </a:solidFill>
            </a:endParaRP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Advice from a CEO: </a:t>
            </a:r>
            <a:r>
              <a:rPr lang="en-US" sz="1400" dirty="0">
                <a:solidFill>
                  <a:schemeClr val="bg1"/>
                </a:solidFill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https://www.venturelab.ch/Wulf-Glatz-CEO-of-greenTeg-Gives-Advice-to-Entrepreneurs-During-COVID19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Online courses: </a:t>
            </a:r>
            <a:r>
              <a:rPr lang="en-US" sz="1400" dirty="0">
                <a:solidFill>
                  <a:schemeClr val="bg1"/>
                </a:solidFill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https://www.udemy.com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F0A70E-E042-7548-80E9-161C6E8F40C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0644" y="5302609"/>
            <a:ext cx="2359316" cy="1432059"/>
          </a:xfrm>
          <a:prstGeom prst="rect">
            <a:avLst/>
          </a:prstGeom>
        </p:spPr>
      </p:pic>
      <p:grpSp>
        <p:nvGrpSpPr>
          <p:cNvPr id="12" name="Group 2">
            <a:extLst>
              <a:ext uri="{FF2B5EF4-FFF2-40B4-BE49-F238E27FC236}">
                <a16:creationId xmlns:a16="http://schemas.microsoft.com/office/drawing/2014/main" id="{82B935EC-4552-C047-8F59-8B98F2B482FD}"/>
              </a:ext>
            </a:extLst>
          </p:cNvPr>
          <p:cNvGrpSpPr/>
          <p:nvPr/>
        </p:nvGrpSpPr>
        <p:grpSpPr>
          <a:xfrm>
            <a:off x="533400" y="359978"/>
            <a:ext cx="17525374" cy="9355522"/>
            <a:chOff x="0" y="0"/>
            <a:chExt cx="2500891" cy="2689487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DDAA5D05-7EEF-2848-8275-B3796734560A}"/>
                </a:ext>
              </a:extLst>
            </p:cNvPr>
            <p:cNvSpPr/>
            <p:nvPr/>
          </p:nvSpPr>
          <p:spPr>
            <a:xfrm>
              <a:off x="0" y="0"/>
              <a:ext cx="2500891" cy="2689487"/>
            </a:xfrm>
            <a:custGeom>
              <a:avLst/>
              <a:gdLst/>
              <a:ahLst/>
              <a:cxnLst/>
              <a:rect l="l" t="t" r="r" b="b"/>
              <a:pathLst>
                <a:path w="2500891" h="2689487">
                  <a:moveTo>
                    <a:pt x="0" y="0"/>
                  </a:moveTo>
                  <a:lnTo>
                    <a:pt x="0" y="2689487"/>
                  </a:lnTo>
                  <a:lnTo>
                    <a:pt x="2500891" y="2689487"/>
                  </a:lnTo>
                  <a:lnTo>
                    <a:pt x="2500891" y="0"/>
                  </a:lnTo>
                  <a:lnTo>
                    <a:pt x="0" y="0"/>
                  </a:lnTo>
                  <a:close/>
                  <a:moveTo>
                    <a:pt x="2439931" y="2628527"/>
                  </a:moveTo>
                  <a:lnTo>
                    <a:pt x="59690" y="2628527"/>
                  </a:lnTo>
                  <a:lnTo>
                    <a:pt x="59690" y="59690"/>
                  </a:lnTo>
                  <a:lnTo>
                    <a:pt x="2439931" y="59690"/>
                  </a:lnTo>
                  <a:lnTo>
                    <a:pt x="2439931" y="2628527"/>
                  </a:lnTo>
                  <a:close/>
                </a:path>
              </a:pathLst>
            </a:custGeom>
            <a:solidFill>
              <a:srgbClr val="00D8C9">
                <a:alpha val="76862"/>
              </a:srgbClr>
            </a:solidFill>
          </p:spPr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85E2252-41CA-2C42-ACB1-3D14A5D6AC99}"/>
              </a:ext>
            </a:extLst>
          </p:cNvPr>
          <p:cNvSpPr txBox="1"/>
          <p:nvPr/>
        </p:nvSpPr>
        <p:spPr>
          <a:xfrm>
            <a:off x="253328" y="3296557"/>
            <a:ext cx="725394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Michael Blakeley</a:t>
            </a:r>
          </a:p>
          <a:p>
            <a:pPr algn="ctr"/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Founder &amp; CEO</a:t>
            </a:r>
          </a:p>
          <a:p>
            <a:pPr algn="ctr"/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+44 (0)7852 115490</a:t>
            </a:r>
          </a:p>
          <a:p>
            <a:pPr algn="ctr"/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mike@entrepreneurscollective.biz</a:t>
            </a:r>
            <a:endParaRPr lang="en-US" sz="25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5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5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5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847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90C15A-59C7-354A-9E7F-C748D4AFF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" y="0"/>
            <a:ext cx="18288000" cy="10287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2BECF3A-1791-AE41-849F-9C9BDF0FC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195">
            <a:off x="-3096104" y="-422412"/>
            <a:ext cx="21945600" cy="12344400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67EDFF52-52CF-4F47-8694-2392935374C5}"/>
              </a:ext>
            </a:extLst>
          </p:cNvPr>
          <p:cNvSpPr txBox="1"/>
          <p:nvPr/>
        </p:nvSpPr>
        <p:spPr>
          <a:xfrm>
            <a:off x="1373782" y="1183610"/>
            <a:ext cx="15442925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b="1" spc="-240" dirty="0">
                <a:solidFill>
                  <a:schemeClr val="bg1"/>
                </a:solidFill>
                <a:latin typeface="Century Gothic" panose="020B0502020202020204" pitchFamily="34" charset="0"/>
              </a:rPr>
              <a:t>SURVIVING WITHOUT FUNDING</a:t>
            </a:r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2FF7C43B-EB82-7C47-B778-AC7FBA46BEC7}"/>
              </a:ext>
            </a:extLst>
          </p:cNvPr>
          <p:cNvGrpSpPr>
            <a:grpSpLocks noChangeAspect="1"/>
          </p:cNvGrpSpPr>
          <p:nvPr/>
        </p:nvGrpSpPr>
        <p:grpSpPr>
          <a:xfrm>
            <a:off x="2931283" y="2637287"/>
            <a:ext cx="4332440" cy="4332424"/>
            <a:chOff x="0" y="0"/>
            <a:chExt cx="6350000" cy="6349975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810A79E-8652-C343-9876-9AD328529742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b="-77778"/>
              </a:stretch>
            </a:blipFill>
          </p:spPr>
        </p:sp>
      </p:grpSp>
      <p:sp>
        <p:nvSpPr>
          <p:cNvPr id="24" name="TextBox 5">
            <a:extLst>
              <a:ext uri="{FF2B5EF4-FFF2-40B4-BE49-F238E27FC236}">
                <a16:creationId xmlns:a16="http://schemas.microsoft.com/office/drawing/2014/main" id="{C58DFF62-FBB3-9B48-9078-A96ED5937C3F}"/>
              </a:ext>
            </a:extLst>
          </p:cNvPr>
          <p:cNvSpPr txBox="1"/>
          <p:nvPr/>
        </p:nvSpPr>
        <p:spPr>
          <a:xfrm>
            <a:off x="1373782" y="7249154"/>
            <a:ext cx="744744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3000" b="1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SUSAN KABANI</a:t>
            </a:r>
          </a:p>
          <a:p>
            <a:pPr algn="ctr">
              <a:lnSpc>
                <a:spcPts val="6000"/>
              </a:lnSpc>
            </a:pPr>
            <a:endParaRPr lang="en-US" sz="4000" spc="40" dirty="0">
              <a:solidFill>
                <a:srgbClr val="6E7075"/>
              </a:solidFill>
              <a:latin typeface="Poppins Light Bold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2B539DEC-C2CF-A94A-B865-FFDD4115A423}"/>
              </a:ext>
            </a:extLst>
          </p:cNvPr>
          <p:cNvSpPr txBox="1"/>
          <p:nvPr/>
        </p:nvSpPr>
        <p:spPr>
          <a:xfrm>
            <a:off x="9369266" y="7214293"/>
            <a:ext cx="744744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3000" b="1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BENJAMIN CAREW</a:t>
            </a:r>
          </a:p>
          <a:p>
            <a:pPr algn="ctr">
              <a:lnSpc>
                <a:spcPts val="6000"/>
              </a:lnSpc>
            </a:pPr>
            <a:endParaRPr lang="en-US" sz="4000" spc="40" dirty="0">
              <a:solidFill>
                <a:srgbClr val="6E7075"/>
              </a:solidFill>
              <a:latin typeface="Poppins Light Bol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148344-A7CD-E944-98FE-3DF72AA77057}"/>
              </a:ext>
            </a:extLst>
          </p:cNvPr>
          <p:cNvSpPr txBox="1"/>
          <p:nvPr/>
        </p:nvSpPr>
        <p:spPr>
          <a:xfrm>
            <a:off x="3725903" y="7853515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Co-Founder &amp; CEO 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UGENIE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55874F-6283-5344-B476-11AD5D4C842C}"/>
              </a:ext>
            </a:extLst>
          </p:cNvPr>
          <p:cNvSpPr txBox="1"/>
          <p:nvPr/>
        </p:nvSpPr>
        <p:spPr>
          <a:xfrm>
            <a:off x="11721387" y="7883352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Co-Founder &amp; Director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WeCoffee</a:t>
            </a:r>
            <a:endParaRPr lang="en-US" i="1" dirty="0">
              <a:solidFill>
                <a:schemeClr val="bg1"/>
              </a:solidFill>
            </a:endParaRPr>
          </a:p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grpSp>
        <p:nvGrpSpPr>
          <p:cNvPr id="25" name="Group 5">
            <a:extLst>
              <a:ext uri="{FF2B5EF4-FFF2-40B4-BE49-F238E27FC236}">
                <a16:creationId xmlns:a16="http://schemas.microsoft.com/office/drawing/2014/main" id="{1180B160-2222-4146-9AD2-047A2158CD10}"/>
              </a:ext>
            </a:extLst>
          </p:cNvPr>
          <p:cNvGrpSpPr>
            <a:grpSpLocks noChangeAspect="1"/>
          </p:cNvGrpSpPr>
          <p:nvPr/>
        </p:nvGrpSpPr>
        <p:grpSpPr>
          <a:xfrm>
            <a:off x="10561452" y="2536556"/>
            <a:ext cx="4433172" cy="4433154"/>
            <a:chOff x="0" y="0"/>
            <a:chExt cx="6350000" cy="6349975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EBA3E7FA-F936-F44C-865A-6FCDAAD7F31E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531" t="-265" r="-11777" b="-7130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31010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14FC89-683C-334C-808A-FE389A966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5674"/>
            <a:ext cx="18288000" cy="10287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3CF654-6895-5E49-AFE3-04A471E82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8843">
            <a:off x="-2548385" y="1966570"/>
            <a:ext cx="20217794" cy="1137251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8628090" y="-8014608"/>
            <a:ext cx="1031814" cy="18288007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2" y="1638300"/>
            <a:ext cx="18288002" cy="655511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 rot="5400000">
            <a:off x="8635004" y="-441598"/>
            <a:ext cx="1017988" cy="18288006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686439" y="4571405"/>
            <a:ext cx="14915121" cy="113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009ABA"/>
                </a:solidFill>
                <a:latin typeface="Poppins Bold"/>
              </a:rPr>
              <a:t>NOT EVERYONE WILL SURVIVE.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14FC89-683C-334C-808A-FE389A966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762"/>
            <a:ext cx="18288000" cy="1028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867007-D224-B149-82E6-9D05AD0DB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8385">
            <a:off x="-2562704" y="1535115"/>
            <a:ext cx="21945600" cy="123444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8628090" y="-8014608"/>
            <a:ext cx="1031814" cy="18288007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2" y="1638300"/>
            <a:ext cx="18288002" cy="655511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 rot="5400000">
            <a:off x="8635004" y="-441598"/>
            <a:ext cx="1017988" cy="18288006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686436" y="3984576"/>
            <a:ext cx="14915121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dirty="0">
                <a:solidFill>
                  <a:srgbClr val="009ABA"/>
                </a:solidFill>
                <a:latin typeface="Poppins Bold"/>
              </a:rPr>
              <a:t>BUT THAT DOESN'T MEAN </a:t>
            </a:r>
          </a:p>
          <a:p>
            <a:pPr algn="ctr">
              <a:lnSpc>
                <a:spcPts val="9000"/>
              </a:lnSpc>
            </a:pPr>
            <a:r>
              <a:rPr lang="en-US" sz="7500" dirty="0">
                <a:solidFill>
                  <a:srgbClr val="009ABA"/>
                </a:solidFill>
                <a:latin typeface="Poppins Bold"/>
              </a:rPr>
              <a:t>YOU CAN'T EVOLVE.</a:t>
            </a:r>
          </a:p>
        </p:txBody>
      </p:sp>
    </p:spTree>
    <p:extLst>
      <p:ext uri="{BB962C8B-B14F-4D97-AF65-F5344CB8AC3E}">
        <p14:creationId xmlns:p14="http://schemas.microsoft.com/office/powerpoint/2010/main" val="3688327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14FC89-683C-334C-808A-FE389A966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762"/>
            <a:ext cx="18288000" cy="10287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8D4E0F-1469-7F4D-B5CF-06292C283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195">
            <a:off x="-3172304" y="-4526898"/>
            <a:ext cx="21945600" cy="123444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8628090" y="-8014608"/>
            <a:ext cx="1031814" cy="18288007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2" y="1638300"/>
            <a:ext cx="18288002" cy="655511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 rot="5400000">
            <a:off x="8635004" y="-441598"/>
            <a:ext cx="1017988" cy="18288006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13" name="AutoShape 8">
            <a:extLst>
              <a:ext uri="{FF2B5EF4-FFF2-40B4-BE49-F238E27FC236}">
                <a16:creationId xmlns:a16="http://schemas.microsoft.com/office/drawing/2014/main" id="{6DBC3BF5-5455-0242-B6E4-076B8C9F04E1}"/>
              </a:ext>
            </a:extLst>
          </p:cNvPr>
          <p:cNvSpPr/>
          <p:nvPr/>
        </p:nvSpPr>
        <p:spPr>
          <a:xfrm>
            <a:off x="0" y="1485900"/>
            <a:ext cx="18287999" cy="7123356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385F5A9E-32CB-6549-9976-1E050935B09A}"/>
              </a:ext>
            </a:extLst>
          </p:cNvPr>
          <p:cNvGrpSpPr/>
          <p:nvPr/>
        </p:nvGrpSpPr>
        <p:grpSpPr>
          <a:xfrm>
            <a:off x="838200" y="2105025"/>
            <a:ext cx="4000500" cy="6096000"/>
            <a:chOff x="0" y="0"/>
            <a:chExt cx="2955271" cy="4503271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AB571F5-5FF2-A14F-A618-2F78D5BA5482}"/>
                </a:ext>
              </a:extLst>
            </p:cNvPr>
            <p:cNvSpPr/>
            <p:nvPr/>
          </p:nvSpPr>
          <p:spPr>
            <a:xfrm>
              <a:off x="0" y="0"/>
              <a:ext cx="2955271" cy="4503270"/>
            </a:xfrm>
            <a:custGeom>
              <a:avLst/>
              <a:gdLst/>
              <a:ahLst/>
              <a:cxnLst/>
              <a:rect l="l" t="t" r="r" b="b"/>
              <a:pathLst>
                <a:path w="2955271" h="4503270">
                  <a:moveTo>
                    <a:pt x="0" y="0"/>
                  </a:moveTo>
                  <a:lnTo>
                    <a:pt x="0" y="4503270"/>
                  </a:lnTo>
                  <a:lnTo>
                    <a:pt x="2955271" y="4503270"/>
                  </a:lnTo>
                  <a:lnTo>
                    <a:pt x="2955271" y="0"/>
                  </a:lnTo>
                  <a:lnTo>
                    <a:pt x="0" y="0"/>
                  </a:lnTo>
                  <a:close/>
                  <a:moveTo>
                    <a:pt x="2894311" y="4442311"/>
                  </a:moveTo>
                  <a:lnTo>
                    <a:pt x="59690" y="4442311"/>
                  </a:lnTo>
                  <a:lnTo>
                    <a:pt x="59690" y="59690"/>
                  </a:lnTo>
                  <a:lnTo>
                    <a:pt x="2894311" y="59690"/>
                  </a:lnTo>
                  <a:lnTo>
                    <a:pt x="2894311" y="4442311"/>
                  </a:lnTo>
                  <a:close/>
                </a:path>
              </a:pathLst>
            </a:custGeom>
            <a:solidFill>
              <a:srgbClr val="053D57"/>
            </a:solidFill>
          </p:spPr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167A8F2C-DB20-474D-8E03-CD28EE861C0C}"/>
              </a:ext>
            </a:extLst>
          </p:cNvPr>
          <p:cNvGrpSpPr/>
          <p:nvPr/>
        </p:nvGrpSpPr>
        <p:grpSpPr>
          <a:xfrm>
            <a:off x="13449300" y="2085975"/>
            <a:ext cx="4000500" cy="6096000"/>
            <a:chOff x="0" y="0"/>
            <a:chExt cx="2955271" cy="4503271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471065BE-8296-774C-80B4-4C5DD62494DE}"/>
                </a:ext>
              </a:extLst>
            </p:cNvPr>
            <p:cNvSpPr/>
            <p:nvPr/>
          </p:nvSpPr>
          <p:spPr>
            <a:xfrm>
              <a:off x="0" y="0"/>
              <a:ext cx="2955271" cy="4503270"/>
            </a:xfrm>
            <a:custGeom>
              <a:avLst/>
              <a:gdLst/>
              <a:ahLst/>
              <a:cxnLst/>
              <a:rect l="l" t="t" r="r" b="b"/>
              <a:pathLst>
                <a:path w="2955271" h="4503270">
                  <a:moveTo>
                    <a:pt x="0" y="0"/>
                  </a:moveTo>
                  <a:lnTo>
                    <a:pt x="0" y="4503270"/>
                  </a:lnTo>
                  <a:lnTo>
                    <a:pt x="2955271" y="4503270"/>
                  </a:lnTo>
                  <a:lnTo>
                    <a:pt x="2955271" y="0"/>
                  </a:lnTo>
                  <a:lnTo>
                    <a:pt x="0" y="0"/>
                  </a:lnTo>
                  <a:close/>
                  <a:moveTo>
                    <a:pt x="2894311" y="4442311"/>
                  </a:moveTo>
                  <a:lnTo>
                    <a:pt x="59690" y="4442311"/>
                  </a:lnTo>
                  <a:lnTo>
                    <a:pt x="59690" y="59690"/>
                  </a:lnTo>
                  <a:lnTo>
                    <a:pt x="2894311" y="59690"/>
                  </a:lnTo>
                  <a:lnTo>
                    <a:pt x="2894311" y="4442311"/>
                  </a:lnTo>
                  <a:close/>
                </a:path>
              </a:pathLst>
            </a:custGeom>
            <a:solidFill>
              <a:srgbClr val="053D57"/>
            </a:solidFill>
          </p:spPr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80919C46-A549-EC4B-9102-DBDB7214AFF1}"/>
              </a:ext>
            </a:extLst>
          </p:cNvPr>
          <p:cNvGrpSpPr/>
          <p:nvPr/>
        </p:nvGrpSpPr>
        <p:grpSpPr>
          <a:xfrm>
            <a:off x="9245600" y="2105025"/>
            <a:ext cx="4000500" cy="6096000"/>
            <a:chOff x="0" y="0"/>
            <a:chExt cx="2955271" cy="4503271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388478C4-B977-4B44-BA71-869757890F57}"/>
                </a:ext>
              </a:extLst>
            </p:cNvPr>
            <p:cNvSpPr/>
            <p:nvPr/>
          </p:nvSpPr>
          <p:spPr>
            <a:xfrm>
              <a:off x="0" y="0"/>
              <a:ext cx="2955271" cy="4503270"/>
            </a:xfrm>
            <a:custGeom>
              <a:avLst/>
              <a:gdLst/>
              <a:ahLst/>
              <a:cxnLst/>
              <a:rect l="l" t="t" r="r" b="b"/>
              <a:pathLst>
                <a:path w="2955271" h="4503270">
                  <a:moveTo>
                    <a:pt x="0" y="0"/>
                  </a:moveTo>
                  <a:lnTo>
                    <a:pt x="0" y="4503270"/>
                  </a:lnTo>
                  <a:lnTo>
                    <a:pt x="2955271" y="4503270"/>
                  </a:lnTo>
                  <a:lnTo>
                    <a:pt x="2955271" y="0"/>
                  </a:lnTo>
                  <a:lnTo>
                    <a:pt x="0" y="0"/>
                  </a:lnTo>
                  <a:close/>
                  <a:moveTo>
                    <a:pt x="2894311" y="4442311"/>
                  </a:moveTo>
                  <a:lnTo>
                    <a:pt x="59690" y="4442311"/>
                  </a:lnTo>
                  <a:lnTo>
                    <a:pt x="59690" y="59690"/>
                  </a:lnTo>
                  <a:lnTo>
                    <a:pt x="2894311" y="59690"/>
                  </a:lnTo>
                  <a:lnTo>
                    <a:pt x="2894311" y="4442311"/>
                  </a:lnTo>
                  <a:close/>
                </a:path>
              </a:pathLst>
            </a:custGeom>
            <a:solidFill>
              <a:srgbClr val="053D57"/>
            </a:solidFill>
          </p:spPr>
        </p:sp>
      </p:grpSp>
      <p:grpSp>
        <p:nvGrpSpPr>
          <p:cNvPr id="20" name="Group 15">
            <a:extLst>
              <a:ext uri="{FF2B5EF4-FFF2-40B4-BE49-F238E27FC236}">
                <a16:creationId xmlns:a16="http://schemas.microsoft.com/office/drawing/2014/main" id="{B58227F4-96A9-DA49-BD07-C5C28DB6308A}"/>
              </a:ext>
            </a:extLst>
          </p:cNvPr>
          <p:cNvGrpSpPr/>
          <p:nvPr/>
        </p:nvGrpSpPr>
        <p:grpSpPr>
          <a:xfrm>
            <a:off x="5041900" y="2105025"/>
            <a:ext cx="4000500" cy="6096000"/>
            <a:chOff x="0" y="0"/>
            <a:chExt cx="2955271" cy="4503271"/>
          </a:xfrm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428E149F-7132-5D46-8B09-345D93B8C1EB}"/>
                </a:ext>
              </a:extLst>
            </p:cNvPr>
            <p:cNvSpPr/>
            <p:nvPr/>
          </p:nvSpPr>
          <p:spPr>
            <a:xfrm>
              <a:off x="0" y="0"/>
              <a:ext cx="2955271" cy="4503270"/>
            </a:xfrm>
            <a:custGeom>
              <a:avLst/>
              <a:gdLst/>
              <a:ahLst/>
              <a:cxnLst/>
              <a:rect l="l" t="t" r="r" b="b"/>
              <a:pathLst>
                <a:path w="2955271" h="4503270">
                  <a:moveTo>
                    <a:pt x="0" y="0"/>
                  </a:moveTo>
                  <a:lnTo>
                    <a:pt x="0" y="4503270"/>
                  </a:lnTo>
                  <a:lnTo>
                    <a:pt x="2955271" y="4503270"/>
                  </a:lnTo>
                  <a:lnTo>
                    <a:pt x="2955271" y="0"/>
                  </a:lnTo>
                  <a:lnTo>
                    <a:pt x="0" y="0"/>
                  </a:lnTo>
                  <a:close/>
                  <a:moveTo>
                    <a:pt x="2894311" y="4442311"/>
                  </a:moveTo>
                  <a:lnTo>
                    <a:pt x="59690" y="4442311"/>
                  </a:lnTo>
                  <a:lnTo>
                    <a:pt x="59690" y="59690"/>
                  </a:lnTo>
                  <a:lnTo>
                    <a:pt x="2894311" y="59690"/>
                  </a:lnTo>
                  <a:lnTo>
                    <a:pt x="2894311" y="4442311"/>
                  </a:lnTo>
                  <a:close/>
                </a:path>
              </a:pathLst>
            </a:custGeom>
            <a:solidFill>
              <a:srgbClr val="053D57"/>
            </a:solidFill>
          </p:spPr>
        </p:sp>
      </p:grpSp>
      <p:grpSp>
        <p:nvGrpSpPr>
          <p:cNvPr id="22" name="Group 17">
            <a:extLst>
              <a:ext uri="{FF2B5EF4-FFF2-40B4-BE49-F238E27FC236}">
                <a16:creationId xmlns:a16="http://schemas.microsoft.com/office/drawing/2014/main" id="{8BC9F937-23A2-D94F-99D8-FFD8205947E5}"/>
              </a:ext>
            </a:extLst>
          </p:cNvPr>
          <p:cNvGrpSpPr/>
          <p:nvPr/>
        </p:nvGrpSpPr>
        <p:grpSpPr>
          <a:xfrm>
            <a:off x="5371698" y="3764362"/>
            <a:ext cx="3340904" cy="2739226"/>
            <a:chOff x="0" y="0"/>
            <a:chExt cx="4454539" cy="3652302"/>
          </a:xfrm>
        </p:grpSpPr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6BAFFB2B-5D67-204A-A162-64C8A1506F3A}"/>
                </a:ext>
              </a:extLst>
            </p:cNvPr>
            <p:cNvSpPr txBox="1"/>
            <p:nvPr/>
          </p:nvSpPr>
          <p:spPr>
            <a:xfrm>
              <a:off x="9460" y="-57150"/>
              <a:ext cx="4445079" cy="685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spc="223">
                  <a:solidFill>
                    <a:srgbClr val="00BED9"/>
                  </a:solidFill>
                  <a:latin typeface="Montserrat Classic Bold"/>
                </a:rPr>
                <a:t>SLACK</a:t>
              </a:r>
            </a:p>
          </p:txBody>
        </p:sp>
        <p:sp>
          <p:nvSpPr>
            <p:cNvPr id="24" name="TextBox 19">
              <a:extLst>
                <a:ext uri="{FF2B5EF4-FFF2-40B4-BE49-F238E27FC236}">
                  <a16:creationId xmlns:a16="http://schemas.microsoft.com/office/drawing/2014/main" id="{B9EFEA6E-3F4B-D744-835C-4F08EFD072AC}"/>
                </a:ext>
              </a:extLst>
            </p:cNvPr>
            <p:cNvSpPr txBox="1"/>
            <p:nvPr/>
          </p:nvSpPr>
          <p:spPr>
            <a:xfrm>
              <a:off x="0" y="730984"/>
              <a:ext cx="4438875" cy="2921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400" spc="24" dirty="0">
                  <a:solidFill>
                    <a:srgbClr val="053D57"/>
                  </a:solidFill>
                  <a:latin typeface="Montserrat Light"/>
                </a:rPr>
                <a:t>Game was focused on socialization and exploration</a:t>
              </a:r>
            </a:p>
            <a:p>
              <a:pPr algn="ctr">
                <a:lnSpc>
                  <a:spcPts val="3600"/>
                </a:lnSpc>
              </a:pPr>
              <a:endParaRPr lang="en-US" sz="2400" spc="24" dirty="0">
                <a:solidFill>
                  <a:srgbClr val="053D57"/>
                </a:solidFill>
                <a:latin typeface="Montserrat Light"/>
              </a:endParaRPr>
            </a:p>
            <a:p>
              <a:pPr algn="ctr">
                <a:lnSpc>
                  <a:spcPts val="3600"/>
                </a:lnSpc>
              </a:pPr>
              <a:endParaRPr lang="en-US" sz="2400" spc="24" dirty="0">
                <a:solidFill>
                  <a:srgbClr val="053D57"/>
                </a:solidFill>
                <a:latin typeface="Montserrat Light"/>
              </a:endParaRPr>
            </a:p>
          </p:txBody>
        </p:sp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id="{AF249A09-6295-B343-8F43-09CF6ECA98C2}"/>
              </a:ext>
            </a:extLst>
          </p:cNvPr>
          <p:cNvGrpSpPr/>
          <p:nvPr/>
        </p:nvGrpSpPr>
        <p:grpSpPr>
          <a:xfrm>
            <a:off x="9575398" y="3783412"/>
            <a:ext cx="3340904" cy="2739226"/>
            <a:chOff x="0" y="0"/>
            <a:chExt cx="4454539" cy="3652302"/>
          </a:xfrm>
        </p:grpSpPr>
        <p:sp>
          <p:nvSpPr>
            <p:cNvPr id="26" name="TextBox 21">
              <a:extLst>
                <a:ext uri="{FF2B5EF4-FFF2-40B4-BE49-F238E27FC236}">
                  <a16:creationId xmlns:a16="http://schemas.microsoft.com/office/drawing/2014/main" id="{1D54BCDE-3453-3948-B991-420C01DB0FD2}"/>
                </a:ext>
              </a:extLst>
            </p:cNvPr>
            <p:cNvSpPr txBox="1"/>
            <p:nvPr/>
          </p:nvSpPr>
          <p:spPr>
            <a:xfrm>
              <a:off x="9460" y="-57150"/>
              <a:ext cx="4445079" cy="685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spc="223">
                  <a:solidFill>
                    <a:srgbClr val="00BED9"/>
                  </a:solidFill>
                  <a:latin typeface="Montserrat Classic Bold"/>
                </a:rPr>
                <a:t>GROUPON</a:t>
              </a:r>
            </a:p>
          </p:txBody>
        </p:sp>
        <p:sp>
          <p:nvSpPr>
            <p:cNvPr id="27" name="TextBox 22">
              <a:extLst>
                <a:ext uri="{FF2B5EF4-FFF2-40B4-BE49-F238E27FC236}">
                  <a16:creationId xmlns:a16="http://schemas.microsoft.com/office/drawing/2014/main" id="{824E4EF7-4B29-7345-9D11-E5376C00905F}"/>
                </a:ext>
              </a:extLst>
            </p:cNvPr>
            <p:cNvSpPr txBox="1"/>
            <p:nvPr/>
          </p:nvSpPr>
          <p:spPr>
            <a:xfrm>
              <a:off x="0" y="730984"/>
              <a:ext cx="4438875" cy="2921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400" spc="24">
                  <a:solidFill>
                    <a:srgbClr val="053D57"/>
                  </a:solidFill>
                  <a:latin typeface="Montserrat Light"/>
                </a:rPr>
                <a:t>A social platform where people could get together to rally behind social and charitable causes.</a:t>
              </a:r>
            </a:p>
          </p:txBody>
        </p:sp>
      </p:grpSp>
      <p:grpSp>
        <p:nvGrpSpPr>
          <p:cNvPr id="28" name="Group 23">
            <a:extLst>
              <a:ext uri="{FF2B5EF4-FFF2-40B4-BE49-F238E27FC236}">
                <a16:creationId xmlns:a16="http://schemas.microsoft.com/office/drawing/2014/main" id="{13E4B631-01A3-9D4A-B7F5-8BE24C84C7C8}"/>
              </a:ext>
            </a:extLst>
          </p:cNvPr>
          <p:cNvGrpSpPr/>
          <p:nvPr/>
        </p:nvGrpSpPr>
        <p:grpSpPr>
          <a:xfrm>
            <a:off x="13779098" y="3750409"/>
            <a:ext cx="3340904" cy="2767132"/>
            <a:chOff x="0" y="0"/>
            <a:chExt cx="4454539" cy="3689509"/>
          </a:xfrm>
        </p:grpSpPr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985B3769-84AC-F448-A829-99B6862983E9}"/>
                </a:ext>
              </a:extLst>
            </p:cNvPr>
            <p:cNvSpPr txBox="1"/>
            <p:nvPr/>
          </p:nvSpPr>
          <p:spPr>
            <a:xfrm>
              <a:off x="9460" y="-57150"/>
              <a:ext cx="4445079" cy="685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spc="223">
                  <a:solidFill>
                    <a:srgbClr val="00BED9"/>
                  </a:solidFill>
                  <a:latin typeface="Montserrat Classic Bold"/>
                </a:rPr>
                <a:t>SHOPIFY</a:t>
              </a:r>
            </a:p>
          </p:txBody>
        </p:sp>
        <p:sp>
          <p:nvSpPr>
            <p:cNvPr id="30" name="TextBox 25">
              <a:extLst>
                <a:ext uri="{FF2B5EF4-FFF2-40B4-BE49-F238E27FC236}">
                  <a16:creationId xmlns:a16="http://schemas.microsoft.com/office/drawing/2014/main" id="{2CC0AB4B-42B6-8D43-A944-987EE3F27DAC}"/>
                </a:ext>
              </a:extLst>
            </p:cNvPr>
            <p:cNvSpPr txBox="1"/>
            <p:nvPr/>
          </p:nvSpPr>
          <p:spPr>
            <a:xfrm>
              <a:off x="0" y="730984"/>
              <a:ext cx="4438875" cy="2958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400" spc="24">
                  <a:solidFill>
                    <a:srgbClr val="244357"/>
                  </a:solidFill>
                  <a:latin typeface="Montserrat Light"/>
                </a:rPr>
                <a:t>Started as the one e-commerce store for founders. That business didn't succeed.</a:t>
              </a:r>
            </a:p>
          </p:txBody>
        </p:sp>
      </p:grpSp>
      <p:grpSp>
        <p:nvGrpSpPr>
          <p:cNvPr id="31" name="Group 26">
            <a:extLst>
              <a:ext uri="{FF2B5EF4-FFF2-40B4-BE49-F238E27FC236}">
                <a16:creationId xmlns:a16="http://schemas.microsoft.com/office/drawing/2014/main" id="{8E24915A-C73D-4540-A6BA-DC5D707EE7BD}"/>
              </a:ext>
            </a:extLst>
          </p:cNvPr>
          <p:cNvGrpSpPr/>
          <p:nvPr/>
        </p:nvGrpSpPr>
        <p:grpSpPr>
          <a:xfrm>
            <a:off x="1167998" y="3764362"/>
            <a:ext cx="3340904" cy="2292742"/>
            <a:chOff x="0" y="0"/>
            <a:chExt cx="4454539" cy="3056989"/>
          </a:xfrm>
        </p:grpSpPr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771B026C-8901-484F-870A-21CEB7E25FF8}"/>
                </a:ext>
              </a:extLst>
            </p:cNvPr>
            <p:cNvSpPr txBox="1"/>
            <p:nvPr/>
          </p:nvSpPr>
          <p:spPr>
            <a:xfrm>
              <a:off x="9460" y="-57150"/>
              <a:ext cx="4445079" cy="685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spc="223">
                  <a:solidFill>
                    <a:srgbClr val="00BED9"/>
                  </a:solidFill>
                  <a:latin typeface="Montserrat Classic Bold"/>
                </a:rPr>
                <a:t>YOUTUBE</a:t>
              </a:r>
            </a:p>
          </p:txBody>
        </p:sp>
        <p:sp>
          <p:nvSpPr>
            <p:cNvPr id="33" name="TextBox 28">
              <a:extLst>
                <a:ext uri="{FF2B5EF4-FFF2-40B4-BE49-F238E27FC236}">
                  <a16:creationId xmlns:a16="http://schemas.microsoft.com/office/drawing/2014/main" id="{0ECE5020-C781-C344-BD18-3E8466144C28}"/>
                </a:ext>
              </a:extLst>
            </p:cNvPr>
            <p:cNvSpPr txBox="1"/>
            <p:nvPr/>
          </p:nvSpPr>
          <p:spPr>
            <a:xfrm>
              <a:off x="0" y="730984"/>
              <a:ext cx="4438875" cy="2326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400" spc="24">
                  <a:solidFill>
                    <a:srgbClr val="053D57"/>
                  </a:solidFill>
                  <a:latin typeface="Montserrat Light"/>
                </a:rPr>
                <a:t>Started as a dating platform.</a:t>
              </a:r>
            </a:p>
            <a:p>
              <a:pPr algn="ctr">
                <a:lnSpc>
                  <a:spcPts val="3600"/>
                </a:lnSpc>
              </a:pPr>
              <a:endParaRPr lang="en-US" sz="2400" spc="24">
                <a:solidFill>
                  <a:srgbClr val="053D57"/>
                </a:solidFill>
                <a:latin typeface="Montserrat Light"/>
              </a:endParaRPr>
            </a:p>
            <a:p>
              <a:pPr algn="ctr">
                <a:lnSpc>
                  <a:spcPts val="3600"/>
                </a:lnSpc>
              </a:pPr>
              <a:r>
                <a:rPr lang="en-US" sz="2400" spc="24">
                  <a:solidFill>
                    <a:srgbClr val="053D57"/>
                  </a:solidFill>
                  <a:latin typeface="Montserrat Light"/>
                </a:rPr>
                <a:t>“Tune in, hook up.”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8245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14FC89-683C-334C-808A-FE389A966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762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8628090" y="-8014608"/>
            <a:ext cx="1031814" cy="18288007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E3031EC-BE8C-504A-AF30-5563C7DBC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7226">
            <a:off x="-5900975" y="1397502"/>
            <a:ext cx="24163227" cy="13591815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-2" y="1638300"/>
            <a:ext cx="18288002" cy="655511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 rot="5400000">
            <a:off x="8635004" y="-441598"/>
            <a:ext cx="1017988" cy="18288006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686436" y="3984576"/>
            <a:ext cx="14915121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7500" dirty="0">
                <a:solidFill>
                  <a:srgbClr val="009ABA"/>
                </a:solidFill>
                <a:latin typeface="Poppins Bold"/>
              </a:rPr>
              <a:t>THE DIFFERENT WAYS </a:t>
            </a:r>
          </a:p>
          <a:p>
            <a:pPr algn="ctr">
              <a:lnSpc>
                <a:spcPts val="9000"/>
              </a:lnSpc>
            </a:pPr>
            <a:r>
              <a:rPr lang="en-US" sz="7500" dirty="0">
                <a:solidFill>
                  <a:srgbClr val="009ABA"/>
                </a:solidFill>
                <a:latin typeface="Poppins Bold"/>
              </a:rPr>
              <a:t>YOU CAN PIVOT.</a:t>
            </a:r>
          </a:p>
        </p:txBody>
      </p:sp>
    </p:spTree>
    <p:extLst>
      <p:ext uri="{BB962C8B-B14F-4D97-AF65-F5344CB8AC3E}">
        <p14:creationId xmlns:p14="http://schemas.microsoft.com/office/powerpoint/2010/main" val="1661162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14FC89-683C-334C-808A-FE389A966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762"/>
            <a:ext cx="18288000" cy="1028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C3E1A2-1878-EA47-885F-EAF914B04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195">
            <a:off x="-3019904" y="2275754"/>
            <a:ext cx="21945600" cy="123444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8628090" y="-8014608"/>
            <a:ext cx="1031814" cy="18288007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2" y="1638300"/>
            <a:ext cx="18288002" cy="655511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 rot="5400000">
            <a:off x="8635004" y="-441598"/>
            <a:ext cx="1017988" cy="18288006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686436" y="3984576"/>
            <a:ext cx="14915121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7500" dirty="0">
                <a:solidFill>
                  <a:srgbClr val="009ABA"/>
                </a:solidFill>
                <a:latin typeface="Poppins Bold"/>
              </a:rPr>
              <a:t>CUSTOMER RETENTION &amp; </a:t>
            </a:r>
          </a:p>
          <a:p>
            <a:pPr algn="ctr">
              <a:lnSpc>
                <a:spcPts val="9000"/>
              </a:lnSpc>
            </a:pPr>
            <a:r>
              <a:rPr lang="en-US" sz="7500" dirty="0">
                <a:solidFill>
                  <a:srgbClr val="009ABA"/>
                </a:solidFill>
                <a:latin typeface="Poppins Bold"/>
              </a:rPr>
              <a:t>KEEP SELLING.</a:t>
            </a:r>
          </a:p>
        </p:txBody>
      </p:sp>
    </p:spTree>
    <p:extLst>
      <p:ext uri="{BB962C8B-B14F-4D97-AF65-F5344CB8AC3E}">
        <p14:creationId xmlns:p14="http://schemas.microsoft.com/office/powerpoint/2010/main" val="265048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14FC89-683C-334C-808A-FE389A966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762"/>
            <a:ext cx="18288000" cy="1028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117E79-D282-E94D-854C-B8731CA88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6898" y="3832709"/>
            <a:ext cx="21945600" cy="123444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8628090" y="-8014608"/>
            <a:ext cx="1031814" cy="18288007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2" y="1638300"/>
            <a:ext cx="18288002" cy="655511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 rot="5400000">
            <a:off x="8635004" y="-441598"/>
            <a:ext cx="1017988" cy="18288006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686436" y="4342275"/>
            <a:ext cx="1491512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dirty="0">
                <a:solidFill>
                  <a:srgbClr val="009ABA"/>
                </a:solidFill>
                <a:latin typeface="Poppins Bold"/>
              </a:rPr>
              <a:t>CASH FLOW IS KEY.</a:t>
            </a:r>
          </a:p>
        </p:txBody>
      </p:sp>
    </p:spTree>
    <p:extLst>
      <p:ext uri="{BB962C8B-B14F-4D97-AF65-F5344CB8AC3E}">
        <p14:creationId xmlns:p14="http://schemas.microsoft.com/office/powerpoint/2010/main" val="3069434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14FC89-683C-334C-808A-FE389A966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762"/>
            <a:ext cx="18288000" cy="10287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6B5A5F-28F3-BB49-AD85-89DAE689D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195">
            <a:off x="-2715105" y="2483677"/>
            <a:ext cx="21945600" cy="123444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8628090" y="-8014608"/>
            <a:ext cx="1031814" cy="18288007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2" y="1638300"/>
            <a:ext cx="18288002" cy="655511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 rot="5400000">
            <a:off x="8635004" y="-441598"/>
            <a:ext cx="1017988" cy="18288006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13" name="AutoShape 8">
            <a:extLst>
              <a:ext uri="{FF2B5EF4-FFF2-40B4-BE49-F238E27FC236}">
                <a16:creationId xmlns:a16="http://schemas.microsoft.com/office/drawing/2014/main" id="{6DBC3BF5-5455-0242-B6E4-076B8C9F04E1}"/>
              </a:ext>
            </a:extLst>
          </p:cNvPr>
          <p:cNvSpPr/>
          <p:nvPr/>
        </p:nvSpPr>
        <p:spPr>
          <a:xfrm>
            <a:off x="0" y="1485900"/>
            <a:ext cx="18287999" cy="7123356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385F5A9E-32CB-6549-9976-1E050935B09A}"/>
              </a:ext>
            </a:extLst>
          </p:cNvPr>
          <p:cNvGrpSpPr/>
          <p:nvPr/>
        </p:nvGrpSpPr>
        <p:grpSpPr>
          <a:xfrm>
            <a:off x="838200" y="2105025"/>
            <a:ext cx="4000500" cy="6096000"/>
            <a:chOff x="0" y="0"/>
            <a:chExt cx="2955271" cy="4503271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AB571F5-5FF2-A14F-A618-2F78D5BA5482}"/>
                </a:ext>
              </a:extLst>
            </p:cNvPr>
            <p:cNvSpPr/>
            <p:nvPr/>
          </p:nvSpPr>
          <p:spPr>
            <a:xfrm>
              <a:off x="0" y="0"/>
              <a:ext cx="2955271" cy="4503270"/>
            </a:xfrm>
            <a:custGeom>
              <a:avLst/>
              <a:gdLst/>
              <a:ahLst/>
              <a:cxnLst/>
              <a:rect l="l" t="t" r="r" b="b"/>
              <a:pathLst>
                <a:path w="2955271" h="4503270">
                  <a:moveTo>
                    <a:pt x="0" y="0"/>
                  </a:moveTo>
                  <a:lnTo>
                    <a:pt x="0" y="4503270"/>
                  </a:lnTo>
                  <a:lnTo>
                    <a:pt x="2955271" y="4503270"/>
                  </a:lnTo>
                  <a:lnTo>
                    <a:pt x="2955271" y="0"/>
                  </a:lnTo>
                  <a:lnTo>
                    <a:pt x="0" y="0"/>
                  </a:lnTo>
                  <a:close/>
                  <a:moveTo>
                    <a:pt x="2894311" y="4442311"/>
                  </a:moveTo>
                  <a:lnTo>
                    <a:pt x="59690" y="4442311"/>
                  </a:lnTo>
                  <a:lnTo>
                    <a:pt x="59690" y="59690"/>
                  </a:lnTo>
                  <a:lnTo>
                    <a:pt x="2894311" y="59690"/>
                  </a:lnTo>
                  <a:lnTo>
                    <a:pt x="2894311" y="4442311"/>
                  </a:lnTo>
                  <a:close/>
                </a:path>
              </a:pathLst>
            </a:custGeom>
            <a:solidFill>
              <a:srgbClr val="053D57"/>
            </a:solidFill>
          </p:spPr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167A8F2C-DB20-474D-8E03-CD28EE861C0C}"/>
              </a:ext>
            </a:extLst>
          </p:cNvPr>
          <p:cNvGrpSpPr/>
          <p:nvPr/>
        </p:nvGrpSpPr>
        <p:grpSpPr>
          <a:xfrm>
            <a:off x="13449300" y="2085975"/>
            <a:ext cx="4000500" cy="6096000"/>
            <a:chOff x="0" y="0"/>
            <a:chExt cx="2955271" cy="4503271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471065BE-8296-774C-80B4-4C5DD62494DE}"/>
                </a:ext>
              </a:extLst>
            </p:cNvPr>
            <p:cNvSpPr/>
            <p:nvPr/>
          </p:nvSpPr>
          <p:spPr>
            <a:xfrm>
              <a:off x="0" y="0"/>
              <a:ext cx="2955271" cy="4503270"/>
            </a:xfrm>
            <a:custGeom>
              <a:avLst/>
              <a:gdLst/>
              <a:ahLst/>
              <a:cxnLst/>
              <a:rect l="l" t="t" r="r" b="b"/>
              <a:pathLst>
                <a:path w="2955271" h="4503270">
                  <a:moveTo>
                    <a:pt x="0" y="0"/>
                  </a:moveTo>
                  <a:lnTo>
                    <a:pt x="0" y="4503270"/>
                  </a:lnTo>
                  <a:lnTo>
                    <a:pt x="2955271" y="4503270"/>
                  </a:lnTo>
                  <a:lnTo>
                    <a:pt x="2955271" y="0"/>
                  </a:lnTo>
                  <a:lnTo>
                    <a:pt x="0" y="0"/>
                  </a:lnTo>
                  <a:close/>
                  <a:moveTo>
                    <a:pt x="2894311" y="4442311"/>
                  </a:moveTo>
                  <a:lnTo>
                    <a:pt x="59690" y="4442311"/>
                  </a:lnTo>
                  <a:lnTo>
                    <a:pt x="59690" y="59690"/>
                  </a:lnTo>
                  <a:lnTo>
                    <a:pt x="2894311" y="59690"/>
                  </a:lnTo>
                  <a:lnTo>
                    <a:pt x="2894311" y="4442311"/>
                  </a:lnTo>
                  <a:close/>
                </a:path>
              </a:pathLst>
            </a:custGeom>
            <a:solidFill>
              <a:srgbClr val="053D57"/>
            </a:solidFill>
          </p:spPr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80919C46-A549-EC4B-9102-DBDB7214AFF1}"/>
              </a:ext>
            </a:extLst>
          </p:cNvPr>
          <p:cNvGrpSpPr/>
          <p:nvPr/>
        </p:nvGrpSpPr>
        <p:grpSpPr>
          <a:xfrm>
            <a:off x="9245600" y="2105025"/>
            <a:ext cx="4000500" cy="6096000"/>
            <a:chOff x="0" y="0"/>
            <a:chExt cx="2955271" cy="4503271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388478C4-B977-4B44-BA71-869757890F57}"/>
                </a:ext>
              </a:extLst>
            </p:cNvPr>
            <p:cNvSpPr/>
            <p:nvPr/>
          </p:nvSpPr>
          <p:spPr>
            <a:xfrm>
              <a:off x="0" y="0"/>
              <a:ext cx="2955271" cy="4503270"/>
            </a:xfrm>
            <a:custGeom>
              <a:avLst/>
              <a:gdLst/>
              <a:ahLst/>
              <a:cxnLst/>
              <a:rect l="l" t="t" r="r" b="b"/>
              <a:pathLst>
                <a:path w="2955271" h="4503270">
                  <a:moveTo>
                    <a:pt x="0" y="0"/>
                  </a:moveTo>
                  <a:lnTo>
                    <a:pt x="0" y="4503270"/>
                  </a:lnTo>
                  <a:lnTo>
                    <a:pt x="2955271" y="4503270"/>
                  </a:lnTo>
                  <a:lnTo>
                    <a:pt x="2955271" y="0"/>
                  </a:lnTo>
                  <a:lnTo>
                    <a:pt x="0" y="0"/>
                  </a:lnTo>
                  <a:close/>
                  <a:moveTo>
                    <a:pt x="2894311" y="4442311"/>
                  </a:moveTo>
                  <a:lnTo>
                    <a:pt x="59690" y="4442311"/>
                  </a:lnTo>
                  <a:lnTo>
                    <a:pt x="59690" y="59690"/>
                  </a:lnTo>
                  <a:lnTo>
                    <a:pt x="2894311" y="59690"/>
                  </a:lnTo>
                  <a:lnTo>
                    <a:pt x="2894311" y="4442311"/>
                  </a:lnTo>
                  <a:close/>
                </a:path>
              </a:pathLst>
            </a:custGeom>
            <a:solidFill>
              <a:srgbClr val="053D57"/>
            </a:solidFill>
          </p:spPr>
        </p:sp>
      </p:grpSp>
      <p:grpSp>
        <p:nvGrpSpPr>
          <p:cNvPr id="20" name="Group 15">
            <a:extLst>
              <a:ext uri="{FF2B5EF4-FFF2-40B4-BE49-F238E27FC236}">
                <a16:creationId xmlns:a16="http://schemas.microsoft.com/office/drawing/2014/main" id="{B58227F4-96A9-DA49-BD07-C5C28DB6308A}"/>
              </a:ext>
            </a:extLst>
          </p:cNvPr>
          <p:cNvGrpSpPr/>
          <p:nvPr/>
        </p:nvGrpSpPr>
        <p:grpSpPr>
          <a:xfrm>
            <a:off x="5041900" y="2105025"/>
            <a:ext cx="4000500" cy="6096000"/>
            <a:chOff x="0" y="0"/>
            <a:chExt cx="2955271" cy="4503271"/>
          </a:xfrm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428E149F-7132-5D46-8B09-345D93B8C1EB}"/>
                </a:ext>
              </a:extLst>
            </p:cNvPr>
            <p:cNvSpPr/>
            <p:nvPr/>
          </p:nvSpPr>
          <p:spPr>
            <a:xfrm>
              <a:off x="0" y="0"/>
              <a:ext cx="2955271" cy="4503270"/>
            </a:xfrm>
            <a:custGeom>
              <a:avLst/>
              <a:gdLst/>
              <a:ahLst/>
              <a:cxnLst/>
              <a:rect l="l" t="t" r="r" b="b"/>
              <a:pathLst>
                <a:path w="2955271" h="4503270">
                  <a:moveTo>
                    <a:pt x="0" y="0"/>
                  </a:moveTo>
                  <a:lnTo>
                    <a:pt x="0" y="4503270"/>
                  </a:lnTo>
                  <a:lnTo>
                    <a:pt x="2955271" y="4503270"/>
                  </a:lnTo>
                  <a:lnTo>
                    <a:pt x="2955271" y="0"/>
                  </a:lnTo>
                  <a:lnTo>
                    <a:pt x="0" y="0"/>
                  </a:lnTo>
                  <a:close/>
                  <a:moveTo>
                    <a:pt x="2894311" y="4442311"/>
                  </a:moveTo>
                  <a:lnTo>
                    <a:pt x="59690" y="4442311"/>
                  </a:lnTo>
                  <a:lnTo>
                    <a:pt x="59690" y="59690"/>
                  </a:lnTo>
                  <a:lnTo>
                    <a:pt x="2894311" y="59690"/>
                  </a:lnTo>
                  <a:lnTo>
                    <a:pt x="2894311" y="4442311"/>
                  </a:lnTo>
                  <a:close/>
                </a:path>
              </a:pathLst>
            </a:custGeom>
            <a:solidFill>
              <a:srgbClr val="053D57"/>
            </a:solidFill>
          </p:spPr>
        </p:sp>
      </p:grpSp>
      <p:sp>
        <p:nvSpPr>
          <p:cNvPr id="23" name="TextBox 18">
            <a:extLst>
              <a:ext uri="{FF2B5EF4-FFF2-40B4-BE49-F238E27FC236}">
                <a16:creationId xmlns:a16="http://schemas.microsoft.com/office/drawing/2014/main" id="{6BAFFB2B-5D67-204A-A162-64C8A1506F3A}"/>
              </a:ext>
            </a:extLst>
          </p:cNvPr>
          <p:cNvSpPr txBox="1"/>
          <p:nvPr/>
        </p:nvSpPr>
        <p:spPr>
          <a:xfrm>
            <a:off x="5362108" y="4662303"/>
            <a:ext cx="3333809" cy="51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223" dirty="0">
                <a:solidFill>
                  <a:srgbClr val="00BED9"/>
                </a:solidFill>
                <a:latin typeface="Montserrat Classic Bold"/>
              </a:rPr>
              <a:t>SUPPLIERS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1D54BCDE-3453-3948-B991-420C01DB0FD2}"/>
              </a:ext>
            </a:extLst>
          </p:cNvPr>
          <p:cNvSpPr txBox="1"/>
          <p:nvPr/>
        </p:nvSpPr>
        <p:spPr>
          <a:xfrm>
            <a:off x="9573691" y="4662303"/>
            <a:ext cx="3333809" cy="51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223" dirty="0">
                <a:solidFill>
                  <a:srgbClr val="00BED9"/>
                </a:solidFill>
                <a:latin typeface="Montserrat Classic Bold"/>
              </a:rPr>
              <a:t>STAFF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985B3769-84AC-F448-A829-99B6862983E9}"/>
              </a:ext>
            </a:extLst>
          </p:cNvPr>
          <p:cNvSpPr txBox="1"/>
          <p:nvPr/>
        </p:nvSpPr>
        <p:spPr>
          <a:xfrm>
            <a:off x="13782645" y="4657967"/>
            <a:ext cx="3333809" cy="51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223" dirty="0">
                <a:solidFill>
                  <a:srgbClr val="00BED9"/>
                </a:solidFill>
                <a:latin typeface="Montserrat Classic Bold"/>
              </a:rPr>
              <a:t>CLOSE</a:t>
            </a:r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771B026C-8901-484F-870A-21CEB7E25FF8}"/>
              </a:ext>
            </a:extLst>
          </p:cNvPr>
          <p:cNvSpPr txBox="1"/>
          <p:nvPr/>
        </p:nvSpPr>
        <p:spPr>
          <a:xfrm>
            <a:off x="1171545" y="4657967"/>
            <a:ext cx="3333809" cy="51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223" dirty="0">
                <a:solidFill>
                  <a:srgbClr val="00BED9"/>
                </a:solidFill>
                <a:latin typeface="Montserrat Classic Bold"/>
              </a:rPr>
              <a:t>CASHFLOW</a:t>
            </a:r>
          </a:p>
        </p:txBody>
      </p:sp>
    </p:spTree>
    <p:extLst>
      <p:ext uri="{BB962C8B-B14F-4D97-AF65-F5344CB8AC3E}">
        <p14:creationId xmlns:p14="http://schemas.microsoft.com/office/powerpoint/2010/main" val="62781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A87E39FD-0971-3840-A58B-BEBBEC46E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67" y="38100"/>
            <a:ext cx="18288000" cy="1028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90C15A-59C7-354A-9E7F-C748D4AFF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C58DFF62-FBB3-9B48-9078-A96ED5937C3F}"/>
              </a:ext>
            </a:extLst>
          </p:cNvPr>
          <p:cNvSpPr txBox="1"/>
          <p:nvPr/>
        </p:nvSpPr>
        <p:spPr>
          <a:xfrm>
            <a:off x="-177861" y="7674400"/>
            <a:ext cx="521075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3000" b="1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MICHAEL BLAKELEY</a:t>
            </a:r>
          </a:p>
          <a:p>
            <a:pPr algn="ctr">
              <a:lnSpc>
                <a:spcPts val="6000"/>
              </a:lnSpc>
            </a:pPr>
            <a:endParaRPr lang="en-US" sz="4000" spc="40" dirty="0">
              <a:solidFill>
                <a:srgbClr val="6E7075"/>
              </a:solidFill>
              <a:latin typeface="Poppins Light Bold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911E2865-0797-AD4E-BC92-D048A082F2AC}"/>
              </a:ext>
            </a:extLst>
          </p:cNvPr>
          <p:cNvSpPr txBox="1"/>
          <p:nvPr/>
        </p:nvSpPr>
        <p:spPr>
          <a:xfrm>
            <a:off x="2805089" y="7674399"/>
            <a:ext cx="744744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3000" b="1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SUSAN KABANI</a:t>
            </a:r>
          </a:p>
          <a:p>
            <a:pPr algn="ctr">
              <a:lnSpc>
                <a:spcPts val="6000"/>
              </a:lnSpc>
            </a:pPr>
            <a:endParaRPr lang="en-US" sz="4000" spc="40" dirty="0">
              <a:solidFill>
                <a:srgbClr val="6E7075"/>
              </a:solidFill>
              <a:latin typeface="Poppins Light Bold"/>
            </a:endParaRP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E6C78F74-552E-5047-A24E-92A879DE092E}"/>
              </a:ext>
            </a:extLst>
          </p:cNvPr>
          <p:cNvSpPr txBox="1"/>
          <p:nvPr/>
        </p:nvSpPr>
        <p:spPr>
          <a:xfrm>
            <a:off x="7625585" y="7686679"/>
            <a:ext cx="7447442" cy="66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3000" b="1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NIMISHA BRAMHBHATT</a:t>
            </a:r>
            <a:endParaRPr lang="en-US" sz="4000" b="1" spc="40" dirty="0">
              <a:solidFill>
                <a:srgbClr val="6E7075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2B539DEC-C2CF-A94A-B865-FFDD4115A423}"/>
              </a:ext>
            </a:extLst>
          </p:cNvPr>
          <p:cNvSpPr txBox="1"/>
          <p:nvPr/>
        </p:nvSpPr>
        <p:spPr>
          <a:xfrm>
            <a:off x="12031502" y="7684396"/>
            <a:ext cx="744744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3000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BENJAMIN CAREW</a:t>
            </a:r>
          </a:p>
          <a:p>
            <a:pPr algn="ctr">
              <a:lnSpc>
                <a:spcPts val="6000"/>
              </a:lnSpc>
            </a:pPr>
            <a:endParaRPr lang="en-US" sz="4000" spc="40" dirty="0">
              <a:solidFill>
                <a:srgbClr val="6E7075"/>
              </a:solidFill>
              <a:latin typeface="Poppins Light Bol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148344-A7CD-E944-98FE-3DF72AA77057}"/>
              </a:ext>
            </a:extLst>
          </p:cNvPr>
          <p:cNvSpPr txBox="1"/>
          <p:nvPr/>
        </p:nvSpPr>
        <p:spPr>
          <a:xfrm>
            <a:off x="1055918" y="8427999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Lawyer &amp; Founder of Entrepreneurs Collective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2D4CF1-8921-5C4E-AAEF-F4D7EDCB9F89}"/>
              </a:ext>
            </a:extLst>
          </p:cNvPr>
          <p:cNvSpPr txBox="1"/>
          <p:nvPr/>
        </p:nvSpPr>
        <p:spPr>
          <a:xfrm>
            <a:off x="5085792" y="8427999"/>
            <a:ext cx="3036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Co-Founder &amp; CEO 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UGENIE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075181-B554-BD43-BB72-7E671CF246DE}"/>
              </a:ext>
            </a:extLst>
          </p:cNvPr>
          <p:cNvSpPr txBox="1"/>
          <p:nvPr/>
        </p:nvSpPr>
        <p:spPr>
          <a:xfrm>
            <a:off x="9945886" y="8427999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Lawyer &amp; Founder of Entrepreneurs Collective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55874F-6283-5344-B476-11AD5D4C842C}"/>
              </a:ext>
            </a:extLst>
          </p:cNvPr>
          <p:cNvSpPr txBox="1"/>
          <p:nvPr/>
        </p:nvSpPr>
        <p:spPr>
          <a:xfrm>
            <a:off x="14216817" y="8449602"/>
            <a:ext cx="3076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Legal &amp; Strategic Advisor 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7Legal</a:t>
            </a:r>
          </a:p>
          <a:p>
            <a:pPr algn="ctr"/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88F9025-9259-EE45-AEEE-4F610AD8CA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-18859" r="23664" b="18859"/>
          <a:stretch/>
        </p:blipFill>
        <p:spPr>
          <a:xfrm>
            <a:off x="-1751007" y="-351744"/>
            <a:ext cx="6502074" cy="7192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25DFF41-583F-6647-9FA1-3D7830DE86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9" t="18987" r="23650" b="18749"/>
          <a:stretch/>
        </p:blipFill>
        <p:spPr>
          <a:xfrm>
            <a:off x="8957166" y="2320879"/>
            <a:ext cx="4366190" cy="43374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8A697EC-76B7-0248-B801-F8342E6A7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6949" y="6066057"/>
            <a:ext cx="1921140" cy="1166095"/>
          </a:xfrm>
          <a:prstGeom prst="rect">
            <a:avLst/>
          </a:prstGeom>
        </p:spPr>
      </p:pic>
      <p:grpSp>
        <p:nvGrpSpPr>
          <p:cNvPr id="51" name="Group 9">
            <a:extLst>
              <a:ext uri="{FF2B5EF4-FFF2-40B4-BE49-F238E27FC236}">
                <a16:creationId xmlns:a16="http://schemas.microsoft.com/office/drawing/2014/main" id="{DCC78EC8-2E72-EB45-AC2A-72A5C4531782}"/>
              </a:ext>
            </a:extLst>
          </p:cNvPr>
          <p:cNvGrpSpPr>
            <a:grpSpLocks noChangeAspect="1"/>
          </p:cNvGrpSpPr>
          <p:nvPr/>
        </p:nvGrpSpPr>
        <p:grpSpPr>
          <a:xfrm>
            <a:off x="4840639" y="2571604"/>
            <a:ext cx="3957619" cy="3957605"/>
            <a:chOff x="0" y="0"/>
            <a:chExt cx="6350000" cy="6349975"/>
          </a:xfrm>
        </p:grpSpPr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0760ABF9-C70A-4143-929C-AB3A5B0768A3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b="-77778"/>
              </a:stretch>
            </a:blipFill>
          </p:spPr>
        </p:sp>
      </p:grpSp>
      <p:grpSp>
        <p:nvGrpSpPr>
          <p:cNvPr id="53" name="Group 5">
            <a:extLst>
              <a:ext uri="{FF2B5EF4-FFF2-40B4-BE49-F238E27FC236}">
                <a16:creationId xmlns:a16="http://schemas.microsoft.com/office/drawing/2014/main" id="{D8CBD72C-EDF8-914D-A28B-964ABEB2E64A}"/>
              </a:ext>
            </a:extLst>
          </p:cNvPr>
          <p:cNvGrpSpPr>
            <a:grpSpLocks noChangeAspect="1"/>
          </p:cNvGrpSpPr>
          <p:nvPr/>
        </p:nvGrpSpPr>
        <p:grpSpPr>
          <a:xfrm>
            <a:off x="13502500" y="2408859"/>
            <a:ext cx="4198229" cy="4198212"/>
            <a:chOff x="0" y="0"/>
            <a:chExt cx="6350000" cy="6349975"/>
          </a:xfrm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3F39757E-5EFC-FA4B-A053-4887C737C688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531" t="-265" r="-11777" b="-71309"/>
              </a:stretch>
            </a:blipFill>
          </p:spPr>
        </p:sp>
      </p:grpSp>
      <p:sp>
        <p:nvSpPr>
          <p:cNvPr id="56" name="TextBox 4">
            <a:extLst>
              <a:ext uri="{FF2B5EF4-FFF2-40B4-BE49-F238E27FC236}">
                <a16:creationId xmlns:a16="http://schemas.microsoft.com/office/drawing/2014/main" id="{C16CE78F-37DD-3D4D-A823-BDA710693285}"/>
              </a:ext>
            </a:extLst>
          </p:cNvPr>
          <p:cNvSpPr txBox="1"/>
          <p:nvPr/>
        </p:nvSpPr>
        <p:spPr>
          <a:xfrm>
            <a:off x="2842639" y="802137"/>
            <a:ext cx="12602721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b="1" spc="-24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ORGANISERS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F1D4105-CED6-9542-9084-35BCDF9A4A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598" y="6279808"/>
            <a:ext cx="3990275" cy="77796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0ABCAC8-6E07-D946-9764-1B64F7E78C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55" y="6236991"/>
            <a:ext cx="3810000" cy="8636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C2B63A0-5C9F-264B-AE5A-12943FD5C5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82" y="6198608"/>
            <a:ext cx="2831013" cy="103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97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14FC89-683C-334C-808A-FE389A966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762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8628090" y="-8014608"/>
            <a:ext cx="1031814" cy="18288007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92CB2F2-0FF1-A149-8434-1B6055D76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714">
            <a:off x="-1828804" y="3203012"/>
            <a:ext cx="21945600" cy="1234440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-2" y="1638300"/>
            <a:ext cx="18288002" cy="655511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 rot="5400000">
            <a:off x="8635004" y="-441598"/>
            <a:ext cx="1017988" cy="18288006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686436" y="4342275"/>
            <a:ext cx="1491512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dirty="0">
                <a:solidFill>
                  <a:srgbClr val="009ABA"/>
                </a:solidFill>
                <a:latin typeface="Poppins Bold"/>
              </a:rPr>
              <a:t>USE YOUR COMMUNITIES.</a:t>
            </a:r>
          </a:p>
        </p:txBody>
      </p:sp>
    </p:spTree>
    <p:extLst>
      <p:ext uri="{BB962C8B-B14F-4D97-AF65-F5344CB8AC3E}">
        <p14:creationId xmlns:p14="http://schemas.microsoft.com/office/powerpoint/2010/main" val="893248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, device, player, holding&#10;&#10;Description automatically generated">
            <a:extLst>
              <a:ext uri="{FF2B5EF4-FFF2-40B4-BE49-F238E27FC236}">
                <a16:creationId xmlns:a16="http://schemas.microsoft.com/office/drawing/2014/main" id="{4A600D2A-6E9B-B24C-90DD-463779A18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18288000" cy="102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0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254045" y="-8524967"/>
            <a:ext cx="1031814" cy="19539903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8654056" y="-889735"/>
            <a:ext cx="1017988" cy="19278083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789670" y="1449144"/>
            <a:ext cx="19905440" cy="712335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97620" y="9489184"/>
            <a:ext cx="1523360" cy="5799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86439" y="4393406"/>
            <a:ext cx="14915121" cy="1500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9ABA"/>
                </a:solidFill>
                <a:latin typeface="Poppins Bold"/>
              </a:rPr>
              <a:t>Workshop 4: A deep dive into building communities and conducting webinars.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512" y="9352105"/>
            <a:ext cx="3093963" cy="60461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254045" y="-8524967"/>
            <a:ext cx="1031814" cy="19539903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8654056" y="-889735"/>
            <a:ext cx="1017988" cy="19278083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789670" y="1449144"/>
            <a:ext cx="19905440" cy="712335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97620" y="9489184"/>
            <a:ext cx="1523360" cy="5799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512" y="9352105"/>
            <a:ext cx="3093963" cy="6046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686439" y="4402931"/>
            <a:ext cx="14915121" cy="149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5000">
                <a:solidFill>
                  <a:srgbClr val="009ABA"/>
                </a:solidFill>
                <a:latin typeface="Poppins Bold"/>
              </a:rPr>
              <a:t>Define the objective and goals</a:t>
            </a:r>
          </a:p>
          <a:p>
            <a:pPr algn="ctr">
              <a:lnSpc>
                <a:spcPts val="6000"/>
              </a:lnSpc>
            </a:pPr>
            <a:r>
              <a:rPr lang="en-US" sz="1687">
                <a:solidFill>
                  <a:srgbClr val="009ABA"/>
                </a:solidFill>
                <a:latin typeface="Arimo"/>
              </a:rPr>
              <a:t>of</a:t>
            </a:r>
            <a:r>
              <a:rPr lang="en-US" sz="5000">
                <a:solidFill>
                  <a:srgbClr val="009ABA"/>
                </a:solidFill>
                <a:latin typeface="Poppins Bold"/>
              </a:rPr>
              <a:t> your community.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254045" y="-8524967"/>
            <a:ext cx="1031814" cy="19539903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8654056" y="-889735"/>
            <a:ext cx="1017988" cy="19278083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789670" y="1449144"/>
            <a:ext cx="19905440" cy="712335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97620" y="9489184"/>
            <a:ext cx="1523360" cy="5799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86439" y="4393406"/>
            <a:ext cx="14915121" cy="1500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Poppins Bold"/>
              </a:rPr>
              <a:t>Join other communities who may fill this need, observe and learn.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512" y="9352105"/>
            <a:ext cx="3093963" cy="60461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254045" y="-8524967"/>
            <a:ext cx="1031814" cy="19539903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8654056" y="-889735"/>
            <a:ext cx="1017988" cy="19278083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789670" y="1449144"/>
            <a:ext cx="19905440" cy="712335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97620" y="9489184"/>
            <a:ext cx="1523360" cy="5799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86439" y="4768453"/>
            <a:ext cx="14915121" cy="75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9ABA"/>
                </a:solidFill>
                <a:latin typeface="Poppins Bold"/>
              </a:rPr>
              <a:t>Choose the right platform.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512" y="9352105"/>
            <a:ext cx="3093963" cy="60461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254045" y="-8524967"/>
            <a:ext cx="1031814" cy="19539903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8654056" y="-889735"/>
            <a:ext cx="1017988" cy="19278083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789670" y="1449144"/>
            <a:ext cx="19905440" cy="712335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97620" y="9489184"/>
            <a:ext cx="1523360" cy="5799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86439" y="4768453"/>
            <a:ext cx="14915121" cy="75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Poppins Bold"/>
              </a:rPr>
              <a:t>Create and introduce guidelines.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512" y="9352105"/>
            <a:ext cx="3093963" cy="60461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254045" y="-8524967"/>
            <a:ext cx="1031814" cy="19539903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8654056" y="-889735"/>
            <a:ext cx="1017988" cy="19278083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789670" y="1449144"/>
            <a:ext cx="19905440" cy="712335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97620" y="9489184"/>
            <a:ext cx="1523360" cy="5799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86439" y="4768453"/>
            <a:ext cx="14915121" cy="75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9ABA"/>
                </a:solidFill>
                <a:latin typeface="Poppins Bold"/>
              </a:rPr>
              <a:t>Stay organised and have a content plan.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512" y="9352105"/>
            <a:ext cx="3093963" cy="60461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254045" y="-8524967"/>
            <a:ext cx="1031814" cy="19539903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8654056" y="-889735"/>
            <a:ext cx="1017988" cy="19278083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789670" y="1449144"/>
            <a:ext cx="19905440" cy="712335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97620" y="9489184"/>
            <a:ext cx="1523360" cy="5799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86439" y="4768453"/>
            <a:ext cx="14915121" cy="75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Poppins Bold"/>
              </a:rPr>
              <a:t>Encourage networking, not selling.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512" y="9352105"/>
            <a:ext cx="3093963" cy="60461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254045" y="-8524967"/>
            <a:ext cx="1031814" cy="19539903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8654056" y="-889735"/>
            <a:ext cx="1017988" cy="19278083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789670" y="1449144"/>
            <a:ext cx="19905440" cy="712335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97620" y="9489184"/>
            <a:ext cx="1523360" cy="5799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86439" y="4768453"/>
            <a:ext cx="14915121" cy="75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9ABA"/>
                </a:solidFill>
                <a:latin typeface="Poppins Bold"/>
              </a:rPr>
              <a:t>Monitor closely and respond quickly.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512" y="9352105"/>
            <a:ext cx="3093963" cy="6046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90C15A-59C7-354A-9E7F-C748D4AFF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D57F3-ECC8-4F44-9255-799B4AA8C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67" y="38100"/>
            <a:ext cx="18288000" cy="10287000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67EDFF52-52CF-4F47-8694-2392935374C5}"/>
              </a:ext>
            </a:extLst>
          </p:cNvPr>
          <p:cNvSpPr txBox="1"/>
          <p:nvPr/>
        </p:nvSpPr>
        <p:spPr>
          <a:xfrm>
            <a:off x="2842639" y="994256"/>
            <a:ext cx="12602721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b="1" spc="-240" dirty="0">
                <a:solidFill>
                  <a:schemeClr val="bg1"/>
                </a:solidFill>
                <a:latin typeface="Century Gothic" panose="020B0502020202020204" pitchFamily="34" charset="0"/>
              </a:rPr>
              <a:t>FUTURE FUND OVERVIEW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C58DFF62-FBB3-9B48-9078-A96ED5937C3F}"/>
              </a:ext>
            </a:extLst>
          </p:cNvPr>
          <p:cNvSpPr txBox="1"/>
          <p:nvPr/>
        </p:nvSpPr>
        <p:spPr>
          <a:xfrm>
            <a:off x="-1023115" y="7179824"/>
            <a:ext cx="744744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3000" b="1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MICHAEL BLAKELEY</a:t>
            </a:r>
          </a:p>
          <a:p>
            <a:pPr algn="ctr">
              <a:lnSpc>
                <a:spcPts val="6000"/>
              </a:lnSpc>
            </a:pPr>
            <a:endParaRPr lang="en-US" sz="4000" spc="40" dirty="0">
              <a:solidFill>
                <a:srgbClr val="6E7075"/>
              </a:solidFill>
              <a:latin typeface="Poppins Light Bold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911E2865-0797-AD4E-BC92-D048A082F2AC}"/>
              </a:ext>
            </a:extLst>
          </p:cNvPr>
          <p:cNvSpPr txBox="1"/>
          <p:nvPr/>
        </p:nvSpPr>
        <p:spPr>
          <a:xfrm>
            <a:off x="3381751" y="7169344"/>
            <a:ext cx="744744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3000" b="1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MEERA SHAH</a:t>
            </a:r>
          </a:p>
          <a:p>
            <a:pPr algn="ctr">
              <a:lnSpc>
                <a:spcPts val="6000"/>
              </a:lnSpc>
            </a:pPr>
            <a:endParaRPr lang="en-US" sz="4000" spc="40" dirty="0">
              <a:solidFill>
                <a:srgbClr val="6E7075"/>
              </a:solidFill>
              <a:latin typeface="Poppins Light Bold"/>
            </a:endParaRP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E6C78F74-552E-5047-A24E-92A879DE092E}"/>
              </a:ext>
            </a:extLst>
          </p:cNvPr>
          <p:cNvSpPr txBox="1"/>
          <p:nvPr/>
        </p:nvSpPr>
        <p:spPr>
          <a:xfrm>
            <a:off x="7934477" y="7163085"/>
            <a:ext cx="7447442" cy="66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3000" b="1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NIMISHA BRAMHBHATT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2B539DEC-C2CF-A94A-B865-FFDD4115A423}"/>
              </a:ext>
            </a:extLst>
          </p:cNvPr>
          <p:cNvSpPr txBox="1"/>
          <p:nvPr/>
        </p:nvSpPr>
        <p:spPr>
          <a:xfrm>
            <a:off x="12195432" y="7111772"/>
            <a:ext cx="744744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3000" b="1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BILL COGAN</a:t>
            </a:r>
          </a:p>
          <a:p>
            <a:pPr algn="ctr">
              <a:lnSpc>
                <a:spcPts val="6000"/>
              </a:lnSpc>
            </a:pPr>
            <a:endParaRPr lang="en-US" sz="4000" spc="40" dirty="0">
              <a:solidFill>
                <a:srgbClr val="6E7075"/>
              </a:solidFill>
              <a:latin typeface="Poppins Light Bol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148344-A7CD-E944-98FE-3DF72AA77057}"/>
              </a:ext>
            </a:extLst>
          </p:cNvPr>
          <p:cNvSpPr txBox="1"/>
          <p:nvPr/>
        </p:nvSpPr>
        <p:spPr>
          <a:xfrm>
            <a:off x="1225636" y="783403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Lawyer &amp; Founder of Entrepreneurs Collective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2D4CF1-8921-5C4E-AAEF-F4D7EDCB9F89}"/>
              </a:ext>
            </a:extLst>
          </p:cNvPr>
          <p:cNvSpPr txBox="1"/>
          <p:nvPr/>
        </p:nvSpPr>
        <p:spPr>
          <a:xfrm>
            <a:off x="5696110" y="7829669"/>
            <a:ext cx="3036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Corporate Finance Expert</a:t>
            </a:r>
          </a:p>
          <a:p>
            <a:pPr algn="ctr"/>
            <a:r>
              <a:rPr lang="en-US" sz="2000" i="1" dirty="0" err="1">
                <a:solidFill>
                  <a:schemeClr val="bg1"/>
                </a:solidFill>
              </a:rPr>
              <a:t>Buzzacott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075181-B554-BD43-BB72-7E671CF246DE}"/>
              </a:ext>
            </a:extLst>
          </p:cNvPr>
          <p:cNvSpPr txBox="1"/>
          <p:nvPr/>
        </p:nvSpPr>
        <p:spPr>
          <a:xfrm>
            <a:off x="10019281" y="7851215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Lawyer &amp; Founder of Entrepreneurs Collective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55874F-6283-5344-B476-11AD5D4C842C}"/>
              </a:ext>
            </a:extLst>
          </p:cNvPr>
          <p:cNvSpPr txBox="1"/>
          <p:nvPr/>
        </p:nvSpPr>
        <p:spPr>
          <a:xfrm>
            <a:off x="14424147" y="7851215"/>
            <a:ext cx="3076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Legal &amp; Strategic Advisor 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7Legal</a:t>
            </a:r>
          </a:p>
          <a:p>
            <a:pPr algn="ctr"/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88F9025-9259-EE45-AEEE-4F610AD8CA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-18859" r="23664" b="18859"/>
          <a:stretch/>
        </p:blipFill>
        <p:spPr>
          <a:xfrm>
            <a:off x="-1510150" y="56180"/>
            <a:ext cx="6502074" cy="71920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F587AEA-0B3E-254C-B306-4802D9483D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t="18769" r="23826" b="18753"/>
          <a:stretch/>
        </p:blipFill>
        <p:spPr>
          <a:xfrm>
            <a:off x="4924336" y="2673231"/>
            <a:ext cx="4362273" cy="44047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3710A72-6CA8-F745-AA36-960C6C2AF2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4" t="17248" b="20205"/>
          <a:stretch/>
        </p:blipFill>
        <p:spPr>
          <a:xfrm>
            <a:off x="13607848" y="2361527"/>
            <a:ext cx="6683254" cy="45749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25DFF41-583F-6647-9FA1-3D7830DE86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9" r="23650" b="19327"/>
          <a:stretch/>
        </p:blipFill>
        <p:spPr>
          <a:xfrm>
            <a:off x="9173915" y="1329946"/>
            <a:ext cx="4433933" cy="570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47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254045" y="-8524967"/>
            <a:ext cx="1031814" cy="19539903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8654056" y="-889735"/>
            <a:ext cx="1017988" cy="19278083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789670" y="1449144"/>
            <a:ext cx="19905440" cy="712335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97620" y="9489184"/>
            <a:ext cx="1523360" cy="5799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86439" y="4393406"/>
            <a:ext cx="14915121" cy="1500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Poppins Bold"/>
              </a:rPr>
              <a:t>Analyse user data to better serve your community without the need for feedback.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512" y="9352105"/>
            <a:ext cx="3093963" cy="60461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254045" y="-8524967"/>
            <a:ext cx="1031814" cy="19539903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8654056" y="-889735"/>
            <a:ext cx="1017988" cy="19278083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789670" y="1449144"/>
            <a:ext cx="19905440" cy="712335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97620" y="9489184"/>
            <a:ext cx="1523360" cy="5799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86439" y="4402931"/>
            <a:ext cx="14915121" cy="149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5000">
                <a:solidFill>
                  <a:srgbClr val="009ABA"/>
                </a:solidFill>
                <a:latin typeface="Poppins Bold"/>
              </a:rPr>
              <a:t>Show gratitude and recognise </a:t>
            </a:r>
          </a:p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9ABA"/>
                </a:solidFill>
                <a:latin typeface="Poppins Bold"/>
              </a:rPr>
              <a:t>community leaders.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512" y="9352105"/>
            <a:ext cx="3093963" cy="60461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254045" y="-8524967"/>
            <a:ext cx="1031814" cy="19539903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8654056" y="-889735"/>
            <a:ext cx="1017988" cy="19278083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789670" y="1449144"/>
            <a:ext cx="19905440" cy="712335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97620" y="9489184"/>
            <a:ext cx="1523360" cy="5799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86439" y="4768453"/>
            <a:ext cx="14915121" cy="75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Poppins Bold"/>
              </a:rPr>
              <a:t>Be consistent and give yourself time.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512" y="9352105"/>
            <a:ext cx="3093963" cy="60461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254045" y="-8524967"/>
            <a:ext cx="1031814" cy="19539903"/>
            <a:chOff x="0" y="0"/>
            <a:chExt cx="1375751" cy="2605320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5751" cy="26053204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7999" cy="26053204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8654056" y="-889735"/>
            <a:ext cx="1017988" cy="19278083"/>
            <a:chOff x="0" y="0"/>
            <a:chExt cx="1357317" cy="2570411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357317" cy="25704110"/>
            </a:xfrm>
            <a:prstGeom prst="rect">
              <a:avLst/>
            </a:prstGeom>
            <a:solidFill>
              <a:srgbClr val="171710">
                <a:alpha val="40000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0"/>
              <a:ext cx="678780" cy="25704110"/>
            </a:xfrm>
            <a:prstGeom prst="rect">
              <a:avLst/>
            </a:prstGeom>
            <a:solidFill>
              <a:srgbClr val="171710">
                <a:alpha val="6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789670" y="1449144"/>
            <a:ext cx="19905440" cy="712335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97620" y="9489184"/>
            <a:ext cx="1523360" cy="5799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86439" y="4402931"/>
            <a:ext cx="14915121" cy="149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5000">
                <a:solidFill>
                  <a:srgbClr val="009ABA"/>
                </a:solidFill>
                <a:latin typeface="Poppins Bold"/>
              </a:rPr>
              <a:t>HOW TO RUN WEBINARS AND </a:t>
            </a:r>
          </a:p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9ABA"/>
                </a:solidFill>
                <a:latin typeface="Poppins Bold"/>
              </a:rPr>
              <a:t>WHY THEY CAN GENERATE LEADS.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512" y="9352105"/>
            <a:ext cx="3093963" cy="6046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402079"/>
          </a:xfrm>
          <a:custGeom>
            <a:avLst/>
            <a:gdLst/>
            <a:ahLst/>
            <a:cxnLst/>
            <a:rect l="l" t="t" r="r" b="b"/>
            <a:pathLst>
              <a:path w="9144000" h="934719">
                <a:moveTo>
                  <a:pt x="0" y="934212"/>
                </a:moveTo>
                <a:lnTo>
                  <a:pt x="9144000" y="934212"/>
                </a:lnTo>
                <a:lnTo>
                  <a:pt x="9144000" y="0"/>
                </a:lnTo>
                <a:lnTo>
                  <a:pt x="0" y="0"/>
                </a:lnTo>
                <a:lnTo>
                  <a:pt x="0" y="934212"/>
                </a:lnTo>
                <a:close/>
              </a:path>
            </a:pathLst>
          </a:custGeom>
          <a:solidFill>
            <a:srgbClr val="000E2B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05891" y="352978"/>
            <a:ext cx="10224309" cy="573234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en-GB" sz="3600" spc="-8" dirty="0">
                <a:solidFill>
                  <a:srgbClr val="F7D6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Fund - Summary </a:t>
            </a:r>
            <a:endParaRPr sz="3600" dirty="0">
              <a:solidFill>
                <a:srgbClr val="F7D647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6956F3-A298-4D09-973F-7D8A83E1EBC7}"/>
              </a:ext>
            </a:extLst>
          </p:cNvPr>
          <p:cNvSpPr txBox="1"/>
          <p:nvPr/>
        </p:nvSpPr>
        <p:spPr>
          <a:xfrm>
            <a:off x="9372601" y="9258301"/>
            <a:ext cx="184731" cy="507831"/>
          </a:xfrm>
          <a:prstGeom prst="rect">
            <a:avLst/>
          </a:prstGeom>
          <a:noFill/>
        </p:spPr>
        <p:txBody>
          <a:bodyPr wrap="none" numCol="2" rtlCol="0">
            <a:spAutoFit/>
          </a:bodyPr>
          <a:lstStyle/>
          <a:p>
            <a:r>
              <a:rPr lang="en-GB" sz="2700" dirty="0"/>
              <a:t>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BD7EF-81B3-4C3A-977C-1CEAA0A1681B}"/>
              </a:ext>
            </a:extLst>
          </p:cNvPr>
          <p:cNvSpPr txBox="1"/>
          <p:nvPr/>
        </p:nvSpPr>
        <p:spPr>
          <a:xfrm>
            <a:off x="3660377" y="1600200"/>
            <a:ext cx="10148676" cy="8217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400" dirty="0"/>
              <a:t>Launching May 2020 in partnership with British Business Bank</a:t>
            </a:r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400" dirty="0"/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400" dirty="0"/>
              <a:t>CLN between £125,000 - £5,000,000</a:t>
            </a:r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400" dirty="0"/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400" dirty="0"/>
              <a:t>8% interest rate for maximum 3 year term</a:t>
            </a:r>
          </a:p>
          <a:p>
            <a:pPr marL="704850" lvl="1" algn="just">
              <a:spcAft>
                <a:spcPts val="900"/>
              </a:spcAft>
              <a:buClr>
                <a:srgbClr val="F7D647"/>
              </a:buClr>
              <a:tabLst>
                <a:tab pos="280035" algn="l"/>
              </a:tabLst>
            </a:pPr>
            <a:endParaRPr lang="en-GB" sz="2400" dirty="0"/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400" dirty="0"/>
              <a:t>Eligibility: </a:t>
            </a:r>
          </a:p>
          <a:p>
            <a:pPr marL="1650683" lvl="2" indent="-260033" algn="just">
              <a:spcAft>
                <a:spcPts val="900"/>
              </a:spcAft>
              <a:buClr>
                <a:srgbClr val="F7D647"/>
              </a:buClr>
              <a:buFont typeface="Arial" panose="020B0604020202020204" pitchFamily="34" charset="0"/>
              <a:buChar char="•"/>
              <a:tabLst>
                <a:tab pos="280035" algn="l"/>
              </a:tabLst>
            </a:pPr>
            <a:r>
              <a:rPr lang="en-GB" sz="2400" dirty="0"/>
              <a:t>UK based</a:t>
            </a:r>
          </a:p>
          <a:p>
            <a:pPr marL="1650683" lvl="2" indent="-260033" algn="just">
              <a:spcAft>
                <a:spcPts val="900"/>
              </a:spcAft>
              <a:buClr>
                <a:srgbClr val="F7D647"/>
              </a:buClr>
              <a:buFont typeface="Arial" panose="020B0604020202020204" pitchFamily="34" charset="0"/>
              <a:buChar char="•"/>
              <a:tabLst>
                <a:tab pos="280035" algn="l"/>
              </a:tabLst>
            </a:pPr>
            <a:r>
              <a:rPr lang="en-GB" sz="2400" dirty="0"/>
              <a:t>Match funding from third party investors</a:t>
            </a:r>
          </a:p>
          <a:p>
            <a:pPr marL="1650683" lvl="2" indent="-260033" algn="just">
              <a:spcAft>
                <a:spcPts val="900"/>
              </a:spcAft>
              <a:buClr>
                <a:srgbClr val="F7D647"/>
              </a:buClr>
              <a:buFont typeface="Arial" panose="020B0604020202020204" pitchFamily="34" charset="0"/>
              <a:buChar char="•"/>
              <a:tabLst>
                <a:tab pos="280035" algn="l"/>
              </a:tabLst>
            </a:pPr>
            <a:r>
              <a:rPr lang="en-GB" sz="2400" dirty="0"/>
              <a:t>Previously raised at least £250k in equity investment in last 5 years</a:t>
            </a:r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400" dirty="0"/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400" dirty="0"/>
              <a:t>MFN + Conversion to senior shares (+6 months)</a:t>
            </a:r>
          </a:p>
          <a:p>
            <a:pPr marL="704850" lvl="1" algn="just">
              <a:spcAft>
                <a:spcPts val="900"/>
              </a:spcAft>
              <a:buClr>
                <a:srgbClr val="F7D647"/>
              </a:buClr>
              <a:tabLst>
                <a:tab pos="280035" algn="l"/>
              </a:tabLst>
            </a:pPr>
            <a:endParaRPr lang="en-GB" sz="2400" dirty="0"/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400" dirty="0"/>
              <a:t>Administration / Governance – BBB?</a:t>
            </a:r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400" dirty="0"/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400" dirty="0"/>
              <a:t>Transfer Rights - ??</a:t>
            </a:r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88995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402079"/>
          </a:xfrm>
          <a:custGeom>
            <a:avLst/>
            <a:gdLst/>
            <a:ahLst/>
            <a:cxnLst/>
            <a:rect l="l" t="t" r="r" b="b"/>
            <a:pathLst>
              <a:path w="9144000" h="934719">
                <a:moveTo>
                  <a:pt x="0" y="934212"/>
                </a:moveTo>
                <a:lnTo>
                  <a:pt x="9144000" y="934212"/>
                </a:lnTo>
                <a:lnTo>
                  <a:pt x="9144000" y="0"/>
                </a:lnTo>
                <a:lnTo>
                  <a:pt x="0" y="0"/>
                </a:lnTo>
                <a:lnTo>
                  <a:pt x="0" y="934212"/>
                </a:lnTo>
                <a:close/>
              </a:path>
            </a:pathLst>
          </a:custGeom>
          <a:solidFill>
            <a:srgbClr val="000E2B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05891" y="352978"/>
            <a:ext cx="10224309" cy="573234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en-GB" sz="3600" spc="-8" dirty="0">
                <a:solidFill>
                  <a:srgbClr val="F7D6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Fund -  Shortcomings</a:t>
            </a:r>
            <a:endParaRPr sz="3600" dirty="0">
              <a:solidFill>
                <a:srgbClr val="F7D647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13899" y="1714500"/>
            <a:ext cx="11260202" cy="7026924"/>
          </a:xfrm>
          <a:prstGeom prst="rect">
            <a:avLst/>
          </a:prstGeom>
        </p:spPr>
        <p:txBody>
          <a:bodyPr vert="horz" wrap="square" lIns="0" tIns="238125" rIns="0" bIns="0" numCol="1" rtlCol="0">
            <a:spAutoFit/>
          </a:bodyPr>
          <a:lstStyle/>
          <a:p>
            <a:pPr marL="704850" lvl="1" algn="just">
              <a:spcAft>
                <a:spcPts val="900"/>
              </a:spcAft>
              <a:buClr>
                <a:srgbClr val="F7D647"/>
              </a:buClr>
              <a:tabLst>
                <a:tab pos="280035" algn="l"/>
              </a:tabLst>
            </a:pPr>
            <a:endParaRPr lang="en-GB" sz="2700" dirty="0"/>
          </a:p>
          <a:p>
            <a:pPr marL="279083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b="1" dirty="0"/>
              <a:t>Non Qualifying Companies:</a:t>
            </a:r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700" dirty="0"/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Raised less than £250k in last 5 years previously; and</a:t>
            </a:r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700" dirty="0"/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Companies who investors will not back in the current market.</a:t>
            </a:r>
          </a:p>
          <a:p>
            <a:pPr marL="704850" lvl="1" algn="just">
              <a:spcAft>
                <a:spcPts val="900"/>
              </a:spcAft>
              <a:buClr>
                <a:srgbClr val="F7D647"/>
              </a:buClr>
              <a:tabLst>
                <a:tab pos="280035" algn="l"/>
              </a:tabLst>
            </a:pPr>
            <a:endParaRPr lang="en-GB" sz="2700" dirty="0"/>
          </a:p>
          <a:p>
            <a:pPr marL="279083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b="1" dirty="0"/>
              <a:t>Convertible Loan Notes:</a:t>
            </a:r>
          </a:p>
          <a:p>
            <a:pPr marL="19050" algn="just">
              <a:spcAft>
                <a:spcPts val="900"/>
              </a:spcAft>
              <a:buClr>
                <a:srgbClr val="F7D647"/>
              </a:buClr>
              <a:tabLst>
                <a:tab pos="280035" algn="l"/>
              </a:tabLst>
            </a:pPr>
            <a:endParaRPr lang="en-GB" sz="2700" b="1" dirty="0"/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Debt instrument</a:t>
            </a:r>
          </a:p>
          <a:p>
            <a:pPr marL="704850" lvl="1" algn="just">
              <a:spcAft>
                <a:spcPts val="900"/>
              </a:spcAft>
              <a:buClr>
                <a:srgbClr val="F7D647"/>
              </a:buClr>
              <a:tabLst>
                <a:tab pos="280035" algn="l"/>
              </a:tabLst>
            </a:pPr>
            <a:endParaRPr lang="en-GB" sz="2700" dirty="0"/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Not S/EIS friendly</a:t>
            </a:r>
            <a:endParaRPr lang="en-GB" sz="2700" b="1" dirty="0"/>
          </a:p>
          <a:p>
            <a:pPr marL="704850" lvl="1" algn="just">
              <a:spcAft>
                <a:spcPts val="900"/>
              </a:spcAft>
              <a:buClr>
                <a:srgbClr val="F7D647"/>
              </a:buClr>
              <a:tabLst>
                <a:tab pos="280035" algn="l"/>
              </a:tabLst>
            </a:pPr>
            <a:endParaRPr lang="en-GB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6956F3-A298-4D09-973F-7D8A83E1EBC7}"/>
              </a:ext>
            </a:extLst>
          </p:cNvPr>
          <p:cNvSpPr txBox="1"/>
          <p:nvPr/>
        </p:nvSpPr>
        <p:spPr>
          <a:xfrm>
            <a:off x="9372601" y="9258301"/>
            <a:ext cx="184731" cy="507831"/>
          </a:xfrm>
          <a:prstGeom prst="rect">
            <a:avLst/>
          </a:prstGeom>
          <a:noFill/>
        </p:spPr>
        <p:txBody>
          <a:bodyPr wrap="none" numCol="2" rtlCol="0">
            <a:spAutoFit/>
          </a:bodyPr>
          <a:lstStyle/>
          <a:p>
            <a:r>
              <a:rPr lang="en-GB" sz="27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516119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402079"/>
          </a:xfrm>
          <a:custGeom>
            <a:avLst/>
            <a:gdLst/>
            <a:ahLst/>
            <a:cxnLst/>
            <a:rect l="l" t="t" r="r" b="b"/>
            <a:pathLst>
              <a:path w="9144000" h="934719">
                <a:moveTo>
                  <a:pt x="0" y="934212"/>
                </a:moveTo>
                <a:lnTo>
                  <a:pt x="9144000" y="934212"/>
                </a:lnTo>
                <a:lnTo>
                  <a:pt x="9144000" y="0"/>
                </a:lnTo>
                <a:lnTo>
                  <a:pt x="0" y="0"/>
                </a:lnTo>
                <a:lnTo>
                  <a:pt x="0" y="934212"/>
                </a:lnTo>
                <a:close/>
              </a:path>
            </a:pathLst>
          </a:custGeom>
          <a:solidFill>
            <a:srgbClr val="000E2B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05891" y="352978"/>
            <a:ext cx="10224309" cy="573234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en-GB" sz="3600" spc="-8" dirty="0">
                <a:solidFill>
                  <a:srgbClr val="F7D6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Fund -  Strategy</a:t>
            </a:r>
            <a:endParaRPr sz="3600" dirty="0">
              <a:solidFill>
                <a:srgbClr val="F7D647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13899" y="1714501"/>
            <a:ext cx="11260202" cy="8504251"/>
          </a:xfrm>
          <a:prstGeom prst="rect">
            <a:avLst/>
          </a:prstGeom>
        </p:spPr>
        <p:txBody>
          <a:bodyPr vert="horz" wrap="square" lIns="0" tIns="238125" rIns="0" bIns="0" numCol="1" rtlCol="0">
            <a:spAutoFit/>
          </a:bodyPr>
          <a:lstStyle/>
          <a:p>
            <a:pPr marL="704850" lvl="1" algn="just">
              <a:spcAft>
                <a:spcPts val="900"/>
              </a:spcAft>
              <a:buClr>
                <a:srgbClr val="F7D647"/>
              </a:buClr>
              <a:tabLst>
                <a:tab pos="280035" algn="l"/>
              </a:tabLst>
            </a:pPr>
            <a:endParaRPr lang="en-GB" sz="2700" dirty="0"/>
          </a:p>
          <a:p>
            <a:pPr marL="279083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b="1" dirty="0"/>
              <a:t>Rationale: Survival of the fittest (and funded)</a:t>
            </a:r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700" dirty="0"/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Government is not an investor</a:t>
            </a:r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700" dirty="0"/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Public funds in an extremely risky sector </a:t>
            </a:r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700" dirty="0"/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Private investors either: </a:t>
            </a:r>
          </a:p>
          <a:p>
            <a:pPr marL="704850" lvl="1" algn="just">
              <a:spcAft>
                <a:spcPts val="900"/>
              </a:spcAft>
              <a:buClr>
                <a:srgbClr val="F7D647"/>
              </a:buClr>
              <a:tabLst>
                <a:tab pos="280035" algn="l"/>
              </a:tabLst>
            </a:pPr>
            <a:endParaRPr lang="en-GB" sz="2700" dirty="0"/>
          </a:p>
          <a:p>
            <a:pPr marL="1650683" lvl="2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have triaged businesses who have not raised £250k; or </a:t>
            </a:r>
          </a:p>
          <a:p>
            <a:pPr marL="1650683" lvl="2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700" dirty="0"/>
          </a:p>
          <a:p>
            <a:pPr marL="1650683" lvl="2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will triage businesses by not backing them to survive in the current climate</a:t>
            </a:r>
          </a:p>
          <a:p>
            <a:pPr marL="1390650" lvl="2" algn="just">
              <a:spcAft>
                <a:spcPts val="900"/>
              </a:spcAft>
              <a:buClr>
                <a:srgbClr val="F7D647"/>
              </a:buClr>
              <a:tabLst>
                <a:tab pos="280035" algn="l"/>
              </a:tabLst>
            </a:pPr>
            <a:endParaRPr lang="en-GB" sz="2700" dirty="0"/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Attract investors</a:t>
            </a:r>
          </a:p>
          <a:p>
            <a:pPr marL="1390650" lvl="2" algn="just">
              <a:spcAft>
                <a:spcPts val="900"/>
              </a:spcAft>
              <a:buClr>
                <a:srgbClr val="F7D647"/>
              </a:buClr>
              <a:tabLst>
                <a:tab pos="280035" algn="l"/>
              </a:tabLst>
            </a:pPr>
            <a:endParaRPr lang="en-GB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6956F3-A298-4D09-973F-7D8A83E1EBC7}"/>
              </a:ext>
            </a:extLst>
          </p:cNvPr>
          <p:cNvSpPr txBox="1"/>
          <p:nvPr/>
        </p:nvSpPr>
        <p:spPr>
          <a:xfrm>
            <a:off x="9372601" y="9258301"/>
            <a:ext cx="184731" cy="507831"/>
          </a:xfrm>
          <a:prstGeom prst="rect">
            <a:avLst/>
          </a:prstGeom>
          <a:noFill/>
        </p:spPr>
        <p:txBody>
          <a:bodyPr wrap="none" numCol="2" rtlCol="0">
            <a:spAutoFit/>
          </a:bodyPr>
          <a:lstStyle/>
          <a:p>
            <a:r>
              <a:rPr lang="en-GB" sz="27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847541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402079"/>
          </a:xfrm>
          <a:custGeom>
            <a:avLst/>
            <a:gdLst/>
            <a:ahLst/>
            <a:cxnLst/>
            <a:rect l="l" t="t" r="r" b="b"/>
            <a:pathLst>
              <a:path w="9144000" h="934719">
                <a:moveTo>
                  <a:pt x="0" y="934212"/>
                </a:moveTo>
                <a:lnTo>
                  <a:pt x="9144000" y="934212"/>
                </a:lnTo>
                <a:lnTo>
                  <a:pt x="9144000" y="0"/>
                </a:lnTo>
                <a:lnTo>
                  <a:pt x="0" y="0"/>
                </a:lnTo>
                <a:lnTo>
                  <a:pt x="0" y="934212"/>
                </a:lnTo>
                <a:close/>
              </a:path>
            </a:pathLst>
          </a:custGeom>
          <a:solidFill>
            <a:srgbClr val="000E2B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05891" y="352978"/>
            <a:ext cx="10224309" cy="573234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en-GB" sz="3600" spc="-8" dirty="0">
                <a:solidFill>
                  <a:srgbClr val="F7D6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Fund -  Solution?</a:t>
            </a:r>
            <a:endParaRPr sz="3600" dirty="0">
              <a:solidFill>
                <a:srgbClr val="F7D647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13899" y="1129688"/>
            <a:ext cx="11260202" cy="6680675"/>
          </a:xfrm>
          <a:prstGeom prst="rect">
            <a:avLst/>
          </a:prstGeom>
        </p:spPr>
        <p:txBody>
          <a:bodyPr vert="horz" wrap="square" lIns="0" tIns="238125" rIns="0" bIns="0" numCol="1" rtlCol="0">
            <a:spAutoFit/>
          </a:bodyPr>
          <a:lstStyle/>
          <a:p>
            <a:pPr marL="704850" lvl="1" algn="just">
              <a:spcAft>
                <a:spcPts val="900"/>
              </a:spcAft>
              <a:buClr>
                <a:srgbClr val="F7D647"/>
              </a:buClr>
              <a:tabLst>
                <a:tab pos="280035" algn="l"/>
              </a:tabLst>
            </a:pPr>
            <a:endParaRPr lang="en-GB" sz="2700" dirty="0"/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b="1" dirty="0"/>
              <a:t>Conversion: </a:t>
            </a:r>
          </a:p>
          <a:p>
            <a:pPr marL="1650683" lvl="2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20% discount to next round (unless higher % agreed with matching investor)</a:t>
            </a:r>
          </a:p>
          <a:p>
            <a:pPr marL="2336483" lvl="3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700" dirty="0"/>
          </a:p>
          <a:p>
            <a:pPr marL="2336483" lvl="3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Automatic if a Qualifying Round / Optional if Non-Qualifying</a:t>
            </a:r>
          </a:p>
          <a:p>
            <a:pPr marL="2336483" lvl="3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700" dirty="0"/>
          </a:p>
          <a:p>
            <a:pPr marL="3022283" lvl="4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Qualifying Round:  Equity round raising at least amount raised under CLN (both FF + Matching)</a:t>
            </a:r>
          </a:p>
          <a:p>
            <a:pPr marL="2336483" lvl="3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700" dirty="0"/>
          </a:p>
          <a:p>
            <a:pPr marL="2336483" lvl="3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Sale / IPO: conversion at discount to Non-Qualifying round or redeemed at 100% premium</a:t>
            </a:r>
          </a:p>
          <a:p>
            <a:pPr marL="2336483" lvl="3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6956F3-A298-4D09-973F-7D8A83E1EBC7}"/>
              </a:ext>
            </a:extLst>
          </p:cNvPr>
          <p:cNvSpPr txBox="1"/>
          <p:nvPr/>
        </p:nvSpPr>
        <p:spPr>
          <a:xfrm>
            <a:off x="9372601" y="9258301"/>
            <a:ext cx="184731" cy="507831"/>
          </a:xfrm>
          <a:prstGeom prst="rect">
            <a:avLst/>
          </a:prstGeom>
          <a:noFill/>
        </p:spPr>
        <p:txBody>
          <a:bodyPr wrap="none" numCol="2" rtlCol="0">
            <a:spAutoFit/>
          </a:bodyPr>
          <a:lstStyle/>
          <a:p>
            <a:r>
              <a:rPr lang="en-GB" sz="27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123187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402079"/>
          </a:xfrm>
          <a:custGeom>
            <a:avLst/>
            <a:gdLst/>
            <a:ahLst/>
            <a:cxnLst/>
            <a:rect l="l" t="t" r="r" b="b"/>
            <a:pathLst>
              <a:path w="9144000" h="934719">
                <a:moveTo>
                  <a:pt x="0" y="934212"/>
                </a:moveTo>
                <a:lnTo>
                  <a:pt x="9144000" y="934212"/>
                </a:lnTo>
                <a:lnTo>
                  <a:pt x="9144000" y="0"/>
                </a:lnTo>
                <a:lnTo>
                  <a:pt x="0" y="0"/>
                </a:lnTo>
                <a:lnTo>
                  <a:pt x="0" y="934212"/>
                </a:lnTo>
                <a:close/>
              </a:path>
            </a:pathLst>
          </a:custGeom>
          <a:solidFill>
            <a:srgbClr val="000E2B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05891" y="352978"/>
            <a:ext cx="10224309" cy="573234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en-GB" sz="3600" spc="-8" dirty="0">
                <a:solidFill>
                  <a:srgbClr val="F7D6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Fund -  Solution?</a:t>
            </a:r>
            <a:endParaRPr sz="3600" dirty="0">
              <a:solidFill>
                <a:srgbClr val="F7D647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13899" y="1129688"/>
            <a:ext cx="11260202" cy="7742504"/>
          </a:xfrm>
          <a:prstGeom prst="rect">
            <a:avLst/>
          </a:prstGeom>
        </p:spPr>
        <p:txBody>
          <a:bodyPr vert="horz" wrap="square" lIns="0" tIns="238125" rIns="0" bIns="0" numCol="1" rtlCol="0">
            <a:spAutoFit/>
          </a:bodyPr>
          <a:lstStyle/>
          <a:p>
            <a:pPr marL="704850" lvl="1" algn="just">
              <a:spcAft>
                <a:spcPts val="900"/>
              </a:spcAft>
              <a:buClr>
                <a:srgbClr val="F7D647"/>
              </a:buClr>
              <a:tabLst>
                <a:tab pos="280035" algn="l"/>
              </a:tabLst>
            </a:pPr>
            <a:endParaRPr lang="en-GB" sz="2700" dirty="0"/>
          </a:p>
          <a:p>
            <a:pPr marL="964883" lvl="1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b="1" dirty="0"/>
              <a:t>Conversion: </a:t>
            </a:r>
          </a:p>
          <a:p>
            <a:pPr marL="1650683" lvl="2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20% discount to next round (unless higher % agreed with matching investor)</a:t>
            </a:r>
          </a:p>
          <a:p>
            <a:pPr marL="2336483" lvl="3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700" dirty="0"/>
          </a:p>
          <a:p>
            <a:pPr marL="2336483" lvl="3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Automatic if a Qualifying Round / Optional if Non-Qualifying</a:t>
            </a:r>
          </a:p>
          <a:p>
            <a:pPr marL="2336483" lvl="3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700" dirty="0"/>
          </a:p>
          <a:p>
            <a:pPr marL="3022283" lvl="4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Qualifying Round:  Equity round raising at least amount raised under CLN (both FF + Matching)</a:t>
            </a:r>
          </a:p>
          <a:p>
            <a:pPr marL="2336483" lvl="3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700" dirty="0"/>
          </a:p>
          <a:p>
            <a:pPr marL="2336483" lvl="3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Sale / IPO: conversion at discount to Non-Qualifying round or redeemed at 100% premium</a:t>
            </a:r>
          </a:p>
          <a:p>
            <a:pPr marL="1650683" lvl="2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endParaRPr lang="en-GB" sz="2700" dirty="0"/>
          </a:p>
          <a:p>
            <a:pPr marL="1650683" lvl="2" indent="-260033" algn="just">
              <a:spcAft>
                <a:spcPts val="900"/>
              </a:spcAft>
              <a:buClr>
                <a:srgbClr val="F7D647"/>
              </a:buClr>
              <a:buChar char="•"/>
              <a:tabLst>
                <a:tab pos="280035" algn="l"/>
              </a:tabLst>
            </a:pPr>
            <a:r>
              <a:rPr lang="en-GB" sz="2700" dirty="0"/>
              <a:t>Principle only converts with discount</a:t>
            </a:r>
          </a:p>
          <a:p>
            <a:pPr marL="1390650" lvl="2" algn="just">
              <a:spcAft>
                <a:spcPts val="900"/>
              </a:spcAft>
              <a:buClr>
                <a:srgbClr val="F7D647"/>
              </a:buClr>
              <a:tabLst>
                <a:tab pos="280035" algn="l"/>
              </a:tabLst>
            </a:pPr>
            <a:endParaRPr lang="en-GB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6956F3-A298-4D09-973F-7D8A83E1EBC7}"/>
              </a:ext>
            </a:extLst>
          </p:cNvPr>
          <p:cNvSpPr txBox="1"/>
          <p:nvPr/>
        </p:nvSpPr>
        <p:spPr>
          <a:xfrm>
            <a:off x="9372601" y="9258301"/>
            <a:ext cx="184731" cy="507831"/>
          </a:xfrm>
          <a:prstGeom prst="rect">
            <a:avLst/>
          </a:prstGeom>
          <a:noFill/>
        </p:spPr>
        <p:txBody>
          <a:bodyPr wrap="none" numCol="2" rtlCol="0">
            <a:spAutoFit/>
          </a:bodyPr>
          <a:lstStyle/>
          <a:p>
            <a:r>
              <a:rPr lang="en-GB" sz="27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55464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402079"/>
          </a:xfrm>
          <a:custGeom>
            <a:avLst/>
            <a:gdLst/>
            <a:ahLst/>
            <a:cxnLst/>
            <a:rect l="l" t="t" r="r" b="b"/>
            <a:pathLst>
              <a:path w="9144000" h="934719">
                <a:moveTo>
                  <a:pt x="0" y="934212"/>
                </a:moveTo>
                <a:lnTo>
                  <a:pt x="9144000" y="934212"/>
                </a:lnTo>
                <a:lnTo>
                  <a:pt x="9144000" y="0"/>
                </a:lnTo>
                <a:lnTo>
                  <a:pt x="0" y="0"/>
                </a:lnTo>
                <a:lnTo>
                  <a:pt x="0" y="934212"/>
                </a:lnTo>
                <a:close/>
              </a:path>
            </a:pathLst>
          </a:custGeom>
          <a:solidFill>
            <a:srgbClr val="000E2B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05891" y="352978"/>
            <a:ext cx="10224309" cy="573234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en-GB" sz="3600" spc="-8" dirty="0">
                <a:solidFill>
                  <a:srgbClr val="F7D6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Fund -  SOS?</a:t>
            </a:r>
            <a:endParaRPr sz="3600" dirty="0">
              <a:solidFill>
                <a:srgbClr val="F7D647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29101" y="4343400"/>
            <a:ext cx="11260202" cy="3125856"/>
          </a:xfrm>
          <a:prstGeom prst="rect">
            <a:avLst/>
          </a:prstGeom>
        </p:spPr>
        <p:txBody>
          <a:bodyPr vert="horz" wrap="square" lIns="0" tIns="238125" rIns="0" bIns="0" numCol="1" rtlCol="0">
            <a:spAutoFit/>
          </a:bodyPr>
          <a:lstStyle/>
          <a:p>
            <a:pPr marL="1390650" lvl="2" algn="just">
              <a:spcAft>
                <a:spcPts val="900"/>
              </a:spcAft>
              <a:buClr>
                <a:srgbClr val="F7D647"/>
              </a:buClr>
              <a:tabLst>
                <a:tab pos="280035" algn="l"/>
              </a:tabLst>
            </a:pPr>
            <a:r>
              <a:rPr lang="en-GB" sz="9000" dirty="0"/>
              <a:t>Panel discussion </a:t>
            </a:r>
          </a:p>
          <a:p>
            <a:pPr marL="1390650" lvl="2" algn="just">
              <a:spcAft>
                <a:spcPts val="900"/>
              </a:spcAft>
              <a:buClr>
                <a:srgbClr val="F7D647"/>
              </a:buClr>
              <a:tabLst>
                <a:tab pos="280035" algn="l"/>
              </a:tabLst>
            </a:pPr>
            <a:endParaRPr lang="en-GB" sz="9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6956F3-A298-4D09-973F-7D8A83E1EBC7}"/>
              </a:ext>
            </a:extLst>
          </p:cNvPr>
          <p:cNvSpPr txBox="1"/>
          <p:nvPr/>
        </p:nvSpPr>
        <p:spPr>
          <a:xfrm>
            <a:off x="9372601" y="9258301"/>
            <a:ext cx="184731" cy="507831"/>
          </a:xfrm>
          <a:prstGeom prst="rect">
            <a:avLst/>
          </a:prstGeom>
          <a:noFill/>
        </p:spPr>
        <p:txBody>
          <a:bodyPr wrap="none" numCol="2" rtlCol="0">
            <a:spAutoFit/>
          </a:bodyPr>
          <a:lstStyle/>
          <a:p>
            <a:r>
              <a:rPr lang="en-GB" sz="27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295739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1001</Words>
  <Application>Microsoft Macintosh PowerPoint</Application>
  <PresentationFormat>Custom</PresentationFormat>
  <Paragraphs>181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Calibri</vt:lpstr>
      <vt:lpstr>Arial</vt:lpstr>
      <vt:lpstr>Poppins Bold</vt:lpstr>
      <vt:lpstr>Montserrat Classic Bold</vt:lpstr>
      <vt:lpstr>Poppins Light Bold</vt:lpstr>
      <vt:lpstr>Century Gothic</vt:lpstr>
      <vt:lpstr>Arimo</vt:lpstr>
      <vt:lpstr>Times New Roman</vt:lpstr>
      <vt:lpstr>Montserrat Light</vt:lpstr>
      <vt:lpstr>Office Theme</vt:lpstr>
      <vt:lpstr>PowerPoint Presentation</vt:lpstr>
      <vt:lpstr>PowerPoint Presentation</vt:lpstr>
      <vt:lpstr>PowerPoint Presentation</vt:lpstr>
      <vt:lpstr>Future Fund - Summary </vt:lpstr>
      <vt:lpstr>Future Fund -  Shortcomings</vt:lpstr>
      <vt:lpstr>Future Fund -  Strategy</vt:lpstr>
      <vt:lpstr>Future Fund -  Solution?</vt:lpstr>
      <vt:lpstr>Future Fund -  Solution?</vt:lpstr>
      <vt:lpstr>Future Fund -  SOS?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Fund Summit </dc:title>
  <cp:lastModifiedBy>Daniel Volovei</cp:lastModifiedBy>
  <cp:revision>14</cp:revision>
  <dcterms:created xsi:type="dcterms:W3CDTF">2006-08-16T00:00:00Z</dcterms:created>
  <dcterms:modified xsi:type="dcterms:W3CDTF">2020-04-30T08:09:04Z</dcterms:modified>
  <dc:identifier>DAD62s0NJBU</dc:identifier>
</cp:coreProperties>
</file>