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7.jpg" ContentType="image/jpeg"/>
  <Override PartName="/ppt/media/image16.jpg" ContentType="image/jpeg"/>
  <Override PartName="/ppt/media/image17.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52.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6"/>
  </p:notesMasterIdLst>
  <p:sldIdLst>
    <p:sldId id="256" r:id="rId3"/>
    <p:sldId id="260" r:id="rId4"/>
    <p:sldId id="276" r:id="rId5"/>
    <p:sldId id="275" r:id="rId6"/>
    <p:sldId id="273" r:id="rId7"/>
    <p:sldId id="282" r:id="rId8"/>
    <p:sldId id="460" r:id="rId9"/>
    <p:sldId id="461" r:id="rId10"/>
    <p:sldId id="458" r:id="rId11"/>
    <p:sldId id="308" r:id="rId12"/>
    <p:sldId id="307" r:id="rId13"/>
    <p:sldId id="300" r:id="rId14"/>
    <p:sldId id="302" r:id="rId15"/>
    <p:sldId id="311" r:id="rId16"/>
    <p:sldId id="312" r:id="rId17"/>
    <p:sldId id="320" r:id="rId18"/>
    <p:sldId id="305" r:id="rId19"/>
    <p:sldId id="306" r:id="rId20"/>
    <p:sldId id="314" r:id="rId21"/>
    <p:sldId id="317" r:id="rId22"/>
    <p:sldId id="319" r:id="rId23"/>
    <p:sldId id="318" r:id="rId24"/>
    <p:sldId id="463" r:id="rId25"/>
    <p:sldId id="315" r:id="rId26"/>
    <p:sldId id="464" r:id="rId27"/>
    <p:sldId id="408" r:id="rId28"/>
    <p:sldId id="257" r:id="rId29"/>
    <p:sldId id="258" r:id="rId30"/>
    <p:sldId id="465" r:id="rId31"/>
    <p:sldId id="301" r:id="rId32"/>
    <p:sldId id="316" r:id="rId33"/>
    <p:sldId id="459" r:id="rId34"/>
    <p:sldId id="271"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2B2B"/>
    <a:srgbClr val="20212A"/>
    <a:srgbClr val="0F7F77"/>
    <a:srgbClr val="202129"/>
    <a:srgbClr val="000000"/>
    <a:srgbClr val="17ADA2"/>
    <a:srgbClr val="00D9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212" autoAdjust="0"/>
    <p:restoredTop sz="95267" autoAdjust="0"/>
  </p:normalViewPr>
  <p:slideViewPr>
    <p:cSldViewPr>
      <p:cViewPr>
        <p:scale>
          <a:sx n="46" d="100"/>
          <a:sy n="46" d="100"/>
        </p:scale>
        <p:origin x="144" y="12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eunhakim/Desktop/COVID-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eunhakim/Desktop/COVID-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eunhakim/Desktop/COVID-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eunhakim/Desktop/COVID-19.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'Korea Trend'!$B$1</c:f>
              <c:strCache>
                <c:ptCount val="1"/>
                <c:pt idx="0">
                  <c:v>Total Coronavirus Cases</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dLbl>
              <c:idx val="64"/>
              <c:layout>
                <c:manualLayout>
                  <c:x val="-2.17687239377167E-2"/>
                  <c:y val="-4.7182676850154988E-2"/>
                </c:manualLayout>
              </c:layout>
              <c:spPr>
                <a:solidFill>
                  <a:schemeClr val="accent1"/>
                </a:solid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0890932400548385E-2"/>
                      <c:h val="7.0036611645847652E-2"/>
                    </c:manualLayout>
                  </c15:layout>
                </c:ext>
                <c:ext xmlns:c16="http://schemas.microsoft.com/office/drawing/2014/chart" uri="{C3380CC4-5D6E-409C-BE32-E72D297353CC}">
                  <c16:uniqueId val="{00000000-7BE2-1048-8480-FB8D0DFDF67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'Korea Trend'!$A$2:$A$66</c:f>
              <c:numCache>
                <c:formatCode>d\-mmm</c:formatCode>
                <c:ptCount val="65"/>
                <c:pt idx="0">
                  <c:v>43876</c:v>
                </c:pt>
                <c:pt idx="1">
                  <c:v>43877</c:v>
                </c:pt>
                <c:pt idx="2">
                  <c:v>43878</c:v>
                </c:pt>
                <c:pt idx="3">
                  <c:v>43879</c:v>
                </c:pt>
                <c:pt idx="4">
                  <c:v>43880</c:v>
                </c:pt>
                <c:pt idx="5">
                  <c:v>43881</c:v>
                </c:pt>
                <c:pt idx="6">
                  <c:v>43882</c:v>
                </c:pt>
                <c:pt idx="7">
                  <c:v>43883</c:v>
                </c:pt>
                <c:pt idx="8">
                  <c:v>43884</c:v>
                </c:pt>
                <c:pt idx="9">
                  <c:v>43885</c:v>
                </c:pt>
                <c:pt idx="10">
                  <c:v>43886</c:v>
                </c:pt>
                <c:pt idx="11">
                  <c:v>43887</c:v>
                </c:pt>
                <c:pt idx="12">
                  <c:v>43888</c:v>
                </c:pt>
                <c:pt idx="13">
                  <c:v>43889</c:v>
                </c:pt>
                <c:pt idx="14">
                  <c:v>43890</c:v>
                </c:pt>
                <c:pt idx="15">
                  <c:v>43891</c:v>
                </c:pt>
                <c:pt idx="16">
                  <c:v>43892</c:v>
                </c:pt>
                <c:pt idx="17">
                  <c:v>43893</c:v>
                </c:pt>
                <c:pt idx="18">
                  <c:v>43894</c:v>
                </c:pt>
                <c:pt idx="19">
                  <c:v>43895</c:v>
                </c:pt>
                <c:pt idx="20">
                  <c:v>43896</c:v>
                </c:pt>
                <c:pt idx="21">
                  <c:v>43897</c:v>
                </c:pt>
                <c:pt idx="22">
                  <c:v>43898</c:v>
                </c:pt>
                <c:pt idx="23">
                  <c:v>43899</c:v>
                </c:pt>
                <c:pt idx="24">
                  <c:v>43900</c:v>
                </c:pt>
                <c:pt idx="25">
                  <c:v>43901</c:v>
                </c:pt>
                <c:pt idx="26">
                  <c:v>43902</c:v>
                </c:pt>
                <c:pt idx="27">
                  <c:v>43903</c:v>
                </c:pt>
                <c:pt idx="28">
                  <c:v>43904</c:v>
                </c:pt>
                <c:pt idx="29">
                  <c:v>43905</c:v>
                </c:pt>
                <c:pt idx="30">
                  <c:v>43906</c:v>
                </c:pt>
                <c:pt idx="31">
                  <c:v>43907</c:v>
                </c:pt>
                <c:pt idx="32">
                  <c:v>43908</c:v>
                </c:pt>
                <c:pt idx="33">
                  <c:v>43909</c:v>
                </c:pt>
                <c:pt idx="34">
                  <c:v>43910</c:v>
                </c:pt>
                <c:pt idx="35">
                  <c:v>43911</c:v>
                </c:pt>
                <c:pt idx="36">
                  <c:v>43912</c:v>
                </c:pt>
                <c:pt idx="37">
                  <c:v>43913</c:v>
                </c:pt>
                <c:pt idx="38">
                  <c:v>43914</c:v>
                </c:pt>
                <c:pt idx="39">
                  <c:v>43915</c:v>
                </c:pt>
                <c:pt idx="40">
                  <c:v>43916</c:v>
                </c:pt>
                <c:pt idx="41">
                  <c:v>43917</c:v>
                </c:pt>
                <c:pt idx="42">
                  <c:v>43918</c:v>
                </c:pt>
                <c:pt idx="43">
                  <c:v>43919</c:v>
                </c:pt>
                <c:pt idx="44">
                  <c:v>43920</c:v>
                </c:pt>
                <c:pt idx="45">
                  <c:v>43921</c:v>
                </c:pt>
                <c:pt idx="46">
                  <c:v>43922</c:v>
                </c:pt>
                <c:pt idx="47">
                  <c:v>43923</c:v>
                </c:pt>
                <c:pt idx="48">
                  <c:v>43924</c:v>
                </c:pt>
                <c:pt idx="49">
                  <c:v>43925</c:v>
                </c:pt>
                <c:pt idx="50">
                  <c:v>43926</c:v>
                </c:pt>
                <c:pt idx="51">
                  <c:v>43927</c:v>
                </c:pt>
                <c:pt idx="52">
                  <c:v>43928</c:v>
                </c:pt>
                <c:pt idx="53">
                  <c:v>43929</c:v>
                </c:pt>
                <c:pt idx="54">
                  <c:v>43930</c:v>
                </c:pt>
                <c:pt idx="55">
                  <c:v>43931</c:v>
                </c:pt>
                <c:pt idx="56">
                  <c:v>43932</c:v>
                </c:pt>
                <c:pt idx="57">
                  <c:v>43933</c:v>
                </c:pt>
                <c:pt idx="58">
                  <c:v>43934</c:v>
                </c:pt>
                <c:pt idx="59">
                  <c:v>43935</c:v>
                </c:pt>
                <c:pt idx="60">
                  <c:v>43936</c:v>
                </c:pt>
                <c:pt idx="61">
                  <c:v>43937</c:v>
                </c:pt>
                <c:pt idx="62">
                  <c:v>43938</c:v>
                </c:pt>
                <c:pt idx="63">
                  <c:v>43939</c:v>
                </c:pt>
                <c:pt idx="64">
                  <c:v>43940</c:v>
                </c:pt>
              </c:numCache>
            </c:numRef>
          </c:cat>
          <c:val>
            <c:numRef>
              <c:f>'Korea Trend'!$B$2:$B$66</c:f>
              <c:numCache>
                <c:formatCode>General</c:formatCode>
                <c:ptCount val="65"/>
                <c:pt idx="0">
                  <c:v>28</c:v>
                </c:pt>
                <c:pt idx="1">
                  <c:v>29</c:v>
                </c:pt>
                <c:pt idx="2">
                  <c:v>30</c:v>
                </c:pt>
                <c:pt idx="3">
                  <c:v>31</c:v>
                </c:pt>
                <c:pt idx="4">
                  <c:v>58</c:v>
                </c:pt>
                <c:pt idx="5">
                  <c:v>111</c:v>
                </c:pt>
                <c:pt idx="6">
                  <c:v>209</c:v>
                </c:pt>
                <c:pt idx="7">
                  <c:v>436</c:v>
                </c:pt>
                <c:pt idx="8">
                  <c:v>602</c:v>
                </c:pt>
                <c:pt idx="9">
                  <c:v>833</c:v>
                </c:pt>
                <c:pt idx="10">
                  <c:v>977</c:v>
                </c:pt>
                <c:pt idx="11">
                  <c:v>1261</c:v>
                </c:pt>
                <c:pt idx="12">
                  <c:v>1766</c:v>
                </c:pt>
                <c:pt idx="13">
                  <c:v>2337</c:v>
                </c:pt>
                <c:pt idx="14">
                  <c:v>3150</c:v>
                </c:pt>
                <c:pt idx="15">
                  <c:v>3736</c:v>
                </c:pt>
                <c:pt idx="16">
                  <c:v>4335</c:v>
                </c:pt>
                <c:pt idx="17">
                  <c:v>5186</c:v>
                </c:pt>
                <c:pt idx="18">
                  <c:v>5621</c:v>
                </c:pt>
                <c:pt idx="19">
                  <c:v>6284</c:v>
                </c:pt>
                <c:pt idx="20">
                  <c:v>6593</c:v>
                </c:pt>
                <c:pt idx="21">
                  <c:v>7041</c:v>
                </c:pt>
                <c:pt idx="22">
                  <c:v>7313</c:v>
                </c:pt>
                <c:pt idx="23">
                  <c:v>7478</c:v>
                </c:pt>
                <c:pt idx="24">
                  <c:v>7513</c:v>
                </c:pt>
                <c:pt idx="25">
                  <c:v>7755</c:v>
                </c:pt>
                <c:pt idx="26">
                  <c:v>7869</c:v>
                </c:pt>
                <c:pt idx="27">
                  <c:v>7979</c:v>
                </c:pt>
                <c:pt idx="28">
                  <c:v>8086</c:v>
                </c:pt>
                <c:pt idx="29">
                  <c:v>8162</c:v>
                </c:pt>
                <c:pt idx="30">
                  <c:v>8236</c:v>
                </c:pt>
                <c:pt idx="31">
                  <c:v>8320</c:v>
                </c:pt>
                <c:pt idx="32">
                  <c:v>8413</c:v>
                </c:pt>
                <c:pt idx="33">
                  <c:v>8565</c:v>
                </c:pt>
                <c:pt idx="34">
                  <c:v>8652</c:v>
                </c:pt>
                <c:pt idx="35">
                  <c:v>8799</c:v>
                </c:pt>
                <c:pt idx="36">
                  <c:v>8897</c:v>
                </c:pt>
                <c:pt idx="37">
                  <c:v>8961</c:v>
                </c:pt>
                <c:pt idx="38">
                  <c:v>9037</c:v>
                </c:pt>
                <c:pt idx="39">
                  <c:v>9137</c:v>
                </c:pt>
                <c:pt idx="40">
                  <c:v>9241</c:v>
                </c:pt>
                <c:pt idx="41">
                  <c:v>9332</c:v>
                </c:pt>
                <c:pt idx="42">
                  <c:v>9478</c:v>
                </c:pt>
                <c:pt idx="43">
                  <c:v>9583</c:v>
                </c:pt>
                <c:pt idx="44">
                  <c:v>9661</c:v>
                </c:pt>
                <c:pt idx="45">
                  <c:v>9786</c:v>
                </c:pt>
                <c:pt idx="46">
                  <c:v>9887</c:v>
                </c:pt>
                <c:pt idx="47">
                  <c:v>9976</c:v>
                </c:pt>
                <c:pt idx="48">
                  <c:v>10062</c:v>
                </c:pt>
                <c:pt idx="49">
                  <c:v>10156</c:v>
                </c:pt>
                <c:pt idx="50">
                  <c:v>10237</c:v>
                </c:pt>
                <c:pt idx="51">
                  <c:v>10284</c:v>
                </c:pt>
                <c:pt idx="52">
                  <c:v>10331</c:v>
                </c:pt>
                <c:pt idx="53">
                  <c:v>10384</c:v>
                </c:pt>
                <c:pt idx="54">
                  <c:v>10423</c:v>
                </c:pt>
                <c:pt idx="55">
                  <c:v>10450</c:v>
                </c:pt>
                <c:pt idx="56">
                  <c:v>10480</c:v>
                </c:pt>
                <c:pt idx="57">
                  <c:v>10512</c:v>
                </c:pt>
                <c:pt idx="58">
                  <c:v>10537</c:v>
                </c:pt>
                <c:pt idx="59">
                  <c:v>10564</c:v>
                </c:pt>
                <c:pt idx="60">
                  <c:v>10591</c:v>
                </c:pt>
                <c:pt idx="61">
                  <c:v>10613</c:v>
                </c:pt>
                <c:pt idx="62">
                  <c:v>10635</c:v>
                </c:pt>
                <c:pt idx="63">
                  <c:v>10653</c:v>
                </c:pt>
                <c:pt idx="64">
                  <c:v>10661</c:v>
                </c:pt>
              </c:numCache>
            </c:numRef>
          </c:val>
          <c:extLst>
            <c:ext xmlns:c16="http://schemas.microsoft.com/office/drawing/2014/chart" uri="{C3380CC4-5D6E-409C-BE32-E72D297353CC}">
              <c16:uniqueId val="{00000001-7BE2-1048-8480-FB8D0DFDF67C}"/>
            </c:ext>
          </c:extLst>
        </c:ser>
        <c:dLbls>
          <c:showLegendKey val="0"/>
          <c:showVal val="0"/>
          <c:showCatName val="0"/>
          <c:showSerName val="0"/>
          <c:showPercent val="0"/>
          <c:showBubbleSize val="0"/>
        </c:dLbls>
        <c:gapWidth val="150"/>
        <c:axId val="1960313071"/>
        <c:axId val="1988245615"/>
      </c:barChart>
      <c:lineChart>
        <c:grouping val="standard"/>
        <c:varyColors val="0"/>
        <c:ser>
          <c:idx val="1"/>
          <c:order val="1"/>
          <c:tx>
            <c:strRef>
              <c:f>'Korea Trend'!$C$1</c:f>
              <c:strCache>
                <c:ptCount val="1"/>
                <c:pt idx="0">
                  <c:v>Daily New Cases</c:v>
                </c:pt>
              </c:strCache>
            </c:strRef>
          </c:tx>
          <c:spPr>
            <a:ln w="28575" cap="rnd">
              <a:solidFill>
                <a:schemeClr val="accent2"/>
              </a:solidFill>
              <a:round/>
            </a:ln>
            <a:effectLst/>
          </c:spPr>
          <c:marker>
            <c:symbol val="none"/>
          </c:marker>
          <c:dLbls>
            <c:dLbl>
              <c:idx val="64"/>
              <c:layout>
                <c:manualLayout>
                  <c:x val="-2.0407924228141791E-3"/>
                  <c:y val="0.11011585292254589"/>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fld id="{A3258E9B-DFD5-9F4B-92FA-C02551E798BD}" type="VALUE">
                      <a:rPr lang="en-US" sz="1400" b="1">
                        <a:solidFill>
                          <a:schemeClr val="bg1"/>
                        </a:solidFill>
                        <a:latin typeface="Arial" panose="020B0604020202020204" pitchFamily="34" charset="0"/>
                        <a:cs typeface="Arial" panose="020B0604020202020204" pitchFamily="34" charset="0"/>
                      </a:rPr>
                      <a:pPr>
                        <a:defRPr sz="1400" b="1">
                          <a:solidFill>
                            <a:schemeClr val="bg1"/>
                          </a:solidFill>
                          <a:latin typeface="Arial" panose="020B0604020202020204" pitchFamily="34" charset="0"/>
                          <a:cs typeface="Arial" panose="020B0604020202020204" pitchFamily="34" charset="0"/>
                        </a:defRPr>
                      </a:pPr>
                      <a:t>[VALUE]</a:t>
                    </a:fld>
                    <a:endParaRPr lang="en-US"/>
                  </a:p>
                </c:rich>
              </c:tx>
              <c:spPr>
                <a:solidFill>
                  <a:schemeClr val="accent2"/>
                </a:solid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1050688613890466E-2"/>
                      <c:h val="6.4442654940904329E-2"/>
                    </c:manualLayout>
                  </c15:layout>
                  <c15:dlblFieldTable/>
                  <c15:showDataLabelsRange val="0"/>
                </c:ext>
                <c:ext xmlns:c16="http://schemas.microsoft.com/office/drawing/2014/chart" uri="{C3380CC4-5D6E-409C-BE32-E72D297353CC}">
                  <c16:uniqueId val="{00000002-7BE2-1048-8480-FB8D0DFDF67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'Korea Trend'!$A$2:$A$66</c:f>
              <c:numCache>
                <c:formatCode>d\-mmm</c:formatCode>
                <c:ptCount val="65"/>
                <c:pt idx="0">
                  <c:v>43876</c:v>
                </c:pt>
                <c:pt idx="1">
                  <c:v>43877</c:v>
                </c:pt>
                <c:pt idx="2">
                  <c:v>43878</c:v>
                </c:pt>
                <c:pt idx="3">
                  <c:v>43879</c:v>
                </c:pt>
                <c:pt idx="4">
                  <c:v>43880</c:v>
                </c:pt>
                <c:pt idx="5">
                  <c:v>43881</c:v>
                </c:pt>
                <c:pt idx="6">
                  <c:v>43882</c:v>
                </c:pt>
                <c:pt idx="7">
                  <c:v>43883</c:v>
                </c:pt>
                <c:pt idx="8">
                  <c:v>43884</c:v>
                </c:pt>
                <c:pt idx="9">
                  <c:v>43885</c:v>
                </c:pt>
                <c:pt idx="10">
                  <c:v>43886</c:v>
                </c:pt>
                <c:pt idx="11">
                  <c:v>43887</c:v>
                </c:pt>
                <c:pt idx="12">
                  <c:v>43888</c:v>
                </c:pt>
                <c:pt idx="13">
                  <c:v>43889</c:v>
                </c:pt>
                <c:pt idx="14">
                  <c:v>43890</c:v>
                </c:pt>
                <c:pt idx="15">
                  <c:v>43891</c:v>
                </c:pt>
                <c:pt idx="16">
                  <c:v>43892</c:v>
                </c:pt>
                <c:pt idx="17">
                  <c:v>43893</c:v>
                </c:pt>
                <c:pt idx="18">
                  <c:v>43894</c:v>
                </c:pt>
                <c:pt idx="19">
                  <c:v>43895</c:v>
                </c:pt>
                <c:pt idx="20">
                  <c:v>43896</c:v>
                </c:pt>
                <c:pt idx="21">
                  <c:v>43897</c:v>
                </c:pt>
                <c:pt idx="22">
                  <c:v>43898</c:v>
                </c:pt>
                <c:pt idx="23">
                  <c:v>43899</c:v>
                </c:pt>
                <c:pt idx="24">
                  <c:v>43900</c:v>
                </c:pt>
                <c:pt idx="25">
                  <c:v>43901</c:v>
                </c:pt>
                <c:pt idx="26">
                  <c:v>43902</c:v>
                </c:pt>
                <c:pt idx="27">
                  <c:v>43903</c:v>
                </c:pt>
                <c:pt idx="28">
                  <c:v>43904</c:v>
                </c:pt>
                <c:pt idx="29">
                  <c:v>43905</c:v>
                </c:pt>
                <c:pt idx="30">
                  <c:v>43906</c:v>
                </c:pt>
                <c:pt idx="31">
                  <c:v>43907</c:v>
                </c:pt>
                <c:pt idx="32">
                  <c:v>43908</c:v>
                </c:pt>
                <c:pt idx="33">
                  <c:v>43909</c:v>
                </c:pt>
                <c:pt idx="34">
                  <c:v>43910</c:v>
                </c:pt>
                <c:pt idx="35">
                  <c:v>43911</c:v>
                </c:pt>
                <c:pt idx="36">
                  <c:v>43912</c:v>
                </c:pt>
                <c:pt idx="37">
                  <c:v>43913</c:v>
                </c:pt>
                <c:pt idx="38">
                  <c:v>43914</c:v>
                </c:pt>
                <c:pt idx="39">
                  <c:v>43915</c:v>
                </c:pt>
                <c:pt idx="40">
                  <c:v>43916</c:v>
                </c:pt>
                <c:pt idx="41">
                  <c:v>43917</c:v>
                </c:pt>
                <c:pt idx="42">
                  <c:v>43918</c:v>
                </c:pt>
                <c:pt idx="43">
                  <c:v>43919</c:v>
                </c:pt>
                <c:pt idx="44">
                  <c:v>43920</c:v>
                </c:pt>
                <c:pt idx="45">
                  <c:v>43921</c:v>
                </c:pt>
                <c:pt idx="46">
                  <c:v>43922</c:v>
                </c:pt>
                <c:pt idx="47">
                  <c:v>43923</c:v>
                </c:pt>
                <c:pt idx="48">
                  <c:v>43924</c:v>
                </c:pt>
                <c:pt idx="49">
                  <c:v>43925</c:v>
                </c:pt>
                <c:pt idx="50">
                  <c:v>43926</c:v>
                </c:pt>
                <c:pt idx="51">
                  <c:v>43927</c:v>
                </c:pt>
                <c:pt idx="52">
                  <c:v>43928</c:v>
                </c:pt>
                <c:pt idx="53">
                  <c:v>43929</c:v>
                </c:pt>
                <c:pt idx="54">
                  <c:v>43930</c:v>
                </c:pt>
                <c:pt idx="55">
                  <c:v>43931</c:v>
                </c:pt>
                <c:pt idx="56">
                  <c:v>43932</c:v>
                </c:pt>
                <c:pt idx="57">
                  <c:v>43933</c:v>
                </c:pt>
                <c:pt idx="58">
                  <c:v>43934</c:v>
                </c:pt>
                <c:pt idx="59">
                  <c:v>43935</c:v>
                </c:pt>
                <c:pt idx="60">
                  <c:v>43936</c:v>
                </c:pt>
                <c:pt idx="61">
                  <c:v>43937</c:v>
                </c:pt>
                <c:pt idx="62">
                  <c:v>43938</c:v>
                </c:pt>
                <c:pt idx="63">
                  <c:v>43939</c:v>
                </c:pt>
                <c:pt idx="64">
                  <c:v>43940</c:v>
                </c:pt>
              </c:numCache>
            </c:numRef>
          </c:cat>
          <c:val>
            <c:numRef>
              <c:f>'Korea Trend'!$C$2:$C$66</c:f>
              <c:numCache>
                <c:formatCode>General</c:formatCode>
                <c:ptCount val="65"/>
                <c:pt idx="0">
                  <c:v>0</c:v>
                </c:pt>
                <c:pt idx="1">
                  <c:v>1</c:v>
                </c:pt>
                <c:pt idx="2">
                  <c:v>1</c:v>
                </c:pt>
                <c:pt idx="3">
                  <c:v>1</c:v>
                </c:pt>
                <c:pt idx="4">
                  <c:v>27</c:v>
                </c:pt>
                <c:pt idx="5">
                  <c:v>53</c:v>
                </c:pt>
                <c:pt idx="6">
                  <c:v>98</c:v>
                </c:pt>
                <c:pt idx="7">
                  <c:v>227</c:v>
                </c:pt>
                <c:pt idx="8">
                  <c:v>166</c:v>
                </c:pt>
                <c:pt idx="9">
                  <c:v>231</c:v>
                </c:pt>
                <c:pt idx="10">
                  <c:v>144</c:v>
                </c:pt>
                <c:pt idx="11">
                  <c:v>284</c:v>
                </c:pt>
                <c:pt idx="12">
                  <c:v>505</c:v>
                </c:pt>
                <c:pt idx="13">
                  <c:v>571</c:v>
                </c:pt>
                <c:pt idx="14">
                  <c:v>813</c:v>
                </c:pt>
                <c:pt idx="15">
                  <c:v>586</c:v>
                </c:pt>
                <c:pt idx="16">
                  <c:v>599</c:v>
                </c:pt>
                <c:pt idx="17">
                  <c:v>851</c:v>
                </c:pt>
                <c:pt idx="18">
                  <c:v>435</c:v>
                </c:pt>
                <c:pt idx="19">
                  <c:v>663</c:v>
                </c:pt>
                <c:pt idx="20">
                  <c:v>309</c:v>
                </c:pt>
                <c:pt idx="21">
                  <c:v>448</c:v>
                </c:pt>
                <c:pt idx="22">
                  <c:v>272</c:v>
                </c:pt>
                <c:pt idx="23">
                  <c:v>165</c:v>
                </c:pt>
                <c:pt idx="24">
                  <c:v>35</c:v>
                </c:pt>
                <c:pt idx="25">
                  <c:v>242</c:v>
                </c:pt>
                <c:pt idx="26">
                  <c:v>114</c:v>
                </c:pt>
                <c:pt idx="27">
                  <c:v>110</c:v>
                </c:pt>
                <c:pt idx="28">
                  <c:v>107</c:v>
                </c:pt>
                <c:pt idx="29">
                  <c:v>76</c:v>
                </c:pt>
                <c:pt idx="30">
                  <c:v>74</c:v>
                </c:pt>
                <c:pt idx="31">
                  <c:v>84</c:v>
                </c:pt>
                <c:pt idx="32">
                  <c:v>93</c:v>
                </c:pt>
                <c:pt idx="33">
                  <c:v>152</c:v>
                </c:pt>
                <c:pt idx="34">
                  <c:v>87</c:v>
                </c:pt>
                <c:pt idx="35">
                  <c:v>147</c:v>
                </c:pt>
                <c:pt idx="36">
                  <c:v>98</c:v>
                </c:pt>
                <c:pt idx="37">
                  <c:v>64</c:v>
                </c:pt>
                <c:pt idx="38">
                  <c:v>76</c:v>
                </c:pt>
                <c:pt idx="39">
                  <c:v>100</c:v>
                </c:pt>
                <c:pt idx="40">
                  <c:v>104</c:v>
                </c:pt>
                <c:pt idx="41">
                  <c:v>91</c:v>
                </c:pt>
                <c:pt idx="42">
                  <c:v>146</c:v>
                </c:pt>
                <c:pt idx="43">
                  <c:v>105</c:v>
                </c:pt>
                <c:pt idx="44">
                  <c:v>78</c:v>
                </c:pt>
                <c:pt idx="45">
                  <c:v>125</c:v>
                </c:pt>
                <c:pt idx="46">
                  <c:v>101</c:v>
                </c:pt>
                <c:pt idx="47">
                  <c:v>89</c:v>
                </c:pt>
                <c:pt idx="48">
                  <c:v>86</c:v>
                </c:pt>
                <c:pt idx="49">
                  <c:v>94</c:v>
                </c:pt>
                <c:pt idx="50">
                  <c:v>81</c:v>
                </c:pt>
                <c:pt idx="51">
                  <c:v>47</c:v>
                </c:pt>
                <c:pt idx="52">
                  <c:v>47</c:v>
                </c:pt>
                <c:pt idx="53">
                  <c:v>53</c:v>
                </c:pt>
                <c:pt idx="54">
                  <c:v>39</c:v>
                </c:pt>
                <c:pt idx="55">
                  <c:v>27</c:v>
                </c:pt>
                <c:pt idx="56">
                  <c:v>30</c:v>
                </c:pt>
                <c:pt idx="57">
                  <c:v>32</c:v>
                </c:pt>
                <c:pt idx="58">
                  <c:v>25</c:v>
                </c:pt>
                <c:pt idx="59">
                  <c:v>27</c:v>
                </c:pt>
                <c:pt idx="60">
                  <c:v>27</c:v>
                </c:pt>
                <c:pt idx="61">
                  <c:v>22</c:v>
                </c:pt>
                <c:pt idx="62">
                  <c:v>22</c:v>
                </c:pt>
                <c:pt idx="63">
                  <c:v>18</c:v>
                </c:pt>
                <c:pt idx="64">
                  <c:v>8</c:v>
                </c:pt>
              </c:numCache>
            </c:numRef>
          </c:val>
          <c:smooth val="0"/>
          <c:extLst>
            <c:ext xmlns:c16="http://schemas.microsoft.com/office/drawing/2014/chart" uri="{C3380CC4-5D6E-409C-BE32-E72D297353CC}">
              <c16:uniqueId val="{00000003-7BE2-1048-8480-FB8D0DFDF67C}"/>
            </c:ext>
          </c:extLst>
        </c:ser>
        <c:dLbls>
          <c:showLegendKey val="0"/>
          <c:showVal val="0"/>
          <c:showCatName val="0"/>
          <c:showSerName val="0"/>
          <c:showPercent val="0"/>
          <c:showBubbleSize val="0"/>
        </c:dLbls>
        <c:marker val="1"/>
        <c:smooth val="0"/>
        <c:axId val="1991951791"/>
        <c:axId val="1988629967"/>
      </c:lineChart>
      <c:dateAx>
        <c:axId val="1960313071"/>
        <c:scaling>
          <c:orientation val="minMax"/>
        </c:scaling>
        <c:delete val="0"/>
        <c:axPos val="b"/>
        <c:numFmt formatCode="d\-mmm" sourceLinked="1"/>
        <c:majorTickMark val="out"/>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8245615"/>
        <c:crosses val="autoZero"/>
        <c:auto val="1"/>
        <c:lblOffset val="100"/>
        <c:baseTimeUnit val="days"/>
      </c:dateAx>
      <c:valAx>
        <c:axId val="1988245615"/>
        <c:scaling>
          <c:orientation val="minMax"/>
        </c:scaling>
        <c:delete val="0"/>
        <c:axPos val="l"/>
        <c:majorGridlines>
          <c:spPr>
            <a:ln>
              <a:solidFill>
                <a:schemeClr val="tx1">
                  <a:lumMod val="15000"/>
                  <a:lumOff val="85000"/>
                </a:schemeClr>
              </a:solidFill>
            </a:ln>
            <a:effectLst/>
          </c:spPr>
        </c:majorGridlines>
        <c:minorGridlines>
          <c:spPr>
            <a:ln>
              <a:solidFill>
                <a:schemeClr val="tx1">
                  <a:lumMod val="5000"/>
                  <a:lumOff val="95000"/>
                </a:schemeClr>
              </a:solidFill>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0313071"/>
        <c:crosses val="autoZero"/>
        <c:crossBetween val="between"/>
      </c:valAx>
      <c:valAx>
        <c:axId val="1988629967"/>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1951791"/>
        <c:crosses val="max"/>
        <c:crossBetween val="between"/>
      </c:valAx>
      <c:dateAx>
        <c:axId val="1991951791"/>
        <c:scaling>
          <c:orientation val="minMax"/>
        </c:scaling>
        <c:delete val="1"/>
        <c:axPos val="b"/>
        <c:numFmt formatCode="d\-mmm" sourceLinked="1"/>
        <c:majorTickMark val="out"/>
        <c:minorTickMark val="none"/>
        <c:tickLblPos val="nextTo"/>
        <c:crossAx val="1988629967"/>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'UK Trend'!$B$1</c:f>
              <c:strCache>
                <c:ptCount val="1"/>
                <c:pt idx="0">
                  <c:v>Total Coronavirus Cases</c:v>
                </c:pt>
              </c:strCache>
            </c:strRef>
          </c:tx>
          <c:spPr>
            <a:solidFill>
              <a:schemeClr val="accent1"/>
            </a:solidFill>
            <a:ln>
              <a:noFill/>
            </a:ln>
            <a:effectLst/>
          </c:spPr>
          <c:invertIfNegative val="0"/>
          <c:dLbls>
            <c:dLbl>
              <c:idx val="63"/>
              <c:layout>
                <c:manualLayout>
                  <c:x val="-2.4717993482820618E-3"/>
                  <c:y val="-6.8418750688377633E-2"/>
                </c:manualLayout>
              </c:layout>
              <c:spPr>
                <a:solidFill>
                  <a:schemeClr val="accent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C00-EE4A-BCAC-BB776DDDC38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'UK Trend'!$A$2:$A$65</c:f>
              <c:numCache>
                <c:formatCode>d\-mmm</c:formatCode>
                <c:ptCount val="64"/>
                <c:pt idx="0">
                  <c:v>43876</c:v>
                </c:pt>
                <c:pt idx="1">
                  <c:v>43877</c:v>
                </c:pt>
                <c:pt idx="2">
                  <c:v>43878</c:v>
                </c:pt>
                <c:pt idx="3">
                  <c:v>43879</c:v>
                </c:pt>
                <c:pt idx="4">
                  <c:v>43880</c:v>
                </c:pt>
                <c:pt idx="5">
                  <c:v>43881</c:v>
                </c:pt>
                <c:pt idx="6">
                  <c:v>43882</c:v>
                </c:pt>
                <c:pt idx="7">
                  <c:v>43883</c:v>
                </c:pt>
                <c:pt idx="8">
                  <c:v>43884</c:v>
                </c:pt>
                <c:pt idx="9">
                  <c:v>43885</c:v>
                </c:pt>
                <c:pt idx="10">
                  <c:v>43886</c:v>
                </c:pt>
                <c:pt idx="11">
                  <c:v>43887</c:v>
                </c:pt>
                <c:pt idx="12">
                  <c:v>43888</c:v>
                </c:pt>
                <c:pt idx="13">
                  <c:v>43889</c:v>
                </c:pt>
                <c:pt idx="14">
                  <c:v>43890</c:v>
                </c:pt>
                <c:pt idx="15">
                  <c:v>43891</c:v>
                </c:pt>
                <c:pt idx="16">
                  <c:v>43892</c:v>
                </c:pt>
                <c:pt idx="17">
                  <c:v>43893</c:v>
                </c:pt>
                <c:pt idx="18">
                  <c:v>43894</c:v>
                </c:pt>
                <c:pt idx="19">
                  <c:v>43895</c:v>
                </c:pt>
                <c:pt idx="20">
                  <c:v>43896</c:v>
                </c:pt>
                <c:pt idx="21">
                  <c:v>43897</c:v>
                </c:pt>
                <c:pt idx="22">
                  <c:v>43898</c:v>
                </c:pt>
                <c:pt idx="23">
                  <c:v>43899</c:v>
                </c:pt>
                <c:pt idx="24">
                  <c:v>43900</c:v>
                </c:pt>
                <c:pt idx="25">
                  <c:v>43901</c:v>
                </c:pt>
                <c:pt idx="26">
                  <c:v>43902</c:v>
                </c:pt>
                <c:pt idx="27">
                  <c:v>43903</c:v>
                </c:pt>
                <c:pt idx="28">
                  <c:v>43904</c:v>
                </c:pt>
                <c:pt idx="29">
                  <c:v>43905</c:v>
                </c:pt>
                <c:pt idx="30">
                  <c:v>43906</c:v>
                </c:pt>
                <c:pt idx="31">
                  <c:v>43907</c:v>
                </c:pt>
                <c:pt idx="32">
                  <c:v>43908</c:v>
                </c:pt>
                <c:pt idx="33">
                  <c:v>43909</c:v>
                </c:pt>
                <c:pt idx="34">
                  <c:v>43910</c:v>
                </c:pt>
                <c:pt idx="35">
                  <c:v>43911</c:v>
                </c:pt>
                <c:pt idx="36">
                  <c:v>43912</c:v>
                </c:pt>
                <c:pt idx="37">
                  <c:v>43913</c:v>
                </c:pt>
                <c:pt idx="38">
                  <c:v>43914</c:v>
                </c:pt>
                <c:pt idx="39">
                  <c:v>43915</c:v>
                </c:pt>
                <c:pt idx="40">
                  <c:v>43916</c:v>
                </c:pt>
                <c:pt idx="41">
                  <c:v>43917</c:v>
                </c:pt>
                <c:pt idx="42">
                  <c:v>43918</c:v>
                </c:pt>
                <c:pt idx="43">
                  <c:v>43919</c:v>
                </c:pt>
                <c:pt idx="44">
                  <c:v>43920</c:v>
                </c:pt>
                <c:pt idx="45">
                  <c:v>43921</c:v>
                </c:pt>
                <c:pt idx="46">
                  <c:v>43922</c:v>
                </c:pt>
                <c:pt idx="47">
                  <c:v>43923</c:v>
                </c:pt>
                <c:pt idx="48">
                  <c:v>43924</c:v>
                </c:pt>
                <c:pt idx="49">
                  <c:v>43925</c:v>
                </c:pt>
                <c:pt idx="50">
                  <c:v>43926</c:v>
                </c:pt>
                <c:pt idx="51">
                  <c:v>43927</c:v>
                </c:pt>
                <c:pt idx="52">
                  <c:v>43928</c:v>
                </c:pt>
                <c:pt idx="53">
                  <c:v>43929</c:v>
                </c:pt>
                <c:pt idx="54">
                  <c:v>43930</c:v>
                </c:pt>
                <c:pt idx="55">
                  <c:v>43931</c:v>
                </c:pt>
                <c:pt idx="56">
                  <c:v>43932</c:v>
                </c:pt>
                <c:pt idx="57">
                  <c:v>43933</c:v>
                </c:pt>
                <c:pt idx="58">
                  <c:v>43934</c:v>
                </c:pt>
                <c:pt idx="59">
                  <c:v>43935</c:v>
                </c:pt>
                <c:pt idx="60">
                  <c:v>43936</c:v>
                </c:pt>
                <c:pt idx="61">
                  <c:v>43937</c:v>
                </c:pt>
                <c:pt idx="62">
                  <c:v>43938</c:v>
                </c:pt>
                <c:pt idx="63">
                  <c:v>43939</c:v>
                </c:pt>
              </c:numCache>
            </c:numRef>
          </c:cat>
          <c:val>
            <c:numRef>
              <c:f>'UK Trend'!$B$2:$B$65</c:f>
              <c:numCache>
                <c:formatCode>General</c:formatCode>
                <c:ptCount val="64"/>
                <c:pt idx="0">
                  <c:v>1</c:v>
                </c:pt>
                <c:pt idx="1">
                  <c:v>1</c:v>
                </c:pt>
                <c:pt idx="2">
                  <c:v>1</c:v>
                </c:pt>
                <c:pt idx="3">
                  <c:v>1</c:v>
                </c:pt>
                <c:pt idx="4">
                  <c:v>1</c:v>
                </c:pt>
                <c:pt idx="5">
                  <c:v>1</c:v>
                </c:pt>
                <c:pt idx="6">
                  <c:v>1</c:v>
                </c:pt>
                <c:pt idx="7">
                  <c:v>1</c:v>
                </c:pt>
                <c:pt idx="8">
                  <c:v>5</c:v>
                </c:pt>
                <c:pt idx="9">
                  <c:v>5</c:v>
                </c:pt>
                <c:pt idx="10">
                  <c:v>5</c:v>
                </c:pt>
                <c:pt idx="11">
                  <c:v>5</c:v>
                </c:pt>
                <c:pt idx="12">
                  <c:v>5</c:v>
                </c:pt>
                <c:pt idx="13">
                  <c:v>8</c:v>
                </c:pt>
                <c:pt idx="14">
                  <c:v>15</c:v>
                </c:pt>
                <c:pt idx="15">
                  <c:v>28</c:v>
                </c:pt>
                <c:pt idx="16">
                  <c:v>31</c:v>
                </c:pt>
                <c:pt idx="17">
                  <c:v>43</c:v>
                </c:pt>
                <c:pt idx="18">
                  <c:v>79</c:v>
                </c:pt>
                <c:pt idx="19">
                  <c:v>97</c:v>
                </c:pt>
                <c:pt idx="20">
                  <c:v>144</c:v>
                </c:pt>
                <c:pt idx="21">
                  <c:v>189</c:v>
                </c:pt>
                <c:pt idx="22">
                  <c:v>257</c:v>
                </c:pt>
                <c:pt idx="23">
                  <c:v>298</c:v>
                </c:pt>
                <c:pt idx="24">
                  <c:v>359</c:v>
                </c:pt>
                <c:pt idx="25">
                  <c:v>434</c:v>
                </c:pt>
                <c:pt idx="26">
                  <c:v>562</c:v>
                </c:pt>
                <c:pt idx="27">
                  <c:v>769</c:v>
                </c:pt>
                <c:pt idx="28">
                  <c:v>1101</c:v>
                </c:pt>
                <c:pt idx="29">
                  <c:v>1336</c:v>
                </c:pt>
                <c:pt idx="30">
                  <c:v>1436</c:v>
                </c:pt>
                <c:pt idx="31">
                  <c:v>1814</c:v>
                </c:pt>
                <c:pt idx="32">
                  <c:v>2457</c:v>
                </c:pt>
                <c:pt idx="33">
                  <c:v>3060</c:v>
                </c:pt>
                <c:pt idx="34">
                  <c:v>3741</c:v>
                </c:pt>
                <c:pt idx="35">
                  <c:v>4692</c:v>
                </c:pt>
                <c:pt idx="36">
                  <c:v>5309</c:v>
                </c:pt>
                <c:pt idx="37">
                  <c:v>6180</c:v>
                </c:pt>
                <c:pt idx="38">
                  <c:v>7520</c:v>
                </c:pt>
                <c:pt idx="39">
                  <c:v>8931</c:v>
                </c:pt>
                <c:pt idx="40">
                  <c:v>10945</c:v>
                </c:pt>
                <c:pt idx="41">
                  <c:v>13649</c:v>
                </c:pt>
                <c:pt idx="42">
                  <c:v>15935</c:v>
                </c:pt>
                <c:pt idx="43">
                  <c:v>18159</c:v>
                </c:pt>
                <c:pt idx="44">
                  <c:v>20598</c:v>
                </c:pt>
                <c:pt idx="45">
                  <c:v>23226</c:v>
                </c:pt>
                <c:pt idx="46">
                  <c:v>26987</c:v>
                </c:pt>
                <c:pt idx="47">
                  <c:v>30662</c:v>
                </c:pt>
                <c:pt idx="48">
                  <c:v>34428</c:v>
                </c:pt>
                <c:pt idx="49">
                  <c:v>37455</c:v>
                </c:pt>
                <c:pt idx="50">
                  <c:v>42737</c:v>
                </c:pt>
                <c:pt idx="51">
                  <c:v>46100</c:v>
                </c:pt>
                <c:pt idx="52">
                  <c:v>48948</c:v>
                </c:pt>
                <c:pt idx="53">
                  <c:v>53501</c:v>
                </c:pt>
                <c:pt idx="54">
                  <c:v>56964</c:v>
                </c:pt>
                <c:pt idx="55">
                  <c:v>64456</c:v>
                </c:pt>
                <c:pt idx="56">
                  <c:v>68772</c:v>
                </c:pt>
                <c:pt idx="57">
                  <c:v>73323</c:v>
                </c:pt>
                <c:pt idx="58">
                  <c:v>76948</c:v>
                </c:pt>
                <c:pt idx="59">
                  <c:v>81422</c:v>
                </c:pt>
                <c:pt idx="60">
                  <c:v>85264</c:v>
                </c:pt>
                <c:pt idx="61">
                  <c:v>89020</c:v>
                </c:pt>
                <c:pt idx="62">
                  <c:v>93772</c:v>
                </c:pt>
                <c:pt idx="63">
                  <c:v>98409</c:v>
                </c:pt>
              </c:numCache>
            </c:numRef>
          </c:val>
          <c:extLst>
            <c:ext xmlns:c16="http://schemas.microsoft.com/office/drawing/2014/chart" uri="{C3380CC4-5D6E-409C-BE32-E72D297353CC}">
              <c16:uniqueId val="{00000001-5C00-EE4A-BCAC-BB776DDDC380}"/>
            </c:ext>
          </c:extLst>
        </c:ser>
        <c:dLbls>
          <c:showLegendKey val="0"/>
          <c:showVal val="0"/>
          <c:showCatName val="0"/>
          <c:showSerName val="0"/>
          <c:showPercent val="0"/>
          <c:showBubbleSize val="0"/>
        </c:dLbls>
        <c:gapWidth val="168"/>
        <c:overlap val="30"/>
        <c:axId val="1994479407"/>
        <c:axId val="1961154943"/>
      </c:barChart>
      <c:lineChart>
        <c:grouping val="standard"/>
        <c:varyColors val="0"/>
        <c:ser>
          <c:idx val="1"/>
          <c:order val="1"/>
          <c:tx>
            <c:strRef>
              <c:f>'UK Trend'!$C$1</c:f>
              <c:strCache>
                <c:ptCount val="1"/>
                <c:pt idx="0">
                  <c:v>Daily New Cases</c:v>
                </c:pt>
              </c:strCache>
            </c:strRef>
          </c:tx>
          <c:spPr>
            <a:ln w="28575" cap="rnd">
              <a:solidFill>
                <a:schemeClr val="accent2"/>
              </a:solidFill>
              <a:round/>
            </a:ln>
            <a:effectLst/>
          </c:spPr>
          <c:marker>
            <c:symbol val="none"/>
          </c:marker>
          <c:dLbls>
            <c:dLbl>
              <c:idx val="63"/>
              <c:layout>
                <c:manualLayout>
                  <c:x val="6.2394443706472857E-3"/>
                  <c:y val="-1.1582701888189913E-3"/>
                </c:manualLayout>
              </c:layout>
              <c:spPr>
                <a:solidFill>
                  <a:schemeClr val="accent2"/>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C00-EE4A-BCAC-BB776DDDC38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'UK Trend'!$A$2:$A$65</c:f>
              <c:numCache>
                <c:formatCode>d\-mmm</c:formatCode>
                <c:ptCount val="64"/>
                <c:pt idx="0">
                  <c:v>43876</c:v>
                </c:pt>
                <c:pt idx="1">
                  <c:v>43877</c:v>
                </c:pt>
                <c:pt idx="2">
                  <c:v>43878</c:v>
                </c:pt>
                <c:pt idx="3">
                  <c:v>43879</c:v>
                </c:pt>
                <c:pt idx="4">
                  <c:v>43880</c:v>
                </c:pt>
                <c:pt idx="5">
                  <c:v>43881</c:v>
                </c:pt>
                <c:pt idx="6">
                  <c:v>43882</c:v>
                </c:pt>
                <c:pt idx="7">
                  <c:v>43883</c:v>
                </c:pt>
                <c:pt idx="8">
                  <c:v>43884</c:v>
                </c:pt>
                <c:pt idx="9">
                  <c:v>43885</c:v>
                </c:pt>
                <c:pt idx="10">
                  <c:v>43886</c:v>
                </c:pt>
                <c:pt idx="11">
                  <c:v>43887</c:v>
                </c:pt>
                <c:pt idx="12">
                  <c:v>43888</c:v>
                </c:pt>
                <c:pt idx="13">
                  <c:v>43889</c:v>
                </c:pt>
                <c:pt idx="14">
                  <c:v>43890</c:v>
                </c:pt>
                <c:pt idx="15">
                  <c:v>43891</c:v>
                </c:pt>
                <c:pt idx="16">
                  <c:v>43892</c:v>
                </c:pt>
                <c:pt idx="17">
                  <c:v>43893</c:v>
                </c:pt>
                <c:pt idx="18">
                  <c:v>43894</c:v>
                </c:pt>
                <c:pt idx="19">
                  <c:v>43895</c:v>
                </c:pt>
                <c:pt idx="20">
                  <c:v>43896</c:v>
                </c:pt>
                <c:pt idx="21">
                  <c:v>43897</c:v>
                </c:pt>
                <c:pt idx="22">
                  <c:v>43898</c:v>
                </c:pt>
                <c:pt idx="23">
                  <c:v>43899</c:v>
                </c:pt>
                <c:pt idx="24">
                  <c:v>43900</c:v>
                </c:pt>
                <c:pt idx="25">
                  <c:v>43901</c:v>
                </c:pt>
                <c:pt idx="26">
                  <c:v>43902</c:v>
                </c:pt>
                <c:pt idx="27">
                  <c:v>43903</c:v>
                </c:pt>
                <c:pt idx="28">
                  <c:v>43904</c:v>
                </c:pt>
                <c:pt idx="29">
                  <c:v>43905</c:v>
                </c:pt>
                <c:pt idx="30">
                  <c:v>43906</c:v>
                </c:pt>
                <c:pt idx="31">
                  <c:v>43907</c:v>
                </c:pt>
                <c:pt idx="32">
                  <c:v>43908</c:v>
                </c:pt>
                <c:pt idx="33">
                  <c:v>43909</c:v>
                </c:pt>
                <c:pt idx="34">
                  <c:v>43910</c:v>
                </c:pt>
                <c:pt idx="35">
                  <c:v>43911</c:v>
                </c:pt>
                <c:pt idx="36">
                  <c:v>43912</c:v>
                </c:pt>
                <c:pt idx="37">
                  <c:v>43913</c:v>
                </c:pt>
                <c:pt idx="38">
                  <c:v>43914</c:v>
                </c:pt>
                <c:pt idx="39">
                  <c:v>43915</c:v>
                </c:pt>
                <c:pt idx="40">
                  <c:v>43916</c:v>
                </c:pt>
                <c:pt idx="41">
                  <c:v>43917</c:v>
                </c:pt>
                <c:pt idx="42">
                  <c:v>43918</c:v>
                </c:pt>
                <c:pt idx="43">
                  <c:v>43919</c:v>
                </c:pt>
                <c:pt idx="44">
                  <c:v>43920</c:v>
                </c:pt>
                <c:pt idx="45">
                  <c:v>43921</c:v>
                </c:pt>
                <c:pt idx="46">
                  <c:v>43922</c:v>
                </c:pt>
                <c:pt idx="47">
                  <c:v>43923</c:v>
                </c:pt>
                <c:pt idx="48">
                  <c:v>43924</c:v>
                </c:pt>
                <c:pt idx="49">
                  <c:v>43925</c:v>
                </c:pt>
                <c:pt idx="50">
                  <c:v>43926</c:v>
                </c:pt>
                <c:pt idx="51">
                  <c:v>43927</c:v>
                </c:pt>
                <c:pt idx="52">
                  <c:v>43928</c:v>
                </c:pt>
                <c:pt idx="53">
                  <c:v>43929</c:v>
                </c:pt>
                <c:pt idx="54">
                  <c:v>43930</c:v>
                </c:pt>
                <c:pt idx="55">
                  <c:v>43931</c:v>
                </c:pt>
                <c:pt idx="56">
                  <c:v>43932</c:v>
                </c:pt>
                <c:pt idx="57">
                  <c:v>43933</c:v>
                </c:pt>
                <c:pt idx="58">
                  <c:v>43934</c:v>
                </c:pt>
                <c:pt idx="59">
                  <c:v>43935</c:v>
                </c:pt>
                <c:pt idx="60">
                  <c:v>43936</c:v>
                </c:pt>
                <c:pt idx="61">
                  <c:v>43937</c:v>
                </c:pt>
                <c:pt idx="62">
                  <c:v>43938</c:v>
                </c:pt>
                <c:pt idx="63">
                  <c:v>43939</c:v>
                </c:pt>
              </c:numCache>
            </c:numRef>
          </c:cat>
          <c:val>
            <c:numRef>
              <c:f>'UK Trend'!$C$2:$C$65</c:f>
              <c:numCache>
                <c:formatCode>General</c:formatCode>
                <c:ptCount val="64"/>
                <c:pt idx="1">
                  <c:v>0</c:v>
                </c:pt>
                <c:pt idx="2">
                  <c:v>0</c:v>
                </c:pt>
                <c:pt idx="3">
                  <c:v>0</c:v>
                </c:pt>
                <c:pt idx="4">
                  <c:v>0</c:v>
                </c:pt>
                <c:pt idx="5">
                  <c:v>0</c:v>
                </c:pt>
                <c:pt idx="6">
                  <c:v>0</c:v>
                </c:pt>
                <c:pt idx="7">
                  <c:v>0</c:v>
                </c:pt>
                <c:pt idx="8">
                  <c:v>4</c:v>
                </c:pt>
                <c:pt idx="9">
                  <c:v>0</c:v>
                </c:pt>
                <c:pt idx="10">
                  <c:v>0</c:v>
                </c:pt>
                <c:pt idx="11">
                  <c:v>0</c:v>
                </c:pt>
                <c:pt idx="12">
                  <c:v>0</c:v>
                </c:pt>
                <c:pt idx="13">
                  <c:v>3</c:v>
                </c:pt>
                <c:pt idx="14">
                  <c:v>7</c:v>
                </c:pt>
                <c:pt idx="15">
                  <c:v>13</c:v>
                </c:pt>
                <c:pt idx="16">
                  <c:v>3</c:v>
                </c:pt>
                <c:pt idx="17">
                  <c:v>12</c:v>
                </c:pt>
                <c:pt idx="18">
                  <c:v>36</c:v>
                </c:pt>
                <c:pt idx="19">
                  <c:v>18</c:v>
                </c:pt>
                <c:pt idx="20">
                  <c:v>47</c:v>
                </c:pt>
                <c:pt idx="21">
                  <c:v>45</c:v>
                </c:pt>
                <c:pt idx="22">
                  <c:v>68</c:v>
                </c:pt>
                <c:pt idx="23">
                  <c:v>41</c:v>
                </c:pt>
                <c:pt idx="24">
                  <c:v>61</c:v>
                </c:pt>
                <c:pt idx="25">
                  <c:v>75</c:v>
                </c:pt>
                <c:pt idx="26">
                  <c:v>128</c:v>
                </c:pt>
                <c:pt idx="27">
                  <c:v>207</c:v>
                </c:pt>
                <c:pt idx="28">
                  <c:v>332</c:v>
                </c:pt>
                <c:pt idx="29">
                  <c:v>235</c:v>
                </c:pt>
                <c:pt idx="30">
                  <c:v>100</c:v>
                </c:pt>
                <c:pt idx="31">
                  <c:v>378</c:v>
                </c:pt>
                <c:pt idx="32">
                  <c:v>643</c:v>
                </c:pt>
                <c:pt idx="33">
                  <c:v>603</c:v>
                </c:pt>
                <c:pt idx="34">
                  <c:v>681</c:v>
                </c:pt>
                <c:pt idx="35">
                  <c:v>951</c:v>
                </c:pt>
                <c:pt idx="36">
                  <c:v>617</c:v>
                </c:pt>
                <c:pt idx="37">
                  <c:v>871</c:v>
                </c:pt>
                <c:pt idx="38">
                  <c:v>1340</c:v>
                </c:pt>
                <c:pt idx="39">
                  <c:v>1411</c:v>
                </c:pt>
                <c:pt idx="40">
                  <c:v>2014</c:v>
                </c:pt>
                <c:pt idx="41">
                  <c:v>2704</c:v>
                </c:pt>
                <c:pt idx="42">
                  <c:v>2286</c:v>
                </c:pt>
                <c:pt idx="43">
                  <c:v>2224</c:v>
                </c:pt>
                <c:pt idx="44">
                  <c:v>2439</c:v>
                </c:pt>
                <c:pt idx="45">
                  <c:v>2628</c:v>
                </c:pt>
                <c:pt idx="46">
                  <c:v>3761</c:v>
                </c:pt>
                <c:pt idx="47">
                  <c:v>3675</c:v>
                </c:pt>
                <c:pt idx="48">
                  <c:v>3766</c:v>
                </c:pt>
                <c:pt idx="49">
                  <c:v>3027</c:v>
                </c:pt>
                <c:pt idx="50">
                  <c:v>5282</c:v>
                </c:pt>
                <c:pt idx="51">
                  <c:v>3363</c:v>
                </c:pt>
                <c:pt idx="52">
                  <c:v>2848</c:v>
                </c:pt>
                <c:pt idx="53">
                  <c:v>4553</c:v>
                </c:pt>
                <c:pt idx="54">
                  <c:v>3463</c:v>
                </c:pt>
                <c:pt idx="55">
                  <c:v>7492</c:v>
                </c:pt>
                <c:pt idx="56">
                  <c:v>4316</c:v>
                </c:pt>
                <c:pt idx="57">
                  <c:v>4551</c:v>
                </c:pt>
                <c:pt idx="58">
                  <c:v>3625</c:v>
                </c:pt>
                <c:pt idx="59">
                  <c:v>4474</c:v>
                </c:pt>
                <c:pt idx="60">
                  <c:v>3842</c:v>
                </c:pt>
                <c:pt idx="61">
                  <c:v>3756</c:v>
                </c:pt>
                <c:pt idx="62">
                  <c:v>4752</c:v>
                </c:pt>
                <c:pt idx="63">
                  <c:v>4637</c:v>
                </c:pt>
              </c:numCache>
            </c:numRef>
          </c:val>
          <c:smooth val="0"/>
          <c:extLst>
            <c:ext xmlns:c16="http://schemas.microsoft.com/office/drawing/2014/chart" uri="{C3380CC4-5D6E-409C-BE32-E72D297353CC}">
              <c16:uniqueId val="{00000003-5C00-EE4A-BCAC-BB776DDDC380}"/>
            </c:ext>
          </c:extLst>
        </c:ser>
        <c:dLbls>
          <c:showLegendKey val="0"/>
          <c:showVal val="0"/>
          <c:showCatName val="0"/>
          <c:showSerName val="0"/>
          <c:showPercent val="0"/>
          <c:showBubbleSize val="0"/>
        </c:dLbls>
        <c:marker val="1"/>
        <c:smooth val="0"/>
        <c:axId val="1990721471"/>
        <c:axId val="1962198367"/>
      </c:lineChart>
      <c:dateAx>
        <c:axId val="1990721471"/>
        <c:scaling>
          <c:orientation val="minMax"/>
        </c:scaling>
        <c:delete val="0"/>
        <c:axPos val="b"/>
        <c:numFmt formatCode="d\-mmm"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2198367"/>
        <c:crosses val="autoZero"/>
        <c:auto val="1"/>
        <c:lblOffset val="100"/>
        <c:baseTimeUnit val="days"/>
      </c:dateAx>
      <c:valAx>
        <c:axId val="19621983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0721471"/>
        <c:crosses val="autoZero"/>
        <c:crossBetween val="between"/>
      </c:valAx>
      <c:valAx>
        <c:axId val="1961154943"/>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4479407"/>
        <c:crosses val="max"/>
        <c:crossBetween val="between"/>
      </c:valAx>
      <c:dateAx>
        <c:axId val="1994479407"/>
        <c:scaling>
          <c:orientation val="minMax"/>
        </c:scaling>
        <c:delete val="1"/>
        <c:axPos val="b"/>
        <c:numFmt formatCode="d\-mmm" sourceLinked="1"/>
        <c:majorTickMark val="out"/>
        <c:minorTickMark val="none"/>
        <c:tickLblPos val="nextTo"/>
        <c:crossAx val="1961154943"/>
        <c:crosses val="autoZero"/>
        <c:auto val="1"/>
        <c:lblOffset val="100"/>
        <c:baseTimeUnit val="days"/>
        <c:majorUnit val="1"/>
        <c:minorUnit val="1"/>
      </c:date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accent1"/>
                </a:solidFill>
                <a:latin typeface="Arial" panose="020B0604020202020204" pitchFamily="34" charset="0"/>
                <a:ea typeface="+mn-ea"/>
                <a:cs typeface="Arial" panose="020B0604020202020204" pitchFamily="34" charset="0"/>
              </a:defRPr>
            </a:pPr>
            <a:r>
              <a:rPr lang="en-US" sz="1600" b="1" dirty="0">
                <a:solidFill>
                  <a:schemeClr val="accent1"/>
                </a:solidFill>
                <a:latin typeface="Arial" panose="020B0604020202020204" pitchFamily="34" charset="0"/>
                <a:cs typeface="Arial" panose="020B0604020202020204" pitchFamily="34" charset="0"/>
              </a:rPr>
              <a:t>Aspects of Business Being Affected by COVID-19 Outbreak</a:t>
            </a:r>
          </a:p>
        </c:rich>
      </c:tx>
      <c:layout>
        <c:manualLayout>
          <c:xMode val="edge"/>
          <c:yMode val="edge"/>
          <c:x val="0.24030610205033992"/>
          <c:y val="4.6167710403176208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accent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43561621698696112"/>
          <c:y val="0.16817694236214187"/>
          <c:w val="0.54772382325448754"/>
          <c:h val="0.7386437885764342"/>
        </c:manualLayout>
      </c:layout>
      <c:barChart>
        <c:barDir val="bar"/>
        <c:grouping val="stacked"/>
        <c:varyColors val="0"/>
        <c:ser>
          <c:idx val="0"/>
          <c:order val="0"/>
          <c:tx>
            <c:strRef>
              <c:f>Sheet1!$B$20</c:f>
              <c:strCache>
                <c:ptCount val="1"/>
                <c:pt idx="0">
                  <c:v>%</c:v>
                </c:pt>
              </c:strCache>
            </c:strRef>
          </c:tx>
          <c:spPr>
            <a:solidFill>
              <a:srgbClr val="7030A0"/>
            </a:solidFill>
            <a:ln>
              <a:noFill/>
            </a:ln>
            <a:effectLst/>
          </c:spPr>
          <c:invertIfNegative val="0"/>
          <c:dLbls>
            <c:dLbl>
              <c:idx val="0"/>
              <c:layout>
                <c:manualLayout>
                  <c:x val="2.4144869215291676E-2"/>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30-A84F-96FB-274738433128}"/>
                </c:ext>
              </c:extLst>
            </c:dLbl>
            <c:dLbl>
              <c:idx val="1"/>
              <c:layout>
                <c:manualLayout>
                  <c:x val="0.1006036217303823"/>
                  <c:y val="-8.058514965955512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30-A84F-96FB-274738433128}"/>
                </c:ext>
              </c:extLst>
            </c:dLbl>
            <c:dLbl>
              <c:idx val="2"/>
              <c:layout>
                <c:manualLayout>
                  <c:x val="0.1730382293762574"/>
                  <c:y val="-4.39560439560447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330-A84F-96FB-274738433128}"/>
                </c:ext>
              </c:extLst>
            </c:dLbl>
            <c:dLbl>
              <c:idx val="3"/>
              <c:layout>
                <c:manualLayout>
                  <c:x val="0.2293762575452716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30-A84F-96FB-274738433128}"/>
                </c:ext>
              </c:extLst>
            </c:dLbl>
            <c:dLbl>
              <c:idx val="4"/>
              <c:layout>
                <c:manualLayout>
                  <c:x val="0.25553319919517103"/>
                  <c:y val="4.39560439560439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330-A84F-96FB-274738433128}"/>
                </c:ext>
              </c:extLst>
            </c:dLbl>
            <c:dLbl>
              <c:idx val="5"/>
              <c:layout>
                <c:manualLayout>
                  <c:x val="0.27565392354124746"/>
                  <c:y val="-8.79120879120879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30-A84F-96FB-27473843312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Sheet1!$A$21:$A$26</c:f>
              <c:strCache>
                <c:ptCount val="6"/>
                <c:pt idx="0">
                  <c:v>No Impact</c:v>
                </c:pt>
                <c:pt idx="1">
                  <c:v>Most or All of the above</c:v>
                </c:pt>
                <c:pt idx="2">
                  <c:v>Supply chain/Manufacturing/Service Delivery</c:v>
                </c:pt>
                <c:pt idx="3">
                  <c:v>Human Resources</c:v>
                </c:pt>
                <c:pt idx="4">
                  <c:v>Financial/Reduced Cash Flows</c:v>
                </c:pt>
                <c:pt idx="5">
                  <c:v>Travel</c:v>
                </c:pt>
              </c:strCache>
            </c:strRef>
          </c:cat>
          <c:val>
            <c:numRef>
              <c:f>Sheet1!$B$21:$B$26</c:f>
              <c:numCache>
                <c:formatCode>0.0%</c:formatCode>
                <c:ptCount val="6"/>
                <c:pt idx="0" formatCode="0">
                  <c:v>0</c:v>
                </c:pt>
                <c:pt idx="1">
                  <c:v>0.125</c:v>
                </c:pt>
                <c:pt idx="2">
                  <c:v>0.375</c:v>
                </c:pt>
                <c:pt idx="3">
                  <c:v>0.56299999999999994</c:v>
                </c:pt>
                <c:pt idx="4">
                  <c:v>0.625</c:v>
                </c:pt>
                <c:pt idx="5">
                  <c:v>0.68799999999999994</c:v>
                </c:pt>
              </c:numCache>
            </c:numRef>
          </c:val>
          <c:extLst>
            <c:ext xmlns:c16="http://schemas.microsoft.com/office/drawing/2014/chart" uri="{C3380CC4-5D6E-409C-BE32-E72D297353CC}">
              <c16:uniqueId val="{00000006-A330-A84F-96FB-274738433128}"/>
            </c:ext>
          </c:extLst>
        </c:ser>
        <c:dLbls>
          <c:showLegendKey val="0"/>
          <c:showVal val="0"/>
          <c:showCatName val="0"/>
          <c:showSerName val="0"/>
          <c:showPercent val="0"/>
          <c:showBubbleSize val="0"/>
        </c:dLbls>
        <c:gapWidth val="150"/>
        <c:overlap val="100"/>
        <c:axId val="868066672"/>
        <c:axId val="866088816"/>
      </c:barChart>
      <c:catAx>
        <c:axId val="8680666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66088816"/>
        <c:crosses val="autoZero"/>
        <c:auto val="1"/>
        <c:lblAlgn val="ctr"/>
        <c:lblOffset val="100"/>
        <c:noMultiLvlLbl val="0"/>
      </c:catAx>
      <c:valAx>
        <c:axId val="8660888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8066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Taking no measures to offset financial impact</c:v>
                </c:pt>
                <c:pt idx="1">
                  <c:v>Finding alternative sources of supply</c:v>
                </c:pt>
                <c:pt idx="2">
                  <c:v>Suspend production</c:v>
                </c:pt>
                <c:pt idx="3">
                  <c:v>Looking for financial support from government</c:v>
                </c:pt>
                <c:pt idx="4">
                  <c:v>Hiring Freeze</c:v>
                </c:pt>
                <c:pt idx="5">
                  <c:v>Adjusted 2020 budgets</c:v>
                </c:pt>
                <c:pt idx="6">
                  <c:v>Cut unnecessary costs</c:v>
                </c:pt>
              </c:strCache>
            </c:strRef>
          </c:cat>
          <c:val>
            <c:numRef>
              <c:f>Sheet1!$B$2:$B$8</c:f>
              <c:numCache>
                <c:formatCode>0.0%</c:formatCode>
                <c:ptCount val="7"/>
                <c:pt idx="0">
                  <c:v>7.0999999999999994E-2</c:v>
                </c:pt>
                <c:pt idx="1">
                  <c:v>0.125</c:v>
                </c:pt>
                <c:pt idx="2">
                  <c:v>0.188</c:v>
                </c:pt>
                <c:pt idx="3">
                  <c:v>0.375</c:v>
                </c:pt>
                <c:pt idx="4">
                  <c:v>0.625</c:v>
                </c:pt>
                <c:pt idx="5">
                  <c:v>0.75</c:v>
                </c:pt>
                <c:pt idx="6">
                  <c:v>0.875</c:v>
                </c:pt>
              </c:numCache>
            </c:numRef>
          </c:val>
          <c:extLst>
            <c:ext xmlns:c16="http://schemas.microsoft.com/office/drawing/2014/chart" uri="{C3380CC4-5D6E-409C-BE32-E72D297353CC}">
              <c16:uniqueId val="{00000000-FDCC-BD40-82CB-F22A37BD366D}"/>
            </c:ext>
          </c:extLst>
        </c:ser>
        <c:dLbls>
          <c:showLegendKey val="0"/>
          <c:showVal val="0"/>
          <c:showCatName val="0"/>
          <c:showSerName val="0"/>
          <c:showPercent val="0"/>
          <c:showBubbleSize val="0"/>
        </c:dLbls>
        <c:gapWidth val="182"/>
        <c:axId val="855496256"/>
        <c:axId val="855389792"/>
      </c:barChart>
      <c:catAx>
        <c:axId val="855496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55389792"/>
        <c:crosses val="autoZero"/>
        <c:auto val="1"/>
        <c:lblAlgn val="ctr"/>
        <c:lblOffset val="100"/>
        <c:noMultiLvlLbl val="0"/>
      </c:catAx>
      <c:valAx>
        <c:axId val="855389792"/>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5496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cap="flat" cmpd="sng" algn="ctr">
        <a:solidFill>
          <a:schemeClr val="tx1">
            <a:lumMod val="65000"/>
            <a:lumOff val="35000"/>
          </a:schemeClr>
        </a:solidFill>
        <a:round/>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15875" cap="flat" cmpd="sng" algn="ctr">
        <a:solidFill>
          <a:schemeClr val="tx1">
            <a:lumMod val="65000"/>
            <a:lumOff val="3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5C928-E698-D24C-AA7A-C2FC7EC9D557}" type="datetimeFigureOut">
              <a:rPr lang="en-US" smtClean="0"/>
              <a:t>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46EEBE-4185-D543-A61A-086D48D5A775}" type="slidenum">
              <a:rPr lang="en-US" smtClean="0"/>
              <a:t>‹#›</a:t>
            </a:fld>
            <a:endParaRPr lang="en-US"/>
          </a:p>
        </p:txBody>
      </p:sp>
    </p:spTree>
    <p:extLst>
      <p:ext uri="{BB962C8B-B14F-4D97-AF65-F5344CB8AC3E}">
        <p14:creationId xmlns:p14="http://schemas.microsoft.com/office/powerpoint/2010/main" val="3374678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b8f918dd2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b8f918dd2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1266223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8C7A5-0358-F446-B91B-451264E33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86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8C7A5-0358-F446-B91B-451264E33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079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8C7A5-0358-F446-B91B-451264E33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32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8C7A5-0358-F446-B91B-451264E33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60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8C7A5-0358-F446-B91B-451264E33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385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8C7A5-0358-F446-B91B-451264E33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103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8C7A5-0358-F446-B91B-451264E33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148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ed9eeddf4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ed9eeddf4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6331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7ed9eeddf4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7ed9eeddf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8701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46EEBE-4185-D543-A61A-086D48D5A775}" type="slidenum">
              <a:rPr lang="en-US" smtClean="0"/>
              <a:t>33</a:t>
            </a:fld>
            <a:endParaRPr lang="en-US"/>
          </a:p>
        </p:txBody>
      </p:sp>
    </p:spTree>
    <p:extLst>
      <p:ext uri="{BB962C8B-B14F-4D97-AF65-F5344CB8AC3E}">
        <p14:creationId xmlns:p14="http://schemas.microsoft.com/office/powerpoint/2010/main" val="3098060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a:t> </a:t>
            </a:r>
            <a:r>
              <a:rPr lang="en-GB" altLang="ko-KR" dirty="0"/>
              <a:t>For</a:t>
            </a:r>
            <a:r>
              <a:rPr lang="en-US" altLang="ko-KR" dirty="0"/>
              <a:t> </a:t>
            </a:r>
            <a:r>
              <a:rPr lang="en-GB" altLang="ko-KR" dirty="0"/>
              <a:t>the</a:t>
            </a:r>
            <a:r>
              <a:rPr lang="en-US" altLang="ko-KR" dirty="0"/>
              <a:t> </a:t>
            </a:r>
            <a:r>
              <a:rPr lang="en-GB" altLang="ko-KR" dirty="0"/>
              <a:t>last</a:t>
            </a:r>
            <a:r>
              <a:rPr lang="en-US" altLang="ko-KR" dirty="0"/>
              <a:t> </a:t>
            </a:r>
            <a:r>
              <a:rPr lang="en-GB" altLang="ko-KR" dirty="0"/>
              <a:t>two</a:t>
            </a:r>
            <a:r>
              <a:rPr lang="en-US" altLang="ko-KR" dirty="0"/>
              <a:t> </a:t>
            </a:r>
            <a:r>
              <a:rPr lang="en-GB" altLang="ko-KR" dirty="0"/>
              <a:t>months,</a:t>
            </a:r>
            <a:r>
              <a:rPr lang="en-US" altLang="ko-KR" dirty="0"/>
              <a:t> </a:t>
            </a:r>
            <a:r>
              <a:rPr lang="en-GB" altLang="ko-KR" dirty="0"/>
              <a:t>Kore</a:t>
            </a:r>
            <a:r>
              <a:rPr lang="en-US" altLang="ko-KR" dirty="0"/>
              <a:t>a has been at the center of the COVID-19 crisis. On Feb 29, the number of new confirmed cases surged </a:t>
            </a:r>
            <a:r>
              <a:rPr lang="en-GB" altLang="ko-KR" dirty="0"/>
              <a:t>by</a:t>
            </a:r>
            <a:r>
              <a:rPr lang="en-US" altLang="ko-KR" dirty="0"/>
              <a:t> 909 cases in a day from 2,022 cases to 2,931 cases, mainly due to an outbreak within a single religious group called </a:t>
            </a:r>
            <a:r>
              <a:rPr lang="en-US" altLang="ko-KR" dirty="0" err="1"/>
              <a:t>Shincheonji</a:t>
            </a:r>
            <a:r>
              <a:rPr lang="en-US" altLang="ko-KR" dirty="0"/>
              <a:t>. In just four weeks, however, on March 30, the number of new daily cases dropped to 78. So far, Korea is the only country with a population over 50 million that has slowed the spread of the virus and flattened the curve of new infections without shutting down the country or imposing any orders of quarantine or border closure.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8C7A5-0358-F446-B91B-451264E33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325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a:t> </a:t>
            </a:r>
            <a:r>
              <a:rPr lang="en-GB" altLang="ko-KR" dirty="0"/>
              <a:t>For</a:t>
            </a:r>
            <a:r>
              <a:rPr lang="en-US" altLang="ko-KR" dirty="0"/>
              <a:t> </a:t>
            </a:r>
            <a:r>
              <a:rPr lang="en-GB" altLang="ko-KR" dirty="0"/>
              <a:t>the</a:t>
            </a:r>
            <a:r>
              <a:rPr lang="en-US" altLang="ko-KR" dirty="0"/>
              <a:t> </a:t>
            </a:r>
            <a:r>
              <a:rPr lang="en-GB" altLang="ko-KR" dirty="0"/>
              <a:t>last</a:t>
            </a:r>
            <a:r>
              <a:rPr lang="en-US" altLang="ko-KR" dirty="0"/>
              <a:t> </a:t>
            </a:r>
            <a:r>
              <a:rPr lang="en-GB" altLang="ko-KR" dirty="0"/>
              <a:t>two</a:t>
            </a:r>
            <a:r>
              <a:rPr lang="en-US" altLang="ko-KR" dirty="0"/>
              <a:t> </a:t>
            </a:r>
            <a:r>
              <a:rPr lang="en-GB" altLang="ko-KR" dirty="0"/>
              <a:t>months,</a:t>
            </a:r>
            <a:r>
              <a:rPr lang="en-US" altLang="ko-KR" dirty="0"/>
              <a:t> </a:t>
            </a:r>
            <a:r>
              <a:rPr lang="en-GB" altLang="ko-KR" dirty="0"/>
              <a:t>Kore</a:t>
            </a:r>
            <a:r>
              <a:rPr lang="en-US" altLang="ko-KR" dirty="0"/>
              <a:t>a has been at the center of the COVID-19 crisis. On Feb 29, the number of new confirmed cases surged </a:t>
            </a:r>
            <a:r>
              <a:rPr lang="en-GB" altLang="ko-KR" dirty="0"/>
              <a:t>by</a:t>
            </a:r>
            <a:r>
              <a:rPr lang="en-US" altLang="ko-KR" dirty="0"/>
              <a:t> 909 cases in a day from 2,022 cases to 2,931 cases, mainly due to an outbreak within a single religious group called </a:t>
            </a:r>
            <a:r>
              <a:rPr lang="en-US" altLang="ko-KR" dirty="0" err="1"/>
              <a:t>Shincheonji</a:t>
            </a:r>
            <a:r>
              <a:rPr lang="en-US" altLang="ko-KR" dirty="0"/>
              <a:t>. In just four weeks, however, on March 30, the number of new daily cases dropped to 78. The fatality rate is at 1.64%, with most of the deaths found among the elderly or those with underlying medical conditions. So far, Korea is the only country with a population over 50 million that has slowed the spread of the virus and flattened the curve of new infections without shutting down the country or imposing any orders of quarantine or border closure.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8C7A5-0358-F446-B91B-451264E33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05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8C7A5-0358-F446-B91B-451264E33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31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raising the national infectious disease crisis level to </a:t>
            </a:r>
            <a:r>
              <a:rPr lang="en-US" altLang="ko-KR" dirty="0"/>
              <a:t>“serious”</a:t>
            </a:r>
            <a:r>
              <a:rPr lang="ko-KR" altLang="en-US" dirty="0"/>
              <a:t> </a:t>
            </a:r>
            <a:r>
              <a:rPr lang="en-US" altLang="ko-KR" dirty="0"/>
              <a:t>on Feb 23, 2020, the Korean government put together a Central Disaster and Safety Countermeasures headquarters, headed by the Prime Minister to stem the spread of the virus. The Korean government banned the entry of travelers from Hubei soon after the initial outbreak in China and expanded its special entry procedures to all travelers since March 19, which requires a 14-day self-quarantine or isolation. During the 14 days of quarantine, travelers ought to use the self-diagnosis app to update their health issues and download a self-quarantine safety app for government authorities to check symptoms, their location and compliance with the quarantine guidelines. In addition, the Korean government began testing all travelers from Europe and those showing </a:t>
            </a:r>
            <a:r>
              <a:rPr lang="en-US" altLang="ko-KR" dirty="0" err="1"/>
              <a:t>symptions</a:t>
            </a:r>
            <a:r>
              <a:rPr lang="en-US" altLang="ko-KR" dirty="0"/>
              <a:t> are tested in quarantine facilities at Incheon International Airport.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8C7A5-0358-F446-B91B-451264E33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936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South Korean government has successfully detected infection cases early through screening clinics and diagnostic testing. On Feb 4, the South Korean government granted a fast-track approval for testing and began shipping the kits. As of April 18, 554,834 tests had been conducted within a short period of time to diagnose patients and to stem the spread of the virus. People can call the 1339 call center to get information about the nearest screening center, and also they could search for COVID-19 screening center in popular local map apps such as </a:t>
            </a:r>
            <a:r>
              <a:rPr lang="en-US" dirty="0" err="1"/>
              <a:t>Kakao</a:t>
            </a:r>
            <a:r>
              <a:rPr lang="en-US" dirty="0"/>
              <a:t> Map and </a:t>
            </a:r>
            <a:r>
              <a:rPr lang="en-US" dirty="0" err="1"/>
              <a:t>Tmap</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8C7A5-0358-F446-B91B-451264E33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961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Korean government has also set up screening clinics at public health centers and has been collecting testing specimens through approximately 50 drive-through centers, mobile facilities and door-to-door visits to ensure easy access to diagnostic testing and also to ensure greater efficiency and safety.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8C7A5-0358-F446-B91B-451264E33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492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Korean government has leveraged a number of hi-tech solutions to facilitate social distancing across the country. The cellular broadcasting service which enables government agencies to transmit emergency alert text messages to cell phones is one chief example of that. Municipalities throughout Korea use the CBS to inform the public of the itineraries taken by confirmed individuals.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8C7A5-0358-F446-B91B-451264E33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108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8C7A5-0358-F446-B91B-451264E33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40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lstStyle>
            <a:lvl1pPr marL="914400" lvl="0" indent="-685800">
              <a:spcBef>
                <a:spcPts val="0"/>
              </a:spcBef>
              <a:spcAft>
                <a:spcPts val="0"/>
              </a:spcAft>
              <a:buSzPts val="1800"/>
              <a:buChar char="●"/>
              <a:defRPr/>
            </a:lvl1pPr>
            <a:lvl2pPr marL="1828800" lvl="1" indent="-635000">
              <a:spcBef>
                <a:spcPts val="3200"/>
              </a:spcBef>
              <a:spcAft>
                <a:spcPts val="0"/>
              </a:spcAft>
              <a:buSzPts val="1400"/>
              <a:buChar char="○"/>
              <a:defRPr/>
            </a:lvl2pPr>
            <a:lvl3pPr marL="2743200" lvl="2" indent="-635000">
              <a:spcBef>
                <a:spcPts val="3200"/>
              </a:spcBef>
              <a:spcAft>
                <a:spcPts val="0"/>
              </a:spcAft>
              <a:buSzPts val="1400"/>
              <a:buChar char="■"/>
              <a:defRPr/>
            </a:lvl3pPr>
            <a:lvl4pPr marL="3657600" lvl="3" indent="-635000">
              <a:spcBef>
                <a:spcPts val="3200"/>
              </a:spcBef>
              <a:spcAft>
                <a:spcPts val="0"/>
              </a:spcAft>
              <a:buSzPts val="1400"/>
              <a:buChar char="●"/>
              <a:defRPr/>
            </a:lvl4pPr>
            <a:lvl5pPr marL="4572000" lvl="4" indent="-635000">
              <a:spcBef>
                <a:spcPts val="3200"/>
              </a:spcBef>
              <a:spcAft>
                <a:spcPts val="0"/>
              </a:spcAft>
              <a:buSzPts val="1400"/>
              <a:buChar char="○"/>
              <a:defRPr/>
            </a:lvl5pPr>
            <a:lvl6pPr marL="5486400" lvl="5" indent="-635000">
              <a:spcBef>
                <a:spcPts val="3200"/>
              </a:spcBef>
              <a:spcAft>
                <a:spcPts val="0"/>
              </a:spcAft>
              <a:buSzPts val="1400"/>
              <a:buChar char="■"/>
              <a:defRPr/>
            </a:lvl6pPr>
            <a:lvl7pPr marL="6400800" lvl="6" indent="-635000">
              <a:spcBef>
                <a:spcPts val="3200"/>
              </a:spcBef>
              <a:spcAft>
                <a:spcPts val="0"/>
              </a:spcAft>
              <a:buSzPts val="1400"/>
              <a:buChar char="●"/>
              <a:defRPr/>
            </a:lvl7pPr>
            <a:lvl8pPr marL="7315200" lvl="7" indent="-635000">
              <a:spcBef>
                <a:spcPts val="3200"/>
              </a:spcBef>
              <a:spcAft>
                <a:spcPts val="0"/>
              </a:spcAft>
              <a:buSzPts val="1400"/>
              <a:buChar char="○"/>
              <a:defRPr/>
            </a:lvl8pPr>
            <a:lvl9pPr marL="8229600" lvl="8" indent="-635000">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557767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1441837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2" name="Holder 2"/>
          <p:cNvSpPr>
            <a:spLocks noGrp="1"/>
          </p:cNvSpPr>
          <p:nvPr>
            <p:ph type="title"/>
          </p:nvPr>
        </p:nvSpPr>
        <p:spPr>
          <a:xfrm>
            <a:off x="739800" y="2159006"/>
            <a:ext cx="16794000" cy="646331"/>
          </a:xfrm>
          <a:prstGeom prst="rect">
            <a:avLst/>
          </a:prstGeom>
        </p:spPr>
        <p:txBody>
          <a:bodyPr lIns="0" tIns="0" rIns="0" bIns="0"/>
          <a:lstStyle>
            <a:lvl1pPr>
              <a:defRPr sz="3000" b="0" i="0">
                <a:solidFill>
                  <a:srgbClr val="773970"/>
                </a:solidFill>
                <a:latin typeface="Calibri"/>
                <a:cs typeface="Calibri"/>
              </a:defRPr>
            </a:lvl1pPr>
          </a:lstStyle>
          <a:p>
            <a:r>
              <a:rPr lang="en-US"/>
              <a:t>Click to edit Master title style</a:t>
            </a:r>
            <a:endParaRPr dirty="0"/>
          </a:p>
        </p:txBody>
      </p:sp>
      <p:sp>
        <p:nvSpPr>
          <p:cNvPr id="7" name="Holder 4">
            <a:extLst>
              <a:ext uri="{FF2B5EF4-FFF2-40B4-BE49-F238E27FC236}">
                <a16:creationId xmlns:a16="http://schemas.microsoft.com/office/drawing/2014/main" id="{C7AEEBBB-B7F7-480A-A5D7-18C3F0CBFFD9}"/>
              </a:ext>
            </a:extLst>
          </p:cNvPr>
          <p:cNvSpPr>
            <a:spLocks noGrp="1"/>
          </p:cNvSpPr>
          <p:nvPr>
            <p:ph type="ftr" sz="quarter" idx="5"/>
          </p:nvPr>
        </p:nvSpPr>
        <p:spPr>
          <a:xfrm>
            <a:off x="11686610" y="9464042"/>
            <a:ext cx="5852160" cy="207749"/>
          </a:xfrm>
          <a:prstGeom prst="rect">
            <a:avLst/>
          </a:prstGeom>
        </p:spPr>
        <p:txBody>
          <a:bodyPr wrap="square" lIns="0" tIns="0" rIns="0" bIns="0">
            <a:spAutoFit/>
          </a:bodyPr>
          <a:lstStyle>
            <a:lvl1pPr algn="r">
              <a:defRPr sz="1350">
                <a:solidFill>
                  <a:srgbClr val="404040"/>
                </a:solidFill>
              </a:defRPr>
            </a:lvl1pPr>
          </a:lstStyle>
          <a:p>
            <a:endParaRPr lang="en-GB" dirty="0"/>
          </a:p>
        </p:txBody>
      </p:sp>
      <p:sp>
        <p:nvSpPr>
          <p:cNvPr id="8" name="Holder 6">
            <a:extLst>
              <a:ext uri="{FF2B5EF4-FFF2-40B4-BE49-F238E27FC236}">
                <a16:creationId xmlns:a16="http://schemas.microsoft.com/office/drawing/2014/main" id="{F63F35D4-B3D8-49A3-9BE6-25105E86A0C9}"/>
              </a:ext>
            </a:extLst>
          </p:cNvPr>
          <p:cNvSpPr>
            <a:spLocks noGrp="1"/>
          </p:cNvSpPr>
          <p:nvPr>
            <p:ph type="sldNum" sz="quarter" idx="7"/>
          </p:nvPr>
        </p:nvSpPr>
        <p:spPr>
          <a:xfrm>
            <a:off x="739800" y="9464042"/>
            <a:ext cx="4206240" cy="207749"/>
          </a:xfrm>
          <a:prstGeom prst="rect">
            <a:avLst/>
          </a:prstGeom>
        </p:spPr>
        <p:txBody>
          <a:bodyPr wrap="square" lIns="0" tIns="0" rIns="0" bIns="0">
            <a:spAutoFit/>
          </a:bodyPr>
          <a:lstStyle>
            <a:lvl1pPr algn="l">
              <a:defRPr sz="1350">
                <a:solidFill>
                  <a:srgbClr val="404040"/>
                </a:solidFill>
              </a:defRPr>
            </a:lvl1pPr>
          </a:lstStyle>
          <a:p>
            <a:fld id="{B6F15528-21DE-4FAA-801E-634DDDAF4B2B}" type="slidenum">
              <a:rPr lang="en-GB" smtClean="0"/>
              <a:pPr/>
              <a:t>‹#›</a:t>
            </a:fld>
            <a:endParaRPr lang="en-GB" dirty="0"/>
          </a:p>
        </p:txBody>
      </p:sp>
      <p:sp>
        <p:nvSpPr>
          <p:cNvPr id="6" name="Text Placeholder 14">
            <a:extLst>
              <a:ext uri="{FF2B5EF4-FFF2-40B4-BE49-F238E27FC236}">
                <a16:creationId xmlns:a16="http://schemas.microsoft.com/office/drawing/2014/main" id="{AE0629BE-924F-4C1D-8A89-324A71EAD820}"/>
              </a:ext>
            </a:extLst>
          </p:cNvPr>
          <p:cNvSpPr>
            <a:spLocks noGrp="1"/>
          </p:cNvSpPr>
          <p:nvPr>
            <p:ph idx="1"/>
          </p:nvPr>
        </p:nvSpPr>
        <p:spPr>
          <a:xfrm>
            <a:off x="739800" y="3402000"/>
            <a:ext cx="16794000" cy="513000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5738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7150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14474" y="4274497"/>
            <a:ext cx="16059048" cy="830997"/>
          </a:xfrm>
        </p:spPr>
        <p:txBody>
          <a:bodyPr lIns="0" tIns="0" rIns="0" bIns="0"/>
          <a:lstStyle>
            <a:lvl1pPr>
              <a:defRPr sz="5400" b="1" i="0">
                <a:solidFill>
                  <a:srgbClr val="F39253"/>
                </a:solidFill>
                <a:latin typeface="Arial"/>
                <a:cs typeface="Arial"/>
              </a:defRPr>
            </a:lvl1pPr>
          </a:lstStyle>
          <a:p>
            <a:endParaRPr/>
          </a:p>
        </p:txBody>
      </p:sp>
      <p:sp>
        <p:nvSpPr>
          <p:cNvPr id="3" name="Holder 3"/>
          <p:cNvSpPr>
            <a:spLocks noGrp="1"/>
          </p:cNvSpPr>
          <p:nvPr>
            <p:ph type="body" idx="1"/>
          </p:nvPr>
        </p:nvSpPr>
        <p:spPr>
          <a:xfrm>
            <a:off x="1581512" y="4240905"/>
            <a:ext cx="15124972" cy="369332"/>
          </a:xfrm>
        </p:spPr>
        <p:txBody>
          <a:bodyPr lIns="0" tIns="0" rIns="0" bIns="0"/>
          <a:lstStyle>
            <a:lvl1pPr>
              <a:defRPr sz="2400" b="0" i="0">
                <a:solidFill>
                  <a:srgbClr val="424F55"/>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0980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0" y="1"/>
            <a:ext cx="18288000" cy="1402079"/>
          </a:xfrm>
          <a:custGeom>
            <a:avLst/>
            <a:gdLst/>
            <a:ahLst/>
            <a:cxnLst/>
            <a:rect l="l" t="t" r="r" b="b"/>
            <a:pathLst>
              <a:path w="9144000" h="934719">
                <a:moveTo>
                  <a:pt x="0" y="934212"/>
                </a:moveTo>
                <a:lnTo>
                  <a:pt x="9144000" y="934212"/>
                </a:lnTo>
                <a:lnTo>
                  <a:pt x="9144000" y="0"/>
                </a:lnTo>
                <a:lnTo>
                  <a:pt x="0" y="0"/>
                </a:lnTo>
                <a:lnTo>
                  <a:pt x="0" y="934212"/>
                </a:lnTo>
                <a:close/>
              </a:path>
            </a:pathLst>
          </a:custGeom>
          <a:solidFill>
            <a:srgbClr val="000E2B"/>
          </a:solidFill>
        </p:spPr>
        <p:txBody>
          <a:bodyPr wrap="square" lIns="0" tIns="0" rIns="0" bIns="0" rtlCol="0"/>
          <a:lstStyle/>
          <a:p>
            <a:endParaRPr sz="2700"/>
          </a:p>
        </p:txBody>
      </p:sp>
      <p:sp>
        <p:nvSpPr>
          <p:cNvPr id="2" name="Holder 2"/>
          <p:cNvSpPr>
            <a:spLocks noGrp="1"/>
          </p:cNvSpPr>
          <p:nvPr>
            <p:ph type="title"/>
          </p:nvPr>
        </p:nvSpPr>
        <p:spPr>
          <a:xfrm>
            <a:off x="1114474" y="4274497"/>
            <a:ext cx="16059048" cy="830997"/>
          </a:xfrm>
        </p:spPr>
        <p:txBody>
          <a:bodyPr lIns="0" tIns="0" rIns="0" bIns="0"/>
          <a:lstStyle>
            <a:lvl1pPr>
              <a:defRPr sz="5400" b="1" i="0">
                <a:solidFill>
                  <a:srgbClr val="F39253"/>
                </a:solidFill>
                <a:latin typeface="Arial"/>
                <a:cs typeface="Arial"/>
              </a:defRPr>
            </a:lvl1pPr>
          </a:lstStyle>
          <a:p>
            <a:endParaRPr/>
          </a:p>
        </p:txBody>
      </p:sp>
      <p:sp>
        <p:nvSpPr>
          <p:cNvPr id="3" name="Holder 3"/>
          <p:cNvSpPr>
            <a:spLocks noGrp="1"/>
          </p:cNvSpPr>
          <p:nvPr>
            <p:ph sz="half" idx="2"/>
          </p:nvPr>
        </p:nvSpPr>
        <p:spPr>
          <a:xfrm>
            <a:off x="693189" y="2578062"/>
            <a:ext cx="7501890" cy="461665"/>
          </a:xfrm>
          <a:prstGeom prst="rect">
            <a:avLst/>
          </a:prstGeom>
        </p:spPr>
        <p:txBody>
          <a:bodyPr wrap="square" lIns="0" tIns="0" rIns="0" bIns="0">
            <a:spAutoFit/>
          </a:bodyPr>
          <a:lstStyle>
            <a:lvl1pPr>
              <a:defRPr sz="3000" b="1" i="0">
                <a:solidFill>
                  <a:srgbClr val="F39253"/>
                </a:solidFill>
                <a:latin typeface="Arial"/>
                <a:cs typeface="Arial"/>
              </a:defRPr>
            </a:lvl1pPr>
          </a:lstStyle>
          <a:p>
            <a:endParaRPr dirty="0"/>
          </a:p>
        </p:txBody>
      </p:sp>
      <p:sp>
        <p:nvSpPr>
          <p:cNvPr id="4" name="Holder 4"/>
          <p:cNvSpPr>
            <a:spLocks noGrp="1"/>
          </p:cNvSpPr>
          <p:nvPr>
            <p:ph sz="half" idx="3"/>
          </p:nvPr>
        </p:nvSpPr>
        <p:spPr>
          <a:xfrm>
            <a:off x="9418320" y="2366010"/>
            <a:ext cx="7955280"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2" name="Picture 11" descr="7L _Initials Only_.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32454" t="29989" r="31085" b="29652"/>
          <a:stretch/>
        </p:blipFill>
        <p:spPr>
          <a:xfrm>
            <a:off x="15928111" y="9029700"/>
            <a:ext cx="2512290" cy="1173192"/>
          </a:xfrm>
          <a:prstGeom prst="rect">
            <a:avLst/>
          </a:prstGeom>
        </p:spPr>
      </p:pic>
      <p:pic>
        <p:nvPicPr>
          <p:cNvPr id="13" name="Picture 12" descr="7L_Final.jpg"/>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89" t="32363" r="33623" b="30127"/>
          <a:stretch/>
        </p:blipFill>
        <p:spPr>
          <a:xfrm>
            <a:off x="375864" y="228600"/>
            <a:ext cx="2062536" cy="1001571"/>
          </a:xfrm>
          <a:prstGeom prst="rect">
            <a:avLst/>
          </a:prstGeom>
        </p:spPr>
      </p:pic>
    </p:spTree>
    <p:extLst>
      <p:ext uri="{BB962C8B-B14F-4D97-AF65-F5344CB8AC3E}">
        <p14:creationId xmlns:p14="http://schemas.microsoft.com/office/powerpoint/2010/main" val="3435909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1_Two Content">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0" y="1"/>
            <a:ext cx="18288000" cy="1402079"/>
          </a:xfrm>
          <a:custGeom>
            <a:avLst/>
            <a:gdLst/>
            <a:ahLst/>
            <a:cxnLst/>
            <a:rect l="l" t="t" r="r" b="b"/>
            <a:pathLst>
              <a:path w="9144000" h="934719">
                <a:moveTo>
                  <a:pt x="0" y="934212"/>
                </a:moveTo>
                <a:lnTo>
                  <a:pt x="9144000" y="934212"/>
                </a:lnTo>
                <a:lnTo>
                  <a:pt x="9144000" y="0"/>
                </a:lnTo>
                <a:lnTo>
                  <a:pt x="0" y="0"/>
                </a:lnTo>
                <a:lnTo>
                  <a:pt x="0" y="934212"/>
                </a:lnTo>
                <a:close/>
              </a:path>
            </a:pathLst>
          </a:custGeom>
          <a:solidFill>
            <a:srgbClr val="000E2B"/>
          </a:solidFill>
        </p:spPr>
        <p:txBody>
          <a:bodyPr wrap="square" lIns="0" tIns="0" rIns="0" bIns="0" rtlCol="0"/>
          <a:lstStyle/>
          <a:p>
            <a:endParaRPr sz="2700"/>
          </a:p>
        </p:txBody>
      </p:sp>
      <p:sp>
        <p:nvSpPr>
          <p:cNvPr id="2" name="Holder 2"/>
          <p:cNvSpPr>
            <a:spLocks noGrp="1"/>
          </p:cNvSpPr>
          <p:nvPr>
            <p:ph type="title"/>
          </p:nvPr>
        </p:nvSpPr>
        <p:spPr>
          <a:xfrm>
            <a:off x="1114474" y="4274497"/>
            <a:ext cx="16059048" cy="830997"/>
          </a:xfrm>
        </p:spPr>
        <p:txBody>
          <a:bodyPr lIns="0" tIns="0" rIns="0" bIns="0"/>
          <a:lstStyle>
            <a:lvl1pPr>
              <a:defRPr sz="5400" b="1" i="0">
                <a:solidFill>
                  <a:srgbClr val="F39253"/>
                </a:solidFill>
                <a:latin typeface="Arial"/>
                <a:cs typeface="Arial"/>
              </a:defRPr>
            </a:lvl1pPr>
          </a:lstStyle>
          <a:p>
            <a:endParaRPr/>
          </a:p>
        </p:txBody>
      </p:sp>
      <p:sp>
        <p:nvSpPr>
          <p:cNvPr id="3" name="Holder 3"/>
          <p:cNvSpPr>
            <a:spLocks noGrp="1"/>
          </p:cNvSpPr>
          <p:nvPr>
            <p:ph sz="half" idx="2"/>
          </p:nvPr>
        </p:nvSpPr>
        <p:spPr>
          <a:xfrm>
            <a:off x="693189" y="2578062"/>
            <a:ext cx="7501890" cy="461665"/>
          </a:xfrm>
          <a:prstGeom prst="rect">
            <a:avLst/>
          </a:prstGeom>
        </p:spPr>
        <p:txBody>
          <a:bodyPr wrap="square" lIns="0" tIns="0" rIns="0" bIns="0">
            <a:spAutoFit/>
          </a:bodyPr>
          <a:lstStyle>
            <a:lvl1pPr>
              <a:defRPr sz="3000" b="1" i="0">
                <a:solidFill>
                  <a:srgbClr val="F39253"/>
                </a:solidFill>
                <a:latin typeface="Arial"/>
                <a:cs typeface="Arial"/>
              </a:defRPr>
            </a:lvl1pPr>
          </a:lstStyle>
          <a:p>
            <a:endParaRPr dirty="0"/>
          </a:p>
        </p:txBody>
      </p:sp>
      <p:sp>
        <p:nvSpPr>
          <p:cNvPr id="4" name="Holder 4"/>
          <p:cNvSpPr>
            <a:spLocks noGrp="1"/>
          </p:cNvSpPr>
          <p:nvPr>
            <p:ph sz="half" idx="3"/>
          </p:nvPr>
        </p:nvSpPr>
        <p:spPr>
          <a:xfrm>
            <a:off x="9418320" y="2366010"/>
            <a:ext cx="7955280" cy="2462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2" name="Picture 11" descr="7L _Initials Only_.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32454" t="29989" r="31085" b="29652"/>
          <a:stretch/>
        </p:blipFill>
        <p:spPr>
          <a:xfrm>
            <a:off x="15928111" y="9029700"/>
            <a:ext cx="2512290" cy="1173192"/>
          </a:xfrm>
          <a:prstGeom prst="rect">
            <a:avLst/>
          </a:prstGeom>
        </p:spPr>
      </p:pic>
      <p:pic>
        <p:nvPicPr>
          <p:cNvPr id="8" name="Picture 7" descr="7L_Final.jpg"/>
          <p:cNvPicPr>
            <a:picLocks noChangeAspect="1"/>
          </p:cNvPicPr>
          <p:nvPr userDrawn="1"/>
        </p:nvPicPr>
        <p:blipFill rotWithShape="1">
          <a:blip r:embed="rId3" cstate="print">
            <a:extLst>
              <a:ext uri="{28A0092B-C50C-407E-A947-70E740481C1C}">
                <a14:useLocalDpi xmlns:a14="http://schemas.microsoft.com/office/drawing/2010/main" val="0"/>
              </a:ext>
            </a:extLst>
          </a:blip>
          <a:srcRect l="33789" t="32363" r="33623" b="30127"/>
          <a:stretch/>
        </p:blipFill>
        <p:spPr>
          <a:xfrm>
            <a:off x="375864" y="228600"/>
            <a:ext cx="2062536" cy="1001571"/>
          </a:xfrm>
          <a:prstGeom prst="rect">
            <a:avLst/>
          </a:prstGeom>
        </p:spPr>
      </p:pic>
    </p:spTree>
    <p:extLst>
      <p:ext uri="{BB962C8B-B14F-4D97-AF65-F5344CB8AC3E}">
        <p14:creationId xmlns:p14="http://schemas.microsoft.com/office/powerpoint/2010/main" val="2234134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14474" y="4274497"/>
            <a:ext cx="16059048" cy="830997"/>
          </a:xfrm>
        </p:spPr>
        <p:txBody>
          <a:bodyPr lIns="0" tIns="0" rIns="0" bIns="0"/>
          <a:lstStyle>
            <a:lvl1pPr>
              <a:defRPr sz="5400" b="1" i="0">
                <a:solidFill>
                  <a:srgbClr val="F3925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4/20/20</a:t>
            </a:fld>
            <a:endParaRPr lang="en-US"/>
          </a:p>
        </p:txBody>
      </p:sp>
    </p:spTree>
    <p:extLst>
      <p:ext uri="{BB962C8B-B14F-4D97-AF65-F5344CB8AC3E}">
        <p14:creationId xmlns:p14="http://schemas.microsoft.com/office/powerpoint/2010/main" val="382193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18288000" cy="4686428"/>
          </a:xfrm>
          <a:prstGeom prst="rect">
            <a:avLst/>
          </a:prstGeom>
          <a:blipFill>
            <a:blip r:embed="rId2" cstate="print"/>
            <a:stretch>
              <a:fillRect/>
            </a:stretch>
          </a:blipFill>
        </p:spPr>
        <p:txBody>
          <a:bodyPr wrap="square" lIns="0" tIns="0" rIns="0" bIns="0" rtlCol="0"/>
          <a:lstStyle/>
          <a:p>
            <a:endParaRPr sz="2700"/>
          </a:p>
        </p:txBody>
      </p:sp>
      <p:sp>
        <p:nvSpPr>
          <p:cNvPr id="17" name="bk object 17"/>
          <p:cNvSpPr/>
          <p:nvPr/>
        </p:nvSpPr>
        <p:spPr>
          <a:xfrm>
            <a:off x="0" y="4684014"/>
            <a:ext cx="18288000" cy="5603556"/>
          </a:xfrm>
          <a:custGeom>
            <a:avLst/>
            <a:gdLst/>
            <a:ahLst/>
            <a:cxnLst/>
            <a:rect l="l" t="t" r="r" b="b"/>
            <a:pathLst>
              <a:path w="9144000" h="3735704">
                <a:moveTo>
                  <a:pt x="0" y="3735324"/>
                </a:moveTo>
                <a:lnTo>
                  <a:pt x="9144000" y="3735324"/>
                </a:lnTo>
                <a:lnTo>
                  <a:pt x="9144000" y="0"/>
                </a:lnTo>
                <a:lnTo>
                  <a:pt x="0" y="0"/>
                </a:lnTo>
                <a:lnTo>
                  <a:pt x="0" y="3735324"/>
                </a:lnTo>
                <a:close/>
              </a:path>
            </a:pathLst>
          </a:custGeom>
          <a:solidFill>
            <a:srgbClr val="F1F1F1"/>
          </a:solidFill>
        </p:spPr>
        <p:txBody>
          <a:bodyPr wrap="square" lIns="0" tIns="0" rIns="0" bIns="0" rtlCol="0"/>
          <a:lstStyle/>
          <a:p>
            <a:endParaRPr sz="2700"/>
          </a:p>
        </p:txBody>
      </p:sp>
      <p:sp>
        <p:nvSpPr>
          <p:cNvPr id="18" name="bk object 18"/>
          <p:cNvSpPr/>
          <p:nvPr/>
        </p:nvSpPr>
        <p:spPr>
          <a:xfrm>
            <a:off x="0" y="4684014"/>
            <a:ext cx="18288000" cy="5603556"/>
          </a:xfrm>
          <a:custGeom>
            <a:avLst/>
            <a:gdLst/>
            <a:ahLst/>
            <a:cxnLst/>
            <a:rect l="l" t="t" r="r" b="b"/>
            <a:pathLst>
              <a:path w="9144000" h="3735704">
                <a:moveTo>
                  <a:pt x="0" y="0"/>
                </a:moveTo>
                <a:lnTo>
                  <a:pt x="9144000" y="0"/>
                </a:lnTo>
                <a:lnTo>
                  <a:pt x="9144000" y="3735324"/>
                </a:lnTo>
                <a:lnTo>
                  <a:pt x="0" y="3735324"/>
                </a:lnTo>
                <a:lnTo>
                  <a:pt x="0" y="0"/>
                </a:lnTo>
                <a:close/>
              </a:path>
            </a:pathLst>
          </a:custGeom>
          <a:ln w="12192">
            <a:solidFill>
              <a:srgbClr val="F1F1F1"/>
            </a:solidFill>
          </a:ln>
        </p:spPr>
        <p:txBody>
          <a:bodyPr wrap="square" lIns="0" tIns="0" rIns="0" bIns="0" rtlCol="0"/>
          <a:lstStyle/>
          <a:p>
            <a:endParaRPr sz="27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7" name="Picture 6" descr="7L _Initials Only_.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42950"/>
            <a:ext cx="18288000" cy="7715250"/>
          </a:xfrm>
          <a:prstGeom prst="rect">
            <a:avLst/>
          </a:prstGeom>
        </p:spPr>
      </p:pic>
    </p:spTree>
    <p:extLst>
      <p:ext uri="{BB962C8B-B14F-4D97-AF65-F5344CB8AC3E}">
        <p14:creationId xmlns:p14="http://schemas.microsoft.com/office/powerpoint/2010/main" val="835860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14474" y="4274497"/>
            <a:ext cx="16059048" cy="553998"/>
          </a:xfrm>
          <a:prstGeom prst="rect">
            <a:avLst/>
          </a:prstGeom>
        </p:spPr>
        <p:txBody>
          <a:bodyPr wrap="square" lIns="0" tIns="0" rIns="0" bIns="0">
            <a:spAutoFit/>
          </a:bodyPr>
          <a:lstStyle>
            <a:lvl1pPr>
              <a:defRPr sz="3600" b="1" i="0">
                <a:solidFill>
                  <a:srgbClr val="F39253"/>
                </a:solidFill>
                <a:latin typeface="Arial"/>
                <a:cs typeface="Arial"/>
              </a:defRPr>
            </a:lvl1pPr>
          </a:lstStyle>
          <a:p>
            <a:endParaRPr/>
          </a:p>
        </p:txBody>
      </p:sp>
      <p:sp>
        <p:nvSpPr>
          <p:cNvPr id="3" name="Holder 3"/>
          <p:cNvSpPr>
            <a:spLocks noGrp="1"/>
          </p:cNvSpPr>
          <p:nvPr>
            <p:ph type="body" idx="1"/>
          </p:nvPr>
        </p:nvSpPr>
        <p:spPr>
          <a:xfrm>
            <a:off x="1581512" y="4240905"/>
            <a:ext cx="15124972" cy="246221"/>
          </a:xfrm>
          <a:prstGeom prst="rect">
            <a:avLst/>
          </a:prstGeom>
        </p:spPr>
        <p:txBody>
          <a:bodyPr wrap="square" lIns="0" tIns="0" rIns="0" bIns="0">
            <a:spAutoFit/>
          </a:bodyPr>
          <a:lstStyle>
            <a:lvl1pPr>
              <a:defRPr sz="1600" b="0" i="0">
                <a:solidFill>
                  <a:srgbClr val="424F55"/>
                </a:solidFill>
                <a:latin typeface="Arial"/>
                <a:cs typeface="Arial"/>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4/20/20</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8" name="Picture 7" descr="7L _Initials Only_.png"/>
          <p:cNvPicPr>
            <a:picLocks noChangeAspect="1"/>
          </p:cNvPicPr>
          <p:nvPr userDrawn="1"/>
        </p:nvPicPr>
        <p:blipFill rotWithShape="1">
          <a:blip r:embed="rId8" cstate="print">
            <a:extLst>
              <a:ext uri="{28A0092B-C50C-407E-A947-70E740481C1C}">
                <a14:useLocalDpi xmlns:a14="http://schemas.microsoft.com/office/drawing/2010/main" val="0"/>
              </a:ext>
            </a:extLst>
          </a:blip>
          <a:srcRect l="32454" t="29989" r="31085" b="29652"/>
          <a:stretch/>
        </p:blipFill>
        <p:spPr>
          <a:xfrm>
            <a:off x="15928111" y="9029700"/>
            <a:ext cx="2512290" cy="1173192"/>
          </a:xfrm>
          <a:prstGeom prst="rect">
            <a:avLst/>
          </a:prstGeom>
        </p:spPr>
      </p:pic>
    </p:spTree>
    <p:extLst>
      <p:ext uri="{BB962C8B-B14F-4D97-AF65-F5344CB8AC3E}">
        <p14:creationId xmlns:p14="http://schemas.microsoft.com/office/powerpoint/2010/main" val="198485633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gov.uk/government/publications/guidance-to-employers-and-businesses-about-covid-19/covid-19-support-for-businesses"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mailto:hello@studiographene.com" TargetMode="External"/><Relationship Id="rId5" Type="http://schemas.openxmlformats.org/officeDocument/2006/relationships/hyperlink" Target="http://www.studiographene.com/" TargetMode="Externa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5.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18.xml"/><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mailto:bill@sevenlegal.co.uk" TargetMode="Externa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8" Type="http://schemas.openxmlformats.org/officeDocument/2006/relationships/hyperlink" Target="https://sifted.eu/articles/coronavirus-support-startups/" TargetMode="External"/><Relationship Id="rId13" Type="http://schemas.openxmlformats.org/officeDocument/2006/relationships/hyperlink" Target="https://sifted.eu/articles/mwc-european-tech-events-corona/" TargetMode="External"/><Relationship Id="rId18" Type="http://schemas.openxmlformats.org/officeDocument/2006/relationships/hyperlink" Target="https://docs.google.com/document/d/1emsdSKNYtAl_7gPF8s2nuSgdLjFQ-Kkfk8BO9YrK8uo/edit#heading=h.hxyc9vhqjyxf" TargetMode="External"/><Relationship Id="rId3" Type="http://schemas.openxmlformats.org/officeDocument/2006/relationships/hyperlink" Target="https://blog.zoom.us/wordpress/2020/03/09/working-from-home-tips-to-meet-like-a-pro/" TargetMode="External"/><Relationship Id="rId21" Type="http://schemas.openxmlformats.org/officeDocument/2006/relationships/hyperlink" Target="https://www.venturelab.ch/Wulf-Glatz-CEO-of-greenTeg-Gives-Advice-to-Entrepreneurs-During-COVID19" TargetMode="External"/><Relationship Id="rId7" Type="http://schemas.openxmlformats.org/officeDocument/2006/relationships/hyperlink" Target="https://sifted.eu/articles/investor-coronavirus-advice/" TargetMode="External"/><Relationship Id="rId12" Type="http://schemas.openxmlformats.org/officeDocument/2006/relationships/hyperlink" Target="https://technation.io/news/covid-19-updates-tech-industry-resources-and-how-to-help/" TargetMode="External"/><Relationship Id="rId17" Type="http://schemas.openxmlformats.org/officeDocument/2006/relationships/hyperlink" Target="https://www.goodwinlaw.com/minisites/corona-virus" TargetMode="External"/><Relationship Id="rId2" Type="http://schemas.openxmlformats.org/officeDocument/2006/relationships/hyperlink" Target="https://www.ggvc.com/ggv-capital-covid-19-operational-tactics-for-startups/" TargetMode="External"/><Relationship Id="rId16" Type="http://schemas.openxmlformats.org/officeDocument/2006/relationships/hyperlink" Target="https://docs.google.com/document/d/1PhtKhFRE96lzx7fUQe91lPJp3_UWDjua-35HRgTO1hQ/edit" TargetMode="External"/><Relationship Id="rId20" Type="http://schemas.openxmlformats.org/officeDocument/2006/relationships/hyperlink" Target="https://hbr.org/2020/02/lead-your-business-through-the-coronavirus-crisis" TargetMode="External"/><Relationship Id="rId1" Type="http://schemas.openxmlformats.org/officeDocument/2006/relationships/slideLayout" Target="../slideLayouts/slideLayout13.xml"/><Relationship Id="rId6" Type="http://schemas.openxmlformats.org/officeDocument/2006/relationships/hyperlink" Target="https://sifted.eu/articles/startup-fundraising-coronavirus/" TargetMode="External"/><Relationship Id="rId11" Type="http://schemas.openxmlformats.org/officeDocument/2006/relationships/hyperlink" Target="https://www.london.edu/campaigns/executive-education/pandemic-webinars" TargetMode="External"/><Relationship Id="rId5" Type="http://schemas.openxmlformats.org/officeDocument/2006/relationships/hyperlink" Target="https://www.groovehq.com/blog/remote-team-tools" TargetMode="External"/><Relationship Id="rId15" Type="http://schemas.openxmlformats.org/officeDocument/2006/relationships/hyperlink" Target="https://www.hrexaminer.com/employers-coronavirus-checklist/" TargetMode="External"/><Relationship Id="rId10" Type="http://schemas.openxmlformats.org/officeDocument/2006/relationships/hyperlink" Target="https://docs.google.com/spreadsheets/d/1Z3cGCZuDRrHznW4AvC41CnirNd5PDSBEQ0gVm4Zt5P0/edit?usp=sharing" TargetMode="External"/><Relationship Id="rId19" Type="http://schemas.openxmlformats.org/officeDocument/2006/relationships/hyperlink" Target="https://www.eu-startups.com/2020/03/8-ideas-for-startups-to-give-back-in-the-time-of-coronavirus/" TargetMode="External"/><Relationship Id="rId4" Type="http://schemas.openxmlformats.org/officeDocument/2006/relationships/hyperlink" Target="https://about.gitlab.com/blog/2020/03/06/resources-for-companies-embracing-remote-work/" TargetMode="External"/><Relationship Id="rId9" Type="http://schemas.openxmlformats.org/officeDocument/2006/relationships/hyperlink" Target="https://www.gov.uk/guidance/help-and-support-if-youre-self-employed" TargetMode="External"/><Relationship Id="rId14" Type="http://schemas.openxmlformats.org/officeDocument/2006/relationships/hyperlink" Target="https://forms.gle/xYEDjZA8UpUtHmYYA" TargetMode="External"/><Relationship Id="rId22" Type="http://schemas.openxmlformats.org/officeDocument/2006/relationships/hyperlink" Target="https://www.udemy.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hyperlink" Target="mailto:jess@entrepreneurscollective.biz" TargetMode="External"/><Relationship Id="rId4" Type="http://schemas.openxmlformats.org/officeDocument/2006/relationships/hyperlink" Target="mailto:mike@entrepreneurscollective.biz"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brightnessContrast bright="-30000"/>
                    </a14:imgEffect>
                  </a14:imgLayer>
                </a14:imgProps>
              </a:ext>
            </a:extLst>
          </a:blip>
          <a:srcRect l="5894" t="16173" r="10651"/>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230805" y="3619500"/>
            <a:ext cx="4523552" cy="4864680"/>
            <a:chOff x="0" y="0"/>
            <a:chExt cx="2500891" cy="2689487"/>
          </a:xfrm>
        </p:grpSpPr>
        <p:sp>
          <p:nvSpPr>
            <p:cNvPr id="3" name="Freeform 3"/>
            <p:cNvSpPr/>
            <p:nvPr/>
          </p:nvSpPr>
          <p:spPr>
            <a:xfrm>
              <a:off x="0" y="0"/>
              <a:ext cx="2500891" cy="2689487"/>
            </a:xfrm>
            <a:custGeom>
              <a:avLst/>
              <a:gdLst/>
              <a:ahLst/>
              <a:cxnLst/>
              <a:rect l="l" t="t" r="r" b="b"/>
              <a:pathLst>
                <a:path w="2500891" h="2689487">
                  <a:moveTo>
                    <a:pt x="0" y="0"/>
                  </a:moveTo>
                  <a:lnTo>
                    <a:pt x="0" y="2689487"/>
                  </a:lnTo>
                  <a:lnTo>
                    <a:pt x="2500891" y="2689487"/>
                  </a:lnTo>
                  <a:lnTo>
                    <a:pt x="2500891" y="0"/>
                  </a:lnTo>
                  <a:lnTo>
                    <a:pt x="0" y="0"/>
                  </a:lnTo>
                  <a:close/>
                  <a:moveTo>
                    <a:pt x="2439931" y="2628527"/>
                  </a:moveTo>
                  <a:lnTo>
                    <a:pt x="59690" y="2628527"/>
                  </a:lnTo>
                  <a:lnTo>
                    <a:pt x="59690" y="59690"/>
                  </a:lnTo>
                  <a:lnTo>
                    <a:pt x="2439931" y="59690"/>
                  </a:lnTo>
                  <a:lnTo>
                    <a:pt x="2439931" y="2628527"/>
                  </a:lnTo>
                  <a:close/>
                </a:path>
              </a:pathLst>
            </a:custGeom>
            <a:solidFill>
              <a:srgbClr val="00D8C9">
                <a:alpha val="76862"/>
              </a:srgbClr>
            </a:solidFill>
          </p:spPr>
        </p:sp>
      </p:grpSp>
      <p:sp>
        <p:nvSpPr>
          <p:cNvPr id="4" name="TextBox 4"/>
          <p:cNvSpPr txBox="1"/>
          <p:nvPr/>
        </p:nvSpPr>
        <p:spPr>
          <a:xfrm>
            <a:off x="3276600" y="4290724"/>
            <a:ext cx="12877801" cy="4193456"/>
          </a:xfrm>
          <a:prstGeom prst="rect">
            <a:avLst/>
          </a:prstGeom>
        </p:spPr>
        <p:txBody>
          <a:bodyPr wrap="square" lIns="0" tIns="0" rIns="0" bIns="0" rtlCol="0" anchor="t">
            <a:spAutoFit/>
          </a:bodyPr>
          <a:lstStyle/>
          <a:p>
            <a:pPr>
              <a:lnSpc>
                <a:spcPts val="10900"/>
              </a:lnSpc>
            </a:pPr>
            <a:r>
              <a:rPr lang="en-US" sz="8800" b="1" spc="600" dirty="0">
                <a:solidFill>
                  <a:srgbClr val="EDE6E2"/>
                </a:solidFill>
                <a:latin typeface="Arial" panose="020B0604020202020204" pitchFamily="34" charset="0"/>
                <a:ea typeface="Roboto" panose="02000000000000000000" pitchFamily="2" charset="0"/>
                <a:cs typeface="Arial" panose="020B0604020202020204" pitchFamily="34" charset="0"/>
              </a:rPr>
              <a:t>ENTREPRENEURS COLLECTIVE	</a:t>
            </a:r>
          </a:p>
          <a:p>
            <a:pPr>
              <a:lnSpc>
                <a:spcPts val="10900"/>
              </a:lnSpc>
            </a:pPr>
            <a:endParaRPr lang="en-US" sz="8800" b="1" spc="600" dirty="0">
              <a:solidFill>
                <a:srgbClr val="EDE6E2"/>
              </a:solidFill>
              <a:latin typeface="Arial" panose="020B0604020202020204" pitchFamily="34" charset="0"/>
              <a:ea typeface="Roboto" panose="02000000000000000000" pitchFamily="2" charset="0"/>
              <a:cs typeface="Arial" panose="020B0604020202020204" pitchFamily="34" charset="0"/>
            </a:endParaRPr>
          </a:p>
        </p:txBody>
      </p:sp>
      <p:sp>
        <p:nvSpPr>
          <p:cNvPr id="5" name="AutoShape 5"/>
          <p:cNvSpPr/>
          <p:nvPr/>
        </p:nvSpPr>
        <p:spPr>
          <a:xfrm>
            <a:off x="17561033" y="4781674"/>
            <a:ext cx="752367" cy="4844925"/>
          </a:xfrm>
          <a:prstGeom prst="rect">
            <a:avLst/>
          </a:prstGeom>
          <a:solidFill>
            <a:srgbClr val="00D8C9"/>
          </a:solidFill>
        </p:spPr>
      </p:sp>
      <p:pic>
        <p:nvPicPr>
          <p:cNvPr id="6" name="Picture 6"/>
          <p:cNvPicPr>
            <a:picLocks noChangeAspect="1"/>
          </p:cNvPicPr>
          <p:nvPr/>
        </p:nvPicPr>
        <p:blipFill>
          <a:blip r:embed="rId4">
            <a:extLst>
              <a:ext uri="{28A0092B-C50C-407E-A947-70E740481C1C}">
                <a14:useLocalDpi xmlns:a14="http://schemas.microsoft.com/office/drawing/2010/main" val="0"/>
              </a:ext>
            </a:extLst>
          </a:blip>
          <a:srcRect/>
          <a:stretch/>
        </p:blipFill>
        <p:spPr>
          <a:xfrm>
            <a:off x="228600" y="190500"/>
            <a:ext cx="3428999" cy="1066894"/>
          </a:xfrm>
          <a:prstGeom prst="rect">
            <a:avLst/>
          </a:prstGeom>
        </p:spPr>
      </p:pic>
      <p:sp>
        <p:nvSpPr>
          <p:cNvPr id="7" name="AutoShape 7"/>
          <p:cNvSpPr/>
          <p:nvPr/>
        </p:nvSpPr>
        <p:spPr>
          <a:xfrm rot="-5400000">
            <a:off x="15541689" y="7540687"/>
            <a:ext cx="647700" cy="4844925"/>
          </a:xfrm>
          <a:prstGeom prst="rect">
            <a:avLst/>
          </a:prstGeom>
          <a:solidFill>
            <a:srgbClr val="00D8C9"/>
          </a:solid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CF26A5B-02FB-7449-889B-4D772A95859E}"/>
              </a:ext>
            </a:extLst>
          </p:cNvPr>
          <p:cNvSpPr txBox="1">
            <a:spLocks/>
          </p:cNvSpPr>
          <p:nvPr/>
        </p:nvSpPr>
        <p:spPr>
          <a:xfrm>
            <a:off x="0" y="252343"/>
            <a:ext cx="18288000" cy="108659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defRPr/>
            </a:pPr>
            <a:r>
              <a:rPr lang="en-US" sz="5400" b="1" dirty="0">
                <a:solidFill>
                  <a:srgbClr val="273163"/>
                </a:solidFill>
                <a:latin typeface="Arial" charset="0"/>
                <a:ea typeface="Arial" charset="0"/>
                <a:cs typeface="Arial" charset="0"/>
              </a:rPr>
              <a:t>COVID-19 Overview: Outbreak in Korea</a:t>
            </a:r>
          </a:p>
        </p:txBody>
      </p:sp>
      <p:sp>
        <p:nvSpPr>
          <p:cNvPr id="6" name="Rectangle 5">
            <a:extLst>
              <a:ext uri="{FF2B5EF4-FFF2-40B4-BE49-F238E27FC236}">
                <a16:creationId xmlns:a16="http://schemas.microsoft.com/office/drawing/2014/main" id="{8FEDF865-4B83-C94A-90E0-C532CC29606C}"/>
              </a:ext>
            </a:extLst>
          </p:cNvPr>
          <p:cNvSpPr/>
          <p:nvPr/>
        </p:nvSpPr>
        <p:spPr>
          <a:xfrm>
            <a:off x="5582119" y="1247706"/>
            <a:ext cx="7123763" cy="545086"/>
          </a:xfrm>
          <a:prstGeom prst="rect">
            <a:avLst/>
          </a:prstGeom>
        </p:spPr>
        <p:txBody>
          <a:bodyPr wrap="square">
            <a:spAutoFit/>
          </a:bodyPr>
          <a:lstStyle/>
          <a:p>
            <a:pPr marL="16670" lvl="1">
              <a:lnSpc>
                <a:spcPct val="120000"/>
              </a:lnSpc>
            </a:pPr>
            <a:r>
              <a:rPr lang="en-US" sz="2700" b="1" dirty="0">
                <a:solidFill>
                  <a:schemeClr val="accent1">
                    <a:lumMod val="75000"/>
                  </a:schemeClr>
                </a:solidFill>
                <a:latin typeface="Arial" panose="020B0604020202020204" pitchFamily="34" charset="0"/>
                <a:cs typeface="Arial" panose="020B0604020202020204" pitchFamily="34" charset="0"/>
              </a:rPr>
              <a:t>Flattening Trend of COVID-19 in Korea</a:t>
            </a:r>
          </a:p>
        </p:txBody>
      </p:sp>
      <p:sp>
        <p:nvSpPr>
          <p:cNvPr id="5" name="Rectangle 4">
            <a:extLst>
              <a:ext uri="{FF2B5EF4-FFF2-40B4-BE49-F238E27FC236}">
                <a16:creationId xmlns:a16="http://schemas.microsoft.com/office/drawing/2014/main" id="{0166015C-B5F1-8C4C-A839-3736581523FB}"/>
              </a:ext>
            </a:extLst>
          </p:cNvPr>
          <p:cNvSpPr/>
          <p:nvPr/>
        </p:nvSpPr>
        <p:spPr>
          <a:xfrm>
            <a:off x="2667000" y="9050951"/>
            <a:ext cx="11811000" cy="394210"/>
          </a:xfrm>
          <a:prstGeom prst="rect">
            <a:avLst/>
          </a:prstGeom>
        </p:spPr>
        <p:txBody>
          <a:bodyPr wrap="square">
            <a:spAutoFit/>
          </a:bodyPr>
          <a:lstStyle/>
          <a:p>
            <a:pPr marL="16670" lvl="1">
              <a:lnSpc>
                <a:spcPct val="120000"/>
              </a:lnSpc>
            </a:pPr>
            <a:r>
              <a:rPr lang="en-US" dirty="0">
                <a:latin typeface="Arial" panose="020B0604020202020204" pitchFamily="34" charset="0"/>
                <a:cs typeface="Arial" panose="020B0604020202020204" pitchFamily="34" charset="0"/>
              </a:rPr>
              <a:t>Source: </a:t>
            </a:r>
            <a:r>
              <a:rPr lang="en-US" i="1" dirty="0" err="1">
                <a:latin typeface="Arial" panose="020B0604020202020204" pitchFamily="34" charset="0"/>
                <a:cs typeface="Arial" panose="020B0604020202020204" pitchFamily="34" charset="0"/>
              </a:rPr>
              <a:t>Worldometers.info</a:t>
            </a:r>
            <a:endParaRPr lang="en-US" dirty="0">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8592B977-7F31-CB4F-966B-85868FEECD7B}"/>
              </a:ext>
            </a:extLst>
          </p:cNvPr>
          <p:cNvGraphicFramePr>
            <a:graphicFrameLocks/>
          </p:cNvGraphicFramePr>
          <p:nvPr/>
        </p:nvGraphicFramePr>
        <p:xfrm>
          <a:off x="1457324" y="1937495"/>
          <a:ext cx="15751970" cy="70149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8217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CF26A5B-02FB-7449-889B-4D772A95859E}"/>
              </a:ext>
            </a:extLst>
          </p:cNvPr>
          <p:cNvSpPr txBox="1">
            <a:spLocks/>
          </p:cNvSpPr>
          <p:nvPr/>
        </p:nvSpPr>
        <p:spPr>
          <a:xfrm>
            <a:off x="0" y="161114"/>
            <a:ext cx="18288000" cy="108659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defRPr/>
            </a:pPr>
            <a:r>
              <a:rPr lang="en-US" sz="5400" b="1" dirty="0">
                <a:solidFill>
                  <a:srgbClr val="273163"/>
                </a:solidFill>
                <a:latin typeface="Arial" charset="0"/>
                <a:ea typeface="Arial" charset="0"/>
                <a:cs typeface="Arial" charset="0"/>
              </a:rPr>
              <a:t>COVID-19 Overview: Outbreak in Korea</a:t>
            </a:r>
          </a:p>
        </p:txBody>
      </p:sp>
      <p:sp>
        <p:nvSpPr>
          <p:cNvPr id="5" name="Rectangle 4">
            <a:extLst>
              <a:ext uri="{FF2B5EF4-FFF2-40B4-BE49-F238E27FC236}">
                <a16:creationId xmlns:a16="http://schemas.microsoft.com/office/drawing/2014/main" id="{0166015C-B5F1-8C4C-A839-3736581523FB}"/>
              </a:ext>
            </a:extLst>
          </p:cNvPr>
          <p:cNvSpPr/>
          <p:nvPr/>
        </p:nvSpPr>
        <p:spPr>
          <a:xfrm>
            <a:off x="2667000" y="9050951"/>
            <a:ext cx="11811000" cy="726546"/>
          </a:xfrm>
          <a:prstGeom prst="rect">
            <a:avLst/>
          </a:prstGeom>
        </p:spPr>
        <p:txBody>
          <a:bodyPr wrap="square">
            <a:spAutoFit/>
          </a:bodyPr>
          <a:lstStyle/>
          <a:p>
            <a:pPr marL="16670" lvl="1">
              <a:lnSpc>
                <a:spcPct val="120000"/>
              </a:lnSpc>
            </a:pPr>
            <a:r>
              <a:rPr lang="en-US" dirty="0">
                <a:latin typeface="Arial" panose="020B0604020202020204" pitchFamily="34" charset="0"/>
                <a:cs typeface="Arial" panose="020B0604020202020204" pitchFamily="34" charset="0"/>
              </a:rPr>
              <a:t>Source: </a:t>
            </a:r>
            <a:r>
              <a:rPr lang="en-US" i="1" dirty="0">
                <a:latin typeface="Arial" panose="020B0604020202020204" pitchFamily="34" charset="0"/>
                <a:cs typeface="Arial" panose="020B0604020202020204" pitchFamily="34" charset="0"/>
              </a:rPr>
              <a:t>Tackling COVID-19: Health, Quarantine and Economic Measures: Korean Experience</a:t>
            </a:r>
            <a:r>
              <a:rPr lang="en-US" dirty="0">
                <a:latin typeface="Arial" panose="020B0604020202020204" pitchFamily="34" charset="0"/>
                <a:cs typeface="Arial" panose="020B0604020202020204" pitchFamily="34" charset="0"/>
              </a:rPr>
              <a:t>. Ministry of Economy &amp; Finance. 31 March, 2020.</a:t>
            </a:r>
          </a:p>
        </p:txBody>
      </p:sp>
      <p:pic>
        <p:nvPicPr>
          <p:cNvPr id="2" name="Picture 1">
            <a:extLst>
              <a:ext uri="{FF2B5EF4-FFF2-40B4-BE49-F238E27FC236}">
                <a16:creationId xmlns:a16="http://schemas.microsoft.com/office/drawing/2014/main" id="{4D0FBE58-757C-004A-BDE8-E8C6233ADE13}"/>
              </a:ext>
            </a:extLst>
          </p:cNvPr>
          <p:cNvPicPr>
            <a:picLocks noChangeAspect="1"/>
          </p:cNvPicPr>
          <p:nvPr/>
        </p:nvPicPr>
        <p:blipFill>
          <a:blip r:embed="rId3"/>
          <a:stretch>
            <a:fillRect/>
          </a:stretch>
        </p:blipFill>
        <p:spPr>
          <a:xfrm>
            <a:off x="482600" y="1473200"/>
            <a:ext cx="17449800" cy="7366001"/>
          </a:xfrm>
          <a:prstGeom prst="rect">
            <a:avLst/>
          </a:prstGeom>
        </p:spPr>
      </p:pic>
    </p:spTree>
    <p:extLst>
      <p:ext uri="{BB962C8B-B14F-4D97-AF65-F5344CB8AC3E}">
        <p14:creationId xmlns:p14="http://schemas.microsoft.com/office/powerpoint/2010/main" val="951415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CF26A5B-02FB-7449-889B-4D772A95859E}"/>
              </a:ext>
            </a:extLst>
          </p:cNvPr>
          <p:cNvSpPr txBox="1">
            <a:spLocks/>
          </p:cNvSpPr>
          <p:nvPr/>
        </p:nvSpPr>
        <p:spPr>
          <a:xfrm>
            <a:off x="0" y="161114"/>
            <a:ext cx="18288000" cy="108659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defRPr/>
            </a:pPr>
            <a:r>
              <a:rPr lang="en-US" sz="5400" b="1" dirty="0">
                <a:solidFill>
                  <a:srgbClr val="273163"/>
                </a:solidFill>
                <a:latin typeface="Arial" charset="0"/>
                <a:ea typeface="Arial" charset="0"/>
                <a:cs typeface="Arial" charset="0"/>
              </a:rPr>
              <a:t>COVID-19 Overview: Outbreak in the UK</a:t>
            </a:r>
          </a:p>
        </p:txBody>
      </p:sp>
      <p:graphicFrame>
        <p:nvGraphicFramePr>
          <p:cNvPr id="6" name="Chart 5">
            <a:extLst>
              <a:ext uri="{FF2B5EF4-FFF2-40B4-BE49-F238E27FC236}">
                <a16:creationId xmlns:a16="http://schemas.microsoft.com/office/drawing/2014/main" id="{05D8ACAA-12F7-034F-B23E-4AB8E0C0757E}"/>
              </a:ext>
            </a:extLst>
          </p:cNvPr>
          <p:cNvGraphicFramePr>
            <a:graphicFrameLocks/>
          </p:cNvGraphicFramePr>
          <p:nvPr/>
        </p:nvGraphicFramePr>
        <p:xfrm>
          <a:off x="1437064" y="1533275"/>
          <a:ext cx="15413873" cy="751767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8BFA3E14-B6CF-544F-B0B4-95806BFD7819}"/>
              </a:ext>
            </a:extLst>
          </p:cNvPr>
          <p:cNvSpPr/>
          <p:nvPr/>
        </p:nvSpPr>
        <p:spPr>
          <a:xfrm>
            <a:off x="2667000" y="9050951"/>
            <a:ext cx="11811000" cy="394210"/>
          </a:xfrm>
          <a:prstGeom prst="rect">
            <a:avLst/>
          </a:prstGeom>
        </p:spPr>
        <p:txBody>
          <a:bodyPr wrap="square">
            <a:spAutoFit/>
          </a:bodyPr>
          <a:lstStyle/>
          <a:p>
            <a:pPr marL="16670" lvl="1">
              <a:lnSpc>
                <a:spcPct val="120000"/>
              </a:lnSpc>
            </a:pPr>
            <a:r>
              <a:rPr lang="en-US" dirty="0">
                <a:latin typeface="Arial" panose="020B0604020202020204" pitchFamily="34" charset="0"/>
                <a:cs typeface="Arial" panose="020B0604020202020204" pitchFamily="34" charset="0"/>
              </a:rPr>
              <a:t>Source: </a:t>
            </a:r>
            <a:r>
              <a:rPr lang="en-US" i="1" dirty="0" err="1">
                <a:latin typeface="Arial" panose="020B0604020202020204" pitchFamily="34" charset="0"/>
                <a:cs typeface="Arial" panose="020B0604020202020204" pitchFamily="34" charset="0"/>
              </a:rPr>
              <a:t>Worldometers.info</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6841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92F28B0-1A57-2745-95EE-D22FDF064C12}"/>
              </a:ext>
            </a:extLst>
          </p:cNvPr>
          <p:cNvSpPr txBox="1">
            <a:spLocks/>
          </p:cNvSpPr>
          <p:nvPr/>
        </p:nvSpPr>
        <p:spPr>
          <a:xfrm>
            <a:off x="-2" y="-313587"/>
            <a:ext cx="18288000" cy="206586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30000"/>
              </a:lnSpc>
              <a:defRPr/>
            </a:pPr>
            <a:r>
              <a:rPr lang="en-US" sz="5400" b="1" dirty="0">
                <a:solidFill>
                  <a:srgbClr val="273163"/>
                </a:solidFill>
                <a:latin typeface="Arial" charset="0"/>
                <a:ea typeface="Arial" charset="0"/>
                <a:cs typeface="Arial" charset="0"/>
              </a:rPr>
              <a:t>Government Response to COVID-19</a:t>
            </a:r>
          </a:p>
          <a:p>
            <a:pPr lvl="0">
              <a:lnSpc>
                <a:spcPct val="130000"/>
              </a:lnSpc>
              <a:defRPr/>
            </a:pPr>
            <a:r>
              <a:rPr lang="en-US" sz="4200" dirty="0">
                <a:solidFill>
                  <a:srgbClr val="273163"/>
                </a:solidFill>
                <a:latin typeface="Arial" charset="0"/>
                <a:ea typeface="Arial" charset="0"/>
                <a:cs typeface="Arial" charset="0"/>
              </a:rPr>
              <a:t>3T: Testing – Tracing - Treating</a:t>
            </a:r>
          </a:p>
        </p:txBody>
      </p:sp>
      <p:pic>
        <p:nvPicPr>
          <p:cNvPr id="3" name="Picture 2" descr="A screenshot of a cell phone&#10;&#10;Description automatically generated">
            <a:extLst>
              <a:ext uri="{FF2B5EF4-FFF2-40B4-BE49-F238E27FC236}">
                <a16:creationId xmlns:a16="http://schemas.microsoft.com/office/drawing/2014/main" id="{17A9BB8D-0CC2-1445-B58A-C669F1D0B9B2}"/>
              </a:ext>
            </a:extLst>
          </p:cNvPr>
          <p:cNvPicPr>
            <a:picLocks noChangeAspect="1"/>
          </p:cNvPicPr>
          <p:nvPr/>
        </p:nvPicPr>
        <p:blipFill>
          <a:blip r:embed="rId3"/>
          <a:stretch>
            <a:fillRect/>
          </a:stretch>
        </p:blipFill>
        <p:spPr>
          <a:xfrm>
            <a:off x="2285999" y="2270902"/>
            <a:ext cx="14376399" cy="6607175"/>
          </a:xfrm>
          <a:prstGeom prst="rect">
            <a:avLst/>
          </a:prstGeom>
        </p:spPr>
      </p:pic>
      <p:sp>
        <p:nvSpPr>
          <p:cNvPr id="11" name="Rectangle 10">
            <a:extLst>
              <a:ext uri="{FF2B5EF4-FFF2-40B4-BE49-F238E27FC236}">
                <a16:creationId xmlns:a16="http://schemas.microsoft.com/office/drawing/2014/main" id="{E61CDA6B-F663-994C-949A-4AD38B9A6338}"/>
              </a:ext>
            </a:extLst>
          </p:cNvPr>
          <p:cNvSpPr/>
          <p:nvPr/>
        </p:nvSpPr>
        <p:spPr>
          <a:xfrm>
            <a:off x="2667000" y="9050951"/>
            <a:ext cx="11811000" cy="726546"/>
          </a:xfrm>
          <a:prstGeom prst="rect">
            <a:avLst/>
          </a:prstGeom>
        </p:spPr>
        <p:txBody>
          <a:bodyPr wrap="square">
            <a:spAutoFit/>
          </a:bodyPr>
          <a:lstStyle/>
          <a:p>
            <a:pPr marL="16670" lvl="1">
              <a:lnSpc>
                <a:spcPct val="120000"/>
              </a:lnSpc>
            </a:pPr>
            <a:r>
              <a:rPr lang="en-US" dirty="0">
                <a:latin typeface="Arial" panose="020B0604020202020204" pitchFamily="34" charset="0"/>
                <a:cs typeface="Arial" panose="020B0604020202020204" pitchFamily="34" charset="0"/>
              </a:rPr>
              <a:t>Source: </a:t>
            </a:r>
            <a:r>
              <a:rPr lang="en-US" i="1" dirty="0">
                <a:latin typeface="Arial" panose="020B0604020202020204" pitchFamily="34" charset="0"/>
                <a:cs typeface="Arial" panose="020B0604020202020204" pitchFamily="34" charset="0"/>
              </a:rPr>
              <a:t>Tackling COVID-19: Health, Quarantine and Economic Measures: Korean Experience</a:t>
            </a:r>
            <a:r>
              <a:rPr lang="en-US" dirty="0">
                <a:latin typeface="Arial" panose="020B0604020202020204" pitchFamily="34" charset="0"/>
                <a:cs typeface="Arial" panose="020B0604020202020204" pitchFamily="34" charset="0"/>
              </a:rPr>
              <a:t>. Ministry of Economy &amp; Finance. 31 March, 2020.</a:t>
            </a:r>
          </a:p>
        </p:txBody>
      </p:sp>
      <p:sp>
        <p:nvSpPr>
          <p:cNvPr id="12" name="Rectangle 11">
            <a:extLst>
              <a:ext uri="{FF2B5EF4-FFF2-40B4-BE49-F238E27FC236}">
                <a16:creationId xmlns:a16="http://schemas.microsoft.com/office/drawing/2014/main" id="{989CFC43-A22E-E141-8508-40F4DC4265A6}"/>
              </a:ext>
            </a:extLst>
          </p:cNvPr>
          <p:cNvSpPr/>
          <p:nvPr/>
        </p:nvSpPr>
        <p:spPr>
          <a:xfrm>
            <a:off x="6946897" y="1715931"/>
            <a:ext cx="5054603" cy="545086"/>
          </a:xfrm>
          <a:prstGeom prst="rect">
            <a:avLst/>
          </a:prstGeom>
        </p:spPr>
        <p:txBody>
          <a:bodyPr wrap="square">
            <a:spAutoFit/>
          </a:bodyPr>
          <a:lstStyle/>
          <a:p>
            <a:pPr marL="16670" lvl="1" algn="ctr">
              <a:lnSpc>
                <a:spcPct val="120000"/>
              </a:lnSpc>
            </a:pPr>
            <a:r>
              <a:rPr lang="en-US" sz="2700" b="1" dirty="0">
                <a:solidFill>
                  <a:schemeClr val="accent1">
                    <a:lumMod val="75000"/>
                  </a:schemeClr>
                </a:solidFill>
                <a:latin typeface="Arial" panose="020B0604020202020204" pitchFamily="34" charset="0"/>
                <a:cs typeface="Arial" panose="020B0604020202020204" pitchFamily="34" charset="0"/>
              </a:rPr>
              <a:t>Self-Diagnosis Application</a:t>
            </a:r>
          </a:p>
        </p:txBody>
      </p:sp>
    </p:spTree>
    <p:extLst>
      <p:ext uri="{BB962C8B-B14F-4D97-AF65-F5344CB8AC3E}">
        <p14:creationId xmlns:p14="http://schemas.microsoft.com/office/powerpoint/2010/main" val="278330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92F28B0-1A57-2745-95EE-D22FDF064C12}"/>
              </a:ext>
            </a:extLst>
          </p:cNvPr>
          <p:cNvSpPr txBox="1">
            <a:spLocks/>
          </p:cNvSpPr>
          <p:nvPr/>
        </p:nvSpPr>
        <p:spPr>
          <a:xfrm>
            <a:off x="0" y="-110102"/>
            <a:ext cx="18288000" cy="206586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30000"/>
              </a:lnSpc>
              <a:defRPr/>
            </a:pPr>
            <a:r>
              <a:rPr lang="en-US" sz="5400" b="1" dirty="0">
                <a:solidFill>
                  <a:srgbClr val="273163"/>
                </a:solidFill>
                <a:latin typeface="Arial" charset="0"/>
                <a:ea typeface="Arial" charset="0"/>
                <a:cs typeface="Arial" charset="0"/>
              </a:rPr>
              <a:t>Government Response to COVID-19</a:t>
            </a:r>
          </a:p>
          <a:p>
            <a:pPr lvl="0">
              <a:lnSpc>
                <a:spcPct val="130000"/>
              </a:lnSpc>
              <a:defRPr/>
            </a:pPr>
            <a:r>
              <a:rPr lang="en-US" sz="4200" dirty="0">
                <a:solidFill>
                  <a:srgbClr val="273163"/>
                </a:solidFill>
                <a:latin typeface="Arial" charset="0"/>
                <a:ea typeface="Arial" charset="0"/>
                <a:cs typeface="Arial" charset="0"/>
              </a:rPr>
              <a:t>3T: Testing – Tracing - Treating</a:t>
            </a:r>
          </a:p>
        </p:txBody>
      </p:sp>
      <p:sp>
        <p:nvSpPr>
          <p:cNvPr id="11" name="Rectangle 10">
            <a:extLst>
              <a:ext uri="{FF2B5EF4-FFF2-40B4-BE49-F238E27FC236}">
                <a16:creationId xmlns:a16="http://schemas.microsoft.com/office/drawing/2014/main" id="{E61CDA6B-F663-994C-949A-4AD38B9A6338}"/>
              </a:ext>
            </a:extLst>
          </p:cNvPr>
          <p:cNvSpPr/>
          <p:nvPr/>
        </p:nvSpPr>
        <p:spPr>
          <a:xfrm>
            <a:off x="2667000" y="9050951"/>
            <a:ext cx="11811000" cy="394210"/>
          </a:xfrm>
          <a:prstGeom prst="rect">
            <a:avLst/>
          </a:prstGeom>
        </p:spPr>
        <p:txBody>
          <a:bodyPr wrap="square">
            <a:spAutoFit/>
          </a:bodyPr>
          <a:lstStyle/>
          <a:p>
            <a:pPr marL="16670" lvl="1">
              <a:lnSpc>
                <a:spcPct val="120000"/>
              </a:lnSpc>
            </a:pPr>
            <a:r>
              <a:rPr lang="en-US" dirty="0">
                <a:latin typeface="Arial" panose="020B0604020202020204" pitchFamily="34" charset="0"/>
                <a:cs typeface="Arial" panose="020B0604020202020204" pitchFamily="34" charset="0"/>
              </a:rPr>
              <a:t>Source: </a:t>
            </a:r>
            <a:r>
              <a:rPr lang="en-US" i="1" dirty="0">
                <a:latin typeface="Arial" panose="020B0604020202020204" pitchFamily="34" charset="0"/>
                <a:cs typeface="Arial" panose="020B0604020202020204" pitchFamily="34" charset="0"/>
              </a:rPr>
              <a:t>Out World in Data</a:t>
            </a: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A9F22C2-B196-0843-A094-EF19511B0F5B}"/>
              </a:ext>
            </a:extLst>
          </p:cNvPr>
          <p:cNvSpPr/>
          <p:nvPr/>
        </p:nvSpPr>
        <p:spPr>
          <a:xfrm>
            <a:off x="6073301" y="1955762"/>
            <a:ext cx="9652001" cy="494751"/>
          </a:xfrm>
          <a:prstGeom prst="rect">
            <a:avLst/>
          </a:prstGeom>
        </p:spPr>
        <p:txBody>
          <a:bodyPr wrap="square">
            <a:spAutoFit/>
          </a:bodyPr>
          <a:lstStyle/>
          <a:p>
            <a:pPr marL="16670" lvl="1" defTabSz="1371600">
              <a:lnSpc>
                <a:spcPct val="120000"/>
              </a:lnSpc>
              <a:defRPr/>
            </a:pPr>
            <a:r>
              <a:rPr lang="en-US" sz="2400" b="1" dirty="0">
                <a:solidFill>
                  <a:schemeClr val="accent1">
                    <a:lumMod val="75000"/>
                  </a:schemeClr>
                </a:solidFill>
                <a:latin typeface="Arial" panose="020B0604020202020204" pitchFamily="34" charset="0"/>
                <a:cs typeface="Arial" panose="020B0604020202020204" pitchFamily="34" charset="0"/>
              </a:rPr>
              <a:t>COVID-19</a:t>
            </a:r>
            <a:r>
              <a:rPr lang="ko-KR" altLang="en-US" sz="2400" b="1" dirty="0">
                <a:solidFill>
                  <a:schemeClr val="accent1">
                    <a:lumMod val="75000"/>
                  </a:schemeClr>
                </a:solidFill>
                <a:latin typeface="Arial" panose="020B0604020202020204" pitchFamily="34" charset="0"/>
                <a:cs typeface="Arial" panose="020B0604020202020204" pitchFamily="34" charset="0"/>
              </a:rPr>
              <a:t> </a:t>
            </a:r>
            <a:r>
              <a:rPr lang="en-US" altLang="ko-KR" sz="2400" b="1" dirty="0">
                <a:solidFill>
                  <a:schemeClr val="accent1">
                    <a:lumMod val="75000"/>
                  </a:schemeClr>
                </a:solidFill>
                <a:latin typeface="Arial" panose="020B0604020202020204" pitchFamily="34" charset="0"/>
                <a:cs typeface="Arial" panose="020B0604020202020204" pitchFamily="34" charset="0"/>
              </a:rPr>
              <a:t>Tests per 1,000 People</a:t>
            </a:r>
            <a:endParaRPr lang="en-US" sz="2400" b="1" dirty="0">
              <a:solidFill>
                <a:schemeClr val="accent1">
                  <a:lumMod val="75000"/>
                </a:schemeClr>
              </a:solidFill>
              <a:latin typeface="Arial" panose="020B0604020202020204" pitchFamily="34" charset="0"/>
              <a:cs typeface="Arial" panose="020B0604020202020204" pitchFamily="34" charset="0"/>
            </a:endParaRPr>
          </a:p>
        </p:txBody>
      </p:sp>
      <p:pic>
        <p:nvPicPr>
          <p:cNvPr id="3" name="Picture 2" descr="A close up of a map&#10;&#10;Description automatically generated">
            <a:extLst>
              <a:ext uri="{FF2B5EF4-FFF2-40B4-BE49-F238E27FC236}">
                <a16:creationId xmlns:a16="http://schemas.microsoft.com/office/drawing/2014/main" id="{F623C75F-3DCA-CB42-85F6-156AC90E3B73}"/>
              </a:ext>
            </a:extLst>
          </p:cNvPr>
          <p:cNvPicPr>
            <a:picLocks noChangeAspect="1"/>
          </p:cNvPicPr>
          <p:nvPr/>
        </p:nvPicPr>
        <p:blipFill rotWithShape="1">
          <a:blip r:embed="rId3"/>
          <a:srcRect l="469" t="17104" r="1741"/>
          <a:stretch/>
        </p:blipFill>
        <p:spPr>
          <a:xfrm>
            <a:off x="2667002" y="2614307"/>
            <a:ext cx="12784931" cy="6215369"/>
          </a:xfrm>
          <a:prstGeom prst="rect">
            <a:avLst/>
          </a:prstGeom>
        </p:spPr>
      </p:pic>
    </p:spTree>
    <p:extLst>
      <p:ext uri="{BB962C8B-B14F-4D97-AF65-F5344CB8AC3E}">
        <p14:creationId xmlns:p14="http://schemas.microsoft.com/office/powerpoint/2010/main" val="1082361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92F28B0-1A57-2745-95EE-D22FDF064C12}"/>
              </a:ext>
            </a:extLst>
          </p:cNvPr>
          <p:cNvSpPr txBox="1">
            <a:spLocks/>
          </p:cNvSpPr>
          <p:nvPr/>
        </p:nvSpPr>
        <p:spPr>
          <a:xfrm>
            <a:off x="-2" y="245205"/>
            <a:ext cx="18288000" cy="206586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30000"/>
              </a:lnSpc>
              <a:defRPr/>
            </a:pPr>
            <a:r>
              <a:rPr lang="en-US" sz="5400" b="1" dirty="0">
                <a:solidFill>
                  <a:srgbClr val="273163"/>
                </a:solidFill>
                <a:latin typeface="Arial" charset="0"/>
                <a:ea typeface="Arial" charset="0"/>
                <a:cs typeface="Arial" charset="0"/>
              </a:rPr>
              <a:t>Government Response to COVID-19</a:t>
            </a:r>
          </a:p>
          <a:p>
            <a:pPr lvl="0">
              <a:lnSpc>
                <a:spcPct val="130000"/>
              </a:lnSpc>
              <a:defRPr/>
            </a:pPr>
            <a:r>
              <a:rPr lang="en-US" sz="4200" dirty="0">
                <a:solidFill>
                  <a:srgbClr val="273163"/>
                </a:solidFill>
                <a:latin typeface="Arial" charset="0"/>
                <a:ea typeface="Arial" charset="0"/>
                <a:cs typeface="Arial" charset="0"/>
              </a:rPr>
              <a:t>3T: Testing – Tracing - Treating</a:t>
            </a:r>
          </a:p>
        </p:txBody>
      </p:sp>
      <p:sp>
        <p:nvSpPr>
          <p:cNvPr id="11" name="Rectangle 10">
            <a:extLst>
              <a:ext uri="{FF2B5EF4-FFF2-40B4-BE49-F238E27FC236}">
                <a16:creationId xmlns:a16="http://schemas.microsoft.com/office/drawing/2014/main" id="{E61CDA6B-F663-994C-949A-4AD38B9A6338}"/>
              </a:ext>
            </a:extLst>
          </p:cNvPr>
          <p:cNvSpPr/>
          <p:nvPr/>
        </p:nvSpPr>
        <p:spPr>
          <a:xfrm>
            <a:off x="2667000" y="9050951"/>
            <a:ext cx="11811000" cy="726546"/>
          </a:xfrm>
          <a:prstGeom prst="rect">
            <a:avLst/>
          </a:prstGeom>
        </p:spPr>
        <p:txBody>
          <a:bodyPr wrap="square">
            <a:spAutoFit/>
          </a:bodyPr>
          <a:lstStyle/>
          <a:p>
            <a:pPr marL="16670" lvl="1">
              <a:lnSpc>
                <a:spcPct val="120000"/>
              </a:lnSpc>
            </a:pPr>
            <a:r>
              <a:rPr lang="en-US" dirty="0">
                <a:latin typeface="Arial" panose="020B0604020202020204" pitchFamily="34" charset="0"/>
                <a:cs typeface="Arial" panose="020B0604020202020204" pitchFamily="34" charset="0"/>
              </a:rPr>
              <a:t>Source: </a:t>
            </a:r>
            <a:r>
              <a:rPr lang="en-US" i="1" dirty="0">
                <a:latin typeface="Arial" panose="020B0604020202020204" pitchFamily="34" charset="0"/>
                <a:cs typeface="Arial" panose="020B0604020202020204" pitchFamily="34" charset="0"/>
              </a:rPr>
              <a:t>Tackling COVID-19: Health, Quarantine and Economic Measures: Korean Experience</a:t>
            </a:r>
            <a:r>
              <a:rPr lang="en-US" dirty="0">
                <a:latin typeface="Arial" panose="020B0604020202020204" pitchFamily="34" charset="0"/>
                <a:cs typeface="Arial" panose="020B0604020202020204" pitchFamily="34" charset="0"/>
              </a:rPr>
              <a:t>. Ministry of Economy &amp; Finance. 31 March, 2020.</a:t>
            </a:r>
          </a:p>
        </p:txBody>
      </p:sp>
      <p:pic>
        <p:nvPicPr>
          <p:cNvPr id="3" name="Picture 2" descr="A picture containing person, man, standing, bus&#10;&#10;Description automatically generated">
            <a:extLst>
              <a:ext uri="{FF2B5EF4-FFF2-40B4-BE49-F238E27FC236}">
                <a16:creationId xmlns:a16="http://schemas.microsoft.com/office/drawing/2014/main" id="{BA3DD897-32C3-3D49-9ECC-E656A98E8367}"/>
              </a:ext>
            </a:extLst>
          </p:cNvPr>
          <p:cNvPicPr>
            <a:picLocks noChangeAspect="1"/>
          </p:cNvPicPr>
          <p:nvPr/>
        </p:nvPicPr>
        <p:blipFill>
          <a:blip r:embed="rId3"/>
          <a:stretch>
            <a:fillRect/>
          </a:stretch>
        </p:blipFill>
        <p:spPr>
          <a:xfrm>
            <a:off x="2438399" y="3030007"/>
            <a:ext cx="14071601" cy="5707595"/>
          </a:xfrm>
          <a:prstGeom prst="rect">
            <a:avLst/>
          </a:prstGeom>
        </p:spPr>
      </p:pic>
      <p:sp>
        <p:nvSpPr>
          <p:cNvPr id="10" name="Rectangle 9">
            <a:extLst>
              <a:ext uri="{FF2B5EF4-FFF2-40B4-BE49-F238E27FC236}">
                <a16:creationId xmlns:a16="http://schemas.microsoft.com/office/drawing/2014/main" id="{F4147813-5688-AD4F-AD1D-33290B43285A}"/>
              </a:ext>
            </a:extLst>
          </p:cNvPr>
          <p:cNvSpPr/>
          <p:nvPr/>
        </p:nvSpPr>
        <p:spPr>
          <a:xfrm>
            <a:off x="6203018" y="2438691"/>
            <a:ext cx="6542364" cy="545086"/>
          </a:xfrm>
          <a:prstGeom prst="rect">
            <a:avLst/>
          </a:prstGeom>
        </p:spPr>
        <p:txBody>
          <a:bodyPr wrap="square">
            <a:spAutoFit/>
          </a:bodyPr>
          <a:lstStyle/>
          <a:p>
            <a:pPr marL="16670" lvl="1" defTabSz="1371600">
              <a:lnSpc>
                <a:spcPct val="120000"/>
              </a:lnSpc>
              <a:defRPr/>
            </a:pPr>
            <a:r>
              <a:rPr lang="en-GB" sz="2700" b="1" dirty="0">
                <a:solidFill>
                  <a:schemeClr val="accent1">
                    <a:lumMod val="75000"/>
                  </a:schemeClr>
                </a:solidFill>
                <a:latin typeface="Arial" panose="020B0604020202020204" pitchFamily="34" charset="0"/>
                <a:cs typeface="Arial" panose="020B0604020202020204" pitchFamily="34" charset="0"/>
              </a:rPr>
              <a:t>Walk-through Testing Facilities</a:t>
            </a:r>
            <a:endParaRPr lang="en-US" sz="270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049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92F28B0-1A57-2745-95EE-D22FDF064C12}"/>
              </a:ext>
            </a:extLst>
          </p:cNvPr>
          <p:cNvSpPr txBox="1">
            <a:spLocks/>
          </p:cNvSpPr>
          <p:nvPr/>
        </p:nvSpPr>
        <p:spPr>
          <a:xfrm>
            <a:off x="-2" y="245205"/>
            <a:ext cx="18288000" cy="206586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30000"/>
              </a:lnSpc>
              <a:defRPr/>
            </a:pPr>
            <a:r>
              <a:rPr lang="en-US" sz="5400" b="1" dirty="0">
                <a:solidFill>
                  <a:srgbClr val="273163"/>
                </a:solidFill>
                <a:latin typeface="Arial" charset="0"/>
                <a:ea typeface="Arial" charset="0"/>
                <a:cs typeface="Arial" charset="0"/>
              </a:rPr>
              <a:t>Government Response to COVID-19</a:t>
            </a:r>
          </a:p>
          <a:p>
            <a:pPr lvl="0">
              <a:lnSpc>
                <a:spcPct val="130000"/>
              </a:lnSpc>
              <a:defRPr/>
            </a:pPr>
            <a:r>
              <a:rPr lang="en-US" sz="4200" dirty="0">
                <a:solidFill>
                  <a:srgbClr val="273163"/>
                </a:solidFill>
                <a:latin typeface="Arial" charset="0"/>
                <a:ea typeface="Arial" charset="0"/>
                <a:cs typeface="Arial" charset="0"/>
              </a:rPr>
              <a:t>3T: Testing – Tracing - Treating</a:t>
            </a:r>
          </a:p>
        </p:txBody>
      </p:sp>
      <p:sp>
        <p:nvSpPr>
          <p:cNvPr id="11" name="Rectangle 10">
            <a:extLst>
              <a:ext uri="{FF2B5EF4-FFF2-40B4-BE49-F238E27FC236}">
                <a16:creationId xmlns:a16="http://schemas.microsoft.com/office/drawing/2014/main" id="{E61CDA6B-F663-994C-949A-4AD38B9A6338}"/>
              </a:ext>
            </a:extLst>
          </p:cNvPr>
          <p:cNvSpPr/>
          <p:nvPr/>
        </p:nvSpPr>
        <p:spPr>
          <a:xfrm>
            <a:off x="2667000" y="9050951"/>
            <a:ext cx="11811000" cy="726546"/>
          </a:xfrm>
          <a:prstGeom prst="rect">
            <a:avLst/>
          </a:prstGeom>
        </p:spPr>
        <p:txBody>
          <a:bodyPr wrap="square">
            <a:spAutoFit/>
          </a:bodyPr>
          <a:lstStyle/>
          <a:p>
            <a:pPr marL="16670" lvl="1">
              <a:lnSpc>
                <a:spcPct val="120000"/>
              </a:lnSpc>
            </a:pPr>
            <a:r>
              <a:rPr lang="en-US" dirty="0">
                <a:latin typeface="Arial" panose="020B0604020202020204" pitchFamily="34" charset="0"/>
                <a:cs typeface="Arial" panose="020B0604020202020204" pitchFamily="34" charset="0"/>
              </a:rPr>
              <a:t>Source: </a:t>
            </a:r>
            <a:r>
              <a:rPr lang="en-US" i="1" dirty="0">
                <a:latin typeface="Arial" panose="020B0604020202020204" pitchFamily="34" charset="0"/>
                <a:cs typeface="Arial" panose="020B0604020202020204" pitchFamily="34" charset="0"/>
              </a:rPr>
              <a:t>Flattening the Curve on Covid-19: How Korea responded to a pandemic using ICT</a:t>
            </a:r>
            <a:r>
              <a:rPr lang="en-US" dirty="0">
                <a:latin typeface="Arial" panose="020B0604020202020204" pitchFamily="34" charset="0"/>
                <a:cs typeface="Arial" panose="020B0604020202020204" pitchFamily="34" charset="0"/>
              </a:rPr>
              <a:t>. The Government of the Republic of Korea. 15 April, 2020.</a:t>
            </a:r>
          </a:p>
        </p:txBody>
      </p:sp>
      <p:sp>
        <p:nvSpPr>
          <p:cNvPr id="10" name="Rectangle 9">
            <a:extLst>
              <a:ext uri="{FF2B5EF4-FFF2-40B4-BE49-F238E27FC236}">
                <a16:creationId xmlns:a16="http://schemas.microsoft.com/office/drawing/2014/main" id="{F4147813-5688-AD4F-AD1D-33290B43285A}"/>
              </a:ext>
            </a:extLst>
          </p:cNvPr>
          <p:cNvSpPr/>
          <p:nvPr/>
        </p:nvSpPr>
        <p:spPr>
          <a:xfrm>
            <a:off x="6203018" y="2438691"/>
            <a:ext cx="6542364" cy="545086"/>
          </a:xfrm>
          <a:prstGeom prst="rect">
            <a:avLst/>
          </a:prstGeom>
        </p:spPr>
        <p:txBody>
          <a:bodyPr wrap="square">
            <a:spAutoFit/>
          </a:bodyPr>
          <a:lstStyle/>
          <a:p>
            <a:pPr marL="16670" lvl="1" defTabSz="1371600">
              <a:lnSpc>
                <a:spcPct val="120000"/>
              </a:lnSpc>
              <a:defRPr/>
            </a:pPr>
            <a:r>
              <a:rPr lang="en-GB" sz="2700" b="1" dirty="0">
                <a:solidFill>
                  <a:schemeClr val="accent1">
                    <a:lumMod val="75000"/>
                  </a:schemeClr>
                </a:solidFill>
                <a:latin typeface="Arial" panose="020B0604020202020204" pitchFamily="34" charset="0"/>
                <a:cs typeface="Arial" panose="020B0604020202020204" pitchFamily="34" charset="0"/>
              </a:rPr>
              <a:t>Cellular Broadcasting System</a:t>
            </a:r>
            <a:endParaRPr lang="en-US" sz="2700" b="1"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descr="A screenshot of a newspaper&#10;&#10;Description automatically generated">
            <a:extLst>
              <a:ext uri="{FF2B5EF4-FFF2-40B4-BE49-F238E27FC236}">
                <a16:creationId xmlns:a16="http://schemas.microsoft.com/office/drawing/2014/main" id="{AC095524-83C2-6445-BD32-0DA42DC9BF72}"/>
              </a:ext>
            </a:extLst>
          </p:cNvPr>
          <p:cNvPicPr>
            <a:picLocks noChangeAspect="1"/>
          </p:cNvPicPr>
          <p:nvPr/>
        </p:nvPicPr>
        <p:blipFill>
          <a:blip r:embed="rId3"/>
          <a:stretch>
            <a:fillRect/>
          </a:stretch>
        </p:blipFill>
        <p:spPr>
          <a:xfrm>
            <a:off x="3257550" y="1495425"/>
            <a:ext cx="11772900" cy="7296150"/>
          </a:xfrm>
          <a:prstGeom prst="rect">
            <a:avLst/>
          </a:prstGeom>
        </p:spPr>
      </p:pic>
    </p:spTree>
    <p:extLst>
      <p:ext uri="{BB962C8B-B14F-4D97-AF65-F5344CB8AC3E}">
        <p14:creationId xmlns:p14="http://schemas.microsoft.com/office/powerpoint/2010/main" val="3076684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CF26A5B-02FB-7449-889B-4D772A95859E}"/>
              </a:ext>
            </a:extLst>
          </p:cNvPr>
          <p:cNvSpPr txBox="1">
            <a:spLocks/>
          </p:cNvSpPr>
          <p:nvPr/>
        </p:nvSpPr>
        <p:spPr>
          <a:xfrm>
            <a:off x="-6" y="143607"/>
            <a:ext cx="18288000" cy="206586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30000"/>
              </a:lnSpc>
              <a:defRPr/>
            </a:pPr>
            <a:r>
              <a:rPr lang="en-US" sz="5400" b="1" dirty="0">
                <a:solidFill>
                  <a:srgbClr val="273163"/>
                </a:solidFill>
                <a:latin typeface="Arial" charset="0"/>
                <a:ea typeface="Arial" charset="0"/>
                <a:cs typeface="Arial" charset="0"/>
              </a:rPr>
              <a:t>Government Response to COVID-19: Korea</a:t>
            </a:r>
          </a:p>
          <a:p>
            <a:pPr defTabSz="1371600">
              <a:lnSpc>
                <a:spcPct val="130000"/>
              </a:lnSpc>
              <a:defRPr/>
            </a:pPr>
            <a:r>
              <a:rPr lang="en-US" sz="4200" dirty="0">
                <a:solidFill>
                  <a:srgbClr val="273163"/>
                </a:solidFill>
                <a:latin typeface="Arial" charset="0"/>
                <a:ea typeface="Arial" charset="0"/>
                <a:cs typeface="Arial" charset="0"/>
              </a:rPr>
              <a:t>Workplace Guidelines</a:t>
            </a:r>
          </a:p>
        </p:txBody>
      </p:sp>
      <p:sp>
        <p:nvSpPr>
          <p:cNvPr id="8" name="Rounded Rectangle 7">
            <a:extLst>
              <a:ext uri="{FF2B5EF4-FFF2-40B4-BE49-F238E27FC236}">
                <a16:creationId xmlns:a16="http://schemas.microsoft.com/office/drawing/2014/main" id="{34870455-23E9-714A-AB1C-D119880E0219}"/>
              </a:ext>
            </a:extLst>
          </p:cNvPr>
          <p:cNvSpPr/>
          <p:nvPr/>
        </p:nvSpPr>
        <p:spPr>
          <a:xfrm>
            <a:off x="606032" y="2406191"/>
            <a:ext cx="17075936" cy="1135665"/>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9550" defTabSz="1371600">
              <a:lnSpc>
                <a:spcPct val="110000"/>
              </a:lnSpc>
              <a:tabLst>
                <a:tab pos="190500" algn="l"/>
              </a:tabLst>
              <a:defRPr/>
            </a:pPr>
            <a:r>
              <a:rPr lang="en-US" sz="2700" dirty="0">
                <a:solidFill>
                  <a:schemeClr val="tx1"/>
                </a:solidFill>
                <a:latin typeface="Arial" panose="020B0604020202020204" pitchFamily="34" charset="0"/>
                <a:cs typeface="Arial" panose="020B0604020202020204" pitchFamily="34" charset="0"/>
              </a:rPr>
              <a:t>Designate an exclusive division or manager for business maintenance and operation continuity and establish a preparedness and response plan. </a:t>
            </a:r>
          </a:p>
        </p:txBody>
      </p:sp>
      <p:sp>
        <p:nvSpPr>
          <p:cNvPr id="11" name="Rounded Rectangle 10">
            <a:extLst>
              <a:ext uri="{FF2B5EF4-FFF2-40B4-BE49-F238E27FC236}">
                <a16:creationId xmlns:a16="http://schemas.microsoft.com/office/drawing/2014/main" id="{5CE45CC5-8834-4D4E-B80D-16EEA18CDC0A}"/>
              </a:ext>
            </a:extLst>
          </p:cNvPr>
          <p:cNvSpPr/>
          <p:nvPr/>
        </p:nvSpPr>
        <p:spPr>
          <a:xfrm>
            <a:off x="606029" y="3698118"/>
            <a:ext cx="17075936" cy="81012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9550" defTabSz="1371600">
              <a:lnSpc>
                <a:spcPct val="110000"/>
              </a:lnSpc>
              <a:tabLst>
                <a:tab pos="190500" algn="l"/>
              </a:tabLst>
              <a:defRPr/>
            </a:pPr>
            <a:r>
              <a:rPr lang="en-US" sz="2700" dirty="0">
                <a:solidFill>
                  <a:prstClr val="black"/>
                </a:solidFill>
                <a:latin typeface="Arial" panose="020B0604020202020204" pitchFamily="34" charset="0"/>
                <a:cs typeface="Arial" panose="020B0604020202020204" pitchFamily="34" charset="0"/>
              </a:rPr>
              <a:t>Strengthen workers’ hygiene control and maintain cleaning and disinfection care.</a:t>
            </a:r>
            <a:endParaRPr lang="en-US" sz="2700" dirty="0">
              <a:solidFill>
                <a:prstClr val="white"/>
              </a:solidFill>
              <a:latin typeface="Arial" panose="020B0604020202020204" pitchFamily="34" charset="0"/>
              <a:cs typeface="Arial" panose="020B0604020202020204" pitchFamily="34" charset="0"/>
            </a:endParaRPr>
          </a:p>
        </p:txBody>
      </p:sp>
      <p:sp>
        <p:nvSpPr>
          <p:cNvPr id="12" name="Rounded Rectangle 11">
            <a:extLst>
              <a:ext uri="{FF2B5EF4-FFF2-40B4-BE49-F238E27FC236}">
                <a16:creationId xmlns:a16="http://schemas.microsoft.com/office/drawing/2014/main" id="{B2795A8C-AE85-CF4E-8542-A69F7C76E335}"/>
              </a:ext>
            </a:extLst>
          </p:cNvPr>
          <p:cNvSpPr/>
          <p:nvPr/>
        </p:nvSpPr>
        <p:spPr>
          <a:xfrm>
            <a:off x="606029" y="4664501"/>
            <a:ext cx="17075936" cy="950459"/>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9550" defTabSz="1371600">
              <a:lnSpc>
                <a:spcPct val="110000"/>
              </a:lnSpc>
              <a:tabLst>
                <a:tab pos="190500" algn="l"/>
              </a:tabLst>
              <a:defRPr/>
            </a:pPr>
            <a:r>
              <a:rPr lang="en-US" sz="2700" dirty="0">
                <a:solidFill>
                  <a:prstClr val="black"/>
                </a:solidFill>
                <a:latin typeface="Arial" panose="020B0604020202020204" pitchFamily="34" charset="0"/>
                <a:cs typeface="Arial" panose="020B0604020202020204" pitchFamily="34" charset="0"/>
              </a:rPr>
              <a:t>Prevent the spread of disease within business sites by wearing masks and strengthening control of workers before and after business trips. </a:t>
            </a:r>
            <a:endParaRPr lang="en-US" sz="2700" dirty="0">
              <a:solidFill>
                <a:prstClr val="white"/>
              </a:solidFill>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A91C50D1-2D79-A84F-94E3-813AA2AD804B}"/>
              </a:ext>
            </a:extLst>
          </p:cNvPr>
          <p:cNvSpPr/>
          <p:nvPr/>
        </p:nvSpPr>
        <p:spPr>
          <a:xfrm>
            <a:off x="606029" y="5771222"/>
            <a:ext cx="17075936" cy="81012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9550" defTabSz="1371600">
              <a:lnSpc>
                <a:spcPct val="110000"/>
              </a:lnSpc>
              <a:tabLst>
                <a:tab pos="190500" algn="l"/>
              </a:tabLst>
              <a:defRPr/>
            </a:pPr>
            <a:r>
              <a:rPr lang="en-US" altLang="ko-KR" sz="2700" dirty="0">
                <a:solidFill>
                  <a:prstClr val="black"/>
                </a:solidFill>
                <a:latin typeface="Arial" panose="020B0604020202020204" pitchFamily="34" charset="0"/>
                <a:cs typeface="Arial" panose="020B0604020202020204" pitchFamily="34" charset="0"/>
              </a:rPr>
              <a:t>Build</a:t>
            </a:r>
            <a:r>
              <a:rPr lang="ko-KR" altLang="en-US" sz="2700" dirty="0">
                <a:solidFill>
                  <a:prstClr val="black"/>
                </a:solidFill>
                <a:latin typeface="Arial" panose="020B0604020202020204" pitchFamily="34" charset="0"/>
                <a:cs typeface="Arial" panose="020B0604020202020204" pitchFamily="34" charset="0"/>
              </a:rPr>
              <a:t> </a:t>
            </a:r>
            <a:r>
              <a:rPr lang="en-GB" altLang="ko-KR" sz="2700" dirty="0">
                <a:solidFill>
                  <a:prstClr val="black"/>
                </a:solidFill>
                <a:latin typeface="Arial" panose="020B0604020202020204" pitchFamily="34" charset="0"/>
                <a:cs typeface="Arial" panose="020B0604020202020204" pitchFamily="34" charset="0"/>
              </a:rPr>
              <a:t>a business continuity plan to prepare for a high number of employees taking leave</a:t>
            </a:r>
            <a:r>
              <a:rPr lang="en-US" altLang="ko-KR" sz="2700" dirty="0">
                <a:solidFill>
                  <a:prstClr val="black"/>
                </a:solidFill>
                <a:latin typeface="Arial" panose="020B0604020202020204" pitchFamily="34" charset="0"/>
                <a:cs typeface="Arial" panose="020B0604020202020204" pitchFamily="34" charset="0"/>
              </a:rPr>
              <a:t>.</a:t>
            </a:r>
            <a:endParaRPr lang="en-US" sz="2700" dirty="0">
              <a:solidFill>
                <a:prstClr val="white"/>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B979BD7E-BB44-A14E-9446-B59840B579BB}"/>
              </a:ext>
            </a:extLst>
          </p:cNvPr>
          <p:cNvSpPr/>
          <p:nvPr/>
        </p:nvSpPr>
        <p:spPr>
          <a:xfrm>
            <a:off x="606028" y="6737604"/>
            <a:ext cx="17075936" cy="81012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9550" defTabSz="1371600">
              <a:lnSpc>
                <a:spcPct val="110000"/>
              </a:lnSpc>
              <a:tabLst>
                <a:tab pos="190500" algn="l"/>
              </a:tabLst>
              <a:defRPr/>
            </a:pPr>
            <a:r>
              <a:rPr lang="en-US" sz="2700" dirty="0">
                <a:solidFill>
                  <a:prstClr val="black"/>
                </a:solidFill>
                <a:latin typeface="Arial" panose="020B0604020202020204" pitchFamily="34" charset="0"/>
                <a:cs typeface="Arial" panose="020B0604020202020204" pitchFamily="34" charset="0"/>
              </a:rPr>
              <a:t>Allow employees to take leave or temporarily close businesses while taking advantage of government subsidy for employee retention. </a:t>
            </a:r>
            <a:endParaRPr lang="en-US" sz="2700" dirty="0">
              <a:solidFill>
                <a:prstClr val="white"/>
              </a:solidFill>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A391CB51-3F80-A246-B6FA-13ACED43B696}"/>
              </a:ext>
            </a:extLst>
          </p:cNvPr>
          <p:cNvSpPr/>
          <p:nvPr/>
        </p:nvSpPr>
        <p:spPr>
          <a:xfrm>
            <a:off x="606028" y="7703987"/>
            <a:ext cx="17075936" cy="81012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9550" defTabSz="1371600">
              <a:lnSpc>
                <a:spcPct val="110000"/>
              </a:lnSpc>
              <a:tabLst>
                <a:tab pos="190500" algn="l"/>
              </a:tabLst>
              <a:defRPr/>
            </a:pPr>
            <a:r>
              <a:rPr lang="en-US" sz="2700" dirty="0">
                <a:solidFill>
                  <a:prstClr val="black"/>
                </a:solidFill>
                <a:latin typeface="Arial" panose="020B0604020202020204" pitchFamily="34" charset="0"/>
                <a:cs typeface="Arial" panose="020B0604020202020204" pitchFamily="34" charset="0"/>
              </a:rPr>
              <a:t>Adopt flexible working hours and working from home.</a:t>
            </a:r>
            <a:endParaRPr lang="en-US" sz="2700" dirty="0">
              <a:solidFill>
                <a:prstClr val="white"/>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429DF8E0-32FF-C340-B2D5-47D268A9359C}"/>
              </a:ext>
            </a:extLst>
          </p:cNvPr>
          <p:cNvSpPr/>
          <p:nvPr/>
        </p:nvSpPr>
        <p:spPr>
          <a:xfrm>
            <a:off x="2667000" y="9050951"/>
            <a:ext cx="11811000" cy="394210"/>
          </a:xfrm>
          <a:prstGeom prst="rect">
            <a:avLst/>
          </a:prstGeom>
        </p:spPr>
        <p:txBody>
          <a:bodyPr wrap="square">
            <a:spAutoFit/>
          </a:bodyPr>
          <a:lstStyle/>
          <a:p>
            <a:pPr marL="16670" lvl="1">
              <a:lnSpc>
                <a:spcPct val="120000"/>
              </a:lnSpc>
            </a:pPr>
            <a:r>
              <a:rPr lang="en-US" dirty="0">
                <a:latin typeface="Arial" panose="020B0604020202020204" pitchFamily="34" charset="0"/>
                <a:cs typeface="Arial" panose="020B0604020202020204" pitchFamily="34" charset="0"/>
              </a:rPr>
              <a:t>Source: </a:t>
            </a:r>
            <a:r>
              <a:rPr lang="en-GB" i="1" dirty="0">
                <a:latin typeface="Arial" panose="020B0604020202020204" pitchFamily="34" charset="0"/>
                <a:cs typeface="Arial" panose="020B0604020202020204" pitchFamily="34" charset="0"/>
              </a:rPr>
              <a:t>Ministry of Trade, Industry &amp; Energy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9665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CF26A5B-02FB-7449-889B-4D772A95859E}"/>
              </a:ext>
            </a:extLst>
          </p:cNvPr>
          <p:cNvSpPr txBox="1">
            <a:spLocks/>
          </p:cNvSpPr>
          <p:nvPr/>
        </p:nvSpPr>
        <p:spPr>
          <a:xfrm>
            <a:off x="-14" y="164243"/>
            <a:ext cx="18288000" cy="206586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30000"/>
              </a:lnSpc>
              <a:defRPr/>
            </a:pPr>
            <a:r>
              <a:rPr lang="en-US" sz="5400" b="1" dirty="0">
                <a:solidFill>
                  <a:srgbClr val="273163"/>
                </a:solidFill>
                <a:latin typeface="Arial" charset="0"/>
                <a:ea typeface="Arial" charset="0"/>
                <a:cs typeface="Arial" charset="0"/>
              </a:rPr>
              <a:t>Government Response to COVID-19: UK</a:t>
            </a:r>
          </a:p>
          <a:p>
            <a:pPr defTabSz="1371600">
              <a:lnSpc>
                <a:spcPct val="130000"/>
              </a:lnSpc>
              <a:defRPr/>
            </a:pPr>
            <a:r>
              <a:rPr lang="en-US" sz="4200" dirty="0">
                <a:solidFill>
                  <a:srgbClr val="273163"/>
                </a:solidFill>
                <a:latin typeface="Arial" charset="0"/>
                <a:ea typeface="Arial" charset="0"/>
                <a:cs typeface="Arial" charset="0"/>
              </a:rPr>
              <a:t>Financial Rescue Package for Businesses &amp; Workplace Guidelines</a:t>
            </a:r>
          </a:p>
        </p:txBody>
      </p:sp>
      <p:sp>
        <p:nvSpPr>
          <p:cNvPr id="11" name="Rounded Rectangle 10">
            <a:extLst>
              <a:ext uri="{FF2B5EF4-FFF2-40B4-BE49-F238E27FC236}">
                <a16:creationId xmlns:a16="http://schemas.microsoft.com/office/drawing/2014/main" id="{5CE45CC5-8834-4D4E-B80D-16EEA18CDC0A}"/>
              </a:ext>
            </a:extLst>
          </p:cNvPr>
          <p:cNvSpPr/>
          <p:nvPr/>
        </p:nvSpPr>
        <p:spPr>
          <a:xfrm>
            <a:off x="606029" y="3698118"/>
            <a:ext cx="17075936" cy="81012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9550">
              <a:lnSpc>
                <a:spcPct val="110000"/>
              </a:lnSpc>
              <a:tabLst>
                <a:tab pos="190500" algn="l"/>
              </a:tabLst>
            </a:pPr>
            <a:r>
              <a:rPr lang="en-US" sz="2700" dirty="0">
                <a:solidFill>
                  <a:prstClr val="black"/>
                </a:solidFill>
                <a:latin typeface="Arial" panose="020B0604020202020204" pitchFamily="34" charset="0"/>
                <a:cs typeface="Arial" panose="020B0604020202020204" pitchFamily="34" charset="0"/>
              </a:rPr>
              <a:t>80% of salary for staff in employment, wages up to £2,500 a month</a:t>
            </a:r>
          </a:p>
        </p:txBody>
      </p:sp>
      <p:sp>
        <p:nvSpPr>
          <p:cNvPr id="9" name="Rounded Rectangle 8">
            <a:extLst>
              <a:ext uri="{FF2B5EF4-FFF2-40B4-BE49-F238E27FC236}">
                <a16:creationId xmlns:a16="http://schemas.microsoft.com/office/drawing/2014/main" id="{07A1D4DE-9A1A-1443-B751-4FA372B622A9}"/>
              </a:ext>
            </a:extLst>
          </p:cNvPr>
          <p:cNvSpPr/>
          <p:nvPr/>
        </p:nvSpPr>
        <p:spPr>
          <a:xfrm>
            <a:off x="606025" y="2725226"/>
            <a:ext cx="17075936" cy="81012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9550">
              <a:lnSpc>
                <a:spcPct val="110000"/>
              </a:lnSpc>
              <a:tabLst>
                <a:tab pos="190500" algn="l"/>
              </a:tabLst>
            </a:pPr>
            <a:r>
              <a:rPr lang="en-US" sz="2700" dirty="0">
                <a:solidFill>
                  <a:prstClr val="black"/>
                </a:solidFill>
                <a:latin typeface="Arial" panose="020B0604020202020204" pitchFamily="34" charset="0"/>
                <a:cs typeface="Arial" panose="020B0604020202020204" pitchFamily="34" charset="0"/>
              </a:rPr>
              <a:t>£330 billion for coronavirus business loan package</a:t>
            </a:r>
          </a:p>
        </p:txBody>
      </p:sp>
      <p:sp>
        <p:nvSpPr>
          <p:cNvPr id="12" name="Rounded Rectangle 11">
            <a:extLst>
              <a:ext uri="{FF2B5EF4-FFF2-40B4-BE49-F238E27FC236}">
                <a16:creationId xmlns:a16="http://schemas.microsoft.com/office/drawing/2014/main" id="{FB6A057E-C055-0749-A712-CE75453C4036}"/>
              </a:ext>
            </a:extLst>
          </p:cNvPr>
          <p:cNvSpPr/>
          <p:nvPr/>
        </p:nvSpPr>
        <p:spPr>
          <a:xfrm>
            <a:off x="606022" y="4671011"/>
            <a:ext cx="17075936" cy="81012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9550">
              <a:lnSpc>
                <a:spcPct val="110000"/>
              </a:lnSpc>
              <a:tabLst>
                <a:tab pos="190500" algn="l"/>
              </a:tabLst>
            </a:pPr>
            <a:r>
              <a:rPr lang="en-US" sz="2700" dirty="0">
                <a:solidFill>
                  <a:prstClr val="black"/>
                </a:solidFill>
                <a:latin typeface="Arial" panose="020B0604020202020204" pitchFamily="34" charset="0"/>
                <a:cs typeface="Arial" panose="020B0604020202020204" pitchFamily="34" charset="0"/>
              </a:rPr>
              <a:t>Deferred VAT payments between 20 March 2020 and 30 June 2020</a:t>
            </a:r>
          </a:p>
        </p:txBody>
      </p:sp>
      <p:sp>
        <p:nvSpPr>
          <p:cNvPr id="13" name="Rounded Rectangle 12">
            <a:extLst>
              <a:ext uri="{FF2B5EF4-FFF2-40B4-BE49-F238E27FC236}">
                <a16:creationId xmlns:a16="http://schemas.microsoft.com/office/drawing/2014/main" id="{EFF13611-ECA4-B74A-B6C9-0BCA2B201E13}"/>
              </a:ext>
            </a:extLst>
          </p:cNvPr>
          <p:cNvSpPr/>
          <p:nvPr/>
        </p:nvSpPr>
        <p:spPr>
          <a:xfrm>
            <a:off x="606022" y="5643903"/>
            <a:ext cx="17075936" cy="81012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9550">
              <a:lnSpc>
                <a:spcPct val="110000"/>
              </a:lnSpc>
              <a:tabLst>
                <a:tab pos="190500" algn="l"/>
              </a:tabLst>
            </a:pPr>
            <a:r>
              <a:rPr lang="en-US" sz="2700" dirty="0">
                <a:solidFill>
                  <a:prstClr val="black"/>
                </a:solidFill>
                <a:latin typeface="Arial" panose="020B0604020202020204" pitchFamily="34" charset="0"/>
                <a:cs typeface="Arial" panose="020B0604020202020204" pitchFamily="34" charset="0"/>
              </a:rPr>
              <a:t>Deferred self-assessment payments on account</a:t>
            </a:r>
          </a:p>
        </p:txBody>
      </p:sp>
      <p:sp>
        <p:nvSpPr>
          <p:cNvPr id="14" name="Rounded Rectangle 13">
            <a:extLst>
              <a:ext uri="{FF2B5EF4-FFF2-40B4-BE49-F238E27FC236}">
                <a16:creationId xmlns:a16="http://schemas.microsoft.com/office/drawing/2014/main" id="{FC6EC628-44EB-E043-8AB0-407340194C13}"/>
              </a:ext>
            </a:extLst>
          </p:cNvPr>
          <p:cNvSpPr/>
          <p:nvPr/>
        </p:nvSpPr>
        <p:spPr>
          <a:xfrm>
            <a:off x="606020" y="6616796"/>
            <a:ext cx="17075936" cy="81012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9550">
              <a:lnSpc>
                <a:spcPct val="110000"/>
              </a:lnSpc>
              <a:tabLst>
                <a:tab pos="190500" algn="l"/>
              </a:tabLst>
            </a:pPr>
            <a:r>
              <a:rPr lang="en-US" sz="2700" dirty="0">
                <a:solidFill>
                  <a:prstClr val="black"/>
                </a:solidFill>
                <a:latin typeface="Arial" panose="020B0604020202020204" pitchFamily="34" charset="0"/>
                <a:cs typeface="Arial" panose="020B0604020202020204" pitchFamily="34" charset="0"/>
              </a:rPr>
              <a:t>Financial support for businesses with sickness absences due to COVID-19 up to 2 weeks</a:t>
            </a:r>
          </a:p>
        </p:txBody>
      </p:sp>
      <p:sp>
        <p:nvSpPr>
          <p:cNvPr id="15" name="Rounded Rectangle 14">
            <a:extLst>
              <a:ext uri="{FF2B5EF4-FFF2-40B4-BE49-F238E27FC236}">
                <a16:creationId xmlns:a16="http://schemas.microsoft.com/office/drawing/2014/main" id="{AF00E0FA-5561-2648-8653-0A14F8E96D7E}"/>
              </a:ext>
            </a:extLst>
          </p:cNvPr>
          <p:cNvSpPr/>
          <p:nvPr/>
        </p:nvSpPr>
        <p:spPr>
          <a:xfrm>
            <a:off x="606020" y="7589688"/>
            <a:ext cx="17075936" cy="810120"/>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9550" defTabSz="1371600">
              <a:lnSpc>
                <a:spcPct val="110000"/>
              </a:lnSpc>
              <a:tabLst>
                <a:tab pos="190500" algn="l"/>
              </a:tabLst>
              <a:defRPr/>
            </a:pPr>
            <a:r>
              <a:rPr lang="en-US" sz="2700" dirty="0">
                <a:solidFill>
                  <a:prstClr val="black"/>
                </a:solidFill>
                <a:latin typeface="Arial" panose="020B0604020202020204" pitchFamily="34" charset="0"/>
                <a:cs typeface="Arial" panose="020B0604020202020204" pitchFamily="34" charset="0"/>
              </a:rPr>
              <a:t>Adopt flexible working hours and working from home.</a:t>
            </a:r>
            <a:endParaRPr lang="en-US" sz="2700" dirty="0">
              <a:solidFill>
                <a:prstClr val="white"/>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D8305AB-669A-524B-B33B-2BF9575C2E20}"/>
              </a:ext>
            </a:extLst>
          </p:cNvPr>
          <p:cNvSpPr/>
          <p:nvPr/>
        </p:nvSpPr>
        <p:spPr>
          <a:xfrm>
            <a:off x="2667000" y="9050951"/>
            <a:ext cx="11811000" cy="1058944"/>
          </a:xfrm>
          <a:prstGeom prst="rect">
            <a:avLst/>
          </a:prstGeom>
        </p:spPr>
        <p:txBody>
          <a:bodyPr wrap="square">
            <a:spAutoFit/>
          </a:bodyPr>
          <a:lstStyle/>
          <a:p>
            <a:pPr marL="16670" lvl="1">
              <a:lnSpc>
                <a:spcPct val="120000"/>
              </a:lnSpc>
            </a:pPr>
            <a:r>
              <a:rPr lang="en-US" dirty="0">
                <a:latin typeface="Arial" panose="020B0604020202020204" pitchFamily="34" charset="0"/>
                <a:cs typeface="Arial" panose="020B0604020202020204" pitchFamily="34" charset="0"/>
              </a:rPr>
              <a:t>Source: </a:t>
            </a:r>
            <a:r>
              <a:rPr lang="en-US" dirty="0">
                <a:hlinkClick r:id="rId3"/>
              </a:rPr>
              <a:t>https://www.gov.uk/government/publications/guidance-to-employers-and-businesses-about-covid-19/covid-19-support-for-businesses</a:t>
            </a:r>
            <a:endParaRPr lang="en-US" dirty="0"/>
          </a:p>
          <a:p>
            <a:pPr marL="16670" lvl="1">
              <a:lnSpc>
                <a:spcPct val="12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763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F68D000-65AF-F84C-9C63-9FCC96E5A7A0}"/>
              </a:ext>
            </a:extLst>
          </p:cNvPr>
          <p:cNvSpPr/>
          <p:nvPr/>
        </p:nvSpPr>
        <p:spPr>
          <a:xfrm>
            <a:off x="2667000" y="9050951"/>
            <a:ext cx="11811000" cy="394210"/>
          </a:xfrm>
          <a:prstGeom prst="rect">
            <a:avLst/>
          </a:prstGeom>
        </p:spPr>
        <p:txBody>
          <a:bodyPr wrap="square">
            <a:spAutoFit/>
          </a:bodyPr>
          <a:lstStyle/>
          <a:p>
            <a:pPr marL="16670" lvl="1">
              <a:lnSpc>
                <a:spcPct val="120000"/>
              </a:lnSpc>
            </a:pPr>
            <a:r>
              <a:rPr lang="en-US" dirty="0">
                <a:latin typeface="Arial" panose="020B0604020202020204" pitchFamily="34" charset="0"/>
                <a:cs typeface="Arial" panose="020B0604020202020204" pitchFamily="34" charset="0"/>
              </a:rPr>
              <a:t>Source: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BCCK COVID-19 Business Impact Survey 2020</a:t>
            </a:r>
            <a:endParaRPr lang="en-US" dirty="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3ADDFADD-70C5-C14B-8422-A332E386339C}"/>
              </a:ext>
            </a:extLst>
          </p:cNvPr>
          <p:cNvSpPr txBox="1">
            <a:spLocks/>
          </p:cNvSpPr>
          <p:nvPr/>
        </p:nvSpPr>
        <p:spPr>
          <a:xfrm>
            <a:off x="-14" y="164243"/>
            <a:ext cx="18288000" cy="206586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30000"/>
              </a:lnSpc>
              <a:defRPr/>
            </a:pPr>
            <a:r>
              <a:rPr lang="en-US" sz="5400" b="1" dirty="0">
                <a:solidFill>
                  <a:srgbClr val="273163"/>
                </a:solidFill>
                <a:latin typeface="Arial" charset="0"/>
                <a:ea typeface="Arial" charset="0"/>
                <a:cs typeface="Arial" charset="0"/>
              </a:rPr>
              <a:t>Private Sector Response to COVID-19</a:t>
            </a:r>
          </a:p>
          <a:p>
            <a:pPr defTabSz="1371600">
              <a:lnSpc>
                <a:spcPct val="130000"/>
              </a:lnSpc>
              <a:defRPr/>
            </a:pPr>
            <a:r>
              <a:rPr lang="en-US" sz="4200" dirty="0">
                <a:solidFill>
                  <a:srgbClr val="273163"/>
                </a:solidFill>
                <a:latin typeface="Arial" charset="0"/>
                <a:ea typeface="Arial" charset="0"/>
                <a:cs typeface="Arial" charset="0"/>
              </a:rPr>
              <a:t>BCCK Member Companies: Business Impact</a:t>
            </a:r>
          </a:p>
        </p:txBody>
      </p:sp>
      <p:pic>
        <p:nvPicPr>
          <p:cNvPr id="1036" name="Picture 12" descr="Forms response chart. Question title: 3. How is your organisation currently affected by the COVID-19 outbreak?. Number of responses: 16 responses.">
            <a:extLst>
              <a:ext uri="{FF2B5EF4-FFF2-40B4-BE49-F238E27FC236}">
                <a16:creationId xmlns:a16="http://schemas.microsoft.com/office/drawing/2014/main" id="{C45E1392-B276-B84F-AC3F-C92976F7F6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11" t="24430" r="15694"/>
          <a:stretch/>
        </p:blipFill>
        <p:spPr bwMode="auto">
          <a:xfrm>
            <a:off x="2457430" y="2413001"/>
            <a:ext cx="13373114"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126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alphaModFix amt="60000"/>
            <a:extLst>
              <a:ext uri="{28A0092B-C50C-407E-A947-70E740481C1C}">
                <a14:useLocalDpi xmlns:a14="http://schemas.microsoft.com/office/drawing/2010/main" val="0"/>
              </a:ext>
            </a:extLst>
          </a:blip>
          <a:srcRect l="18648" t="12687" r="32126" b="65"/>
          <a:stretch/>
        </p:blipFill>
        <p:spPr>
          <a:xfrm>
            <a:off x="0" y="0"/>
            <a:ext cx="8725528" cy="10305661"/>
          </a:xfrm>
          <a:prstGeom prst="rect">
            <a:avLst/>
          </a:prstGeom>
        </p:spPr>
      </p:pic>
      <p:sp>
        <p:nvSpPr>
          <p:cNvPr id="5" name="AutoShape 5"/>
          <p:cNvSpPr/>
          <p:nvPr/>
        </p:nvSpPr>
        <p:spPr>
          <a:xfrm>
            <a:off x="8725528" y="0"/>
            <a:ext cx="9562472" cy="10287000"/>
          </a:xfrm>
          <a:prstGeom prst="rect">
            <a:avLst/>
          </a:prstGeom>
          <a:solidFill>
            <a:srgbClr val="FFFFFF"/>
          </a:solidFill>
        </p:spPr>
      </p:sp>
      <p:pic>
        <p:nvPicPr>
          <p:cNvPr id="15" name="Picture 14">
            <a:extLst>
              <a:ext uri="{FF2B5EF4-FFF2-40B4-BE49-F238E27FC236}">
                <a16:creationId xmlns:a16="http://schemas.microsoft.com/office/drawing/2014/main" id="{1B4034B8-5EF5-5A4B-9431-6629C93AE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3472" y="1201511"/>
            <a:ext cx="2890789" cy="1290530"/>
          </a:xfrm>
          <a:prstGeom prst="rect">
            <a:avLst/>
          </a:prstGeom>
        </p:spPr>
      </p:pic>
      <p:pic>
        <p:nvPicPr>
          <p:cNvPr id="18" name="Picture 17">
            <a:extLst>
              <a:ext uri="{FF2B5EF4-FFF2-40B4-BE49-F238E27FC236}">
                <a16:creationId xmlns:a16="http://schemas.microsoft.com/office/drawing/2014/main" id="{AC180AF6-7A36-8B4A-8AC0-458FE85421B0}"/>
              </a:ext>
            </a:extLst>
          </p:cNvPr>
          <p:cNvPicPr>
            <a:picLocks noChangeAspect="1"/>
          </p:cNvPicPr>
          <p:nvPr/>
        </p:nvPicPr>
        <p:blipFill rotWithShape="1">
          <a:blip r:embed="rId4">
            <a:extLst>
              <a:ext uri="{28A0092B-C50C-407E-A947-70E740481C1C}">
                <a14:useLocalDpi xmlns:a14="http://schemas.microsoft.com/office/drawing/2010/main" val="0"/>
              </a:ext>
            </a:extLst>
          </a:blip>
          <a:srcRect l="6286" t="39842" r="6776" b="40739"/>
          <a:stretch/>
        </p:blipFill>
        <p:spPr>
          <a:xfrm>
            <a:off x="8884011" y="7468703"/>
            <a:ext cx="9245506" cy="2810929"/>
          </a:xfrm>
          <a:prstGeom prst="rect">
            <a:avLst/>
          </a:prstGeom>
        </p:spPr>
      </p:pic>
      <p:pic>
        <p:nvPicPr>
          <p:cNvPr id="20" name="Picture 19">
            <a:extLst>
              <a:ext uri="{FF2B5EF4-FFF2-40B4-BE49-F238E27FC236}">
                <a16:creationId xmlns:a16="http://schemas.microsoft.com/office/drawing/2014/main" id="{6A314A2F-9A74-A04E-8784-D516D6CED1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0938" y="3693552"/>
            <a:ext cx="2744389" cy="2786813"/>
          </a:xfrm>
          <a:prstGeom prst="rect">
            <a:avLst/>
          </a:prstGeom>
        </p:spPr>
      </p:pic>
      <p:pic>
        <p:nvPicPr>
          <p:cNvPr id="14" name="Picture 13">
            <a:extLst>
              <a:ext uri="{FF2B5EF4-FFF2-40B4-BE49-F238E27FC236}">
                <a16:creationId xmlns:a16="http://schemas.microsoft.com/office/drawing/2014/main" id="{424A3B26-BE87-CA4A-A0D5-DF39FE2BF1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942" y="218241"/>
            <a:ext cx="707534" cy="429459"/>
          </a:xfrm>
          <a:prstGeom prst="rect">
            <a:avLst/>
          </a:prstGeom>
        </p:spPr>
      </p:pic>
      <p:sp>
        <p:nvSpPr>
          <p:cNvPr id="9" name="L-shape 8">
            <a:extLst>
              <a:ext uri="{FF2B5EF4-FFF2-40B4-BE49-F238E27FC236}">
                <a16:creationId xmlns:a16="http://schemas.microsoft.com/office/drawing/2014/main" id="{8DE9D582-53A7-354D-A638-716ADE65B7DB}"/>
              </a:ext>
            </a:extLst>
          </p:cNvPr>
          <p:cNvSpPr/>
          <p:nvPr/>
        </p:nvSpPr>
        <p:spPr>
          <a:xfrm>
            <a:off x="426616" y="7104238"/>
            <a:ext cx="2697584" cy="2856828"/>
          </a:xfrm>
          <a:prstGeom prst="corner">
            <a:avLst>
              <a:gd name="adj1" fmla="val 5649"/>
              <a:gd name="adj2" fmla="val 5515"/>
            </a:avLst>
          </a:prstGeom>
          <a:solidFill>
            <a:srgbClr val="00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shape 20">
            <a:extLst>
              <a:ext uri="{FF2B5EF4-FFF2-40B4-BE49-F238E27FC236}">
                <a16:creationId xmlns:a16="http://schemas.microsoft.com/office/drawing/2014/main" id="{B9D488C3-A60C-8549-BAC3-22AE849F1B98}"/>
              </a:ext>
            </a:extLst>
          </p:cNvPr>
          <p:cNvSpPr/>
          <p:nvPr/>
        </p:nvSpPr>
        <p:spPr>
          <a:xfrm rot="10800000">
            <a:off x="5672277" y="348161"/>
            <a:ext cx="2697584" cy="2856828"/>
          </a:xfrm>
          <a:prstGeom prst="corner">
            <a:avLst>
              <a:gd name="adj1" fmla="val 5649"/>
              <a:gd name="adj2" fmla="val 5515"/>
            </a:avLst>
          </a:prstGeom>
          <a:solidFill>
            <a:srgbClr val="00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86665" y="4371281"/>
            <a:ext cx="5750269" cy="1563098"/>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72600" y="541572"/>
            <a:ext cx="4978400" cy="27432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ADDFADD-70C5-C14B-8422-A332E386339C}"/>
              </a:ext>
            </a:extLst>
          </p:cNvPr>
          <p:cNvSpPr txBox="1">
            <a:spLocks/>
          </p:cNvSpPr>
          <p:nvPr/>
        </p:nvSpPr>
        <p:spPr>
          <a:xfrm>
            <a:off x="-14" y="164243"/>
            <a:ext cx="18288000" cy="206586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30000"/>
              </a:lnSpc>
              <a:defRPr/>
            </a:pPr>
            <a:r>
              <a:rPr lang="en-US" sz="5400" b="1" dirty="0">
                <a:solidFill>
                  <a:srgbClr val="273163"/>
                </a:solidFill>
                <a:latin typeface="Arial" charset="0"/>
                <a:ea typeface="Arial" charset="0"/>
                <a:cs typeface="Arial" charset="0"/>
              </a:rPr>
              <a:t>Private Sector Response to COVID-19</a:t>
            </a:r>
          </a:p>
          <a:p>
            <a:pPr defTabSz="1371600">
              <a:lnSpc>
                <a:spcPct val="130000"/>
              </a:lnSpc>
              <a:defRPr/>
            </a:pPr>
            <a:r>
              <a:rPr lang="en-US" sz="4200" dirty="0">
                <a:solidFill>
                  <a:srgbClr val="273163"/>
                </a:solidFill>
                <a:latin typeface="Arial" charset="0"/>
                <a:ea typeface="Arial" charset="0"/>
                <a:cs typeface="Arial" charset="0"/>
              </a:rPr>
              <a:t>BCCK Member Companies: Business Impact</a:t>
            </a:r>
          </a:p>
        </p:txBody>
      </p:sp>
      <p:pic>
        <p:nvPicPr>
          <p:cNvPr id="4098" name="Picture 2" descr="Forms response chart. Question title: 12. To what extent has COVID-10 had an impact on your company’s revenue or profitability?. Number of responses: 16 responses.">
            <a:extLst>
              <a:ext uri="{FF2B5EF4-FFF2-40B4-BE49-F238E27FC236}">
                <a16:creationId xmlns:a16="http://schemas.microsoft.com/office/drawing/2014/main" id="{368B3C4B-7001-764C-B70F-4831A39020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084" t="25090" r="3333" b="4921"/>
          <a:stretch/>
        </p:blipFill>
        <p:spPr bwMode="auto">
          <a:xfrm>
            <a:off x="1727201" y="2540001"/>
            <a:ext cx="15189185" cy="59072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DC1A90-F92E-554F-8BD7-8951FFFA1618}"/>
              </a:ext>
            </a:extLst>
          </p:cNvPr>
          <p:cNvSpPr/>
          <p:nvPr/>
        </p:nvSpPr>
        <p:spPr>
          <a:xfrm>
            <a:off x="2667000" y="9050951"/>
            <a:ext cx="11811000" cy="394210"/>
          </a:xfrm>
          <a:prstGeom prst="rect">
            <a:avLst/>
          </a:prstGeom>
        </p:spPr>
        <p:txBody>
          <a:bodyPr wrap="square">
            <a:spAutoFit/>
          </a:bodyPr>
          <a:lstStyle/>
          <a:p>
            <a:pPr marL="16670" lvl="1">
              <a:lnSpc>
                <a:spcPct val="120000"/>
              </a:lnSpc>
            </a:pPr>
            <a:r>
              <a:rPr lang="en-US" dirty="0">
                <a:latin typeface="Arial" panose="020B0604020202020204" pitchFamily="34" charset="0"/>
                <a:cs typeface="Arial" panose="020B0604020202020204" pitchFamily="34" charset="0"/>
              </a:rPr>
              <a:t>Source: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BCCK COVID-19 Business Impact Survey 2020</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209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ADDFADD-70C5-C14B-8422-A332E386339C}"/>
              </a:ext>
            </a:extLst>
          </p:cNvPr>
          <p:cNvSpPr txBox="1">
            <a:spLocks/>
          </p:cNvSpPr>
          <p:nvPr/>
        </p:nvSpPr>
        <p:spPr>
          <a:xfrm>
            <a:off x="-15" y="164243"/>
            <a:ext cx="18288000" cy="206586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30000"/>
              </a:lnSpc>
              <a:defRPr/>
            </a:pPr>
            <a:r>
              <a:rPr lang="en-US" sz="5400" b="1" dirty="0">
                <a:solidFill>
                  <a:srgbClr val="273163"/>
                </a:solidFill>
                <a:latin typeface="Arial" charset="0"/>
                <a:ea typeface="Arial" charset="0"/>
                <a:cs typeface="Arial" charset="0"/>
              </a:rPr>
              <a:t>Private Sector Response to COVID-19</a:t>
            </a:r>
          </a:p>
          <a:p>
            <a:pPr defTabSz="1371600">
              <a:lnSpc>
                <a:spcPct val="130000"/>
              </a:lnSpc>
              <a:defRPr/>
            </a:pPr>
            <a:r>
              <a:rPr lang="en-US" sz="4200" dirty="0">
                <a:solidFill>
                  <a:srgbClr val="273163"/>
                </a:solidFill>
                <a:latin typeface="Arial" charset="0"/>
                <a:ea typeface="Arial" charset="0"/>
                <a:cs typeface="Arial" charset="0"/>
              </a:rPr>
              <a:t>BCCK Member Companies: Business Impact</a:t>
            </a:r>
          </a:p>
        </p:txBody>
      </p:sp>
      <p:graphicFrame>
        <p:nvGraphicFramePr>
          <p:cNvPr id="6" name="Chart 5">
            <a:extLst>
              <a:ext uri="{FF2B5EF4-FFF2-40B4-BE49-F238E27FC236}">
                <a16:creationId xmlns:a16="http://schemas.microsoft.com/office/drawing/2014/main" id="{4CAFE26A-75BD-2C48-A912-87AED9EFA802}"/>
              </a:ext>
            </a:extLst>
          </p:cNvPr>
          <p:cNvGraphicFramePr>
            <a:graphicFrameLocks/>
          </p:cNvGraphicFramePr>
          <p:nvPr/>
        </p:nvGraphicFramePr>
        <p:xfrm>
          <a:off x="1312862" y="2513781"/>
          <a:ext cx="14519276" cy="6253494"/>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DA92AA07-F794-E64E-8168-8D6579B6A605}"/>
              </a:ext>
            </a:extLst>
          </p:cNvPr>
          <p:cNvSpPr/>
          <p:nvPr/>
        </p:nvSpPr>
        <p:spPr>
          <a:xfrm>
            <a:off x="2667000" y="9050951"/>
            <a:ext cx="11811000" cy="394210"/>
          </a:xfrm>
          <a:prstGeom prst="rect">
            <a:avLst/>
          </a:prstGeom>
        </p:spPr>
        <p:txBody>
          <a:bodyPr wrap="square">
            <a:spAutoFit/>
          </a:bodyPr>
          <a:lstStyle/>
          <a:p>
            <a:pPr marL="16670" lvl="1">
              <a:lnSpc>
                <a:spcPct val="120000"/>
              </a:lnSpc>
            </a:pPr>
            <a:r>
              <a:rPr lang="en-US" dirty="0">
                <a:latin typeface="Arial" panose="020B0604020202020204" pitchFamily="34" charset="0"/>
                <a:cs typeface="Arial" panose="020B0604020202020204" pitchFamily="34" charset="0"/>
              </a:rPr>
              <a:t>Source: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BCCK COVID-19 Business Impact Survey 2020</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113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ADDFADD-70C5-C14B-8422-A332E386339C}"/>
              </a:ext>
            </a:extLst>
          </p:cNvPr>
          <p:cNvSpPr txBox="1">
            <a:spLocks/>
          </p:cNvSpPr>
          <p:nvPr/>
        </p:nvSpPr>
        <p:spPr>
          <a:xfrm>
            <a:off x="-14" y="164243"/>
            <a:ext cx="18288000" cy="206586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30000"/>
              </a:lnSpc>
              <a:defRPr/>
            </a:pPr>
            <a:r>
              <a:rPr lang="en-US" sz="5400" b="1" dirty="0">
                <a:solidFill>
                  <a:srgbClr val="273163"/>
                </a:solidFill>
                <a:latin typeface="Arial" charset="0"/>
                <a:ea typeface="Arial" charset="0"/>
                <a:cs typeface="Arial" charset="0"/>
              </a:rPr>
              <a:t>Private Sector Response to COVID-19</a:t>
            </a:r>
          </a:p>
          <a:p>
            <a:pPr defTabSz="1371600">
              <a:lnSpc>
                <a:spcPct val="130000"/>
              </a:lnSpc>
              <a:defRPr/>
            </a:pPr>
            <a:r>
              <a:rPr lang="en-US" sz="4200" dirty="0">
                <a:solidFill>
                  <a:srgbClr val="273163"/>
                </a:solidFill>
                <a:latin typeface="Arial" charset="0"/>
                <a:ea typeface="Arial" charset="0"/>
                <a:cs typeface="Arial" charset="0"/>
              </a:rPr>
              <a:t>BCCK Member Companies: Business Recovery</a:t>
            </a:r>
          </a:p>
        </p:txBody>
      </p:sp>
      <p:pic>
        <p:nvPicPr>
          <p:cNvPr id="5122" name="Picture 2" descr="Forms response chart. Question title: 9. How long do you expect it will take for your organisation/industry to recover from the COVID-19 outbreak?. Number of responses: 16 responses.">
            <a:extLst>
              <a:ext uri="{FF2B5EF4-FFF2-40B4-BE49-F238E27FC236}">
                <a16:creationId xmlns:a16="http://schemas.microsoft.com/office/drawing/2014/main" id="{7540CEA9-DBEF-BB4A-8E70-E0F25889AA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84" t="29343" r="16666" b="5120"/>
          <a:stretch/>
        </p:blipFill>
        <p:spPr bwMode="auto">
          <a:xfrm>
            <a:off x="2387599" y="3005276"/>
            <a:ext cx="13970000" cy="58339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0B8C769-EB59-784D-B50D-205B08F91DB7}"/>
              </a:ext>
            </a:extLst>
          </p:cNvPr>
          <p:cNvSpPr/>
          <p:nvPr/>
        </p:nvSpPr>
        <p:spPr>
          <a:xfrm>
            <a:off x="5395439" y="2449934"/>
            <a:ext cx="9652001" cy="494751"/>
          </a:xfrm>
          <a:prstGeom prst="rect">
            <a:avLst/>
          </a:prstGeom>
        </p:spPr>
        <p:txBody>
          <a:bodyPr wrap="square">
            <a:spAutoFit/>
          </a:bodyPr>
          <a:lstStyle/>
          <a:p>
            <a:pPr marL="16670" lvl="1" defTabSz="1371600">
              <a:lnSpc>
                <a:spcPct val="120000"/>
              </a:lnSpc>
              <a:defRPr/>
            </a:pPr>
            <a:r>
              <a:rPr lang="en-GB" sz="2400" b="1" dirty="0">
                <a:solidFill>
                  <a:schemeClr val="accent1">
                    <a:lumMod val="75000"/>
                  </a:schemeClr>
                </a:solidFill>
                <a:latin typeface="Arial" panose="020B0604020202020204" pitchFamily="34" charset="0"/>
                <a:cs typeface="Arial" panose="020B0604020202020204" pitchFamily="34" charset="0"/>
              </a:rPr>
              <a:t>Expected Time to Recover from COVID-19 Outbreak</a:t>
            </a:r>
            <a:endParaRPr lang="en-US" sz="2400" b="1" dirty="0">
              <a:solidFill>
                <a:schemeClr val="accent1">
                  <a:lumMod val="75000"/>
                </a:schemeClr>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4313733-A3E3-8549-9574-68B0B656C875}"/>
              </a:ext>
            </a:extLst>
          </p:cNvPr>
          <p:cNvSpPr/>
          <p:nvPr/>
        </p:nvSpPr>
        <p:spPr>
          <a:xfrm>
            <a:off x="2667000" y="9050951"/>
            <a:ext cx="11811000" cy="394210"/>
          </a:xfrm>
          <a:prstGeom prst="rect">
            <a:avLst/>
          </a:prstGeom>
        </p:spPr>
        <p:txBody>
          <a:bodyPr wrap="square">
            <a:spAutoFit/>
          </a:bodyPr>
          <a:lstStyle/>
          <a:p>
            <a:pPr marL="16670" lvl="1">
              <a:lnSpc>
                <a:spcPct val="120000"/>
              </a:lnSpc>
            </a:pPr>
            <a:r>
              <a:rPr lang="en-US" dirty="0">
                <a:latin typeface="Arial" panose="020B0604020202020204" pitchFamily="34" charset="0"/>
                <a:cs typeface="Arial" panose="020B0604020202020204" pitchFamily="34" charset="0"/>
              </a:rPr>
              <a:t>Source: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BCCK COVID-19 Business Impact Survey 2020</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101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ADDFADD-70C5-C14B-8422-A332E386339C}"/>
              </a:ext>
            </a:extLst>
          </p:cNvPr>
          <p:cNvSpPr txBox="1">
            <a:spLocks/>
          </p:cNvSpPr>
          <p:nvPr/>
        </p:nvSpPr>
        <p:spPr>
          <a:xfrm>
            <a:off x="-14" y="164243"/>
            <a:ext cx="18288000" cy="206586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30000"/>
              </a:lnSpc>
              <a:defRPr/>
            </a:pPr>
            <a:r>
              <a:rPr lang="en-US" sz="5400" b="1" dirty="0">
                <a:solidFill>
                  <a:srgbClr val="273163"/>
                </a:solidFill>
                <a:latin typeface="Arial" charset="0"/>
                <a:ea typeface="Arial" charset="0"/>
                <a:cs typeface="Arial" charset="0"/>
              </a:rPr>
              <a:t>Private Sector Response to COVID-19</a:t>
            </a:r>
          </a:p>
          <a:p>
            <a:pPr defTabSz="1371600">
              <a:lnSpc>
                <a:spcPct val="130000"/>
              </a:lnSpc>
              <a:defRPr/>
            </a:pPr>
            <a:r>
              <a:rPr lang="en-US" sz="4200" dirty="0">
                <a:solidFill>
                  <a:srgbClr val="273163"/>
                </a:solidFill>
                <a:latin typeface="Arial" charset="0"/>
                <a:ea typeface="Arial" charset="0"/>
                <a:cs typeface="Arial" charset="0"/>
              </a:rPr>
              <a:t>BCCK Member Companies: Financial Response</a:t>
            </a:r>
          </a:p>
        </p:txBody>
      </p:sp>
      <p:graphicFrame>
        <p:nvGraphicFramePr>
          <p:cNvPr id="20" name="Chart 19">
            <a:extLst>
              <a:ext uri="{FF2B5EF4-FFF2-40B4-BE49-F238E27FC236}">
                <a16:creationId xmlns:a16="http://schemas.microsoft.com/office/drawing/2014/main" id="{AAE189E7-AC20-984F-9F06-E8D50FA0027A}"/>
              </a:ext>
            </a:extLst>
          </p:cNvPr>
          <p:cNvGraphicFramePr>
            <a:graphicFrameLocks/>
          </p:cNvGraphicFramePr>
          <p:nvPr/>
        </p:nvGraphicFramePr>
        <p:xfrm>
          <a:off x="2082800" y="2802913"/>
          <a:ext cx="14858999" cy="6007853"/>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8C1BD8D1-F873-264E-A8EB-E3BEAE5A7FA1}"/>
              </a:ext>
            </a:extLst>
          </p:cNvPr>
          <p:cNvSpPr/>
          <p:nvPr/>
        </p:nvSpPr>
        <p:spPr>
          <a:xfrm>
            <a:off x="5039839" y="2414393"/>
            <a:ext cx="9652001" cy="494751"/>
          </a:xfrm>
          <a:prstGeom prst="rect">
            <a:avLst/>
          </a:prstGeom>
        </p:spPr>
        <p:txBody>
          <a:bodyPr wrap="square">
            <a:spAutoFit/>
          </a:bodyPr>
          <a:lstStyle/>
          <a:p>
            <a:pPr marL="16670" lvl="1" defTabSz="1371600">
              <a:lnSpc>
                <a:spcPct val="120000"/>
              </a:lnSpc>
              <a:defRPr/>
            </a:pPr>
            <a:r>
              <a:rPr lang="en-GB" sz="2400" b="1" dirty="0">
                <a:solidFill>
                  <a:schemeClr val="accent1">
                    <a:lumMod val="75000"/>
                  </a:schemeClr>
                </a:solidFill>
                <a:latin typeface="Arial" panose="020B0604020202020204" pitchFamily="34" charset="0"/>
                <a:cs typeface="Arial" panose="020B0604020202020204" pitchFamily="34" charset="0"/>
              </a:rPr>
              <a:t>Measures Taken to Offset Financial Impact from COVID-19</a:t>
            </a:r>
            <a:endParaRPr lang="en-US" sz="2400" b="1" dirty="0">
              <a:solidFill>
                <a:schemeClr val="accent1">
                  <a:lumMod val="75000"/>
                </a:schemeClr>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8E0197B-1B55-D84F-86A4-B7B6109CB231}"/>
              </a:ext>
            </a:extLst>
          </p:cNvPr>
          <p:cNvSpPr/>
          <p:nvPr/>
        </p:nvSpPr>
        <p:spPr>
          <a:xfrm>
            <a:off x="2667000" y="9050951"/>
            <a:ext cx="11811000" cy="394210"/>
          </a:xfrm>
          <a:prstGeom prst="rect">
            <a:avLst/>
          </a:prstGeom>
        </p:spPr>
        <p:txBody>
          <a:bodyPr wrap="square">
            <a:spAutoFit/>
          </a:bodyPr>
          <a:lstStyle/>
          <a:p>
            <a:pPr marL="16670" lvl="1">
              <a:lnSpc>
                <a:spcPct val="120000"/>
              </a:lnSpc>
            </a:pPr>
            <a:r>
              <a:rPr lang="en-US" dirty="0">
                <a:latin typeface="Arial" panose="020B0604020202020204" pitchFamily="34" charset="0"/>
                <a:cs typeface="Arial" panose="020B0604020202020204" pitchFamily="34" charset="0"/>
              </a:rPr>
              <a:t>Source: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BCCK COVID-19 Business Impact Survey 2020</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3855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ADDFADD-70C5-C14B-8422-A332E386339C}"/>
              </a:ext>
            </a:extLst>
          </p:cNvPr>
          <p:cNvSpPr txBox="1">
            <a:spLocks/>
          </p:cNvSpPr>
          <p:nvPr/>
        </p:nvSpPr>
        <p:spPr>
          <a:xfrm>
            <a:off x="-14" y="164243"/>
            <a:ext cx="18288000" cy="2065863"/>
          </a:xfrm>
          <a:prstGeom prst="rect">
            <a:avLst/>
          </a:prstGeom>
        </p:spPr>
        <p:txBody>
          <a:bodyPr vert="horz" lIns="137160" tIns="68580" rIns="137160" bIns="685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30000"/>
              </a:lnSpc>
              <a:defRPr/>
            </a:pPr>
            <a:r>
              <a:rPr lang="en-US" sz="5400" b="1" dirty="0">
                <a:solidFill>
                  <a:srgbClr val="273163"/>
                </a:solidFill>
                <a:latin typeface="Arial" charset="0"/>
                <a:ea typeface="Arial" charset="0"/>
                <a:cs typeface="Arial" charset="0"/>
              </a:rPr>
              <a:t>Private Sector Response to COVID-19</a:t>
            </a:r>
          </a:p>
          <a:p>
            <a:pPr defTabSz="1371600">
              <a:lnSpc>
                <a:spcPct val="130000"/>
              </a:lnSpc>
              <a:defRPr/>
            </a:pPr>
            <a:r>
              <a:rPr lang="en-US" sz="4200" dirty="0">
                <a:solidFill>
                  <a:srgbClr val="273163"/>
                </a:solidFill>
                <a:latin typeface="Arial" charset="0"/>
                <a:ea typeface="Arial" charset="0"/>
                <a:cs typeface="Arial" charset="0"/>
              </a:rPr>
              <a:t>BCCK Member Companies: Best Practices</a:t>
            </a:r>
          </a:p>
        </p:txBody>
      </p:sp>
      <p:grpSp>
        <p:nvGrpSpPr>
          <p:cNvPr id="5" name="Group 4">
            <a:extLst>
              <a:ext uri="{FF2B5EF4-FFF2-40B4-BE49-F238E27FC236}">
                <a16:creationId xmlns:a16="http://schemas.microsoft.com/office/drawing/2014/main" id="{D97AF8CA-D6FA-F749-B20A-F8A5739DB83F}"/>
              </a:ext>
            </a:extLst>
          </p:cNvPr>
          <p:cNvGrpSpPr/>
          <p:nvPr/>
        </p:nvGrpSpPr>
        <p:grpSpPr>
          <a:xfrm>
            <a:off x="665069" y="2748977"/>
            <a:ext cx="3076937" cy="2613615"/>
            <a:chOff x="2979920" y="1021258"/>
            <a:chExt cx="5342049" cy="1190833"/>
          </a:xfrm>
        </p:grpSpPr>
        <p:sp>
          <p:nvSpPr>
            <p:cNvPr id="6" name="Rectangle 5">
              <a:extLst>
                <a:ext uri="{FF2B5EF4-FFF2-40B4-BE49-F238E27FC236}">
                  <a16:creationId xmlns:a16="http://schemas.microsoft.com/office/drawing/2014/main" id="{84FF37ED-FE29-9A44-A9ED-9E812927BFC2}"/>
                </a:ext>
              </a:extLst>
            </p:cNvPr>
            <p:cNvSpPr/>
            <p:nvPr/>
          </p:nvSpPr>
          <p:spPr>
            <a:xfrm>
              <a:off x="2979920" y="1021258"/>
              <a:ext cx="5342049" cy="1190833"/>
            </a:xfrm>
            <a:prstGeom prst="rect">
              <a:avLst/>
            </a:prstGeom>
            <a:solidFill>
              <a:schemeClr val="accent5">
                <a:lumMod val="20000"/>
                <a:lumOff val="80000"/>
              </a:schemeClr>
            </a:solidFill>
            <a:ln>
              <a:solidFill>
                <a:schemeClr val="accent1">
                  <a:lumMod val="40000"/>
                  <a:lumOff val="60000"/>
                </a:schemeClr>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7" name="TextBox 6">
              <a:extLst>
                <a:ext uri="{FF2B5EF4-FFF2-40B4-BE49-F238E27FC236}">
                  <a16:creationId xmlns:a16="http://schemas.microsoft.com/office/drawing/2014/main" id="{3B3FE3E7-251C-C447-ACC1-CC0B351F6593}"/>
                </a:ext>
              </a:extLst>
            </p:cNvPr>
            <p:cNvSpPr txBox="1"/>
            <p:nvPr/>
          </p:nvSpPr>
          <p:spPr>
            <a:xfrm>
              <a:off x="2979920" y="1021258"/>
              <a:ext cx="5342049" cy="1190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1333500">
                <a:lnSpc>
                  <a:spcPct val="120000"/>
                </a:lnSpc>
                <a:spcBef>
                  <a:spcPct val="0"/>
                </a:spcBef>
              </a:pPr>
              <a:r>
                <a:rPr lang="en-US" sz="3000" dirty="0">
                  <a:solidFill>
                    <a:schemeClr val="tx1"/>
                  </a:solidFill>
                  <a:latin typeface="Arial" panose="020B0604020202020204" pitchFamily="34" charset="0"/>
                  <a:cs typeface="Arial" panose="020B0604020202020204" pitchFamily="34" charset="0"/>
                </a:rPr>
                <a:t>Daily check-in calls within teams at start and end of day</a:t>
              </a:r>
              <a:r>
                <a:rPr lang="ko-KR" altLang="en-US" sz="3000" dirty="0">
                  <a:solidFill>
                    <a:schemeClr val="tx1"/>
                  </a:solidFill>
                  <a:latin typeface="Arial" panose="020B0604020202020204" pitchFamily="34" charset="0"/>
                  <a:cs typeface="Arial" panose="020B0604020202020204" pitchFamily="34" charset="0"/>
                </a:rPr>
                <a:t> </a:t>
              </a:r>
              <a:r>
                <a:rPr lang="en-GB" altLang="ko-KR" sz="3000" dirty="0">
                  <a:solidFill>
                    <a:schemeClr val="tx1"/>
                  </a:solidFill>
                  <a:latin typeface="Arial" panose="020B0604020202020204" pitchFamily="34" charset="0"/>
                  <a:cs typeface="Arial" panose="020B0604020202020204" pitchFamily="34" charset="0"/>
                </a:rPr>
                <a:t>when remote working</a:t>
              </a:r>
              <a:endParaRPr lang="en-US" sz="2100" dirty="0">
                <a:solidFill>
                  <a:schemeClr val="tx1"/>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7B1458ED-2F4E-0F4C-8A02-AD71DDE1EEC2}"/>
              </a:ext>
            </a:extLst>
          </p:cNvPr>
          <p:cNvGrpSpPr/>
          <p:nvPr/>
        </p:nvGrpSpPr>
        <p:grpSpPr>
          <a:xfrm>
            <a:off x="4116043" y="2748977"/>
            <a:ext cx="3076937" cy="2613615"/>
            <a:chOff x="2979920" y="1021258"/>
            <a:chExt cx="5342049" cy="1190833"/>
          </a:xfrm>
        </p:grpSpPr>
        <p:sp>
          <p:nvSpPr>
            <p:cNvPr id="9" name="Rectangle 8">
              <a:extLst>
                <a:ext uri="{FF2B5EF4-FFF2-40B4-BE49-F238E27FC236}">
                  <a16:creationId xmlns:a16="http://schemas.microsoft.com/office/drawing/2014/main" id="{A94E3200-59D2-364D-9DA8-E2FC85D938FA}"/>
                </a:ext>
              </a:extLst>
            </p:cNvPr>
            <p:cNvSpPr/>
            <p:nvPr/>
          </p:nvSpPr>
          <p:spPr>
            <a:xfrm>
              <a:off x="2979920" y="1021258"/>
              <a:ext cx="5342049" cy="1190833"/>
            </a:xfrm>
            <a:prstGeom prst="rect">
              <a:avLst/>
            </a:prstGeom>
            <a:solidFill>
              <a:schemeClr val="accent5">
                <a:lumMod val="20000"/>
                <a:lumOff val="80000"/>
              </a:schemeClr>
            </a:solidFill>
            <a:ln>
              <a:solidFill>
                <a:schemeClr val="accent1">
                  <a:lumMod val="40000"/>
                  <a:lumOff val="60000"/>
                </a:schemeClr>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8DAAF545-BBB0-CF4F-878C-CF8E93DA90CB}"/>
                </a:ext>
              </a:extLst>
            </p:cNvPr>
            <p:cNvSpPr txBox="1"/>
            <p:nvPr/>
          </p:nvSpPr>
          <p:spPr>
            <a:xfrm>
              <a:off x="2979920" y="1021258"/>
              <a:ext cx="5342049" cy="1190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1333500">
                <a:lnSpc>
                  <a:spcPct val="120000"/>
                </a:lnSpc>
                <a:spcBef>
                  <a:spcPct val="0"/>
                </a:spcBef>
              </a:pPr>
              <a:r>
                <a:rPr lang="en-US" sz="3000" dirty="0">
                  <a:solidFill>
                    <a:schemeClr val="tx1"/>
                  </a:solidFill>
                  <a:latin typeface="Arial" panose="020B0604020202020204" pitchFamily="34" charset="0"/>
                  <a:cs typeface="Arial" panose="020B0604020202020204" pitchFamily="34" charset="0"/>
                </a:rPr>
                <a:t>Split up teams and rotate for remote working</a:t>
              </a:r>
            </a:p>
          </p:txBody>
        </p:sp>
      </p:grpSp>
      <p:grpSp>
        <p:nvGrpSpPr>
          <p:cNvPr id="14" name="Group 13">
            <a:extLst>
              <a:ext uri="{FF2B5EF4-FFF2-40B4-BE49-F238E27FC236}">
                <a16:creationId xmlns:a16="http://schemas.microsoft.com/office/drawing/2014/main" id="{33BCF02B-5386-164B-96FB-2CCD27E123DB}"/>
              </a:ext>
            </a:extLst>
          </p:cNvPr>
          <p:cNvGrpSpPr/>
          <p:nvPr/>
        </p:nvGrpSpPr>
        <p:grpSpPr>
          <a:xfrm>
            <a:off x="7567016" y="2748977"/>
            <a:ext cx="3076937" cy="2613615"/>
            <a:chOff x="2979920" y="1021258"/>
            <a:chExt cx="5342049" cy="1190833"/>
          </a:xfrm>
        </p:grpSpPr>
        <p:sp>
          <p:nvSpPr>
            <p:cNvPr id="17" name="Rectangle 16">
              <a:extLst>
                <a:ext uri="{FF2B5EF4-FFF2-40B4-BE49-F238E27FC236}">
                  <a16:creationId xmlns:a16="http://schemas.microsoft.com/office/drawing/2014/main" id="{EF76FC5F-03A3-E24C-9DFF-257C43039F6C}"/>
                </a:ext>
              </a:extLst>
            </p:cNvPr>
            <p:cNvSpPr/>
            <p:nvPr/>
          </p:nvSpPr>
          <p:spPr>
            <a:xfrm>
              <a:off x="2979920" y="1021258"/>
              <a:ext cx="5342049" cy="1190833"/>
            </a:xfrm>
            <a:prstGeom prst="rect">
              <a:avLst/>
            </a:prstGeom>
            <a:solidFill>
              <a:schemeClr val="accent5">
                <a:lumMod val="20000"/>
                <a:lumOff val="80000"/>
              </a:schemeClr>
            </a:solidFill>
            <a:ln>
              <a:solidFill>
                <a:schemeClr val="accent1">
                  <a:lumMod val="40000"/>
                  <a:lumOff val="60000"/>
                </a:schemeClr>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id="{9DBB2B6E-95E1-EA45-8CC1-F2C9BE818C32}"/>
                </a:ext>
              </a:extLst>
            </p:cNvPr>
            <p:cNvSpPr txBox="1"/>
            <p:nvPr/>
          </p:nvSpPr>
          <p:spPr>
            <a:xfrm>
              <a:off x="2979920" y="1021258"/>
              <a:ext cx="5342049" cy="1190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1333500">
                <a:lnSpc>
                  <a:spcPct val="120000"/>
                </a:lnSpc>
                <a:spcBef>
                  <a:spcPct val="0"/>
                </a:spcBef>
              </a:pPr>
              <a:r>
                <a:rPr lang="en-US" sz="3000" dirty="0">
                  <a:solidFill>
                    <a:schemeClr val="tx1"/>
                  </a:solidFill>
                  <a:latin typeface="Arial" panose="020B0604020202020204" pitchFamily="34" charset="0"/>
                  <a:cs typeface="Arial" panose="020B0604020202020204" pitchFamily="34" charset="0"/>
                </a:rPr>
                <a:t>Social distancing protocols in the workplace</a:t>
              </a:r>
            </a:p>
          </p:txBody>
        </p:sp>
      </p:grpSp>
      <p:grpSp>
        <p:nvGrpSpPr>
          <p:cNvPr id="20" name="Group 19">
            <a:extLst>
              <a:ext uri="{FF2B5EF4-FFF2-40B4-BE49-F238E27FC236}">
                <a16:creationId xmlns:a16="http://schemas.microsoft.com/office/drawing/2014/main" id="{29DA689E-464E-AD47-9C2B-31D738EB5D07}"/>
              </a:ext>
            </a:extLst>
          </p:cNvPr>
          <p:cNvGrpSpPr/>
          <p:nvPr/>
        </p:nvGrpSpPr>
        <p:grpSpPr>
          <a:xfrm>
            <a:off x="11127553" y="2748977"/>
            <a:ext cx="3076937" cy="2613615"/>
            <a:chOff x="2979920" y="1021258"/>
            <a:chExt cx="5342049" cy="1190833"/>
          </a:xfrm>
        </p:grpSpPr>
        <p:sp>
          <p:nvSpPr>
            <p:cNvPr id="21" name="Rectangle 20">
              <a:extLst>
                <a:ext uri="{FF2B5EF4-FFF2-40B4-BE49-F238E27FC236}">
                  <a16:creationId xmlns:a16="http://schemas.microsoft.com/office/drawing/2014/main" id="{43326C08-E85B-D94F-A5BB-1DA1D11C8C28}"/>
                </a:ext>
              </a:extLst>
            </p:cNvPr>
            <p:cNvSpPr/>
            <p:nvPr/>
          </p:nvSpPr>
          <p:spPr>
            <a:xfrm>
              <a:off x="2979920" y="1021258"/>
              <a:ext cx="5342049" cy="1190833"/>
            </a:xfrm>
            <a:prstGeom prst="rect">
              <a:avLst/>
            </a:prstGeom>
            <a:solidFill>
              <a:schemeClr val="accent5">
                <a:lumMod val="20000"/>
                <a:lumOff val="80000"/>
              </a:schemeClr>
            </a:solidFill>
            <a:ln>
              <a:solidFill>
                <a:schemeClr val="accent1">
                  <a:lumMod val="40000"/>
                  <a:lumOff val="60000"/>
                </a:schemeClr>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22" name="TextBox 21">
              <a:extLst>
                <a:ext uri="{FF2B5EF4-FFF2-40B4-BE49-F238E27FC236}">
                  <a16:creationId xmlns:a16="http://schemas.microsoft.com/office/drawing/2014/main" id="{F95E43CF-5B77-AA4E-BD56-0EEEE058D975}"/>
                </a:ext>
              </a:extLst>
            </p:cNvPr>
            <p:cNvSpPr txBox="1"/>
            <p:nvPr/>
          </p:nvSpPr>
          <p:spPr>
            <a:xfrm>
              <a:off x="2979920" y="1021258"/>
              <a:ext cx="5342049" cy="1190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1333500">
                <a:lnSpc>
                  <a:spcPct val="120000"/>
                </a:lnSpc>
                <a:spcBef>
                  <a:spcPct val="0"/>
                </a:spcBef>
              </a:pPr>
              <a:r>
                <a:rPr lang="en-US" sz="3000" dirty="0">
                  <a:solidFill>
                    <a:schemeClr val="tx1"/>
                  </a:solidFill>
                  <a:latin typeface="Arial" panose="020B0604020202020204" pitchFamily="34" charset="0"/>
                  <a:cs typeface="Arial" panose="020B0604020202020204" pitchFamily="34" charset="0"/>
                </a:rPr>
                <a:t>Initial supply of masks to staff &amp; clients</a:t>
              </a:r>
            </a:p>
          </p:txBody>
        </p:sp>
      </p:grpSp>
      <p:grpSp>
        <p:nvGrpSpPr>
          <p:cNvPr id="23" name="Group 22">
            <a:extLst>
              <a:ext uri="{FF2B5EF4-FFF2-40B4-BE49-F238E27FC236}">
                <a16:creationId xmlns:a16="http://schemas.microsoft.com/office/drawing/2014/main" id="{C98783F7-0E05-154D-9EB9-DC5A43FB78E5}"/>
              </a:ext>
            </a:extLst>
          </p:cNvPr>
          <p:cNvGrpSpPr/>
          <p:nvPr/>
        </p:nvGrpSpPr>
        <p:grpSpPr>
          <a:xfrm>
            <a:off x="14688089" y="2748977"/>
            <a:ext cx="3076937" cy="2613615"/>
            <a:chOff x="2979920" y="1021258"/>
            <a:chExt cx="5342049" cy="1190833"/>
          </a:xfrm>
        </p:grpSpPr>
        <p:sp>
          <p:nvSpPr>
            <p:cNvPr id="24" name="Rectangle 23">
              <a:extLst>
                <a:ext uri="{FF2B5EF4-FFF2-40B4-BE49-F238E27FC236}">
                  <a16:creationId xmlns:a16="http://schemas.microsoft.com/office/drawing/2014/main" id="{B010502F-A86D-B147-83A8-62CB6C66E7FA}"/>
                </a:ext>
              </a:extLst>
            </p:cNvPr>
            <p:cNvSpPr/>
            <p:nvPr/>
          </p:nvSpPr>
          <p:spPr>
            <a:xfrm>
              <a:off x="2979920" y="1021258"/>
              <a:ext cx="5342049" cy="1190833"/>
            </a:xfrm>
            <a:prstGeom prst="rect">
              <a:avLst/>
            </a:prstGeom>
            <a:solidFill>
              <a:schemeClr val="accent5">
                <a:lumMod val="20000"/>
                <a:lumOff val="80000"/>
              </a:schemeClr>
            </a:solidFill>
            <a:ln>
              <a:solidFill>
                <a:schemeClr val="accent1">
                  <a:lumMod val="40000"/>
                  <a:lumOff val="60000"/>
                </a:schemeClr>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E2449584-C260-3544-9B45-E1438A13750C}"/>
                </a:ext>
              </a:extLst>
            </p:cNvPr>
            <p:cNvSpPr txBox="1"/>
            <p:nvPr/>
          </p:nvSpPr>
          <p:spPr>
            <a:xfrm>
              <a:off x="2979920" y="1021258"/>
              <a:ext cx="5342049" cy="1190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1333500">
                <a:lnSpc>
                  <a:spcPct val="120000"/>
                </a:lnSpc>
                <a:spcBef>
                  <a:spcPct val="0"/>
                </a:spcBef>
              </a:pPr>
              <a:r>
                <a:rPr lang="en-US" sz="3000" dirty="0">
                  <a:solidFill>
                    <a:schemeClr val="tx1"/>
                  </a:solidFill>
                  <a:latin typeface="Arial" panose="020B0604020202020204" pitchFamily="34" charset="0"/>
                  <a:cs typeface="Arial" panose="020B0604020202020204" pitchFamily="34" charset="0"/>
                </a:rPr>
                <a:t>Focus on mission &amp; brand value</a:t>
              </a:r>
            </a:p>
          </p:txBody>
        </p:sp>
      </p:grpSp>
      <p:grpSp>
        <p:nvGrpSpPr>
          <p:cNvPr id="26" name="Group 25">
            <a:extLst>
              <a:ext uri="{FF2B5EF4-FFF2-40B4-BE49-F238E27FC236}">
                <a16:creationId xmlns:a16="http://schemas.microsoft.com/office/drawing/2014/main" id="{13AA0D56-3F79-9C44-B024-201CBA5F10FC}"/>
              </a:ext>
            </a:extLst>
          </p:cNvPr>
          <p:cNvGrpSpPr/>
          <p:nvPr/>
        </p:nvGrpSpPr>
        <p:grpSpPr>
          <a:xfrm>
            <a:off x="665069" y="5627727"/>
            <a:ext cx="3076937" cy="2613615"/>
            <a:chOff x="2979920" y="1021258"/>
            <a:chExt cx="5342049" cy="1190833"/>
          </a:xfrm>
        </p:grpSpPr>
        <p:sp>
          <p:nvSpPr>
            <p:cNvPr id="27" name="Rectangle 26">
              <a:extLst>
                <a:ext uri="{FF2B5EF4-FFF2-40B4-BE49-F238E27FC236}">
                  <a16:creationId xmlns:a16="http://schemas.microsoft.com/office/drawing/2014/main" id="{99583B70-BB39-3946-A317-A0965098EA10}"/>
                </a:ext>
              </a:extLst>
            </p:cNvPr>
            <p:cNvSpPr/>
            <p:nvPr/>
          </p:nvSpPr>
          <p:spPr>
            <a:xfrm>
              <a:off x="2979920" y="1021258"/>
              <a:ext cx="5342049" cy="1190833"/>
            </a:xfrm>
            <a:prstGeom prst="rect">
              <a:avLst/>
            </a:prstGeom>
            <a:solidFill>
              <a:schemeClr val="accent5">
                <a:lumMod val="20000"/>
                <a:lumOff val="80000"/>
              </a:schemeClr>
            </a:solidFill>
            <a:ln>
              <a:solidFill>
                <a:schemeClr val="accent1">
                  <a:lumMod val="40000"/>
                  <a:lumOff val="60000"/>
                </a:schemeClr>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28" name="TextBox 27">
              <a:extLst>
                <a:ext uri="{FF2B5EF4-FFF2-40B4-BE49-F238E27FC236}">
                  <a16:creationId xmlns:a16="http://schemas.microsoft.com/office/drawing/2014/main" id="{105A1A10-1543-7747-850C-83B407B95310}"/>
                </a:ext>
              </a:extLst>
            </p:cNvPr>
            <p:cNvSpPr txBox="1"/>
            <p:nvPr/>
          </p:nvSpPr>
          <p:spPr>
            <a:xfrm>
              <a:off x="2979920" y="1021258"/>
              <a:ext cx="5342049" cy="1190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1333500">
                <a:lnSpc>
                  <a:spcPct val="120000"/>
                </a:lnSpc>
                <a:spcBef>
                  <a:spcPct val="0"/>
                </a:spcBef>
              </a:pPr>
              <a:r>
                <a:rPr lang="en-US" sz="3000" dirty="0">
                  <a:solidFill>
                    <a:schemeClr val="tx1"/>
                  </a:solidFill>
                  <a:latin typeface="Arial" panose="020B0604020202020204" pitchFamily="34" charset="0"/>
                  <a:cs typeface="Arial" panose="020B0604020202020204" pitchFamily="34" charset="0"/>
                </a:rPr>
                <a:t>HR onboarding process through Skype &amp; Webinars</a:t>
              </a:r>
            </a:p>
          </p:txBody>
        </p:sp>
      </p:grpSp>
      <p:grpSp>
        <p:nvGrpSpPr>
          <p:cNvPr id="29" name="Group 28">
            <a:extLst>
              <a:ext uri="{FF2B5EF4-FFF2-40B4-BE49-F238E27FC236}">
                <a16:creationId xmlns:a16="http://schemas.microsoft.com/office/drawing/2014/main" id="{1FF297B9-D5C5-AD4A-9D98-979B5315DA17}"/>
              </a:ext>
            </a:extLst>
          </p:cNvPr>
          <p:cNvGrpSpPr/>
          <p:nvPr/>
        </p:nvGrpSpPr>
        <p:grpSpPr>
          <a:xfrm>
            <a:off x="4116041" y="5627727"/>
            <a:ext cx="3076937" cy="2613615"/>
            <a:chOff x="2979920" y="1021258"/>
            <a:chExt cx="5342049" cy="1190833"/>
          </a:xfrm>
        </p:grpSpPr>
        <p:sp>
          <p:nvSpPr>
            <p:cNvPr id="30" name="Rectangle 29">
              <a:extLst>
                <a:ext uri="{FF2B5EF4-FFF2-40B4-BE49-F238E27FC236}">
                  <a16:creationId xmlns:a16="http://schemas.microsoft.com/office/drawing/2014/main" id="{01BF4716-392D-7045-8C0A-9CB208309926}"/>
                </a:ext>
              </a:extLst>
            </p:cNvPr>
            <p:cNvSpPr/>
            <p:nvPr/>
          </p:nvSpPr>
          <p:spPr>
            <a:xfrm>
              <a:off x="2979920" y="1021258"/>
              <a:ext cx="5342049" cy="1190833"/>
            </a:xfrm>
            <a:prstGeom prst="rect">
              <a:avLst/>
            </a:prstGeom>
            <a:solidFill>
              <a:schemeClr val="accent5">
                <a:lumMod val="20000"/>
                <a:lumOff val="80000"/>
              </a:schemeClr>
            </a:solidFill>
            <a:ln>
              <a:solidFill>
                <a:schemeClr val="accent1">
                  <a:lumMod val="40000"/>
                  <a:lumOff val="60000"/>
                </a:schemeClr>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31" name="TextBox 30">
              <a:extLst>
                <a:ext uri="{FF2B5EF4-FFF2-40B4-BE49-F238E27FC236}">
                  <a16:creationId xmlns:a16="http://schemas.microsoft.com/office/drawing/2014/main" id="{F2B9F8C9-0C29-A949-89C3-16ACEA98ADFA}"/>
                </a:ext>
              </a:extLst>
            </p:cNvPr>
            <p:cNvSpPr txBox="1"/>
            <p:nvPr/>
          </p:nvSpPr>
          <p:spPr>
            <a:xfrm>
              <a:off x="2979920" y="1021258"/>
              <a:ext cx="5342049" cy="1190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1333500">
                <a:lnSpc>
                  <a:spcPct val="120000"/>
                </a:lnSpc>
                <a:spcBef>
                  <a:spcPct val="0"/>
                </a:spcBef>
              </a:pPr>
              <a:r>
                <a:rPr lang="en-US" sz="3000" dirty="0">
                  <a:solidFill>
                    <a:schemeClr val="tx1"/>
                  </a:solidFill>
                  <a:latin typeface="Arial" panose="020B0604020202020204" pitchFamily="34" charset="0"/>
                  <a:cs typeface="Arial" panose="020B0604020202020204" pitchFamily="34" charset="0"/>
                </a:rPr>
                <a:t>Reinvent event experiences for product launches</a:t>
              </a:r>
            </a:p>
          </p:txBody>
        </p:sp>
      </p:grpSp>
      <p:grpSp>
        <p:nvGrpSpPr>
          <p:cNvPr id="32" name="Group 31">
            <a:extLst>
              <a:ext uri="{FF2B5EF4-FFF2-40B4-BE49-F238E27FC236}">
                <a16:creationId xmlns:a16="http://schemas.microsoft.com/office/drawing/2014/main" id="{7FEEB6B4-DD32-4B4B-A4C7-37CB9635954F}"/>
              </a:ext>
            </a:extLst>
          </p:cNvPr>
          <p:cNvGrpSpPr/>
          <p:nvPr/>
        </p:nvGrpSpPr>
        <p:grpSpPr>
          <a:xfrm>
            <a:off x="7567016" y="5627727"/>
            <a:ext cx="3076937" cy="2613615"/>
            <a:chOff x="2979920" y="1021258"/>
            <a:chExt cx="5342049" cy="1190833"/>
          </a:xfrm>
        </p:grpSpPr>
        <p:sp>
          <p:nvSpPr>
            <p:cNvPr id="33" name="Rectangle 32">
              <a:extLst>
                <a:ext uri="{FF2B5EF4-FFF2-40B4-BE49-F238E27FC236}">
                  <a16:creationId xmlns:a16="http://schemas.microsoft.com/office/drawing/2014/main" id="{F6E89499-B63B-5945-A607-0C193F692945}"/>
                </a:ext>
              </a:extLst>
            </p:cNvPr>
            <p:cNvSpPr/>
            <p:nvPr/>
          </p:nvSpPr>
          <p:spPr>
            <a:xfrm>
              <a:off x="2979920" y="1021258"/>
              <a:ext cx="5342049" cy="1190833"/>
            </a:xfrm>
            <a:prstGeom prst="rect">
              <a:avLst/>
            </a:prstGeom>
            <a:solidFill>
              <a:schemeClr val="accent5">
                <a:lumMod val="20000"/>
                <a:lumOff val="80000"/>
              </a:schemeClr>
            </a:solidFill>
            <a:ln>
              <a:solidFill>
                <a:schemeClr val="accent1">
                  <a:lumMod val="40000"/>
                  <a:lumOff val="60000"/>
                </a:schemeClr>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34" name="TextBox 33">
              <a:extLst>
                <a:ext uri="{FF2B5EF4-FFF2-40B4-BE49-F238E27FC236}">
                  <a16:creationId xmlns:a16="http://schemas.microsoft.com/office/drawing/2014/main" id="{717C7FEA-BA6E-604E-8B67-2BB3A7647C6C}"/>
                </a:ext>
              </a:extLst>
            </p:cNvPr>
            <p:cNvSpPr txBox="1"/>
            <p:nvPr/>
          </p:nvSpPr>
          <p:spPr>
            <a:xfrm>
              <a:off x="2979920" y="1021258"/>
              <a:ext cx="5342049" cy="1190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1333500">
                <a:lnSpc>
                  <a:spcPct val="120000"/>
                </a:lnSpc>
                <a:spcBef>
                  <a:spcPct val="0"/>
                </a:spcBef>
              </a:pPr>
              <a:r>
                <a:rPr lang="en-US" sz="3000" dirty="0">
                  <a:solidFill>
                    <a:schemeClr val="tx1"/>
                  </a:solidFill>
                  <a:latin typeface="Arial" panose="020B0604020202020204" pitchFamily="34" charset="0"/>
                  <a:cs typeface="Arial" panose="020B0604020202020204" pitchFamily="34" charset="0"/>
                </a:rPr>
                <a:t>Limit meetings with external guests </a:t>
              </a:r>
            </a:p>
          </p:txBody>
        </p:sp>
      </p:grpSp>
      <p:grpSp>
        <p:nvGrpSpPr>
          <p:cNvPr id="35" name="Group 34">
            <a:extLst>
              <a:ext uri="{FF2B5EF4-FFF2-40B4-BE49-F238E27FC236}">
                <a16:creationId xmlns:a16="http://schemas.microsoft.com/office/drawing/2014/main" id="{E474FC38-2701-2844-8730-D583EDDCA45D}"/>
              </a:ext>
            </a:extLst>
          </p:cNvPr>
          <p:cNvGrpSpPr/>
          <p:nvPr/>
        </p:nvGrpSpPr>
        <p:grpSpPr>
          <a:xfrm>
            <a:off x="11127551" y="5627727"/>
            <a:ext cx="3076937" cy="2613615"/>
            <a:chOff x="2979920" y="1021258"/>
            <a:chExt cx="5342049" cy="1190833"/>
          </a:xfrm>
        </p:grpSpPr>
        <p:sp>
          <p:nvSpPr>
            <p:cNvPr id="36" name="Rectangle 35">
              <a:extLst>
                <a:ext uri="{FF2B5EF4-FFF2-40B4-BE49-F238E27FC236}">
                  <a16:creationId xmlns:a16="http://schemas.microsoft.com/office/drawing/2014/main" id="{7C4B9EC7-5442-7E47-B3E8-1776495D1CF4}"/>
                </a:ext>
              </a:extLst>
            </p:cNvPr>
            <p:cNvSpPr/>
            <p:nvPr/>
          </p:nvSpPr>
          <p:spPr>
            <a:xfrm>
              <a:off x="2979920" y="1021258"/>
              <a:ext cx="5342049" cy="1190833"/>
            </a:xfrm>
            <a:prstGeom prst="rect">
              <a:avLst/>
            </a:prstGeom>
            <a:solidFill>
              <a:schemeClr val="accent5">
                <a:lumMod val="20000"/>
                <a:lumOff val="80000"/>
              </a:schemeClr>
            </a:solidFill>
            <a:ln>
              <a:solidFill>
                <a:schemeClr val="accent1">
                  <a:lumMod val="40000"/>
                  <a:lumOff val="60000"/>
                </a:schemeClr>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37" name="TextBox 36">
              <a:extLst>
                <a:ext uri="{FF2B5EF4-FFF2-40B4-BE49-F238E27FC236}">
                  <a16:creationId xmlns:a16="http://schemas.microsoft.com/office/drawing/2014/main" id="{860AA9E3-B505-5D4F-8096-C404B6CBB6F8}"/>
                </a:ext>
              </a:extLst>
            </p:cNvPr>
            <p:cNvSpPr txBox="1"/>
            <p:nvPr/>
          </p:nvSpPr>
          <p:spPr>
            <a:xfrm>
              <a:off x="2979920" y="1021258"/>
              <a:ext cx="5342049" cy="1190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1333500">
                <a:lnSpc>
                  <a:spcPct val="120000"/>
                </a:lnSpc>
                <a:spcBef>
                  <a:spcPct val="0"/>
                </a:spcBef>
              </a:pPr>
              <a:r>
                <a:rPr lang="en-US" sz="3000" dirty="0">
                  <a:solidFill>
                    <a:schemeClr val="tx1"/>
                  </a:solidFill>
                  <a:latin typeface="Arial" panose="020B0604020202020204" pitchFamily="34" charset="0"/>
                  <a:cs typeface="Arial" panose="020B0604020202020204" pitchFamily="34" charset="0"/>
                </a:rPr>
                <a:t>Temperature checks at every entrance </a:t>
              </a:r>
            </a:p>
          </p:txBody>
        </p:sp>
      </p:grpSp>
      <p:grpSp>
        <p:nvGrpSpPr>
          <p:cNvPr id="38" name="Group 37">
            <a:extLst>
              <a:ext uri="{FF2B5EF4-FFF2-40B4-BE49-F238E27FC236}">
                <a16:creationId xmlns:a16="http://schemas.microsoft.com/office/drawing/2014/main" id="{25C7C847-6C5B-6F42-913D-B3C80D751204}"/>
              </a:ext>
            </a:extLst>
          </p:cNvPr>
          <p:cNvGrpSpPr/>
          <p:nvPr/>
        </p:nvGrpSpPr>
        <p:grpSpPr>
          <a:xfrm>
            <a:off x="14688086" y="5647622"/>
            <a:ext cx="3076937" cy="2613615"/>
            <a:chOff x="2979920" y="1021258"/>
            <a:chExt cx="5342049" cy="1190833"/>
          </a:xfrm>
        </p:grpSpPr>
        <p:sp>
          <p:nvSpPr>
            <p:cNvPr id="39" name="Rectangle 38">
              <a:extLst>
                <a:ext uri="{FF2B5EF4-FFF2-40B4-BE49-F238E27FC236}">
                  <a16:creationId xmlns:a16="http://schemas.microsoft.com/office/drawing/2014/main" id="{264CDDAD-BBFF-234E-8E49-C217885A11B1}"/>
                </a:ext>
              </a:extLst>
            </p:cNvPr>
            <p:cNvSpPr/>
            <p:nvPr/>
          </p:nvSpPr>
          <p:spPr>
            <a:xfrm>
              <a:off x="2979920" y="1021258"/>
              <a:ext cx="5342049" cy="1190833"/>
            </a:xfrm>
            <a:prstGeom prst="rect">
              <a:avLst/>
            </a:prstGeom>
            <a:solidFill>
              <a:schemeClr val="accent5">
                <a:lumMod val="20000"/>
                <a:lumOff val="80000"/>
              </a:schemeClr>
            </a:solidFill>
            <a:ln>
              <a:solidFill>
                <a:schemeClr val="accent1">
                  <a:lumMod val="40000"/>
                  <a:lumOff val="60000"/>
                </a:schemeClr>
              </a:solidFill>
            </a:ln>
          </p:spPr>
          <p:style>
            <a:lnRef idx="3">
              <a:scrgbClr r="0" g="0" b="0"/>
            </a:lnRef>
            <a:fillRef idx="1">
              <a:scrgbClr r="0" g="0" b="0"/>
            </a:fillRef>
            <a:effectRef idx="1">
              <a:schemeClr val="accent1">
                <a:hueOff val="0"/>
                <a:satOff val="0"/>
                <a:lumOff val="0"/>
                <a:alphaOff val="0"/>
              </a:schemeClr>
            </a:effectRef>
            <a:fontRef idx="minor">
              <a:schemeClr val="lt1"/>
            </a:fontRef>
          </p:style>
        </p:sp>
        <p:sp>
          <p:nvSpPr>
            <p:cNvPr id="40" name="TextBox 39">
              <a:extLst>
                <a:ext uri="{FF2B5EF4-FFF2-40B4-BE49-F238E27FC236}">
                  <a16:creationId xmlns:a16="http://schemas.microsoft.com/office/drawing/2014/main" id="{DD447B58-874C-A94E-94E6-5D07C2A0FD8D}"/>
                </a:ext>
              </a:extLst>
            </p:cNvPr>
            <p:cNvSpPr txBox="1"/>
            <p:nvPr/>
          </p:nvSpPr>
          <p:spPr>
            <a:xfrm>
              <a:off x="2979920" y="1021258"/>
              <a:ext cx="5342049" cy="11908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algn="ctr" defTabSz="1333500">
                <a:lnSpc>
                  <a:spcPct val="120000"/>
                </a:lnSpc>
                <a:spcBef>
                  <a:spcPct val="0"/>
                </a:spcBef>
              </a:pPr>
              <a:r>
                <a:rPr lang="en-US" sz="3000" dirty="0">
                  <a:solidFill>
                    <a:schemeClr val="tx1"/>
                  </a:solidFill>
                  <a:latin typeface="Arial" panose="020B0604020202020204" pitchFamily="34" charset="0"/>
                  <a:cs typeface="Arial" panose="020B0604020202020204" pitchFamily="34" charset="0"/>
                </a:rPr>
                <a:t>Disinfect office areas on a daily basis</a:t>
              </a:r>
            </a:p>
          </p:txBody>
        </p:sp>
      </p:grpSp>
      <p:sp>
        <p:nvSpPr>
          <p:cNvPr id="42" name="Rectangle 41">
            <a:extLst>
              <a:ext uri="{FF2B5EF4-FFF2-40B4-BE49-F238E27FC236}">
                <a16:creationId xmlns:a16="http://schemas.microsoft.com/office/drawing/2014/main" id="{DF386E36-9970-3E4D-8B70-8B4D1BED0922}"/>
              </a:ext>
            </a:extLst>
          </p:cNvPr>
          <p:cNvSpPr/>
          <p:nvPr/>
        </p:nvSpPr>
        <p:spPr>
          <a:xfrm>
            <a:off x="2667000" y="9050951"/>
            <a:ext cx="11811000" cy="394210"/>
          </a:xfrm>
          <a:prstGeom prst="rect">
            <a:avLst/>
          </a:prstGeom>
        </p:spPr>
        <p:txBody>
          <a:bodyPr wrap="square">
            <a:spAutoFit/>
          </a:bodyPr>
          <a:lstStyle/>
          <a:p>
            <a:pPr marL="16670" lvl="1">
              <a:lnSpc>
                <a:spcPct val="120000"/>
              </a:lnSpc>
            </a:pPr>
            <a:r>
              <a:rPr lang="en-US" dirty="0">
                <a:latin typeface="Arial" panose="020B0604020202020204" pitchFamily="34" charset="0"/>
                <a:cs typeface="Arial" panose="020B0604020202020204" pitchFamily="34" charset="0"/>
              </a:rPr>
              <a:t>Source: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BCCK COVID-19 Business Impact Survey 2020</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0269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37EF8-B024-A34F-BA7A-3C4F21E60345}"/>
              </a:ext>
            </a:extLst>
          </p:cNvPr>
          <p:cNvPicPr>
            <a:picLocks noChangeAspect="1"/>
          </p:cNvPicPr>
          <p:nvPr/>
        </p:nvPicPr>
        <p:blipFill>
          <a:blip r:embed="rId2"/>
          <a:stretch>
            <a:fillRect/>
          </a:stretch>
        </p:blipFill>
        <p:spPr>
          <a:xfrm>
            <a:off x="-1143000" y="3464"/>
            <a:ext cx="20574000" cy="10287000"/>
          </a:xfrm>
          <a:prstGeom prst="rect">
            <a:avLst/>
          </a:prstGeom>
        </p:spPr>
      </p:pic>
    </p:spTree>
    <p:extLst>
      <p:ext uri="{BB962C8B-B14F-4D97-AF65-F5344CB8AC3E}">
        <p14:creationId xmlns:p14="http://schemas.microsoft.com/office/powerpoint/2010/main" val="4146121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alpha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46844" y="3590005"/>
            <a:ext cx="16794000" cy="646331"/>
          </a:xfrm>
        </p:spPr>
        <p:txBody>
          <a:bodyPr/>
          <a:lstStyle/>
          <a:p>
            <a:r>
              <a:rPr lang="en-GB" sz="3600" dirty="0"/>
              <a:t>Helping innovative businesses to grow and achieve their aims</a:t>
            </a:r>
          </a:p>
        </p:txBody>
      </p:sp>
      <p:sp>
        <p:nvSpPr>
          <p:cNvPr id="8" name="Hexagon 7"/>
          <p:cNvSpPr>
            <a:spLocks noChangeAspect="1"/>
          </p:cNvSpPr>
          <p:nvPr/>
        </p:nvSpPr>
        <p:spPr>
          <a:xfrm>
            <a:off x="3962400" y="5225441"/>
            <a:ext cx="2970000" cy="2574134"/>
          </a:xfrm>
          <a:prstGeom prst="hexagon">
            <a:avLst/>
          </a:prstGeom>
          <a:solidFill>
            <a:srgbClr val="778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latin typeface="Arial" panose="020B0604020202020204" pitchFamily="34" charset="0"/>
              <a:cs typeface="Arial" panose="020B0604020202020204" pitchFamily="34" charset="0"/>
            </a:endParaRPr>
          </a:p>
        </p:txBody>
      </p:sp>
      <p:sp>
        <p:nvSpPr>
          <p:cNvPr id="10" name="Hexagon 9"/>
          <p:cNvSpPr>
            <a:spLocks noChangeAspect="1"/>
          </p:cNvSpPr>
          <p:nvPr/>
        </p:nvSpPr>
        <p:spPr>
          <a:xfrm>
            <a:off x="7958844" y="5225441"/>
            <a:ext cx="2970000" cy="2574131"/>
          </a:xfrm>
          <a:prstGeom prst="hexagon">
            <a:avLst/>
          </a:prstGeom>
          <a:solidFill>
            <a:srgbClr val="C43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Arial" panose="020B0604020202020204" pitchFamily="34" charset="0"/>
              <a:cs typeface="Arial" panose="020B0604020202020204" pitchFamily="34" charset="0"/>
            </a:endParaRPr>
          </a:p>
        </p:txBody>
      </p:sp>
      <p:sp>
        <p:nvSpPr>
          <p:cNvPr id="11" name="Hexagon 10"/>
          <p:cNvSpPr>
            <a:spLocks noChangeAspect="1"/>
          </p:cNvSpPr>
          <p:nvPr/>
        </p:nvSpPr>
        <p:spPr>
          <a:xfrm>
            <a:off x="11955288" y="5249598"/>
            <a:ext cx="2970000" cy="2574131"/>
          </a:xfrm>
          <a:prstGeom prst="hexagon">
            <a:avLst/>
          </a:prstGeom>
          <a:solidFill>
            <a:srgbClr val="773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bg1"/>
              </a:solidFill>
              <a:latin typeface="Arial" panose="020B0604020202020204" pitchFamily="34" charset="0"/>
              <a:cs typeface="Arial" panose="020B0604020202020204" pitchFamily="34" charset="0"/>
            </a:endParaRPr>
          </a:p>
        </p:txBody>
      </p:sp>
      <p:sp>
        <p:nvSpPr>
          <p:cNvPr id="12" name="Text Placeholder 16">
            <a:extLst>
              <a:ext uri="{FF2B5EF4-FFF2-40B4-BE49-F238E27FC236}">
                <a16:creationId xmlns:a16="http://schemas.microsoft.com/office/drawing/2014/main" id="{D9C7DD09-BC19-4A77-8203-07F8EC917C51}"/>
              </a:ext>
            </a:extLst>
          </p:cNvPr>
          <p:cNvSpPr txBox="1">
            <a:spLocks/>
          </p:cNvSpPr>
          <p:nvPr/>
        </p:nvSpPr>
        <p:spPr>
          <a:xfrm>
            <a:off x="4431120" y="5963496"/>
            <a:ext cx="2103255" cy="1015663"/>
          </a:xfrm>
          <a:prstGeom prst="rect">
            <a:avLst/>
          </a:prstGeom>
        </p:spPr>
        <p:txBody>
          <a:bodyPr wrap="square">
            <a:spAutoFit/>
          </a:bodyPr>
          <a:lstStyle>
            <a:lvl1pPr marL="0" indent="0" algn="ctr" eaLnBrk="1" hangingPunct="1">
              <a:spcAft>
                <a:spcPts val="200"/>
              </a:spcAft>
              <a:buClr>
                <a:srgbClr val="ED8D2C"/>
              </a:buClr>
              <a:buFont typeface="Arial" panose="020B0604020202020204" pitchFamily="34" charset="0"/>
              <a:buNone/>
              <a:defRPr sz="1400">
                <a:solidFill>
                  <a:schemeClr val="bg1"/>
                </a:solidFill>
                <a:latin typeface="+mn-lt"/>
                <a:ea typeface="+mn-ea"/>
                <a:cs typeface="+mn-cs"/>
              </a:defRPr>
            </a:lvl1pPr>
            <a:lvl2pPr marL="405994" indent="-138110" algn="l" eaLnBrk="1" hangingPunct="1">
              <a:spcAft>
                <a:spcPts val="450"/>
              </a:spcAft>
              <a:buClr>
                <a:srgbClr val="ED8D2C"/>
              </a:buClr>
              <a:buFont typeface="Arial" panose="020B0604020202020204" pitchFamily="34" charset="0"/>
              <a:buChar char="•"/>
              <a:defRPr sz="1200">
                <a:solidFill>
                  <a:srgbClr val="778792"/>
                </a:solidFill>
                <a:latin typeface="+mn-lt"/>
                <a:ea typeface="+mn-ea"/>
                <a:cs typeface="+mn-cs"/>
              </a:defRPr>
            </a:lvl2pPr>
            <a:lvl3pPr marL="670305" indent="-133347" algn="l" eaLnBrk="1" hangingPunct="1">
              <a:spcAft>
                <a:spcPts val="450"/>
              </a:spcAft>
              <a:buClr>
                <a:srgbClr val="ED8D2C"/>
              </a:buClr>
              <a:buFont typeface="Calibri" panose="020F0502020204030204" pitchFamily="34" charset="0"/>
              <a:buChar char="‒"/>
              <a:defRPr sz="1200">
                <a:solidFill>
                  <a:srgbClr val="778792"/>
                </a:solidFill>
                <a:latin typeface="+mn-lt"/>
                <a:ea typeface="+mn-ea"/>
                <a:cs typeface="+mn-cs"/>
              </a:defRPr>
            </a:lvl3pPr>
            <a:lvl4pPr marL="941762" indent="-136919" algn="l" eaLnBrk="1" hangingPunct="1">
              <a:spcAft>
                <a:spcPts val="450"/>
              </a:spcAft>
              <a:buFont typeface="Arial" panose="020B0604020202020204" pitchFamily="34" charset="0"/>
              <a:buChar char="•"/>
              <a:defRPr sz="1200">
                <a:solidFill>
                  <a:srgbClr val="778792"/>
                </a:solidFill>
                <a:latin typeface="+mn-lt"/>
                <a:ea typeface="+mn-ea"/>
                <a:cs typeface="+mn-cs"/>
              </a:defRPr>
            </a:lvl4pPr>
            <a:lvl5pPr marL="1207264" indent="-134538" algn="l" eaLnBrk="1" hangingPunct="1">
              <a:spcAft>
                <a:spcPts val="450"/>
              </a:spcAft>
              <a:buFont typeface="Courier New" panose="02070309020205020404" pitchFamily="49" charset="0"/>
              <a:buChar char="o"/>
              <a:defRPr sz="1200">
                <a:solidFill>
                  <a:srgbClr val="778792"/>
                </a:solidFill>
                <a:latin typeface="+mn-lt"/>
                <a:ea typeface="+mn-ea"/>
                <a:cs typeface="+mn-cs"/>
              </a:defRPr>
            </a:lvl5pPr>
            <a:lvl6pPr marL="1714457" eaLnBrk="1" hangingPunct="1">
              <a:defRPr>
                <a:latin typeface="+mn-lt"/>
                <a:ea typeface="+mn-ea"/>
                <a:cs typeface="+mn-cs"/>
              </a:defRPr>
            </a:lvl6pPr>
            <a:lvl7pPr marL="2057348" eaLnBrk="1" hangingPunct="1">
              <a:defRPr>
                <a:latin typeface="+mn-lt"/>
                <a:ea typeface="+mn-ea"/>
                <a:cs typeface="+mn-cs"/>
              </a:defRPr>
            </a:lvl7pPr>
            <a:lvl8pPr marL="2400240" eaLnBrk="1" hangingPunct="1">
              <a:defRPr>
                <a:latin typeface="+mn-lt"/>
                <a:ea typeface="+mn-ea"/>
                <a:cs typeface="+mn-cs"/>
              </a:defRPr>
            </a:lvl8pPr>
            <a:lvl9pPr marL="2743132" eaLnBrk="1" hangingPunct="1">
              <a:defRPr>
                <a:latin typeface="+mn-lt"/>
                <a:ea typeface="+mn-ea"/>
                <a:cs typeface="+mn-cs"/>
              </a:defRPr>
            </a:lvl9pPr>
          </a:lstStyle>
          <a:p>
            <a:r>
              <a:rPr lang="en-US" sz="3000" kern="0" dirty="0"/>
              <a:t>Attracting investment</a:t>
            </a:r>
          </a:p>
        </p:txBody>
      </p:sp>
      <p:sp>
        <p:nvSpPr>
          <p:cNvPr id="13" name="Text Placeholder 16">
            <a:extLst>
              <a:ext uri="{FF2B5EF4-FFF2-40B4-BE49-F238E27FC236}">
                <a16:creationId xmlns:a16="http://schemas.microsoft.com/office/drawing/2014/main" id="{D9C7DD09-BC19-4A77-8203-07F8EC917C51}"/>
              </a:ext>
            </a:extLst>
          </p:cNvPr>
          <p:cNvSpPr txBox="1">
            <a:spLocks/>
          </p:cNvSpPr>
          <p:nvPr/>
        </p:nvSpPr>
        <p:spPr>
          <a:xfrm>
            <a:off x="8405564" y="5801913"/>
            <a:ext cx="2103255" cy="1477328"/>
          </a:xfrm>
          <a:prstGeom prst="rect">
            <a:avLst/>
          </a:prstGeom>
        </p:spPr>
        <p:txBody>
          <a:bodyPr wrap="square">
            <a:spAutoFit/>
          </a:bodyPr>
          <a:lstStyle>
            <a:lvl1pPr marL="0" indent="0" algn="ctr" eaLnBrk="1" hangingPunct="1">
              <a:spcAft>
                <a:spcPts val="200"/>
              </a:spcAft>
              <a:buClr>
                <a:srgbClr val="ED8D2C"/>
              </a:buClr>
              <a:buFont typeface="Arial" panose="020B0604020202020204" pitchFamily="34" charset="0"/>
              <a:buNone/>
              <a:defRPr sz="1400">
                <a:solidFill>
                  <a:schemeClr val="bg1"/>
                </a:solidFill>
                <a:latin typeface="+mn-lt"/>
                <a:ea typeface="+mn-ea"/>
                <a:cs typeface="+mn-cs"/>
              </a:defRPr>
            </a:lvl1pPr>
            <a:lvl2pPr marL="405994" indent="-138110" algn="l" eaLnBrk="1" hangingPunct="1">
              <a:spcAft>
                <a:spcPts val="450"/>
              </a:spcAft>
              <a:buClr>
                <a:srgbClr val="ED8D2C"/>
              </a:buClr>
              <a:buFont typeface="Arial" panose="020B0604020202020204" pitchFamily="34" charset="0"/>
              <a:buChar char="•"/>
              <a:defRPr sz="1200">
                <a:solidFill>
                  <a:srgbClr val="778792"/>
                </a:solidFill>
                <a:latin typeface="+mn-lt"/>
                <a:ea typeface="+mn-ea"/>
                <a:cs typeface="+mn-cs"/>
              </a:defRPr>
            </a:lvl2pPr>
            <a:lvl3pPr marL="670305" indent="-133347" algn="l" eaLnBrk="1" hangingPunct="1">
              <a:spcAft>
                <a:spcPts val="450"/>
              </a:spcAft>
              <a:buClr>
                <a:srgbClr val="ED8D2C"/>
              </a:buClr>
              <a:buFont typeface="Calibri" panose="020F0502020204030204" pitchFamily="34" charset="0"/>
              <a:buChar char="‒"/>
              <a:defRPr sz="1200">
                <a:solidFill>
                  <a:srgbClr val="778792"/>
                </a:solidFill>
                <a:latin typeface="+mn-lt"/>
                <a:ea typeface="+mn-ea"/>
                <a:cs typeface="+mn-cs"/>
              </a:defRPr>
            </a:lvl3pPr>
            <a:lvl4pPr marL="941762" indent="-136919" algn="l" eaLnBrk="1" hangingPunct="1">
              <a:spcAft>
                <a:spcPts val="450"/>
              </a:spcAft>
              <a:buFont typeface="Arial" panose="020B0604020202020204" pitchFamily="34" charset="0"/>
              <a:buChar char="•"/>
              <a:defRPr sz="1200">
                <a:solidFill>
                  <a:srgbClr val="778792"/>
                </a:solidFill>
                <a:latin typeface="+mn-lt"/>
                <a:ea typeface="+mn-ea"/>
                <a:cs typeface="+mn-cs"/>
              </a:defRPr>
            </a:lvl4pPr>
            <a:lvl5pPr marL="1207264" indent="-134538" algn="l" eaLnBrk="1" hangingPunct="1">
              <a:spcAft>
                <a:spcPts val="450"/>
              </a:spcAft>
              <a:buFont typeface="Courier New" panose="02070309020205020404" pitchFamily="49" charset="0"/>
              <a:buChar char="o"/>
              <a:defRPr sz="1200">
                <a:solidFill>
                  <a:srgbClr val="778792"/>
                </a:solidFill>
                <a:latin typeface="+mn-lt"/>
                <a:ea typeface="+mn-ea"/>
                <a:cs typeface="+mn-cs"/>
              </a:defRPr>
            </a:lvl5pPr>
            <a:lvl6pPr marL="1714457" eaLnBrk="1" hangingPunct="1">
              <a:defRPr>
                <a:latin typeface="+mn-lt"/>
                <a:ea typeface="+mn-ea"/>
                <a:cs typeface="+mn-cs"/>
              </a:defRPr>
            </a:lvl6pPr>
            <a:lvl7pPr marL="2057348" eaLnBrk="1" hangingPunct="1">
              <a:defRPr>
                <a:latin typeface="+mn-lt"/>
                <a:ea typeface="+mn-ea"/>
                <a:cs typeface="+mn-cs"/>
              </a:defRPr>
            </a:lvl7pPr>
            <a:lvl8pPr marL="2400240" eaLnBrk="1" hangingPunct="1">
              <a:defRPr>
                <a:latin typeface="+mn-lt"/>
                <a:ea typeface="+mn-ea"/>
                <a:cs typeface="+mn-cs"/>
              </a:defRPr>
            </a:lvl8pPr>
            <a:lvl9pPr marL="2743132" eaLnBrk="1" hangingPunct="1">
              <a:defRPr>
                <a:latin typeface="+mn-lt"/>
                <a:ea typeface="+mn-ea"/>
                <a:cs typeface="+mn-cs"/>
              </a:defRPr>
            </a:lvl9pPr>
          </a:lstStyle>
          <a:p>
            <a:r>
              <a:rPr lang="en-US" sz="3000" kern="0" dirty="0"/>
              <a:t>Enabling business cash flow</a:t>
            </a:r>
          </a:p>
        </p:txBody>
      </p:sp>
      <p:sp>
        <p:nvSpPr>
          <p:cNvPr id="14" name="Text Placeholder 16">
            <a:extLst>
              <a:ext uri="{FF2B5EF4-FFF2-40B4-BE49-F238E27FC236}">
                <a16:creationId xmlns:a16="http://schemas.microsoft.com/office/drawing/2014/main" id="{D9C7DD09-BC19-4A77-8203-07F8EC917C51}"/>
              </a:ext>
            </a:extLst>
          </p:cNvPr>
          <p:cNvSpPr txBox="1">
            <a:spLocks/>
          </p:cNvSpPr>
          <p:nvPr/>
        </p:nvSpPr>
        <p:spPr>
          <a:xfrm>
            <a:off x="12387336" y="5549476"/>
            <a:ext cx="2103255" cy="1938992"/>
          </a:xfrm>
          <a:prstGeom prst="rect">
            <a:avLst/>
          </a:prstGeom>
        </p:spPr>
        <p:txBody>
          <a:bodyPr wrap="square">
            <a:spAutoFit/>
          </a:bodyPr>
          <a:lstStyle>
            <a:lvl1pPr marL="0" indent="0" algn="ctr" eaLnBrk="1" hangingPunct="1">
              <a:spcAft>
                <a:spcPts val="200"/>
              </a:spcAft>
              <a:buClr>
                <a:srgbClr val="ED8D2C"/>
              </a:buClr>
              <a:buFont typeface="Arial" panose="020B0604020202020204" pitchFamily="34" charset="0"/>
              <a:buNone/>
              <a:defRPr sz="1400">
                <a:solidFill>
                  <a:schemeClr val="bg1"/>
                </a:solidFill>
                <a:latin typeface="+mn-lt"/>
                <a:ea typeface="+mn-ea"/>
                <a:cs typeface="+mn-cs"/>
              </a:defRPr>
            </a:lvl1pPr>
            <a:lvl2pPr marL="405994" indent="-138110" algn="l" eaLnBrk="1" hangingPunct="1">
              <a:spcAft>
                <a:spcPts val="450"/>
              </a:spcAft>
              <a:buClr>
                <a:srgbClr val="ED8D2C"/>
              </a:buClr>
              <a:buFont typeface="Arial" panose="020B0604020202020204" pitchFamily="34" charset="0"/>
              <a:buChar char="•"/>
              <a:defRPr sz="1200">
                <a:solidFill>
                  <a:srgbClr val="778792"/>
                </a:solidFill>
                <a:latin typeface="+mn-lt"/>
                <a:ea typeface="+mn-ea"/>
                <a:cs typeface="+mn-cs"/>
              </a:defRPr>
            </a:lvl2pPr>
            <a:lvl3pPr marL="670305" indent="-133347" algn="l" eaLnBrk="1" hangingPunct="1">
              <a:spcAft>
                <a:spcPts val="450"/>
              </a:spcAft>
              <a:buClr>
                <a:srgbClr val="ED8D2C"/>
              </a:buClr>
              <a:buFont typeface="Calibri" panose="020F0502020204030204" pitchFamily="34" charset="0"/>
              <a:buChar char="‒"/>
              <a:defRPr sz="1200">
                <a:solidFill>
                  <a:srgbClr val="778792"/>
                </a:solidFill>
                <a:latin typeface="+mn-lt"/>
                <a:ea typeface="+mn-ea"/>
                <a:cs typeface="+mn-cs"/>
              </a:defRPr>
            </a:lvl3pPr>
            <a:lvl4pPr marL="941762" indent="-136919" algn="l" eaLnBrk="1" hangingPunct="1">
              <a:spcAft>
                <a:spcPts val="450"/>
              </a:spcAft>
              <a:buFont typeface="Arial" panose="020B0604020202020204" pitchFamily="34" charset="0"/>
              <a:buChar char="•"/>
              <a:defRPr sz="1200">
                <a:solidFill>
                  <a:srgbClr val="778792"/>
                </a:solidFill>
                <a:latin typeface="+mn-lt"/>
                <a:ea typeface="+mn-ea"/>
                <a:cs typeface="+mn-cs"/>
              </a:defRPr>
            </a:lvl4pPr>
            <a:lvl5pPr marL="1207264" indent="-134538" algn="l" eaLnBrk="1" hangingPunct="1">
              <a:spcAft>
                <a:spcPts val="450"/>
              </a:spcAft>
              <a:buFont typeface="Courier New" panose="02070309020205020404" pitchFamily="49" charset="0"/>
              <a:buChar char="o"/>
              <a:defRPr sz="1200">
                <a:solidFill>
                  <a:srgbClr val="778792"/>
                </a:solidFill>
                <a:latin typeface="+mn-lt"/>
                <a:ea typeface="+mn-ea"/>
                <a:cs typeface="+mn-cs"/>
              </a:defRPr>
            </a:lvl5pPr>
            <a:lvl6pPr marL="1714457" eaLnBrk="1" hangingPunct="1">
              <a:defRPr>
                <a:latin typeface="+mn-lt"/>
                <a:ea typeface="+mn-ea"/>
                <a:cs typeface="+mn-cs"/>
              </a:defRPr>
            </a:lvl6pPr>
            <a:lvl7pPr marL="2057348" eaLnBrk="1" hangingPunct="1">
              <a:defRPr>
                <a:latin typeface="+mn-lt"/>
                <a:ea typeface="+mn-ea"/>
                <a:cs typeface="+mn-cs"/>
              </a:defRPr>
            </a:lvl7pPr>
            <a:lvl8pPr marL="2400240" eaLnBrk="1" hangingPunct="1">
              <a:defRPr>
                <a:latin typeface="+mn-lt"/>
                <a:ea typeface="+mn-ea"/>
                <a:cs typeface="+mn-cs"/>
              </a:defRPr>
            </a:lvl8pPr>
            <a:lvl9pPr marL="2743132" eaLnBrk="1" hangingPunct="1">
              <a:defRPr>
                <a:latin typeface="+mn-lt"/>
                <a:ea typeface="+mn-ea"/>
                <a:cs typeface="+mn-cs"/>
              </a:defRPr>
            </a:lvl9pPr>
          </a:lstStyle>
          <a:p>
            <a:r>
              <a:rPr lang="en-US" sz="3000" kern="0" dirty="0"/>
              <a:t>Running your business effectively</a:t>
            </a:r>
          </a:p>
        </p:txBody>
      </p:sp>
      <p:sp>
        <p:nvSpPr>
          <p:cNvPr id="15" name="Rectangle 14"/>
          <p:cNvSpPr/>
          <p:nvPr/>
        </p:nvSpPr>
        <p:spPr>
          <a:xfrm>
            <a:off x="6783899" y="8653966"/>
            <a:ext cx="4872296" cy="553998"/>
          </a:xfrm>
          <a:prstGeom prst="rect">
            <a:avLst/>
          </a:prstGeom>
        </p:spPr>
        <p:txBody>
          <a:bodyPr wrap="none">
            <a:spAutoFit/>
          </a:bodyPr>
          <a:lstStyle/>
          <a:p>
            <a:r>
              <a:rPr lang="en-GB" sz="3000" dirty="0">
                <a:solidFill>
                  <a:srgbClr val="ED8D2C"/>
                </a:solidFill>
              </a:rPr>
              <a:t>https://www.buzzacott.co.uk/</a:t>
            </a:r>
          </a:p>
        </p:txBody>
      </p:sp>
      <p:pic>
        <p:nvPicPr>
          <p:cNvPr id="6" name="Picture 5" descr="A picture containing drawing, clock&#10;&#10;Description automatically generated">
            <a:extLst>
              <a:ext uri="{FF2B5EF4-FFF2-40B4-BE49-F238E27FC236}">
                <a16:creationId xmlns:a16="http://schemas.microsoft.com/office/drawing/2014/main" id="{10C16FCF-EA4F-134C-9630-6EE0F3C2C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120" y="1085181"/>
            <a:ext cx="9588500" cy="1905000"/>
          </a:xfrm>
          <a:prstGeom prst="rect">
            <a:avLst/>
          </a:prstGeom>
        </p:spPr>
      </p:pic>
    </p:spTree>
    <p:extLst>
      <p:ext uri="{BB962C8B-B14F-4D97-AF65-F5344CB8AC3E}">
        <p14:creationId xmlns:p14="http://schemas.microsoft.com/office/powerpoint/2010/main" val="3320952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62B2B"/>
        </a:solidFill>
        <a:effectLst/>
      </p:bgPr>
    </p:bg>
    <p:spTree>
      <p:nvGrpSpPr>
        <p:cNvPr id="1"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304801" y="304801"/>
            <a:ext cx="17170494" cy="9677398"/>
          </a:xfrm>
          <a:prstGeom prst="rect">
            <a:avLst/>
          </a:prstGeom>
          <a:noFill/>
          <a:ln>
            <a:noFill/>
          </a:ln>
        </p:spPr>
      </p:pic>
      <p:pic>
        <p:nvPicPr>
          <p:cNvPr id="61" name="Google Shape;61;p14"/>
          <p:cNvPicPr preferRelativeResize="0"/>
          <p:nvPr/>
        </p:nvPicPr>
        <p:blipFill>
          <a:blip r:embed="rId4">
            <a:alphaModFix/>
          </a:blip>
          <a:stretch>
            <a:fillRect/>
          </a:stretch>
        </p:blipFill>
        <p:spPr>
          <a:xfrm>
            <a:off x="6678904" y="1089521"/>
            <a:ext cx="4930200" cy="4930278"/>
          </a:xfrm>
          <a:prstGeom prst="rect">
            <a:avLst/>
          </a:prstGeom>
          <a:noFill/>
          <a:ln>
            <a:noFill/>
          </a:ln>
        </p:spPr>
      </p:pic>
      <p:sp>
        <p:nvSpPr>
          <p:cNvPr id="62" name="Google Shape;62;p14"/>
          <p:cNvSpPr txBox="1"/>
          <p:nvPr/>
        </p:nvSpPr>
        <p:spPr>
          <a:xfrm>
            <a:off x="5958900" y="6494625"/>
            <a:ext cx="6370200" cy="1706400"/>
          </a:xfrm>
          <a:prstGeom prst="rect">
            <a:avLst/>
          </a:prstGeom>
          <a:noFill/>
          <a:ln>
            <a:noFill/>
          </a:ln>
        </p:spPr>
        <p:txBody>
          <a:bodyPr spcFirstLastPara="1" wrap="square" lIns="182850" tIns="182850" rIns="182850" bIns="182850" anchor="t" anchorCtr="0">
            <a:noAutofit/>
          </a:bodyPr>
          <a:lstStyle/>
          <a:p>
            <a:pPr algn="ctr"/>
            <a:r>
              <a:rPr lang="en" sz="3600" dirty="0">
                <a:solidFill>
                  <a:srgbClr val="FFFFFF"/>
                </a:solidFill>
                <a:latin typeface="Roboto"/>
                <a:ea typeface="Roboto"/>
                <a:cs typeface="Roboto"/>
                <a:sym typeface="Roboto"/>
              </a:rPr>
              <a:t>Innovation doesn’t have to be scary, expensive, or slow.</a:t>
            </a:r>
            <a:endParaRPr sz="3600" dirty="0">
              <a:solidFill>
                <a:srgbClr val="FFFFFF"/>
              </a:solidFill>
              <a:latin typeface="Roboto"/>
              <a:ea typeface="Roboto"/>
              <a:cs typeface="Roboto"/>
              <a:sym typeface="Roboto"/>
            </a:endParaRPr>
          </a:p>
        </p:txBody>
      </p:sp>
      <p:cxnSp>
        <p:nvCxnSpPr>
          <p:cNvPr id="63" name="Google Shape;63;p14"/>
          <p:cNvCxnSpPr/>
          <p:nvPr/>
        </p:nvCxnSpPr>
        <p:spPr>
          <a:xfrm>
            <a:off x="4752900" y="6419850"/>
            <a:ext cx="8782200" cy="0"/>
          </a:xfrm>
          <a:prstGeom prst="straightConnector1">
            <a:avLst/>
          </a:prstGeom>
          <a:noFill/>
          <a:ln w="19050" cap="flat" cmpd="sng">
            <a:solidFill>
              <a:srgbClr val="FFFFFF"/>
            </a:solidFill>
            <a:prstDash val="solid"/>
            <a:round/>
            <a:headEnd type="none" w="med" len="med"/>
            <a:tailEnd type="none" w="med" len="med"/>
          </a:ln>
        </p:spPr>
      </p:cxnSp>
      <p:sp>
        <p:nvSpPr>
          <p:cNvPr id="6" name="Google Shape;92;p16">
            <a:extLst>
              <a:ext uri="{FF2B5EF4-FFF2-40B4-BE49-F238E27FC236}">
                <a16:creationId xmlns:a16="http://schemas.microsoft.com/office/drawing/2014/main" id="{9314FE61-7EA7-DC44-8C5F-F9E21F46568F}"/>
              </a:ext>
            </a:extLst>
          </p:cNvPr>
          <p:cNvSpPr txBox="1"/>
          <p:nvPr/>
        </p:nvSpPr>
        <p:spPr>
          <a:xfrm>
            <a:off x="5933500" y="7959079"/>
            <a:ext cx="6381600" cy="1238400"/>
          </a:xfrm>
          <a:prstGeom prst="rect">
            <a:avLst/>
          </a:prstGeom>
          <a:noFill/>
          <a:ln>
            <a:noFill/>
          </a:ln>
        </p:spPr>
        <p:txBody>
          <a:bodyPr spcFirstLastPara="1" wrap="square" lIns="182850" tIns="182850" rIns="182850" bIns="182850" anchor="t" anchorCtr="0">
            <a:noAutofit/>
          </a:bodyPr>
          <a:lstStyle/>
          <a:p>
            <a:pPr algn="ctr"/>
            <a:r>
              <a:rPr lang="en" sz="3600" u="sng" dirty="0">
                <a:solidFill>
                  <a:srgbClr val="FFFFFF"/>
                </a:solidFill>
                <a:latin typeface="Roboto"/>
                <a:ea typeface="Roboto"/>
                <a:cs typeface="Roboto"/>
                <a:sym typeface="Roboto"/>
                <a:hlinkClick r:id="rId5"/>
              </a:rPr>
              <a:t>www.studiographene.com</a:t>
            </a:r>
            <a:endParaRPr sz="3600" dirty="0">
              <a:solidFill>
                <a:srgbClr val="FFFFFF"/>
              </a:solidFill>
              <a:latin typeface="Roboto"/>
              <a:ea typeface="Roboto"/>
              <a:cs typeface="Roboto"/>
              <a:sym typeface="Roboto"/>
            </a:endParaRPr>
          </a:p>
          <a:p>
            <a:pPr algn="ctr"/>
            <a:r>
              <a:rPr lang="en" sz="3600" u="sng" dirty="0">
                <a:solidFill>
                  <a:srgbClr val="FFFFFF"/>
                </a:solidFill>
                <a:latin typeface="Roboto"/>
                <a:ea typeface="Roboto"/>
                <a:cs typeface="Roboto"/>
                <a:sym typeface="Roboto"/>
                <a:hlinkClick r:id="rId6"/>
              </a:rPr>
              <a:t>hello@studiographene.com</a:t>
            </a:r>
            <a:r>
              <a:rPr lang="en" sz="3600" dirty="0">
                <a:solidFill>
                  <a:srgbClr val="FFFFFF"/>
                </a:solidFill>
                <a:latin typeface="Roboto"/>
                <a:ea typeface="Roboto"/>
                <a:cs typeface="Roboto"/>
                <a:sym typeface="Roboto"/>
              </a:rPr>
              <a:t> </a:t>
            </a:r>
            <a:endParaRPr sz="3600"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85556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62B2B"/>
        </a:solidFill>
        <a:effectLst/>
      </p:bgPr>
    </p:bg>
    <p:spTree>
      <p:nvGrpSpPr>
        <p:cNvPr id="1" name="Shape 67"/>
        <p:cNvGrpSpPr/>
        <p:nvPr/>
      </p:nvGrpSpPr>
      <p:grpSpPr>
        <a:xfrm>
          <a:off x="0" y="0"/>
          <a:ext cx="0" cy="0"/>
          <a:chOff x="0" y="0"/>
          <a:chExt cx="0" cy="0"/>
        </a:xfrm>
      </p:grpSpPr>
      <p:pic>
        <p:nvPicPr>
          <p:cNvPr id="68" name="Google Shape;68;p15"/>
          <p:cNvPicPr preferRelativeResize="0"/>
          <p:nvPr/>
        </p:nvPicPr>
        <p:blipFill>
          <a:blip r:embed="rId3">
            <a:alphaModFix/>
          </a:blip>
          <a:stretch>
            <a:fillRect/>
          </a:stretch>
        </p:blipFill>
        <p:spPr>
          <a:xfrm>
            <a:off x="304801" y="304801"/>
            <a:ext cx="17170494" cy="9677398"/>
          </a:xfrm>
          <a:prstGeom prst="rect">
            <a:avLst/>
          </a:prstGeom>
          <a:noFill/>
          <a:ln>
            <a:noFill/>
          </a:ln>
        </p:spPr>
      </p:pic>
      <p:pic>
        <p:nvPicPr>
          <p:cNvPr id="69" name="Google Shape;69;p15"/>
          <p:cNvPicPr preferRelativeResize="0"/>
          <p:nvPr/>
        </p:nvPicPr>
        <p:blipFill>
          <a:blip r:embed="rId4">
            <a:alphaModFix/>
          </a:blip>
          <a:stretch>
            <a:fillRect/>
          </a:stretch>
        </p:blipFill>
        <p:spPr>
          <a:xfrm>
            <a:off x="1273014" y="1033201"/>
            <a:ext cx="2735060" cy="1416250"/>
          </a:xfrm>
          <a:prstGeom prst="rect">
            <a:avLst/>
          </a:prstGeom>
          <a:noFill/>
          <a:ln>
            <a:noFill/>
          </a:ln>
        </p:spPr>
      </p:pic>
      <p:pic>
        <p:nvPicPr>
          <p:cNvPr id="70" name="Google Shape;70;p15"/>
          <p:cNvPicPr preferRelativeResize="0"/>
          <p:nvPr/>
        </p:nvPicPr>
        <p:blipFill>
          <a:blip r:embed="rId5">
            <a:alphaModFix/>
          </a:blip>
          <a:stretch>
            <a:fillRect/>
          </a:stretch>
        </p:blipFill>
        <p:spPr>
          <a:xfrm>
            <a:off x="14731238" y="2965141"/>
            <a:ext cx="2577704" cy="1765550"/>
          </a:xfrm>
          <a:prstGeom prst="rect">
            <a:avLst/>
          </a:prstGeom>
          <a:noFill/>
          <a:ln>
            <a:noFill/>
          </a:ln>
        </p:spPr>
      </p:pic>
      <p:pic>
        <p:nvPicPr>
          <p:cNvPr id="71" name="Google Shape;71;p15"/>
          <p:cNvPicPr preferRelativeResize="0"/>
          <p:nvPr/>
        </p:nvPicPr>
        <p:blipFill rotWithShape="1">
          <a:blip r:embed="rId6">
            <a:alphaModFix/>
          </a:blip>
          <a:srcRect l="30700" r="29940"/>
          <a:stretch/>
        </p:blipFill>
        <p:spPr>
          <a:xfrm>
            <a:off x="5145200" y="799101"/>
            <a:ext cx="1794428" cy="1884450"/>
          </a:xfrm>
          <a:prstGeom prst="rect">
            <a:avLst/>
          </a:prstGeom>
          <a:noFill/>
          <a:ln>
            <a:noFill/>
          </a:ln>
        </p:spPr>
      </p:pic>
      <p:pic>
        <p:nvPicPr>
          <p:cNvPr id="72" name="Google Shape;72;p15"/>
          <p:cNvPicPr preferRelativeResize="0"/>
          <p:nvPr/>
        </p:nvPicPr>
        <p:blipFill>
          <a:blip r:embed="rId7">
            <a:alphaModFix/>
          </a:blip>
          <a:stretch>
            <a:fillRect/>
          </a:stretch>
        </p:blipFill>
        <p:spPr>
          <a:xfrm>
            <a:off x="8329675" y="1230271"/>
            <a:ext cx="3278878" cy="1022150"/>
          </a:xfrm>
          <a:prstGeom prst="rect">
            <a:avLst/>
          </a:prstGeom>
          <a:noFill/>
          <a:ln>
            <a:noFill/>
          </a:ln>
        </p:spPr>
      </p:pic>
      <p:pic>
        <p:nvPicPr>
          <p:cNvPr id="73" name="Google Shape;73;p15"/>
          <p:cNvPicPr preferRelativeResize="0"/>
          <p:nvPr/>
        </p:nvPicPr>
        <p:blipFill rotWithShape="1">
          <a:blip r:embed="rId8">
            <a:alphaModFix/>
          </a:blip>
          <a:srcRect t="31578" b="31922"/>
          <a:stretch/>
        </p:blipFill>
        <p:spPr>
          <a:xfrm>
            <a:off x="12998551" y="1196700"/>
            <a:ext cx="4476750" cy="1089280"/>
          </a:xfrm>
          <a:prstGeom prst="rect">
            <a:avLst/>
          </a:prstGeom>
          <a:noFill/>
          <a:ln>
            <a:noFill/>
          </a:ln>
        </p:spPr>
      </p:pic>
      <p:pic>
        <p:nvPicPr>
          <p:cNvPr id="74" name="Google Shape;74;p15"/>
          <p:cNvPicPr preferRelativeResize="0"/>
          <p:nvPr/>
        </p:nvPicPr>
        <p:blipFill>
          <a:blip r:embed="rId9">
            <a:alphaModFix/>
          </a:blip>
          <a:stretch>
            <a:fillRect/>
          </a:stretch>
        </p:blipFill>
        <p:spPr>
          <a:xfrm>
            <a:off x="9779140" y="8918451"/>
            <a:ext cx="3725160" cy="828850"/>
          </a:xfrm>
          <a:prstGeom prst="rect">
            <a:avLst/>
          </a:prstGeom>
          <a:noFill/>
          <a:ln>
            <a:noFill/>
          </a:ln>
        </p:spPr>
      </p:pic>
      <p:pic>
        <p:nvPicPr>
          <p:cNvPr id="75" name="Google Shape;75;p15"/>
          <p:cNvPicPr preferRelativeResize="0"/>
          <p:nvPr/>
        </p:nvPicPr>
        <p:blipFill rotWithShape="1">
          <a:blip r:embed="rId10">
            <a:alphaModFix/>
          </a:blip>
          <a:srcRect l="10929" r="9699"/>
          <a:stretch/>
        </p:blipFill>
        <p:spPr>
          <a:xfrm>
            <a:off x="1065502" y="2649150"/>
            <a:ext cx="2942552" cy="2835840"/>
          </a:xfrm>
          <a:prstGeom prst="rect">
            <a:avLst/>
          </a:prstGeom>
          <a:noFill/>
          <a:ln>
            <a:noFill/>
          </a:ln>
        </p:spPr>
      </p:pic>
      <p:pic>
        <p:nvPicPr>
          <p:cNvPr id="76" name="Google Shape;76;p15"/>
          <p:cNvPicPr preferRelativeResize="0"/>
          <p:nvPr/>
        </p:nvPicPr>
        <p:blipFill>
          <a:blip r:embed="rId11">
            <a:alphaModFix/>
          </a:blip>
          <a:stretch>
            <a:fillRect/>
          </a:stretch>
        </p:blipFill>
        <p:spPr>
          <a:xfrm>
            <a:off x="5725205" y="8918455"/>
            <a:ext cx="3418806" cy="828826"/>
          </a:xfrm>
          <a:prstGeom prst="rect">
            <a:avLst/>
          </a:prstGeom>
          <a:noFill/>
          <a:ln>
            <a:noFill/>
          </a:ln>
        </p:spPr>
      </p:pic>
      <p:pic>
        <p:nvPicPr>
          <p:cNvPr id="77" name="Google Shape;77;p15"/>
          <p:cNvPicPr preferRelativeResize="0"/>
          <p:nvPr/>
        </p:nvPicPr>
        <p:blipFill>
          <a:blip r:embed="rId12">
            <a:alphaModFix/>
          </a:blip>
          <a:stretch>
            <a:fillRect/>
          </a:stretch>
        </p:blipFill>
        <p:spPr>
          <a:xfrm>
            <a:off x="5711101" y="3287851"/>
            <a:ext cx="2942550" cy="1765550"/>
          </a:xfrm>
          <a:prstGeom prst="rect">
            <a:avLst/>
          </a:prstGeom>
          <a:noFill/>
          <a:ln>
            <a:noFill/>
          </a:ln>
        </p:spPr>
      </p:pic>
      <p:pic>
        <p:nvPicPr>
          <p:cNvPr id="78" name="Google Shape;78;p15"/>
          <p:cNvPicPr preferRelativeResize="0"/>
          <p:nvPr/>
        </p:nvPicPr>
        <p:blipFill>
          <a:blip r:embed="rId13">
            <a:alphaModFix/>
          </a:blip>
          <a:stretch>
            <a:fillRect/>
          </a:stretch>
        </p:blipFill>
        <p:spPr>
          <a:xfrm>
            <a:off x="1448347" y="5684705"/>
            <a:ext cx="2735050" cy="1628026"/>
          </a:xfrm>
          <a:prstGeom prst="rect">
            <a:avLst/>
          </a:prstGeom>
          <a:noFill/>
          <a:ln>
            <a:noFill/>
          </a:ln>
        </p:spPr>
      </p:pic>
      <p:pic>
        <p:nvPicPr>
          <p:cNvPr id="79" name="Google Shape;79;p15"/>
          <p:cNvPicPr preferRelativeResize="0"/>
          <p:nvPr/>
        </p:nvPicPr>
        <p:blipFill>
          <a:blip r:embed="rId14">
            <a:alphaModFix/>
          </a:blip>
          <a:stretch>
            <a:fillRect/>
          </a:stretch>
        </p:blipFill>
        <p:spPr>
          <a:xfrm>
            <a:off x="13853751" y="5420876"/>
            <a:ext cx="3621550" cy="2155684"/>
          </a:xfrm>
          <a:prstGeom prst="rect">
            <a:avLst/>
          </a:prstGeom>
          <a:noFill/>
          <a:ln>
            <a:noFill/>
          </a:ln>
        </p:spPr>
      </p:pic>
      <p:pic>
        <p:nvPicPr>
          <p:cNvPr id="80" name="Google Shape;80;p15"/>
          <p:cNvPicPr preferRelativeResize="0"/>
          <p:nvPr/>
        </p:nvPicPr>
        <p:blipFill>
          <a:blip r:embed="rId15">
            <a:alphaModFix/>
          </a:blip>
          <a:stretch>
            <a:fillRect/>
          </a:stretch>
        </p:blipFill>
        <p:spPr>
          <a:xfrm>
            <a:off x="9994151" y="3079451"/>
            <a:ext cx="2735050" cy="1628006"/>
          </a:xfrm>
          <a:prstGeom prst="rect">
            <a:avLst/>
          </a:prstGeom>
          <a:noFill/>
          <a:ln>
            <a:noFill/>
          </a:ln>
        </p:spPr>
      </p:pic>
      <p:pic>
        <p:nvPicPr>
          <p:cNvPr id="81" name="Google Shape;81;p15"/>
          <p:cNvPicPr preferRelativeResize="0"/>
          <p:nvPr/>
        </p:nvPicPr>
        <p:blipFill>
          <a:blip r:embed="rId16">
            <a:alphaModFix/>
          </a:blip>
          <a:stretch>
            <a:fillRect/>
          </a:stretch>
        </p:blipFill>
        <p:spPr>
          <a:xfrm>
            <a:off x="9890401" y="5534523"/>
            <a:ext cx="2942550" cy="1751518"/>
          </a:xfrm>
          <a:prstGeom prst="rect">
            <a:avLst/>
          </a:prstGeom>
          <a:noFill/>
          <a:ln>
            <a:noFill/>
          </a:ln>
        </p:spPr>
      </p:pic>
      <p:pic>
        <p:nvPicPr>
          <p:cNvPr id="82" name="Google Shape;82;p15"/>
          <p:cNvPicPr preferRelativeResize="0"/>
          <p:nvPr/>
        </p:nvPicPr>
        <p:blipFill>
          <a:blip r:embed="rId17">
            <a:alphaModFix/>
          </a:blip>
          <a:stretch>
            <a:fillRect/>
          </a:stretch>
        </p:blipFill>
        <p:spPr>
          <a:xfrm>
            <a:off x="5542950" y="6088851"/>
            <a:ext cx="3278900" cy="819726"/>
          </a:xfrm>
          <a:prstGeom prst="rect">
            <a:avLst/>
          </a:prstGeom>
          <a:noFill/>
          <a:ln>
            <a:noFill/>
          </a:ln>
        </p:spPr>
      </p:pic>
      <p:cxnSp>
        <p:nvCxnSpPr>
          <p:cNvPr id="83" name="Google Shape;83;p15"/>
          <p:cNvCxnSpPr/>
          <p:nvPr/>
        </p:nvCxnSpPr>
        <p:spPr>
          <a:xfrm rot="10800000" flipH="1">
            <a:off x="3219450" y="8158650"/>
            <a:ext cx="16080000" cy="13800"/>
          </a:xfrm>
          <a:prstGeom prst="straightConnector1">
            <a:avLst/>
          </a:prstGeom>
          <a:noFill/>
          <a:ln w="19050" cap="flat" cmpd="sng">
            <a:solidFill>
              <a:srgbClr val="FFFFFF"/>
            </a:solidFill>
            <a:prstDash val="solid"/>
            <a:round/>
            <a:headEnd type="none" w="med" len="med"/>
            <a:tailEnd type="none" w="med" len="med"/>
          </a:ln>
        </p:spPr>
      </p:cxnSp>
      <p:pic>
        <p:nvPicPr>
          <p:cNvPr id="84" name="Google Shape;84;p15"/>
          <p:cNvPicPr preferRelativeResize="0"/>
          <p:nvPr/>
        </p:nvPicPr>
        <p:blipFill>
          <a:blip r:embed="rId18">
            <a:alphaModFix/>
          </a:blip>
          <a:stretch>
            <a:fillRect/>
          </a:stretch>
        </p:blipFill>
        <p:spPr>
          <a:xfrm>
            <a:off x="14202448" y="8936647"/>
            <a:ext cx="3418800" cy="792438"/>
          </a:xfrm>
          <a:prstGeom prst="rect">
            <a:avLst/>
          </a:prstGeom>
          <a:noFill/>
          <a:ln>
            <a:noFill/>
          </a:ln>
        </p:spPr>
      </p:pic>
      <p:sp>
        <p:nvSpPr>
          <p:cNvPr id="85" name="Google Shape;85;p15"/>
          <p:cNvSpPr txBox="1"/>
          <p:nvPr/>
        </p:nvSpPr>
        <p:spPr>
          <a:xfrm>
            <a:off x="36990" y="7735308"/>
            <a:ext cx="3863400" cy="1238400"/>
          </a:xfrm>
          <a:prstGeom prst="rect">
            <a:avLst/>
          </a:prstGeom>
          <a:noFill/>
          <a:ln>
            <a:noFill/>
          </a:ln>
        </p:spPr>
        <p:txBody>
          <a:bodyPr spcFirstLastPara="1" wrap="square" lIns="182850" tIns="182850" rIns="182850" bIns="182850" anchor="t" anchorCtr="0">
            <a:noAutofit/>
          </a:bodyPr>
          <a:lstStyle/>
          <a:p>
            <a:r>
              <a:rPr lang="en" sz="3600" b="1" dirty="0">
                <a:solidFill>
                  <a:srgbClr val="FFFFFF"/>
                </a:solidFill>
                <a:latin typeface="Roboto"/>
                <a:ea typeface="Roboto"/>
                <a:cs typeface="Roboto"/>
                <a:sym typeface="Roboto"/>
              </a:rPr>
              <a:t>Our research has also </a:t>
            </a:r>
            <a:endParaRPr sz="3600" b="1" dirty="0">
              <a:solidFill>
                <a:srgbClr val="FFFFFF"/>
              </a:solidFill>
              <a:latin typeface="Roboto"/>
              <a:ea typeface="Roboto"/>
              <a:cs typeface="Roboto"/>
              <a:sym typeface="Roboto"/>
            </a:endParaRPr>
          </a:p>
          <a:p>
            <a:r>
              <a:rPr lang="en" sz="3600" b="1" dirty="0">
                <a:solidFill>
                  <a:srgbClr val="FFFFFF"/>
                </a:solidFill>
                <a:latin typeface="Roboto"/>
                <a:ea typeface="Roboto"/>
                <a:cs typeface="Roboto"/>
                <a:sym typeface="Roboto"/>
              </a:rPr>
              <a:t>been featured in:</a:t>
            </a:r>
            <a:endParaRPr sz="3600" b="1"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519821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62B2B"/>
        </a:solidFill>
        <a:effectLst/>
      </p:bgPr>
    </p:bg>
    <p:spTree>
      <p:nvGrpSpPr>
        <p:cNvPr id="1" name=""/>
        <p:cNvGrpSpPr/>
        <p:nvPr/>
      </p:nvGrpSpPr>
      <p:grpSpPr>
        <a:xfrm>
          <a:off x="0" y="0"/>
          <a:ext cx="0" cy="0"/>
          <a:chOff x="0" y="0"/>
          <a:chExt cx="0" cy="0"/>
        </a:xfrm>
      </p:grpSpPr>
      <p:pic>
        <p:nvPicPr>
          <p:cNvPr id="4" name="Google Shape;60;p14">
            <a:extLst>
              <a:ext uri="{FF2B5EF4-FFF2-40B4-BE49-F238E27FC236}">
                <a16:creationId xmlns:a16="http://schemas.microsoft.com/office/drawing/2014/main" id="{4AAAC30B-11E2-C740-9036-966FF61CBEF7}"/>
              </a:ext>
            </a:extLst>
          </p:cNvPr>
          <p:cNvPicPr preferRelativeResize="0"/>
          <p:nvPr/>
        </p:nvPicPr>
        <p:blipFill>
          <a:blip r:embed="rId2">
            <a:alphaModFix/>
          </a:blip>
          <a:stretch>
            <a:fillRect/>
          </a:stretch>
        </p:blipFill>
        <p:spPr>
          <a:xfrm>
            <a:off x="304800" y="304801"/>
            <a:ext cx="17983199" cy="9677398"/>
          </a:xfrm>
          <a:prstGeom prst="rect">
            <a:avLst/>
          </a:prstGeom>
          <a:noFill/>
          <a:ln>
            <a:noFill/>
          </a:ln>
        </p:spPr>
      </p:pic>
      <p:pic>
        <p:nvPicPr>
          <p:cNvPr id="5" name="Google Shape;61;p14">
            <a:extLst>
              <a:ext uri="{FF2B5EF4-FFF2-40B4-BE49-F238E27FC236}">
                <a16:creationId xmlns:a16="http://schemas.microsoft.com/office/drawing/2014/main" id="{A206531A-5907-FA43-A683-2F572B94EBD2}"/>
              </a:ext>
            </a:extLst>
          </p:cNvPr>
          <p:cNvPicPr preferRelativeResize="0"/>
          <p:nvPr/>
        </p:nvPicPr>
        <p:blipFill>
          <a:blip r:embed="rId3">
            <a:alphaModFix/>
          </a:blip>
          <a:stretch>
            <a:fillRect/>
          </a:stretch>
        </p:blipFill>
        <p:spPr>
          <a:xfrm>
            <a:off x="7058039" y="209512"/>
            <a:ext cx="4171921" cy="4171987"/>
          </a:xfrm>
          <a:prstGeom prst="rect">
            <a:avLst/>
          </a:prstGeom>
          <a:noFill/>
          <a:ln>
            <a:noFill/>
          </a:ln>
        </p:spPr>
      </p:pic>
      <p:sp>
        <p:nvSpPr>
          <p:cNvPr id="8" name="Google Shape;62;p14">
            <a:extLst>
              <a:ext uri="{FF2B5EF4-FFF2-40B4-BE49-F238E27FC236}">
                <a16:creationId xmlns:a16="http://schemas.microsoft.com/office/drawing/2014/main" id="{18BE1CD3-84C3-4040-8395-38F989AE8796}"/>
              </a:ext>
            </a:extLst>
          </p:cNvPr>
          <p:cNvSpPr txBox="1"/>
          <p:nvPr/>
        </p:nvSpPr>
        <p:spPr>
          <a:xfrm>
            <a:off x="2057399" y="5071742"/>
            <a:ext cx="14173200" cy="3810275"/>
          </a:xfrm>
          <a:prstGeom prst="rect">
            <a:avLst/>
          </a:prstGeom>
          <a:noFill/>
          <a:ln>
            <a:noFill/>
          </a:ln>
        </p:spPr>
        <p:txBody>
          <a:bodyPr spcFirstLastPara="1" wrap="square" lIns="182850" tIns="182850" rIns="182850" bIns="182850" anchor="t" anchorCtr="0">
            <a:noAutofit/>
          </a:bodyPr>
          <a:lstStyle/>
          <a:p>
            <a:pPr algn="ctr"/>
            <a:r>
              <a:rPr lang="en" sz="4800" dirty="0">
                <a:solidFill>
                  <a:srgbClr val="FFFFFF"/>
                </a:solidFill>
                <a:latin typeface="Roboto"/>
                <a:ea typeface="Roboto"/>
                <a:cs typeface="Roboto"/>
                <a:sym typeface="Roboto"/>
              </a:rPr>
              <a:t>30 April</a:t>
            </a:r>
          </a:p>
          <a:p>
            <a:pPr algn="ctr"/>
            <a:r>
              <a:rPr lang="en" sz="4800" dirty="0">
                <a:solidFill>
                  <a:srgbClr val="FFFFFF"/>
                </a:solidFill>
                <a:latin typeface="Roboto"/>
                <a:ea typeface="Roboto"/>
                <a:cs typeface="Roboto"/>
                <a:sym typeface="Roboto"/>
              </a:rPr>
              <a:t>Workshop: </a:t>
            </a:r>
            <a:r>
              <a:rPr lang="en-GB" sz="4800" dirty="0">
                <a:solidFill>
                  <a:srgbClr val="FFFFFF"/>
                </a:solidFill>
                <a:latin typeface="Roboto"/>
                <a:ea typeface="Roboto"/>
                <a:cs typeface="Roboto"/>
                <a:sym typeface="Roboto"/>
              </a:rPr>
              <a:t>Managing remote product teams - from a founder who's been doing it for five years already</a:t>
            </a:r>
            <a:endParaRPr sz="4800" dirty="0">
              <a:solidFill>
                <a:srgbClr val="FFFFFF"/>
              </a:solidFill>
              <a:latin typeface="Roboto"/>
              <a:ea typeface="Roboto"/>
              <a:cs typeface="Roboto"/>
              <a:sym typeface="Roboto"/>
            </a:endParaRPr>
          </a:p>
        </p:txBody>
      </p:sp>
      <p:cxnSp>
        <p:nvCxnSpPr>
          <p:cNvPr id="9" name="Google Shape;63;p14">
            <a:extLst>
              <a:ext uri="{FF2B5EF4-FFF2-40B4-BE49-F238E27FC236}">
                <a16:creationId xmlns:a16="http://schemas.microsoft.com/office/drawing/2014/main" id="{B4D85D6A-5DBD-474D-BE9F-4D5E2301A1BB}"/>
              </a:ext>
            </a:extLst>
          </p:cNvPr>
          <p:cNvCxnSpPr>
            <a:cxnSpLocks/>
          </p:cNvCxnSpPr>
          <p:nvPr/>
        </p:nvCxnSpPr>
        <p:spPr>
          <a:xfrm>
            <a:off x="2057399" y="4610100"/>
            <a:ext cx="14173200" cy="0"/>
          </a:xfrm>
          <a:prstGeom prst="straightConnector1">
            <a:avLst/>
          </a:prstGeom>
          <a:noFill/>
          <a:ln w="19050" cap="flat" cmpd="sng">
            <a:solidFill>
              <a:srgbClr val="FFFFFF"/>
            </a:solidFill>
            <a:prstDash val="solid"/>
            <a:round/>
            <a:headEnd type="none" w="med" len="med"/>
            <a:tailEnd type="none" w="med" len="med"/>
          </a:ln>
        </p:spPr>
      </p:cxnSp>
    </p:spTree>
    <p:extLst>
      <p:ext uri="{BB962C8B-B14F-4D97-AF65-F5344CB8AC3E}">
        <p14:creationId xmlns:p14="http://schemas.microsoft.com/office/powerpoint/2010/main" val="2033103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5767" t="1" b="-72"/>
          <a:stretch/>
        </p:blipFill>
        <p:spPr>
          <a:xfrm>
            <a:off x="9906000" y="6202"/>
            <a:ext cx="8417441" cy="10280798"/>
          </a:xfrm>
          <a:prstGeom prst="rect">
            <a:avLst/>
          </a:prstGeom>
        </p:spPr>
      </p:pic>
      <p:sp>
        <p:nvSpPr>
          <p:cNvPr id="3" name="TextBox 2"/>
          <p:cNvSpPr txBox="1"/>
          <p:nvPr/>
        </p:nvSpPr>
        <p:spPr>
          <a:xfrm>
            <a:off x="1236869" y="2897771"/>
            <a:ext cx="8417440" cy="6555641"/>
          </a:xfrm>
          <a:prstGeom prst="rect">
            <a:avLst/>
          </a:prstGeom>
          <a:noFill/>
        </p:spPr>
        <p:txBody>
          <a:bodyPr wrap="square" rtlCol="0">
            <a:spAutoFit/>
          </a:bodyPr>
          <a:lstStyle/>
          <a:p>
            <a:pPr marL="285750" indent="-285750">
              <a:buFont typeface="Arial" charset="0"/>
              <a:buChar char="•"/>
            </a:pPr>
            <a:r>
              <a:rPr lang="en-US" sz="4800" b="1" dirty="0">
                <a:latin typeface="Roboto" panose="02000000000000000000" pitchFamily="2" charset="0"/>
                <a:ea typeface="Roboto" panose="02000000000000000000" pitchFamily="2" charset="0"/>
              </a:rPr>
              <a:t>Fear of failure</a:t>
            </a:r>
          </a:p>
          <a:p>
            <a:pPr marL="285750" indent="-285750">
              <a:buFont typeface="Arial" charset="0"/>
              <a:buChar char="•"/>
            </a:pPr>
            <a:r>
              <a:rPr lang="en-US" sz="4800" b="1" dirty="0">
                <a:latin typeface="Roboto" panose="02000000000000000000" pitchFamily="2" charset="0"/>
                <a:ea typeface="Roboto" panose="02000000000000000000" pitchFamily="2" charset="0"/>
              </a:rPr>
              <a:t>No one to talk to</a:t>
            </a:r>
          </a:p>
          <a:p>
            <a:pPr marL="285750" indent="-285750">
              <a:buFont typeface="Arial" charset="0"/>
              <a:buChar char="•"/>
            </a:pPr>
            <a:r>
              <a:rPr lang="en-US" sz="4800" b="1" dirty="0">
                <a:latin typeface="Roboto" panose="02000000000000000000" pitchFamily="2" charset="0"/>
                <a:ea typeface="Roboto" panose="02000000000000000000" pitchFamily="2" charset="0"/>
              </a:rPr>
              <a:t>Unable to find investment</a:t>
            </a:r>
          </a:p>
          <a:p>
            <a:pPr marL="285750" indent="-285750">
              <a:buFont typeface="Arial" charset="0"/>
              <a:buChar char="•"/>
            </a:pPr>
            <a:r>
              <a:rPr lang="en-US" sz="4800" b="1" dirty="0">
                <a:latin typeface="Roboto" panose="02000000000000000000" pitchFamily="2" charset="0"/>
                <a:ea typeface="Roboto" panose="02000000000000000000" pitchFamily="2" charset="0"/>
              </a:rPr>
              <a:t>Fear of discovery from investors and F&amp;F </a:t>
            </a:r>
          </a:p>
          <a:p>
            <a:pPr marL="285750" indent="-285750">
              <a:buFont typeface="Arial" charset="0"/>
              <a:buChar char="•"/>
            </a:pPr>
            <a:r>
              <a:rPr lang="en-US" sz="4800" b="1" dirty="0">
                <a:latin typeface="Roboto" panose="02000000000000000000" pitchFamily="2" charset="0"/>
                <a:ea typeface="Roboto" panose="02000000000000000000" pitchFamily="2" charset="0"/>
              </a:rPr>
              <a:t>Bad referrals</a:t>
            </a:r>
          </a:p>
          <a:p>
            <a:pPr marL="285750" indent="-285750">
              <a:buFont typeface="Arial" charset="0"/>
              <a:buChar char="•"/>
            </a:pPr>
            <a:r>
              <a:rPr lang="en-US" sz="4800" b="1" dirty="0">
                <a:latin typeface="Roboto" panose="02000000000000000000" pitchFamily="2" charset="0"/>
                <a:ea typeface="Roboto" panose="02000000000000000000" pitchFamily="2" charset="0"/>
              </a:rPr>
              <a:t>Bad events </a:t>
            </a:r>
          </a:p>
          <a:p>
            <a:pPr marL="285750" indent="-285750">
              <a:buFont typeface="Arial" charset="0"/>
              <a:buChar char="•"/>
            </a:pPr>
            <a:r>
              <a:rPr lang="en-US" sz="4800" b="1" dirty="0">
                <a:latin typeface="Roboto" panose="02000000000000000000" pitchFamily="2" charset="0"/>
                <a:ea typeface="Roboto" panose="02000000000000000000" pitchFamily="2" charset="0"/>
              </a:rPr>
              <a:t>Lack of Community</a:t>
            </a:r>
          </a:p>
          <a:p>
            <a:endParaRPr lang="en-US" dirty="0">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66700"/>
            <a:ext cx="4983018" cy="2400897"/>
          </a:xfrm>
          <a:prstGeom prst="rect">
            <a:avLst/>
          </a:prstGeom>
        </p:spPr>
      </p:pic>
    </p:spTree>
    <p:extLst>
      <p:ext uri="{BB962C8B-B14F-4D97-AF65-F5344CB8AC3E}">
        <p14:creationId xmlns:p14="http://schemas.microsoft.com/office/powerpoint/2010/main" val="817193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857375" y="5829301"/>
            <a:ext cx="14573250" cy="3039294"/>
          </a:xfrm>
          <a:prstGeom prst="rect">
            <a:avLst/>
          </a:prstGeom>
        </p:spPr>
        <p:txBody>
          <a:bodyPr vert="horz" wrap="square" lIns="0" tIns="152400" rIns="0" bIns="0" rtlCol="0">
            <a:spAutoFit/>
          </a:bodyPr>
          <a:lstStyle/>
          <a:p>
            <a:pPr algn="ctr" defTabSz="1371600" fontAlgn="base"/>
            <a:r>
              <a:rPr lang="en-GB" spc="-8" dirty="0">
                <a:solidFill>
                  <a:srgbClr val="02092C"/>
                </a:solidFill>
                <a:latin typeface="Arial"/>
                <a:cs typeface="Arial"/>
              </a:rPr>
              <a:t>Seven Legal</a:t>
            </a:r>
          </a:p>
          <a:p>
            <a:pPr algn="ctr" defTabSz="1371600" fontAlgn="base"/>
            <a:endParaRPr lang="en-GB" spc="-8" dirty="0">
              <a:solidFill>
                <a:srgbClr val="02092C"/>
              </a:solidFill>
              <a:latin typeface="Arial"/>
              <a:cs typeface="Arial"/>
            </a:endParaRPr>
          </a:p>
          <a:p>
            <a:pPr algn="ctr" defTabSz="1371600" fontAlgn="base"/>
            <a:r>
              <a:rPr lang="en-GB" spc="-8" dirty="0">
                <a:solidFill>
                  <a:srgbClr val="02092C"/>
                </a:solidFill>
                <a:latin typeface="Arial"/>
                <a:cs typeface="Arial"/>
              </a:rPr>
              <a:t>Central Working Victoria</a:t>
            </a:r>
          </a:p>
          <a:p>
            <a:pPr algn="ctr" defTabSz="1371600" fontAlgn="base"/>
            <a:r>
              <a:rPr lang="en-GB" spc="-8" dirty="0">
                <a:solidFill>
                  <a:srgbClr val="02092C"/>
                </a:solidFill>
                <a:latin typeface="Arial"/>
                <a:cs typeface="Arial"/>
              </a:rPr>
              <a:t>25 Ecclestone Place</a:t>
            </a:r>
          </a:p>
          <a:p>
            <a:pPr algn="ctr" defTabSz="1371600" fontAlgn="base"/>
            <a:r>
              <a:rPr lang="en-GB" spc="-8" dirty="0">
                <a:solidFill>
                  <a:srgbClr val="02092C"/>
                </a:solidFill>
                <a:latin typeface="Arial"/>
                <a:cs typeface="Arial"/>
              </a:rPr>
              <a:t>London</a:t>
            </a:r>
          </a:p>
          <a:p>
            <a:pPr algn="ctr" defTabSz="1371600" fontAlgn="base"/>
            <a:r>
              <a:rPr lang="en-GB" spc="-8" dirty="0">
                <a:solidFill>
                  <a:srgbClr val="02092C"/>
                </a:solidFill>
                <a:latin typeface="Arial"/>
                <a:cs typeface="Arial"/>
              </a:rPr>
              <a:t>SW1W 9NF</a:t>
            </a:r>
          </a:p>
          <a:p>
            <a:pPr marL="19050" algn="ctr" defTabSz="1371600">
              <a:spcBef>
                <a:spcPts val="915"/>
              </a:spcBef>
            </a:pPr>
            <a:endParaRPr lang="en-GB" spc="-8" dirty="0">
              <a:solidFill>
                <a:srgbClr val="02092C"/>
              </a:solidFill>
              <a:latin typeface="Arial"/>
              <a:cs typeface="Arial"/>
            </a:endParaRPr>
          </a:p>
          <a:p>
            <a:pPr marL="19050" algn="ctr" defTabSz="1371600">
              <a:spcBef>
                <a:spcPts val="915"/>
              </a:spcBef>
            </a:pPr>
            <a:r>
              <a:rPr lang="en-GB" spc="-8" dirty="0">
                <a:solidFill>
                  <a:srgbClr val="02092C"/>
                </a:solidFill>
                <a:latin typeface="Arial"/>
                <a:cs typeface="Arial"/>
              </a:rPr>
              <a:t>For further information, please contact </a:t>
            </a:r>
            <a:r>
              <a:rPr lang="en-GB" spc="-8" dirty="0">
                <a:solidFill>
                  <a:srgbClr val="F7D647"/>
                </a:solidFill>
                <a:latin typeface="Arial"/>
                <a:cs typeface="Arial"/>
                <a:hlinkClick r:id="rId2">
                  <a:extLst>
                    <a:ext uri="{A12FA001-AC4F-418D-AE19-62706E023703}">
                      <ahyp:hlinkClr xmlns:ahyp="http://schemas.microsoft.com/office/drawing/2018/hyperlinkcolor" val="tx"/>
                    </a:ext>
                  </a:extLst>
                </a:hlinkClick>
              </a:rPr>
              <a:t>bill@sevenlegal.co.uk</a:t>
            </a:r>
            <a:r>
              <a:rPr lang="en-GB" spc="-8" dirty="0">
                <a:solidFill>
                  <a:srgbClr val="02092C"/>
                </a:solidFill>
                <a:latin typeface="Arial"/>
                <a:cs typeface="Arial"/>
              </a:rPr>
              <a:t> or </a:t>
            </a:r>
            <a:r>
              <a:rPr lang="en-GB" spc="-8" dirty="0">
                <a:solidFill>
                  <a:srgbClr val="F7D647"/>
                </a:solidFill>
                <a:latin typeface="Arial"/>
                <a:cs typeface="Arial"/>
              </a:rPr>
              <a:t>vicki@sevenlegal.co.uk</a:t>
            </a:r>
          </a:p>
          <a:p>
            <a:pPr marL="19050" algn="ctr" defTabSz="1371600">
              <a:spcBef>
                <a:spcPts val="915"/>
              </a:spcBef>
            </a:pPr>
            <a:endParaRPr lang="en-GB" sz="2100" spc="-8" dirty="0">
              <a:solidFill>
                <a:srgbClr val="02092C"/>
              </a:solidFill>
              <a:latin typeface="Arial"/>
              <a:cs typeface="Arial"/>
            </a:endParaRPr>
          </a:p>
        </p:txBody>
      </p:sp>
      <p:sp>
        <p:nvSpPr>
          <p:cNvPr id="4" name="object 5"/>
          <p:cNvSpPr txBox="1"/>
          <p:nvPr/>
        </p:nvSpPr>
        <p:spPr>
          <a:xfrm>
            <a:off x="14058901" y="9715500"/>
            <a:ext cx="2601278" cy="230832"/>
          </a:xfrm>
          <a:prstGeom prst="rect">
            <a:avLst/>
          </a:prstGeom>
        </p:spPr>
        <p:txBody>
          <a:bodyPr vert="horz" wrap="square" lIns="0" tIns="0" rIns="0" bIns="0" rtlCol="0">
            <a:spAutoFit/>
          </a:bodyPr>
          <a:lstStyle/>
          <a:p>
            <a:pPr marL="800100" marR="7620" indent="-782001" defTabSz="1371600"/>
            <a:r>
              <a:rPr sz="1500" spc="-8" dirty="0">
                <a:solidFill>
                  <a:srgbClr val="424F55"/>
                </a:solidFill>
                <a:latin typeface="Arial"/>
                <a:cs typeface="Arial"/>
              </a:rPr>
              <a:t>© </a:t>
            </a:r>
            <a:r>
              <a:rPr lang="en-AU" sz="1500" spc="-15" dirty="0">
                <a:solidFill>
                  <a:srgbClr val="424F55"/>
                </a:solidFill>
                <a:latin typeface="Arial"/>
                <a:cs typeface="Arial"/>
              </a:rPr>
              <a:t>Seven Legal 2020</a:t>
            </a:r>
            <a:endParaRPr sz="1500" dirty="0">
              <a:solidFill>
                <a:prstClr val="black"/>
              </a:solidFill>
              <a:latin typeface="Arial"/>
              <a:cs typeface="Arial"/>
            </a:endParaRPr>
          </a:p>
        </p:txBody>
      </p:sp>
      <p:sp>
        <p:nvSpPr>
          <p:cNvPr id="2" name="Rectangle 1">
            <a:extLst>
              <a:ext uri="{FF2B5EF4-FFF2-40B4-BE49-F238E27FC236}">
                <a16:creationId xmlns:a16="http://schemas.microsoft.com/office/drawing/2014/main" id="{2EE75BD3-D58F-4C06-98AD-D8210C7D739F}"/>
              </a:ext>
            </a:extLst>
          </p:cNvPr>
          <p:cNvSpPr/>
          <p:nvPr/>
        </p:nvSpPr>
        <p:spPr>
          <a:xfrm>
            <a:off x="3015138" y="9029700"/>
            <a:ext cx="12344400" cy="600164"/>
          </a:xfrm>
          <a:prstGeom prst="rect">
            <a:avLst/>
          </a:prstGeom>
        </p:spPr>
        <p:txBody>
          <a:bodyPr wrap="square">
            <a:spAutoFit/>
          </a:bodyPr>
          <a:lstStyle/>
          <a:p>
            <a:pPr algn="just" defTabSz="1371600">
              <a:buSzPct val="25000"/>
            </a:pPr>
            <a:r>
              <a:rPr lang="en-GB" sz="1650" i="1" dirty="0">
                <a:solidFill>
                  <a:prstClr val="black">
                    <a:lumMod val="50000"/>
                    <a:lumOff val="50000"/>
                  </a:prstClr>
                </a:solidFill>
                <a:latin typeface="Calibri"/>
                <a:sym typeface="Arial"/>
              </a:rPr>
              <a:t>This presentation has been prepared for informational purposes only. This presentation is confidential and is intended exclusively for the use of the person to whom it has been delivered.  It is not to be reproduced or redistributed to any other person without prior written consent.  </a:t>
            </a:r>
            <a:endParaRPr lang="en-GB" sz="1650" i="1" dirty="0">
              <a:solidFill>
                <a:prstClr val="black">
                  <a:lumMod val="50000"/>
                  <a:lumOff val="50000"/>
                </a:prstClr>
              </a:solidFill>
              <a:latin typeface="Calibri"/>
            </a:endParaRPr>
          </a:p>
        </p:txBody>
      </p:sp>
    </p:spTree>
    <p:extLst>
      <p:ext uri="{BB962C8B-B14F-4D97-AF65-F5344CB8AC3E}">
        <p14:creationId xmlns:p14="http://schemas.microsoft.com/office/powerpoint/2010/main" val="1259200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817" y="31612"/>
            <a:ext cx="18288000" cy="1402079"/>
          </a:xfrm>
          <a:custGeom>
            <a:avLst/>
            <a:gdLst/>
            <a:ahLst/>
            <a:cxnLst/>
            <a:rect l="l" t="t" r="r" b="b"/>
            <a:pathLst>
              <a:path w="9144000" h="934719">
                <a:moveTo>
                  <a:pt x="0" y="934212"/>
                </a:moveTo>
                <a:lnTo>
                  <a:pt x="9144000" y="934212"/>
                </a:lnTo>
                <a:lnTo>
                  <a:pt x="9144000" y="0"/>
                </a:lnTo>
                <a:lnTo>
                  <a:pt x="0" y="0"/>
                </a:lnTo>
                <a:lnTo>
                  <a:pt x="0" y="934212"/>
                </a:lnTo>
                <a:close/>
              </a:path>
            </a:pathLst>
          </a:custGeom>
          <a:solidFill>
            <a:srgbClr val="000E2B"/>
          </a:solidFill>
        </p:spPr>
        <p:txBody>
          <a:bodyPr wrap="square" lIns="0" tIns="0" rIns="0" bIns="0" rtlCol="0"/>
          <a:lstStyle/>
          <a:p>
            <a:endParaRPr sz="2700" dirty="0"/>
          </a:p>
        </p:txBody>
      </p:sp>
      <p:sp>
        <p:nvSpPr>
          <p:cNvPr id="3" name="object 3"/>
          <p:cNvSpPr txBox="1">
            <a:spLocks noGrp="1"/>
          </p:cNvSpPr>
          <p:nvPr>
            <p:ph type="title"/>
          </p:nvPr>
        </p:nvSpPr>
        <p:spPr>
          <a:xfrm>
            <a:off x="4867161" y="292741"/>
            <a:ext cx="9195609" cy="573234"/>
          </a:xfrm>
          <a:prstGeom prst="rect">
            <a:avLst/>
          </a:prstGeom>
        </p:spPr>
        <p:txBody>
          <a:bodyPr vert="horz" wrap="square" lIns="0" tIns="19050" rIns="0" bIns="0" rtlCol="0">
            <a:spAutoFit/>
          </a:bodyPr>
          <a:lstStyle/>
          <a:p>
            <a:pPr marL="19050">
              <a:spcBef>
                <a:spcPts val="150"/>
              </a:spcBef>
            </a:pPr>
            <a:r>
              <a:rPr lang="en-GB" sz="3600" spc="-8" dirty="0">
                <a:solidFill>
                  <a:srgbClr val="F7D647"/>
                </a:solidFill>
                <a:latin typeface="Times New Roman" panose="02020603050405020304" pitchFamily="18" charset="0"/>
                <a:cs typeface="Times New Roman" panose="02020603050405020304" pitchFamily="18" charset="0"/>
              </a:rPr>
              <a:t>Legal &amp; HR Concierge Service</a:t>
            </a:r>
            <a:r>
              <a:rPr lang="en-GB" sz="3600" b="0" spc="-8" dirty="0">
                <a:solidFill>
                  <a:srgbClr val="F7D647"/>
                </a:solidFill>
              </a:rPr>
              <a:t> </a:t>
            </a:r>
            <a:endParaRPr sz="3600" dirty="0">
              <a:solidFill>
                <a:srgbClr val="F7D647"/>
              </a:solidFill>
            </a:endParaRPr>
          </a:p>
        </p:txBody>
      </p:sp>
      <p:sp>
        <p:nvSpPr>
          <p:cNvPr id="7" name="object 4">
            <a:extLst>
              <a:ext uri="{FF2B5EF4-FFF2-40B4-BE49-F238E27FC236}">
                <a16:creationId xmlns:a16="http://schemas.microsoft.com/office/drawing/2014/main" id="{17CBE560-75E8-433B-B5A1-06562AACDC38}"/>
              </a:ext>
            </a:extLst>
          </p:cNvPr>
          <p:cNvSpPr txBox="1">
            <a:spLocks/>
          </p:cNvSpPr>
          <p:nvPr/>
        </p:nvSpPr>
        <p:spPr>
          <a:xfrm>
            <a:off x="2785889" y="1714501"/>
            <a:ext cx="12573000" cy="1152880"/>
          </a:xfrm>
          <a:prstGeom prst="rect">
            <a:avLst/>
          </a:prstGeom>
        </p:spPr>
        <p:txBody>
          <a:bodyPr vert="horz" wrap="square" lIns="0" tIns="19050" rIns="0" bIns="0" rtlCol="0">
            <a:spAutoFit/>
          </a:bodyPr>
          <a:lstStyle>
            <a:lvl1pPr>
              <a:defRPr sz="3600" b="1" i="0">
                <a:solidFill>
                  <a:srgbClr val="F39253"/>
                </a:solidFill>
                <a:latin typeface="Arial"/>
                <a:ea typeface="+mj-ea"/>
                <a:cs typeface="Arial"/>
              </a:defRPr>
            </a:lvl1pPr>
          </a:lstStyle>
          <a:p>
            <a:pPr marL="19050" algn="ctr">
              <a:spcBef>
                <a:spcPts val="150"/>
              </a:spcBef>
            </a:pPr>
            <a:r>
              <a:rPr lang="en-GB" i="1" kern="0" dirty="0">
                <a:solidFill>
                  <a:srgbClr val="F7D647"/>
                </a:solidFill>
                <a:latin typeface="Times New Roman" panose="02020603050405020304" pitchFamily="18" charset="0"/>
                <a:cs typeface="Times New Roman" panose="02020603050405020304" pitchFamily="18" charset="0"/>
              </a:rPr>
              <a:t>Everyday legal and HR problems solved, just pick up the phone</a:t>
            </a:r>
            <a:r>
              <a:rPr lang="en-GB" i="1" dirty="0">
                <a:solidFill>
                  <a:srgbClr val="F7D647"/>
                </a:solidFill>
                <a:latin typeface="Times New Roman" panose="02020603050405020304" pitchFamily="18" charset="0"/>
                <a:cs typeface="Times New Roman" panose="02020603050405020304" pitchFamily="18" charset="0"/>
              </a:rPr>
              <a:t>.</a:t>
            </a:r>
          </a:p>
          <a:p>
            <a:pPr marL="19050" algn="ctr">
              <a:spcBef>
                <a:spcPts val="150"/>
              </a:spcBef>
            </a:pPr>
            <a:r>
              <a:rPr lang="en-GB" i="1" kern="0" dirty="0">
                <a:solidFill>
                  <a:srgbClr val="F7D647"/>
                </a:solidFill>
                <a:latin typeface="Times New Roman" panose="02020603050405020304" pitchFamily="18" charset="0"/>
                <a:cs typeface="Times New Roman" panose="02020603050405020304" pitchFamily="18" charset="0"/>
              </a:rPr>
              <a:t>Corporate /  Commercial / Employment / HR</a:t>
            </a:r>
            <a:endParaRPr lang="en-GB" kern="0" dirty="0">
              <a:solidFill>
                <a:srgbClr val="F7D647"/>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06956F3-A298-4D09-973F-7D8A83E1EBC7}"/>
              </a:ext>
            </a:extLst>
          </p:cNvPr>
          <p:cNvSpPr txBox="1"/>
          <p:nvPr/>
        </p:nvSpPr>
        <p:spPr>
          <a:xfrm>
            <a:off x="9372601" y="9258301"/>
            <a:ext cx="184731" cy="507831"/>
          </a:xfrm>
          <a:prstGeom prst="rect">
            <a:avLst/>
          </a:prstGeom>
          <a:noFill/>
        </p:spPr>
        <p:txBody>
          <a:bodyPr wrap="none" numCol="2" rtlCol="0">
            <a:spAutoFit/>
          </a:bodyPr>
          <a:lstStyle/>
          <a:p>
            <a:r>
              <a:rPr lang="en-GB" sz="2700" dirty="0"/>
              <a:t>    </a:t>
            </a:r>
          </a:p>
        </p:txBody>
      </p:sp>
      <p:sp>
        <p:nvSpPr>
          <p:cNvPr id="8" name="Rectangle 7">
            <a:extLst>
              <a:ext uri="{FF2B5EF4-FFF2-40B4-BE49-F238E27FC236}">
                <a16:creationId xmlns:a16="http://schemas.microsoft.com/office/drawing/2014/main" id="{8508F7EF-2689-4C8F-A7CB-1F83AABA66E8}"/>
              </a:ext>
            </a:extLst>
          </p:cNvPr>
          <p:cNvSpPr/>
          <p:nvPr/>
        </p:nvSpPr>
        <p:spPr>
          <a:xfrm>
            <a:off x="3585989" y="3429000"/>
            <a:ext cx="10972800" cy="6278642"/>
          </a:xfrm>
          <a:prstGeom prst="rect">
            <a:avLst/>
          </a:prstGeom>
        </p:spPr>
        <p:txBody>
          <a:bodyPr wrap="square">
            <a:spAutoFit/>
          </a:bodyPr>
          <a:lstStyle/>
          <a:p>
            <a:pPr marL="19050">
              <a:buClr>
                <a:srgbClr val="F7D647"/>
              </a:buClr>
              <a:tabLst>
                <a:tab pos="280035" algn="l"/>
              </a:tabLst>
            </a:pPr>
            <a:r>
              <a:rPr lang="en-GB" sz="2100" b="1" dirty="0">
                <a:latin typeface="Arial"/>
                <a:cs typeface="Arial"/>
              </a:rPr>
              <a:t>Legal </a:t>
            </a:r>
          </a:p>
          <a:p>
            <a:pPr marL="19050">
              <a:buClr>
                <a:srgbClr val="F7D647"/>
              </a:buClr>
              <a:tabLst>
                <a:tab pos="280035" algn="l"/>
              </a:tabLst>
            </a:pPr>
            <a:endParaRPr lang="en-GB" b="1" u="sng" dirty="0">
              <a:latin typeface="Arial"/>
              <a:cs typeface="Arial"/>
            </a:endParaRPr>
          </a:p>
          <a:p>
            <a:pPr marL="540000" indent="-260033" algn="just">
              <a:buClr>
                <a:srgbClr val="F7D647"/>
              </a:buClr>
              <a:buFontTx/>
              <a:buChar char="•"/>
              <a:tabLst>
                <a:tab pos="280035" algn="l"/>
              </a:tabLst>
            </a:pPr>
            <a:r>
              <a:rPr lang="en-GB" spc="-8" dirty="0">
                <a:solidFill>
                  <a:srgbClr val="424F55"/>
                </a:solidFill>
                <a:latin typeface="Arial"/>
                <a:cs typeface="Arial"/>
              </a:rPr>
              <a:t>Lawyers with transactional and in-house operational experience working with Magic and Silver Circle firms as well as top class in-house teams.  </a:t>
            </a:r>
            <a:endParaRPr lang="en-GB" dirty="0">
              <a:solidFill>
                <a:srgbClr val="424F55"/>
              </a:solidFill>
              <a:latin typeface="Arial"/>
              <a:cs typeface="Arial"/>
            </a:endParaRPr>
          </a:p>
          <a:p>
            <a:pPr marL="540000" indent="-260033" algn="just">
              <a:buClr>
                <a:srgbClr val="F7D647"/>
              </a:buClr>
              <a:buChar char="•"/>
              <a:tabLst>
                <a:tab pos="280035" algn="l"/>
              </a:tabLst>
            </a:pPr>
            <a:endParaRPr lang="en-GB" spc="-8" dirty="0">
              <a:solidFill>
                <a:srgbClr val="424F55"/>
              </a:solidFill>
              <a:latin typeface="Arial"/>
              <a:cs typeface="Arial"/>
            </a:endParaRPr>
          </a:p>
          <a:p>
            <a:pPr marL="540000" indent="-260033" algn="just">
              <a:buClr>
                <a:srgbClr val="F7D647"/>
              </a:buClr>
              <a:buFontTx/>
              <a:buChar char="•"/>
              <a:tabLst>
                <a:tab pos="280035" algn="l"/>
              </a:tabLst>
            </a:pPr>
            <a:r>
              <a:rPr lang="en-GB" spc="-8" dirty="0">
                <a:solidFill>
                  <a:srgbClr val="424F55"/>
                </a:solidFill>
                <a:latin typeface="Arial"/>
                <a:cs typeface="Arial"/>
              </a:rPr>
              <a:t>Immediate access to specialist lawyers providing answers, advice and sound-boarding on </a:t>
            </a:r>
            <a:r>
              <a:rPr lang="en-GB" dirty="0">
                <a:solidFill>
                  <a:srgbClr val="424F55"/>
                </a:solidFill>
                <a:latin typeface="Arial"/>
                <a:cs typeface="Arial"/>
              </a:rPr>
              <a:t>everyday and ad hoc queries, for example, short form NDA, contract enforcement, employment and HR issues.  </a:t>
            </a:r>
          </a:p>
          <a:p>
            <a:pPr marL="279968" algn="just">
              <a:buClr>
                <a:srgbClr val="F7D647"/>
              </a:buClr>
              <a:tabLst>
                <a:tab pos="280035" algn="l"/>
              </a:tabLst>
            </a:pPr>
            <a:endParaRPr lang="en-GB" spc="-8" dirty="0">
              <a:solidFill>
                <a:srgbClr val="424F55"/>
              </a:solidFill>
              <a:latin typeface="Arial"/>
              <a:cs typeface="Arial"/>
            </a:endParaRPr>
          </a:p>
          <a:p>
            <a:pPr marL="540000" indent="-260033" algn="just">
              <a:buClr>
                <a:srgbClr val="F7D647"/>
              </a:buClr>
              <a:buChar char="•"/>
              <a:tabLst>
                <a:tab pos="280035" algn="l"/>
              </a:tabLst>
            </a:pPr>
            <a:r>
              <a:rPr lang="en-GB" spc="-8" dirty="0">
                <a:solidFill>
                  <a:srgbClr val="424F55"/>
                </a:solidFill>
                <a:latin typeface="Arial"/>
                <a:cs typeface="Arial"/>
              </a:rPr>
              <a:t>Dedicated transaction specialists can be seconded to your team to manage complex matters, handle external advisors and ensure deal execution, so you can focus on running your business.   </a:t>
            </a:r>
          </a:p>
          <a:p>
            <a:pPr marL="279968" algn="just">
              <a:buClr>
                <a:srgbClr val="F7D647"/>
              </a:buClr>
              <a:tabLst>
                <a:tab pos="280035" algn="l"/>
              </a:tabLst>
            </a:pPr>
            <a:endParaRPr lang="en-GB" spc="-8" dirty="0">
              <a:solidFill>
                <a:srgbClr val="424F55"/>
              </a:solidFill>
              <a:latin typeface="Arial"/>
              <a:cs typeface="Arial"/>
            </a:endParaRPr>
          </a:p>
          <a:p>
            <a:pPr marL="19050">
              <a:buClr>
                <a:srgbClr val="F7D647"/>
              </a:buClr>
              <a:tabLst>
                <a:tab pos="280035" algn="l"/>
              </a:tabLst>
            </a:pPr>
            <a:r>
              <a:rPr lang="en-GB" sz="2100" b="1" dirty="0">
                <a:latin typeface="Arial"/>
                <a:cs typeface="Arial"/>
              </a:rPr>
              <a:t>HR</a:t>
            </a:r>
          </a:p>
          <a:p>
            <a:pPr marL="19050">
              <a:buClr>
                <a:srgbClr val="F7D647"/>
              </a:buClr>
              <a:tabLst>
                <a:tab pos="280035" algn="l"/>
              </a:tabLst>
            </a:pPr>
            <a:endParaRPr lang="en-GB" b="1" u="sng" spc="-8" dirty="0">
              <a:solidFill>
                <a:srgbClr val="424F55"/>
              </a:solidFill>
              <a:latin typeface="Arial"/>
              <a:cs typeface="Arial"/>
            </a:endParaRPr>
          </a:p>
          <a:p>
            <a:pPr marL="540000" indent="-260033" algn="just">
              <a:buClr>
                <a:srgbClr val="F7D647"/>
              </a:buClr>
              <a:buChar char="•"/>
              <a:tabLst>
                <a:tab pos="280035" algn="l"/>
              </a:tabLst>
            </a:pPr>
            <a:r>
              <a:rPr lang="en-GB" spc="-8" dirty="0">
                <a:solidFill>
                  <a:srgbClr val="424F55"/>
                </a:solidFill>
                <a:latin typeface="Arial"/>
                <a:cs typeface="Arial"/>
              </a:rPr>
              <a:t>HR advisors with extensive corporate experience working with organisations ranging in size from FTSE listed to high-growth early stage businesses. </a:t>
            </a:r>
          </a:p>
          <a:p>
            <a:pPr marL="540000" algn="just">
              <a:buClr>
                <a:srgbClr val="F7D647"/>
              </a:buClr>
              <a:tabLst>
                <a:tab pos="280035" algn="l"/>
              </a:tabLst>
            </a:pPr>
            <a:endParaRPr lang="en-GB" spc="-8" dirty="0">
              <a:solidFill>
                <a:srgbClr val="424F55"/>
              </a:solidFill>
              <a:latin typeface="Arial"/>
              <a:cs typeface="Arial"/>
            </a:endParaRPr>
          </a:p>
          <a:p>
            <a:pPr marL="540000" indent="-260033" algn="just">
              <a:buClr>
                <a:srgbClr val="F7D647"/>
              </a:buClr>
              <a:buChar char="•"/>
              <a:tabLst>
                <a:tab pos="280035" algn="l"/>
              </a:tabLst>
            </a:pPr>
            <a:r>
              <a:rPr lang="en-GB" spc="-8" dirty="0">
                <a:solidFill>
                  <a:srgbClr val="424F55"/>
                </a:solidFill>
                <a:latin typeface="Arial"/>
                <a:cs typeface="Arial"/>
              </a:rPr>
              <a:t>Your HR advisor can provide advice on sourcing, hiring, managing and exiting the largest cost in most businesses - talent.</a:t>
            </a:r>
          </a:p>
          <a:p>
            <a:pPr marL="540000" algn="just">
              <a:buClr>
                <a:srgbClr val="F7D647"/>
              </a:buClr>
              <a:tabLst>
                <a:tab pos="280035" algn="l"/>
              </a:tabLst>
            </a:pPr>
            <a:endParaRPr lang="en-GB" spc="-8" dirty="0">
              <a:solidFill>
                <a:srgbClr val="424F55"/>
              </a:solidFill>
              <a:latin typeface="Arial"/>
              <a:cs typeface="Arial"/>
            </a:endParaRPr>
          </a:p>
          <a:p>
            <a:pPr marL="540000" indent="-260033" algn="just">
              <a:buClr>
                <a:srgbClr val="F7D647"/>
              </a:buClr>
              <a:buChar char="•"/>
              <a:tabLst>
                <a:tab pos="280035" algn="l"/>
              </a:tabLst>
            </a:pPr>
            <a:r>
              <a:rPr lang="en-GB" spc="-8" dirty="0">
                <a:solidFill>
                  <a:srgbClr val="424F55"/>
                </a:solidFill>
                <a:latin typeface="Arial"/>
                <a:cs typeface="Arial"/>
              </a:rPr>
              <a:t>Full suite of HR services available providing policies, procedures, contracts, compensation structures and team communications. </a:t>
            </a:r>
          </a:p>
          <a:p>
            <a:pPr marL="279968" algn="just">
              <a:buClr>
                <a:srgbClr val="F7D647"/>
              </a:buClr>
              <a:tabLst>
                <a:tab pos="280035" algn="l"/>
              </a:tabLst>
            </a:pPr>
            <a:endParaRPr lang="en-GB" spc="-8" dirty="0">
              <a:solidFill>
                <a:srgbClr val="424F55"/>
              </a:solidFill>
              <a:latin typeface="Arial"/>
              <a:cs typeface="Arial"/>
            </a:endParaRPr>
          </a:p>
        </p:txBody>
      </p:sp>
    </p:spTree>
    <p:extLst>
      <p:ext uri="{BB962C8B-B14F-4D97-AF65-F5344CB8AC3E}">
        <p14:creationId xmlns:p14="http://schemas.microsoft.com/office/powerpoint/2010/main" val="7126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58CE-AD43-7747-9D31-3E556CD79D47}"/>
              </a:ext>
            </a:extLst>
          </p:cNvPr>
          <p:cNvSpPr>
            <a:spLocks noGrp="1"/>
          </p:cNvSpPr>
          <p:nvPr>
            <p:ph type="title"/>
          </p:nvPr>
        </p:nvSpPr>
        <p:spPr>
          <a:xfrm>
            <a:off x="3886200" y="-190500"/>
            <a:ext cx="9892200" cy="977309"/>
          </a:xfrm>
        </p:spPr>
        <p:txBody>
          <a:bodyPr>
            <a:normAutofit/>
          </a:bodyPr>
          <a:lstStyle/>
          <a:p>
            <a:r>
              <a:rPr lang="en-US" sz="4500" dirty="0"/>
              <a:t>EC Coronavirus Tools &amp; Tips</a:t>
            </a:r>
          </a:p>
        </p:txBody>
      </p:sp>
      <p:sp>
        <p:nvSpPr>
          <p:cNvPr id="3" name="TextBox 2">
            <a:extLst>
              <a:ext uri="{FF2B5EF4-FFF2-40B4-BE49-F238E27FC236}">
                <a16:creationId xmlns:a16="http://schemas.microsoft.com/office/drawing/2014/main" id="{4BAF0FF1-A7BF-914B-900E-9952F39EE94B}"/>
              </a:ext>
            </a:extLst>
          </p:cNvPr>
          <p:cNvSpPr txBox="1"/>
          <p:nvPr/>
        </p:nvSpPr>
        <p:spPr>
          <a:xfrm>
            <a:off x="457200" y="419100"/>
            <a:ext cx="17373600" cy="10248960"/>
          </a:xfrm>
          <a:prstGeom prst="rect">
            <a:avLst/>
          </a:prstGeom>
          <a:noFill/>
        </p:spPr>
        <p:txBody>
          <a:bodyPr wrap="square" rtlCol="0">
            <a:spAutoFit/>
          </a:bodyPr>
          <a:lstStyle/>
          <a:p>
            <a:endParaRPr lang="en-US" sz="2000" b="1" dirty="0"/>
          </a:p>
          <a:p>
            <a:r>
              <a:rPr lang="en-US" sz="2000" b="1" dirty="0"/>
              <a:t>Very resourceful website</a:t>
            </a:r>
            <a:r>
              <a:rPr lang="en-US" sz="2000" dirty="0"/>
              <a:t>: </a:t>
            </a:r>
            <a:r>
              <a:rPr lang="en-US" sz="2000" dirty="0">
                <a:hlinkClick r:id="rId2"/>
              </a:rPr>
              <a:t>https://www.ggvc.com/ggv-capital-covid-19-operational-tactics-for-startups/</a:t>
            </a:r>
            <a:r>
              <a:rPr lang="en-US" sz="2000" dirty="0"/>
              <a:t> </a:t>
            </a:r>
          </a:p>
          <a:p>
            <a:endParaRPr lang="en-US" sz="2000" dirty="0"/>
          </a:p>
          <a:p>
            <a:r>
              <a:rPr lang="en-US" sz="2000" b="1" dirty="0"/>
              <a:t>Working from home:</a:t>
            </a:r>
          </a:p>
          <a:p>
            <a:pPr marL="342917" indent="-342917">
              <a:buFont typeface="Arial" panose="020B0604020202020204" pitchFamily="34" charset="0"/>
              <a:buChar char="•"/>
            </a:pPr>
            <a:r>
              <a:rPr lang="en-GB" sz="2000" dirty="0"/>
              <a:t>Zoom’s tips for working from home: </a:t>
            </a:r>
            <a:r>
              <a:rPr lang="en-GB" sz="2000" dirty="0">
                <a:hlinkClick r:id="rId3"/>
              </a:rPr>
              <a:t>https://blog.zoom.us/wordpress/2020/03/09/working-from-home-tips-to-meet-like-a-pro/</a:t>
            </a:r>
            <a:r>
              <a:rPr lang="en-GB" sz="2000" dirty="0"/>
              <a:t> </a:t>
            </a:r>
          </a:p>
          <a:p>
            <a:pPr marL="342917" indent="-342917">
              <a:buFont typeface="Arial" panose="020B0604020202020204" pitchFamily="34" charset="0"/>
              <a:buChar char="•"/>
            </a:pPr>
            <a:r>
              <a:rPr lang="en-GB" sz="2000" dirty="0"/>
              <a:t>Gitlab’s resources for remote working: </a:t>
            </a:r>
            <a:r>
              <a:rPr lang="en-GB" sz="2000" dirty="0">
                <a:hlinkClick r:id="rId4"/>
              </a:rPr>
              <a:t>https://about.gitlab.com/blog/2020/03/06/resources-for-companies-embracing-remote-work/</a:t>
            </a:r>
            <a:endParaRPr lang="en-GB" sz="2000" dirty="0"/>
          </a:p>
          <a:p>
            <a:pPr marL="342917" indent="-342917">
              <a:buFont typeface="Arial" panose="020B0604020202020204" pitchFamily="34" charset="0"/>
              <a:buChar char="•"/>
            </a:pPr>
            <a:r>
              <a:rPr lang="en-GB" sz="2000" dirty="0"/>
              <a:t>18 Tips used by remote teams: </a:t>
            </a:r>
            <a:r>
              <a:rPr lang="en-GB" sz="2000" dirty="0">
                <a:hlinkClick r:id="rId5"/>
              </a:rPr>
              <a:t>https://www.groovehq.com/blog/remote-team-tools</a:t>
            </a:r>
            <a:r>
              <a:rPr lang="en-GB" sz="2000" dirty="0"/>
              <a:t> </a:t>
            </a:r>
          </a:p>
          <a:p>
            <a:endParaRPr lang="en-GB" sz="2000" b="1" dirty="0"/>
          </a:p>
          <a:p>
            <a:r>
              <a:rPr lang="en-GB" sz="2000" b="1" dirty="0"/>
              <a:t>Funding:</a:t>
            </a:r>
          </a:p>
          <a:p>
            <a:pPr marL="342917" indent="-342917">
              <a:buFont typeface="Arial" panose="020B0604020202020204" pitchFamily="34" charset="0"/>
              <a:buChar char="•"/>
            </a:pPr>
            <a:r>
              <a:rPr lang="en-US" sz="2000" dirty="0"/>
              <a:t>Fundraising during coronavirus article: </a:t>
            </a:r>
            <a:r>
              <a:rPr lang="en-US" sz="2000" dirty="0">
                <a:hlinkClick r:id="rId6"/>
              </a:rPr>
              <a:t>https://sifted.eu/articles/startup-fundraising-coronavirus/</a:t>
            </a:r>
            <a:endParaRPr lang="en-US" sz="2000" dirty="0"/>
          </a:p>
          <a:p>
            <a:pPr marL="342917" indent="-342917">
              <a:buFont typeface="Arial" panose="020B0604020202020204" pitchFamily="34" charset="0"/>
              <a:buChar char="•"/>
            </a:pPr>
            <a:r>
              <a:rPr lang="en-US" sz="2000" dirty="0"/>
              <a:t>Investor tips during coronavirus: </a:t>
            </a:r>
            <a:r>
              <a:rPr lang="en-US" sz="2000" dirty="0">
                <a:hlinkClick r:id="rId7"/>
              </a:rPr>
              <a:t>https://sifted.eu/articles/investor-coronavirus-advice/</a:t>
            </a:r>
            <a:r>
              <a:rPr lang="en-US" sz="2000" dirty="0"/>
              <a:t> </a:t>
            </a:r>
          </a:p>
          <a:p>
            <a:pPr marL="342917" indent="-342917">
              <a:buFont typeface="Arial" panose="020B0604020202020204" pitchFamily="34" charset="0"/>
              <a:buChar char="•"/>
            </a:pPr>
            <a:r>
              <a:rPr lang="en-US" sz="2000" dirty="0"/>
              <a:t>Government support for startups during epidemic: </a:t>
            </a:r>
            <a:r>
              <a:rPr lang="en-US" sz="2000" dirty="0">
                <a:hlinkClick r:id="rId8"/>
              </a:rPr>
              <a:t>https://sifted.eu/articles/coronavirus-support-startups/</a:t>
            </a:r>
            <a:r>
              <a:rPr lang="en-US" sz="2000" dirty="0"/>
              <a:t> </a:t>
            </a:r>
          </a:p>
          <a:p>
            <a:pPr marL="342917" indent="-342917">
              <a:buFont typeface="Arial" panose="020B0604020202020204" pitchFamily="34" charset="0"/>
              <a:buChar char="•"/>
            </a:pPr>
            <a:r>
              <a:rPr lang="en-US" sz="2000" dirty="0"/>
              <a:t>Gov UK advice for self-employed: </a:t>
            </a:r>
            <a:r>
              <a:rPr lang="en-US" sz="2000" dirty="0">
                <a:hlinkClick r:id="rId9"/>
              </a:rPr>
              <a:t>https://www.gov.uk/guidance/help-and-support-if-youre-self-employed</a:t>
            </a:r>
            <a:r>
              <a:rPr lang="en-US" sz="2000" dirty="0"/>
              <a:t> </a:t>
            </a:r>
          </a:p>
          <a:p>
            <a:pPr marL="342917" indent="-342917">
              <a:buFont typeface="Arial" panose="020B0604020202020204" pitchFamily="34" charset="0"/>
              <a:buChar char="•"/>
            </a:pPr>
            <a:r>
              <a:rPr lang="en-US" sz="2000" dirty="0"/>
              <a:t>Government support for startups during epidemic: </a:t>
            </a:r>
            <a:r>
              <a:rPr lang="en-US" sz="2000" dirty="0">
                <a:hlinkClick r:id="rId8"/>
              </a:rPr>
              <a:t>https://sifted.eu/articles/coronavirus-support-startups/</a:t>
            </a:r>
            <a:r>
              <a:rPr lang="en-US" sz="2000" dirty="0"/>
              <a:t> </a:t>
            </a:r>
          </a:p>
          <a:p>
            <a:pPr marL="342917" indent="-342917">
              <a:buFont typeface="Arial" panose="020B0604020202020204" pitchFamily="34" charset="0"/>
              <a:buChar char="•"/>
            </a:pPr>
            <a:r>
              <a:rPr lang="en-US" sz="2000" dirty="0"/>
              <a:t>European Investor status: </a:t>
            </a:r>
            <a:r>
              <a:rPr lang="en-US" sz="2000" dirty="0">
                <a:hlinkClick r:id="rId10"/>
              </a:rPr>
              <a:t>https://docs.google.com/spreadsheets/d/1Z3cGCZuDRrHznW4AvC41CnirNd5PDSBEQ0gVm4Zt5P0/edit?usp=sharing</a:t>
            </a:r>
            <a:endParaRPr lang="en-GB" sz="2000" dirty="0"/>
          </a:p>
          <a:p>
            <a:endParaRPr lang="en-GB" sz="2000" b="1" dirty="0"/>
          </a:p>
          <a:p>
            <a:r>
              <a:rPr lang="en-GB" sz="2000" b="1" dirty="0"/>
              <a:t>Webinars:</a:t>
            </a:r>
          </a:p>
          <a:p>
            <a:pPr marL="342917" indent="-342917">
              <a:buFont typeface="Arial" panose="020B0604020202020204" pitchFamily="34" charset="0"/>
              <a:buChar char="•"/>
            </a:pPr>
            <a:r>
              <a:rPr lang="en-US" sz="2000" dirty="0"/>
              <a:t>London Business School webinars about coronavirus: </a:t>
            </a:r>
            <a:r>
              <a:rPr lang="en-US" sz="2000" dirty="0">
                <a:hlinkClick r:id="rId11"/>
              </a:rPr>
              <a:t>https://www.london.edu/campaigns/executive-education/pandemic-webinars</a:t>
            </a:r>
            <a:r>
              <a:rPr lang="en-US" sz="2000" dirty="0"/>
              <a:t> </a:t>
            </a:r>
          </a:p>
          <a:p>
            <a:pPr marL="342917" indent="-342917">
              <a:buFont typeface="Arial" panose="020B0604020202020204" pitchFamily="34" charset="0"/>
              <a:buChar char="•"/>
            </a:pPr>
            <a:r>
              <a:rPr lang="en-US" sz="2000" dirty="0"/>
              <a:t>Tech industry daily coronavirus updates: </a:t>
            </a:r>
            <a:r>
              <a:rPr lang="en-US" sz="2000" dirty="0">
                <a:hlinkClick r:id="rId12"/>
              </a:rPr>
              <a:t>https://technation.io/news/covid-19-updates-tech-industry-resources-and-how-to-help/</a:t>
            </a:r>
            <a:r>
              <a:rPr lang="en-US" sz="2000" dirty="0"/>
              <a:t> </a:t>
            </a:r>
          </a:p>
          <a:p>
            <a:pPr marL="342917" indent="-342917">
              <a:buFont typeface="Arial" panose="020B0604020202020204" pitchFamily="34" charset="0"/>
              <a:buChar char="•"/>
            </a:pPr>
            <a:r>
              <a:rPr lang="en-US" sz="2000" dirty="0"/>
              <a:t>Startup events taking place despite virus: </a:t>
            </a:r>
            <a:r>
              <a:rPr lang="en-US" sz="2000" dirty="0">
                <a:hlinkClick r:id="rId13"/>
              </a:rPr>
              <a:t>https://sifted.eu/articles/mwc-european-tech-events-corona/</a:t>
            </a:r>
            <a:r>
              <a:rPr lang="en-US" sz="2000" dirty="0"/>
              <a:t> </a:t>
            </a:r>
          </a:p>
          <a:p>
            <a:pPr marL="342917" indent="-342917">
              <a:buFont typeface="Arial" panose="020B0604020202020204" pitchFamily="34" charset="0"/>
              <a:buChar char="•"/>
            </a:pPr>
            <a:r>
              <a:rPr lang="en-US" sz="2000" dirty="0"/>
              <a:t>COVID-19 Online Hackathon:  </a:t>
            </a:r>
            <a:r>
              <a:rPr lang="en-US" sz="2000" dirty="0">
                <a:hlinkClick r:id="rId14"/>
              </a:rPr>
              <a:t>https://forms.gle/xYEDjZA8UpUtHmYYA</a:t>
            </a:r>
            <a:r>
              <a:rPr lang="en-US" sz="2000" dirty="0"/>
              <a:t> </a:t>
            </a:r>
          </a:p>
          <a:p>
            <a:endParaRPr lang="en-GB" sz="2000" dirty="0"/>
          </a:p>
          <a:p>
            <a:r>
              <a:rPr lang="en-US" sz="2000" b="1" dirty="0"/>
              <a:t>Tools:</a:t>
            </a:r>
          </a:p>
          <a:p>
            <a:pPr marL="342917" indent="-342917">
              <a:buFont typeface="Arial" panose="020B0604020202020204" pitchFamily="34" charset="0"/>
              <a:buChar char="•"/>
            </a:pPr>
            <a:r>
              <a:rPr lang="en-US" sz="2000" dirty="0"/>
              <a:t>Employer’s Coronavirus Checklist: </a:t>
            </a:r>
            <a:r>
              <a:rPr lang="en-US" sz="2000" dirty="0">
                <a:hlinkClick r:id="rId15"/>
              </a:rPr>
              <a:t>https://www.hrexaminer.com/employers-coronavirus-checklist/</a:t>
            </a:r>
            <a:endParaRPr lang="en-US" sz="2000" dirty="0"/>
          </a:p>
          <a:p>
            <a:pPr marL="342917" indent="-342917">
              <a:buFont typeface="Arial" panose="020B0604020202020204" pitchFamily="34" charset="0"/>
              <a:buChar char="•"/>
            </a:pPr>
            <a:r>
              <a:rPr lang="en-US" sz="2000" dirty="0"/>
              <a:t>Covid19 HR &amp; Operations prep document: </a:t>
            </a:r>
            <a:r>
              <a:rPr lang="en-US" sz="2000" dirty="0">
                <a:hlinkClick r:id="rId16"/>
              </a:rPr>
              <a:t>https://docs.google.com/document/d/1PhtKhFRE96lzx7fUQe91lPJp3_UWDjua-35HRgTO1hQ/edit#</a:t>
            </a:r>
            <a:r>
              <a:rPr lang="en-US" sz="2000" dirty="0"/>
              <a:t> </a:t>
            </a:r>
          </a:p>
          <a:p>
            <a:pPr marL="342917" indent="-342917">
              <a:buFont typeface="Arial" panose="020B0604020202020204" pitchFamily="34" charset="0"/>
              <a:buChar char="•"/>
            </a:pPr>
            <a:r>
              <a:rPr lang="en-GB" sz="2000" dirty="0"/>
              <a:t>Legal articles about coronavirus actions: </a:t>
            </a:r>
            <a:r>
              <a:rPr lang="en-GB" sz="2000" dirty="0">
                <a:hlinkClick r:id="rId17"/>
              </a:rPr>
              <a:t>https://www.goodwinlaw.com/minisites/corona-virus</a:t>
            </a:r>
            <a:r>
              <a:rPr lang="en-GB" sz="2000" dirty="0"/>
              <a:t> </a:t>
            </a:r>
          </a:p>
          <a:p>
            <a:pPr marL="342917" indent="-342917">
              <a:buFont typeface="Arial" panose="020B0604020202020204" pitchFamily="34" charset="0"/>
              <a:buChar char="•"/>
            </a:pPr>
            <a:r>
              <a:rPr lang="en-GB" sz="2000" dirty="0"/>
              <a:t>Coronavirus (COVID-19) FAQs &amp; Response Plan: </a:t>
            </a:r>
            <a:r>
              <a:rPr lang="en-GB" sz="2000" dirty="0">
                <a:hlinkClick r:id="rId18"/>
              </a:rPr>
              <a:t>https://docs.google.com/document/d/1emsdSKNYtAl_7gPF8s2nuSgdLjFQ-Kkfk8BO9YrK8uo/edit#heading=h.hxyc9vhqjyxf</a:t>
            </a:r>
            <a:r>
              <a:rPr lang="en-GB" sz="2000" dirty="0"/>
              <a:t> </a:t>
            </a:r>
          </a:p>
          <a:p>
            <a:pPr marL="342917" indent="-342917">
              <a:buFont typeface="Arial" panose="020B0604020202020204" pitchFamily="34" charset="0"/>
              <a:buChar char="•"/>
            </a:pPr>
            <a:r>
              <a:rPr lang="en-US" sz="2000" dirty="0"/>
              <a:t>Ideas for startups: </a:t>
            </a:r>
            <a:r>
              <a:rPr lang="en-US" sz="2000" dirty="0">
                <a:hlinkClick r:id="rId19"/>
              </a:rPr>
              <a:t>https://www.eu-startups.com/2020/03/8-ideas-for-startups-to-give-back-in-the-time-of-coronavirus/</a:t>
            </a:r>
            <a:r>
              <a:rPr lang="en-US" sz="2000" dirty="0"/>
              <a:t> </a:t>
            </a:r>
          </a:p>
          <a:p>
            <a:pPr marL="342917" indent="-342917">
              <a:buFont typeface="Arial" panose="020B0604020202020204" pitchFamily="34" charset="0"/>
              <a:buChar char="•"/>
            </a:pPr>
            <a:r>
              <a:rPr lang="en-US" sz="2000" dirty="0"/>
              <a:t>Leading business through Coronavirus: </a:t>
            </a:r>
            <a:r>
              <a:rPr lang="en-US" sz="2000" dirty="0">
                <a:hlinkClick r:id="rId20"/>
              </a:rPr>
              <a:t>https://hbr.org/2020/02/lead-your-business-through-the-coronavirus-crisis</a:t>
            </a:r>
            <a:endParaRPr lang="en-US" sz="2000" dirty="0"/>
          </a:p>
          <a:p>
            <a:pPr marL="342917" indent="-342917">
              <a:buFont typeface="Arial" panose="020B0604020202020204" pitchFamily="34" charset="0"/>
              <a:buChar char="•"/>
            </a:pPr>
            <a:r>
              <a:rPr lang="en-US" sz="2000" dirty="0"/>
              <a:t>Advice from a CEO: </a:t>
            </a:r>
            <a:r>
              <a:rPr lang="en-US" sz="2000" dirty="0">
                <a:hlinkClick r:id="rId21"/>
              </a:rPr>
              <a:t>https://www.venturelab.ch/Wulf-Glatz-CEO-of-greenTeg-Gives-Advice-to-Entrepreneurs-During-COVID19</a:t>
            </a:r>
            <a:r>
              <a:rPr lang="en-US" sz="2000" dirty="0"/>
              <a:t> </a:t>
            </a:r>
          </a:p>
          <a:p>
            <a:pPr marL="342917" indent="-342917">
              <a:buFont typeface="Arial" panose="020B0604020202020204" pitchFamily="34" charset="0"/>
              <a:buChar char="•"/>
            </a:pPr>
            <a:r>
              <a:rPr lang="en-US" sz="2000" dirty="0"/>
              <a:t>Online courses: </a:t>
            </a:r>
            <a:r>
              <a:rPr lang="en-US" sz="2000" dirty="0">
                <a:hlinkClick r:id="rId22"/>
              </a:rPr>
              <a:t>https://www.udemy.com</a:t>
            </a:r>
            <a:r>
              <a:rPr lang="en-US" sz="2000" dirty="0"/>
              <a:t> </a:t>
            </a:r>
          </a:p>
          <a:p>
            <a:endParaRPr lang="en-US" sz="2000" dirty="0"/>
          </a:p>
        </p:txBody>
      </p:sp>
    </p:spTree>
    <p:extLst>
      <p:ext uri="{BB962C8B-B14F-4D97-AF65-F5344CB8AC3E}">
        <p14:creationId xmlns:p14="http://schemas.microsoft.com/office/powerpoint/2010/main" val="3267496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8440400" cy="10245567"/>
          </a:xfrm>
          <a:prstGeom prst="rect">
            <a:avLst/>
          </a:prstGeom>
        </p:spPr>
      </p:pic>
      <p:grpSp>
        <p:nvGrpSpPr>
          <p:cNvPr id="2" name="Group 2"/>
          <p:cNvGrpSpPr/>
          <p:nvPr/>
        </p:nvGrpSpPr>
        <p:grpSpPr>
          <a:xfrm>
            <a:off x="3373098" y="568617"/>
            <a:ext cx="12192002" cy="6433647"/>
            <a:chOff x="0" y="0"/>
            <a:chExt cx="2500891" cy="2689487"/>
          </a:xfrm>
        </p:grpSpPr>
        <p:sp>
          <p:nvSpPr>
            <p:cNvPr id="3" name="Freeform 3"/>
            <p:cNvSpPr/>
            <p:nvPr/>
          </p:nvSpPr>
          <p:spPr>
            <a:xfrm>
              <a:off x="0" y="0"/>
              <a:ext cx="2500891" cy="2689487"/>
            </a:xfrm>
            <a:custGeom>
              <a:avLst/>
              <a:gdLst/>
              <a:ahLst/>
              <a:cxnLst/>
              <a:rect l="l" t="t" r="r" b="b"/>
              <a:pathLst>
                <a:path w="2500891" h="2689487">
                  <a:moveTo>
                    <a:pt x="0" y="0"/>
                  </a:moveTo>
                  <a:lnTo>
                    <a:pt x="0" y="2689487"/>
                  </a:lnTo>
                  <a:lnTo>
                    <a:pt x="2500891" y="2689487"/>
                  </a:lnTo>
                  <a:lnTo>
                    <a:pt x="2500891" y="0"/>
                  </a:lnTo>
                  <a:lnTo>
                    <a:pt x="0" y="0"/>
                  </a:lnTo>
                  <a:close/>
                  <a:moveTo>
                    <a:pt x="2439931" y="2628527"/>
                  </a:moveTo>
                  <a:lnTo>
                    <a:pt x="59690" y="2628527"/>
                  </a:lnTo>
                  <a:lnTo>
                    <a:pt x="59690" y="59690"/>
                  </a:lnTo>
                  <a:lnTo>
                    <a:pt x="2439931" y="59690"/>
                  </a:lnTo>
                  <a:lnTo>
                    <a:pt x="2439931" y="2628527"/>
                  </a:lnTo>
                  <a:close/>
                </a:path>
              </a:pathLst>
            </a:custGeom>
            <a:solidFill>
              <a:srgbClr val="00D8C9">
                <a:alpha val="76862"/>
              </a:srgbClr>
            </a:solidFill>
          </p:spPr>
        </p:sp>
      </p:grpSp>
      <p:sp>
        <p:nvSpPr>
          <p:cNvPr id="5" name="AutoShape 5"/>
          <p:cNvSpPr/>
          <p:nvPr/>
        </p:nvSpPr>
        <p:spPr>
          <a:xfrm>
            <a:off x="17535633" y="3619500"/>
            <a:ext cx="752367" cy="4844925"/>
          </a:xfrm>
          <a:prstGeom prst="rect">
            <a:avLst/>
          </a:prstGeom>
          <a:solidFill>
            <a:srgbClr val="00D8C9"/>
          </a:solidFill>
        </p:spPr>
      </p:sp>
      <p:sp>
        <p:nvSpPr>
          <p:cNvPr id="7" name="AutoShape 7"/>
          <p:cNvSpPr/>
          <p:nvPr/>
        </p:nvSpPr>
        <p:spPr>
          <a:xfrm rot="-5400000">
            <a:off x="13946764" y="9258300"/>
            <a:ext cx="1018578" cy="4844925"/>
          </a:xfrm>
          <a:prstGeom prst="rect">
            <a:avLst/>
          </a:prstGeom>
          <a:solidFill>
            <a:srgbClr val="00D8C9"/>
          </a:solidFill>
        </p:spPr>
      </p:sp>
      <p:sp>
        <p:nvSpPr>
          <p:cNvPr id="6" name="TextBox 5">
            <a:extLst>
              <a:ext uri="{FF2B5EF4-FFF2-40B4-BE49-F238E27FC236}">
                <a16:creationId xmlns:a16="http://schemas.microsoft.com/office/drawing/2014/main" id="{9A4261DA-3028-2A47-AC4D-0055328A63AA}"/>
              </a:ext>
            </a:extLst>
          </p:cNvPr>
          <p:cNvSpPr txBox="1"/>
          <p:nvPr/>
        </p:nvSpPr>
        <p:spPr>
          <a:xfrm>
            <a:off x="3715999" y="754401"/>
            <a:ext cx="11506200" cy="6247864"/>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ea typeface="Roboto" panose="02000000000000000000" pitchFamily="2" charset="0"/>
                <a:cs typeface="Arial" panose="020B0604020202020204" pitchFamily="34" charset="0"/>
              </a:rPr>
              <a:t>Michael Blakeley</a:t>
            </a:r>
          </a:p>
          <a:p>
            <a:pPr algn="ctr"/>
            <a:r>
              <a:rPr lang="en-US" sz="4000" dirty="0">
                <a:solidFill>
                  <a:schemeClr val="bg1"/>
                </a:solidFill>
                <a:latin typeface="Arial" panose="020B0604020202020204" pitchFamily="34" charset="0"/>
                <a:ea typeface="Roboto" panose="02000000000000000000" pitchFamily="2" charset="0"/>
                <a:cs typeface="Arial" panose="020B0604020202020204" pitchFamily="34" charset="0"/>
              </a:rPr>
              <a:t>Founder &amp; CEO</a:t>
            </a:r>
          </a:p>
          <a:p>
            <a:pPr algn="ctr"/>
            <a:r>
              <a:rPr lang="en-US" sz="4000" dirty="0">
                <a:solidFill>
                  <a:schemeClr val="bg1"/>
                </a:solidFill>
                <a:latin typeface="Arial" panose="020B0604020202020204" pitchFamily="34" charset="0"/>
                <a:ea typeface="Roboto" panose="02000000000000000000" pitchFamily="2" charset="0"/>
                <a:cs typeface="Arial" panose="020B0604020202020204" pitchFamily="34" charset="0"/>
              </a:rPr>
              <a:t>+44 (0)7852 115490</a:t>
            </a:r>
          </a:p>
          <a:p>
            <a:pPr algn="ctr"/>
            <a:r>
              <a:rPr lang="en-US" sz="4000" dirty="0">
                <a:solidFill>
                  <a:schemeClr val="bg1"/>
                </a:solidFill>
                <a:latin typeface="Arial" panose="020B0604020202020204" pitchFamily="34" charset="0"/>
                <a:ea typeface="Roboto" panose="02000000000000000000" pitchFamily="2" charset="0"/>
                <a:cs typeface="Arial" panose="020B0604020202020204" pitchFamily="34" charset="0"/>
                <a:hlinkClick r:id="rId4">
                  <a:extLst>
                    <a:ext uri="{A12FA001-AC4F-418D-AE19-62706E023703}">
                      <ahyp:hlinkClr xmlns:ahyp="http://schemas.microsoft.com/office/drawing/2018/hyperlinkcolor" val="tx"/>
                    </a:ext>
                  </a:extLst>
                </a:hlinkClick>
              </a:rPr>
              <a:t>mike@entrepreneurscollective.biz</a:t>
            </a:r>
            <a:endParaRPr lang="en-US" sz="4000" dirty="0">
              <a:solidFill>
                <a:schemeClr val="bg1"/>
              </a:solidFill>
              <a:latin typeface="Arial" panose="020B0604020202020204" pitchFamily="34" charset="0"/>
              <a:ea typeface="Roboto" panose="02000000000000000000" pitchFamily="2" charset="0"/>
              <a:cs typeface="Arial" panose="020B0604020202020204" pitchFamily="34" charset="0"/>
            </a:endParaRPr>
          </a:p>
          <a:p>
            <a:pPr algn="ctr"/>
            <a:endParaRPr lang="en-US" sz="4000" dirty="0">
              <a:solidFill>
                <a:schemeClr val="bg1"/>
              </a:solidFill>
              <a:latin typeface="Arial" panose="020B0604020202020204" pitchFamily="34" charset="0"/>
              <a:ea typeface="Roboto" panose="02000000000000000000" pitchFamily="2" charset="0"/>
              <a:cs typeface="Arial" panose="020B0604020202020204" pitchFamily="34" charset="0"/>
            </a:endParaRPr>
          </a:p>
          <a:p>
            <a:pPr algn="ctr"/>
            <a:r>
              <a:rPr lang="en-US" sz="4000" b="1" dirty="0">
                <a:solidFill>
                  <a:schemeClr val="bg1"/>
                </a:solidFill>
                <a:latin typeface="Arial" panose="020B0604020202020204" pitchFamily="34" charset="0"/>
                <a:ea typeface="Roboto" panose="02000000000000000000" pitchFamily="2" charset="0"/>
                <a:cs typeface="Arial" panose="020B0604020202020204" pitchFamily="34" charset="0"/>
              </a:rPr>
              <a:t>Jessica Turner</a:t>
            </a:r>
          </a:p>
          <a:p>
            <a:pPr algn="ctr"/>
            <a:r>
              <a:rPr lang="en-US" sz="4000" dirty="0">
                <a:solidFill>
                  <a:schemeClr val="bg1"/>
                </a:solidFill>
                <a:latin typeface="Arial" panose="020B0604020202020204" pitchFamily="34" charset="0"/>
                <a:ea typeface="Roboto" panose="02000000000000000000" pitchFamily="2" charset="0"/>
                <a:cs typeface="Arial" panose="020B0604020202020204" pitchFamily="34" charset="0"/>
              </a:rPr>
              <a:t>Business Development Exec</a:t>
            </a:r>
          </a:p>
          <a:p>
            <a:pPr algn="ctr"/>
            <a:r>
              <a:rPr lang="en-US" sz="4000" dirty="0">
                <a:solidFill>
                  <a:schemeClr val="bg1"/>
                </a:solidFill>
                <a:latin typeface="Arial" panose="020B0604020202020204" pitchFamily="34" charset="0"/>
                <a:ea typeface="Roboto" panose="02000000000000000000" pitchFamily="2" charset="0"/>
                <a:cs typeface="Arial" panose="020B0604020202020204" pitchFamily="34" charset="0"/>
              </a:rPr>
              <a:t>+44 (0)7476646777</a:t>
            </a:r>
          </a:p>
          <a:p>
            <a:pPr algn="ctr"/>
            <a:r>
              <a:rPr lang="en-US" sz="4000" dirty="0">
                <a:solidFill>
                  <a:schemeClr val="bg1"/>
                </a:solidFill>
                <a:latin typeface="Arial" panose="020B0604020202020204" pitchFamily="34" charset="0"/>
                <a:ea typeface="Roboto" panose="02000000000000000000" pitchFamily="2" charset="0"/>
                <a:cs typeface="Arial" panose="020B0604020202020204" pitchFamily="34" charset="0"/>
                <a:hlinkClick r:id="rId5">
                  <a:extLst>
                    <a:ext uri="{A12FA001-AC4F-418D-AE19-62706E023703}">
                      <ahyp:hlinkClr xmlns:ahyp="http://schemas.microsoft.com/office/drawing/2018/hyperlinkcolor" val="tx"/>
                    </a:ext>
                  </a:extLst>
                </a:hlinkClick>
              </a:rPr>
              <a:t>jess@entrepreneurscollective.biz</a:t>
            </a:r>
            <a:endParaRPr lang="en-US" sz="4000" dirty="0">
              <a:solidFill>
                <a:schemeClr val="bg1"/>
              </a:solidFill>
              <a:latin typeface="Arial" panose="020B0604020202020204" pitchFamily="34" charset="0"/>
              <a:ea typeface="Roboto" panose="02000000000000000000" pitchFamily="2" charset="0"/>
              <a:cs typeface="Arial" panose="020B0604020202020204" pitchFamily="34" charset="0"/>
            </a:endParaRPr>
          </a:p>
          <a:p>
            <a:pPr algn="ctr"/>
            <a:endParaRPr lang="en-US" sz="4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pic>
        <p:nvPicPr>
          <p:cNvPr id="9" name="Picture 8">
            <a:extLst>
              <a:ext uri="{FF2B5EF4-FFF2-40B4-BE49-F238E27FC236}">
                <a16:creationId xmlns:a16="http://schemas.microsoft.com/office/drawing/2014/main" id="{DDC66269-6380-4144-850E-6D6AE59455A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61601" y="7503939"/>
            <a:ext cx="3164798" cy="1920972"/>
          </a:xfrm>
          <a:prstGeom prst="rect">
            <a:avLst/>
          </a:prstGeom>
        </p:spPr>
      </p:pic>
    </p:spTree>
    <p:extLst>
      <p:ext uri="{BB962C8B-B14F-4D97-AF65-F5344CB8AC3E}">
        <p14:creationId xmlns:p14="http://schemas.microsoft.com/office/powerpoint/2010/main" val="2088074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5" name="Frame 14">
            <a:extLst>
              <a:ext uri="{FF2B5EF4-FFF2-40B4-BE49-F238E27FC236}">
                <a16:creationId xmlns:a16="http://schemas.microsoft.com/office/drawing/2014/main" id="{DC86A1CC-2369-9843-BBF5-D21FBC550140}"/>
              </a:ext>
            </a:extLst>
          </p:cNvPr>
          <p:cNvSpPr/>
          <p:nvPr/>
        </p:nvSpPr>
        <p:spPr>
          <a:xfrm rot="5400000">
            <a:off x="12409551" y="804783"/>
            <a:ext cx="2805214" cy="7877627"/>
          </a:xfrm>
          <a:prstGeom prst="frame">
            <a:avLst>
              <a:gd name="adj1" fmla="val 2296"/>
            </a:avLst>
          </a:prstGeom>
          <a:solidFill>
            <a:srgbClr val="00D8C9"/>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5" name="Rectangle 4">
            <a:extLst>
              <a:ext uri="{FF2B5EF4-FFF2-40B4-BE49-F238E27FC236}">
                <a16:creationId xmlns:a16="http://schemas.microsoft.com/office/drawing/2014/main" id="{94F9DB64-93A0-144F-BEF7-3EB61AE58825}"/>
              </a:ext>
            </a:extLst>
          </p:cNvPr>
          <p:cNvSpPr/>
          <p:nvPr/>
        </p:nvSpPr>
        <p:spPr>
          <a:xfrm>
            <a:off x="0" y="-16710"/>
            <a:ext cx="9514116" cy="10303710"/>
          </a:xfrm>
          <a:prstGeom prst="rect">
            <a:avLst/>
          </a:prstGeom>
          <a:blipFill dpi="0" rotWithShape="1">
            <a:blip r:embed="rId2">
              <a:extLst>
                <a:ext uri="{28A0092B-C50C-407E-A947-70E740481C1C}">
                  <a14:useLocalDpi xmlns:a14="http://schemas.microsoft.com/office/drawing/2010/main" val="0"/>
                </a:ext>
              </a:extLst>
            </a:blip>
            <a:srcRect/>
            <a:stretch>
              <a:fillRect l="-43249" t="123" r="-23341" b="-26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7" name="TextBox 6">
            <a:extLst>
              <a:ext uri="{FF2B5EF4-FFF2-40B4-BE49-F238E27FC236}">
                <a16:creationId xmlns:a16="http://schemas.microsoft.com/office/drawing/2014/main" id="{815BE09C-4545-654F-8F37-61C94DAF12D3}"/>
              </a:ext>
            </a:extLst>
          </p:cNvPr>
          <p:cNvSpPr txBox="1"/>
          <p:nvPr/>
        </p:nvSpPr>
        <p:spPr>
          <a:xfrm>
            <a:off x="10167257" y="3958765"/>
            <a:ext cx="7289802" cy="1569660"/>
          </a:xfrm>
          <a:prstGeom prst="rect">
            <a:avLst/>
          </a:prstGeom>
          <a:noFill/>
        </p:spPr>
        <p:txBody>
          <a:bodyPr wrap="square" rtlCol="0">
            <a:spAutoFit/>
          </a:bodyPr>
          <a:lstStyle/>
          <a:p>
            <a:pPr algn="ctr"/>
            <a:r>
              <a:rPr lang="en-US" sz="4800" b="1" dirty="0">
                <a:solidFill>
                  <a:schemeClr val="tx1">
                    <a:lumMod val="75000"/>
                    <a:lumOff val="25000"/>
                  </a:schemeClr>
                </a:solidFill>
                <a:latin typeface="Roboto Condensed" panose="02000000000000000000" pitchFamily="2" charset="0"/>
                <a:ea typeface="Roboto Condensed" panose="02000000000000000000" pitchFamily="2" charset="0"/>
              </a:rPr>
              <a:t>Founders Helping Founders</a:t>
            </a:r>
          </a:p>
        </p:txBody>
      </p:sp>
      <p:sp>
        <p:nvSpPr>
          <p:cNvPr id="14" name="AutoShape 10">
            <a:extLst>
              <a:ext uri="{FF2B5EF4-FFF2-40B4-BE49-F238E27FC236}">
                <a16:creationId xmlns:a16="http://schemas.microsoft.com/office/drawing/2014/main" id="{2861BB33-1778-E44D-BADF-0D276D13E14E}"/>
              </a:ext>
            </a:extLst>
          </p:cNvPr>
          <p:cNvSpPr/>
          <p:nvPr/>
        </p:nvSpPr>
        <p:spPr>
          <a:xfrm rot="-5400000">
            <a:off x="26779804" y="-5893852"/>
            <a:ext cx="1022588" cy="12802272"/>
          </a:xfrm>
          <a:prstGeom prst="rect">
            <a:avLst/>
          </a:prstGeom>
          <a:solidFill>
            <a:srgbClr val="00D8C9"/>
          </a:solidFill>
        </p:spPr>
      </p:sp>
      <p:sp>
        <p:nvSpPr>
          <p:cNvPr id="16" name="Rectangle 15">
            <a:extLst>
              <a:ext uri="{FF2B5EF4-FFF2-40B4-BE49-F238E27FC236}">
                <a16:creationId xmlns:a16="http://schemas.microsoft.com/office/drawing/2014/main" id="{770A18C8-72D1-1349-9224-ED75E9352249}"/>
              </a:ext>
            </a:extLst>
          </p:cNvPr>
          <p:cNvSpPr/>
          <p:nvPr/>
        </p:nvSpPr>
        <p:spPr>
          <a:xfrm>
            <a:off x="13454744" y="9861472"/>
            <a:ext cx="4833256" cy="428828"/>
          </a:xfrm>
          <a:prstGeom prst="rect">
            <a:avLst/>
          </a:prstGeom>
          <a:solidFill>
            <a:srgbClr val="00D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1" name="Picture 6"/>
          <p:cNvPicPr>
            <a:picLocks noChangeAspect="1"/>
          </p:cNvPicPr>
          <p:nvPr/>
        </p:nvPicPr>
        <p:blipFill>
          <a:blip r:embed="rId3">
            <a:extLst>
              <a:ext uri="{28A0092B-C50C-407E-A947-70E740481C1C}">
                <a14:useLocalDpi xmlns:a14="http://schemas.microsoft.com/office/drawing/2010/main" val="0"/>
              </a:ext>
            </a:extLst>
          </a:blip>
          <a:srcRect/>
          <a:stretch/>
        </p:blipFill>
        <p:spPr>
          <a:xfrm>
            <a:off x="1697539" y="3728569"/>
            <a:ext cx="6524594" cy="2030053"/>
          </a:xfrm>
          <a:prstGeom prst="rect">
            <a:avLst/>
          </a:prstGeom>
        </p:spPr>
      </p:pic>
    </p:spTree>
    <p:extLst>
      <p:ext uri="{BB962C8B-B14F-4D97-AF65-F5344CB8AC3E}">
        <p14:creationId xmlns:p14="http://schemas.microsoft.com/office/powerpoint/2010/main" val="1432021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432137D-DC82-1F44-BFC1-3E028DB00CB7}"/>
              </a:ext>
            </a:extLst>
          </p:cNvPr>
          <p:cNvSpPr/>
          <p:nvPr/>
        </p:nvSpPr>
        <p:spPr>
          <a:xfrm>
            <a:off x="-16062" y="0"/>
            <a:ext cx="18304062" cy="10289333"/>
          </a:xfrm>
          <a:prstGeom prst="rect">
            <a:avLst/>
          </a:prstGeom>
          <a:blipFill dpi="0" rotWithShape="1">
            <a:blip r:embed="rId2">
              <a:alphaModFix amt="46000"/>
              <a:extLst>
                <a:ext uri="{28A0092B-C50C-407E-A947-70E740481C1C}">
                  <a14:useLocalDpi xmlns:a14="http://schemas.microsoft.com/office/drawing/2010/main" val="0"/>
                </a:ext>
              </a:extLst>
            </a:blip>
            <a:srcRect/>
            <a:stretch>
              <a:fillRect l="-4100" t="-18724" r="-1594" b="-1223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400" b="1">
              <a:latin typeface="Arial" charset="0"/>
              <a:ea typeface="Arial" charset="0"/>
              <a:cs typeface="Arial" charset="0"/>
            </a:endParaRPr>
          </a:p>
        </p:txBody>
      </p:sp>
      <p:sp>
        <p:nvSpPr>
          <p:cNvPr id="7" name="TextBox 6">
            <a:extLst>
              <a:ext uri="{FF2B5EF4-FFF2-40B4-BE49-F238E27FC236}">
                <a16:creationId xmlns:a16="http://schemas.microsoft.com/office/drawing/2014/main" id="{02FFF8BD-5B88-3A43-8792-0809D8BAC6E1}"/>
              </a:ext>
            </a:extLst>
          </p:cNvPr>
          <p:cNvSpPr txBox="1"/>
          <p:nvPr/>
        </p:nvSpPr>
        <p:spPr>
          <a:xfrm>
            <a:off x="978191" y="6310141"/>
            <a:ext cx="5253258" cy="1754326"/>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will bring together quality Founders and investors.</a:t>
            </a:r>
          </a:p>
        </p:txBody>
      </p:sp>
      <p:sp>
        <p:nvSpPr>
          <p:cNvPr id="9" name="TextBox 8">
            <a:extLst>
              <a:ext uri="{FF2B5EF4-FFF2-40B4-BE49-F238E27FC236}">
                <a16:creationId xmlns:a16="http://schemas.microsoft.com/office/drawing/2014/main" id="{17A7632F-914D-0C4A-A090-98FE0F6082C0}"/>
              </a:ext>
            </a:extLst>
          </p:cNvPr>
          <p:cNvSpPr txBox="1"/>
          <p:nvPr/>
        </p:nvSpPr>
        <p:spPr>
          <a:xfrm>
            <a:off x="6282000" y="6310141"/>
            <a:ext cx="5724000" cy="1538883"/>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is to build successful companies.</a:t>
            </a:r>
            <a:endParaRPr lang="en-US" sz="3600" b="1" dirty="0">
              <a:solidFill>
                <a:schemeClr val="bg1"/>
              </a:solidFill>
              <a:latin typeface="Arial" panose="020B0604020202020204" pitchFamily="34" charset="0"/>
              <a:cs typeface="Arial" panose="020B0604020202020204" pitchFamily="34" charset="0"/>
            </a:endParaRPr>
          </a:p>
          <a:p>
            <a:pPr algn="ctr"/>
            <a:endParaRPr lang="en-GB" sz="22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336334B-AEE8-2F4D-ACC7-6EF447A34955}"/>
              </a:ext>
            </a:extLst>
          </p:cNvPr>
          <p:cNvSpPr txBox="1"/>
          <p:nvPr/>
        </p:nvSpPr>
        <p:spPr>
          <a:xfrm>
            <a:off x="12295576" y="6202419"/>
            <a:ext cx="5702848" cy="1754326"/>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will be value-added, practical events which inspire and connect.</a:t>
            </a:r>
            <a:endParaRPr lang="en-US" sz="3600" b="1"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FE4A5C7-AB34-B149-9CAD-B0CB7995F5C5}"/>
              </a:ext>
            </a:extLst>
          </p:cNvPr>
          <p:cNvSpPr txBox="1"/>
          <p:nvPr/>
        </p:nvSpPr>
        <p:spPr>
          <a:xfrm>
            <a:off x="1096203" y="4903231"/>
            <a:ext cx="5029200"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ea typeface="Roboto" panose="02000000000000000000" pitchFamily="2" charset="0"/>
                <a:cs typeface="Arial" panose="020B0604020202020204" pitchFamily="34" charset="0"/>
              </a:rPr>
              <a:t>Our Members…</a:t>
            </a:r>
          </a:p>
        </p:txBody>
      </p:sp>
      <p:sp>
        <p:nvSpPr>
          <p:cNvPr id="12" name="TextBox 11">
            <a:extLst>
              <a:ext uri="{FF2B5EF4-FFF2-40B4-BE49-F238E27FC236}">
                <a16:creationId xmlns:a16="http://schemas.microsoft.com/office/drawing/2014/main" id="{B14E7B39-5453-494C-ABED-0A78E3F51124}"/>
              </a:ext>
            </a:extLst>
          </p:cNvPr>
          <p:cNvSpPr txBox="1"/>
          <p:nvPr/>
        </p:nvSpPr>
        <p:spPr>
          <a:xfrm>
            <a:off x="6629400" y="4903231"/>
            <a:ext cx="5029200"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ea typeface="Roboto" panose="02000000000000000000" pitchFamily="2" charset="0"/>
                <a:cs typeface="Arial" panose="020B0604020202020204" pitchFamily="34" charset="0"/>
              </a:rPr>
              <a:t>The Goal…</a:t>
            </a:r>
          </a:p>
        </p:txBody>
      </p:sp>
      <p:sp>
        <p:nvSpPr>
          <p:cNvPr id="13" name="TextBox 12">
            <a:extLst>
              <a:ext uri="{FF2B5EF4-FFF2-40B4-BE49-F238E27FC236}">
                <a16:creationId xmlns:a16="http://schemas.microsoft.com/office/drawing/2014/main" id="{36175342-F2D4-CC48-897C-6F4DA451F81F}"/>
              </a:ext>
            </a:extLst>
          </p:cNvPr>
          <p:cNvSpPr txBox="1"/>
          <p:nvPr/>
        </p:nvSpPr>
        <p:spPr>
          <a:xfrm>
            <a:off x="12394291" y="4903230"/>
            <a:ext cx="5029200"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ea typeface="Roboto" panose="02000000000000000000" pitchFamily="2" charset="0"/>
                <a:cs typeface="Arial" panose="020B0604020202020204" pitchFamily="34" charset="0"/>
              </a:rPr>
              <a:t>Our Events…</a:t>
            </a:r>
          </a:p>
        </p:txBody>
      </p:sp>
      <p:pic>
        <p:nvPicPr>
          <p:cNvPr id="15" name="Picture 14">
            <a:extLst>
              <a:ext uri="{FF2B5EF4-FFF2-40B4-BE49-F238E27FC236}">
                <a16:creationId xmlns:a16="http://schemas.microsoft.com/office/drawing/2014/main" id="{235E3E89-218A-5046-8E51-0DF590F6317B}"/>
              </a:ext>
            </a:extLst>
          </p:cNvPr>
          <p:cNvPicPr>
            <a:picLocks noChangeAspect="1"/>
          </p:cNvPicPr>
          <p:nvPr/>
        </p:nvPicPr>
        <p:blipFill>
          <a:blip r:embed="rId3"/>
          <a:stretch>
            <a:fillRect/>
          </a:stretch>
        </p:blipFill>
        <p:spPr>
          <a:xfrm>
            <a:off x="1859996" y="1333500"/>
            <a:ext cx="3249119" cy="3034196"/>
          </a:xfrm>
          <a:prstGeom prst="rect">
            <a:avLst/>
          </a:prstGeom>
        </p:spPr>
      </p:pic>
      <p:pic>
        <p:nvPicPr>
          <p:cNvPr id="16" name="Picture 15">
            <a:extLst>
              <a:ext uri="{FF2B5EF4-FFF2-40B4-BE49-F238E27FC236}">
                <a16:creationId xmlns:a16="http://schemas.microsoft.com/office/drawing/2014/main" id="{27CF8A5A-0B19-6947-9FC8-DCA19049796D}"/>
              </a:ext>
            </a:extLst>
          </p:cNvPr>
          <p:cNvPicPr>
            <a:picLocks noChangeAspect="1"/>
          </p:cNvPicPr>
          <p:nvPr/>
        </p:nvPicPr>
        <p:blipFill>
          <a:blip r:embed="rId4"/>
          <a:stretch>
            <a:fillRect/>
          </a:stretch>
        </p:blipFill>
        <p:spPr>
          <a:xfrm>
            <a:off x="7280551" y="1028700"/>
            <a:ext cx="3694775" cy="3694775"/>
          </a:xfrm>
          <a:prstGeom prst="rect">
            <a:avLst/>
          </a:prstGeom>
        </p:spPr>
      </p:pic>
      <p:pic>
        <p:nvPicPr>
          <p:cNvPr id="21" name="Picture 20">
            <a:extLst>
              <a:ext uri="{FF2B5EF4-FFF2-40B4-BE49-F238E27FC236}">
                <a16:creationId xmlns:a16="http://schemas.microsoft.com/office/drawing/2014/main" id="{F18B224D-7E01-5A4A-A600-5A7F7393E0E4}"/>
              </a:ext>
            </a:extLst>
          </p:cNvPr>
          <p:cNvPicPr>
            <a:picLocks noChangeAspect="1"/>
          </p:cNvPicPr>
          <p:nvPr/>
        </p:nvPicPr>
        <p:blipFill>
          <a:blip r:embed="rId5"/>
          <a:stretch>
            <a:fillRect/>
          </a:stretch>
        </p:blipFill>
        <p:spPr>
          <a:xfrm>
            <a:off x="13125891" y="1028700"/>
            <a:ext cx="3566000" cy="3566000"/>
          </a:xfrm>
          <a:prstGeom prst="rect">
            <a:avLst/>
          </a:prstGeom>
        </p:spPr>
      </p:pic>
      <p:pic>
        <p:nvPicPr>
          <p:cNvPr id="17" name="Picture 16">
            <a:extLst>
              <a:ext uri="{FF2B5EF4-FFF2-40B4-BE49-F238E27FC236}">
                <a16:creationId xmlns:a16="http://schemas.microsoft.com/office/drawing/2014/main" id="{119E1E28-1A3E-5C47-A023-3886CD491A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942" y="218241"/>
            <a:ext cx="707534" cy="429459"/>
          </a:xfrm>
          <a:prstGeom prst="rect">
            <a:avLst/>
          </a:prstGeom>
        </p:spPr>
      </p:pic>
    </p:spTree>
    <p:extLst>
      <p:ext uri="{BB962C8B-B14F-4D97-AF65-F5344CB8AC3E}">
        <p14:creationId xmlns:p14="http://schemas.microsoft.com/office/powerpoint/2010/main" val="915793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p:nvPr/>
        </p:nvSpPr>
        <p:spPr>
          <a:xfrm>
            <a:off x="0" y="0"/>
            <a:ext cx="18288000" cy="2372700"/>
          </a:xfrm>
          <a:prstGeom prst="rect">
            <a:avLst/>
          </a:prstGeom>
          <a:solidFill>
            <a:srgbClr val="00D8C9"/>
          </a:solidFill>
          <a:ln>
            <a:noFill/>
          </a:ln>
        </p:spPr>
        <p:txBody>
          <a:bodyPr spcFirstLastPara="1" wrap="square" lIns="182850" tIns="182850" rIns="182850" bIns="182850" anchor="ctr" anchorCtr="0">
            <a:noAutofit/>
          </a:bodyPr>
          <a:lstStyle/>
          <a:p>
            <a:endParaRPr sz="3600"/>
          </a:p>
        </p:txBody>
      </p:sp>
      <p:sp>
        <p:nvSpPr>
          <p:cNvPr id="65" name="Google Shape;65;p14"/>
          <p:cNvSpPr txBox="1"/>
          <p:nvPr/>
        </p:nvSpPr>
        <p:spPr>
          <a:xfrm>
            <a:off x="1303800" y="231300"/>
            <a:ext cx="15680400" cy="2141400"/>
          </a:xfrm>
          <a:prstGeom prst="rect">
            <a:avLst/>
          </a:prstGeom>
          <a:noFill/>
          <a:ln>
            <a:noFill/>
          </a:ln>
        </p:spPr>
        <p:txBody>
          <a:bodyPr spcFirstLastPara="1" wrap="square" lIns="182850" tIns="182850" rIns="182850" bIns="182850" anchor="ctr" anchorCtr="0">
            <a:noAutofit/>
          </a:bodyPr>
          <a:lstStyle/>
          <a:p>
            <a:pPr algn="ctr">
              <a:lnSpc>
                <a:spcPts val="7868"/>
              </a:lnSpc>
            </a:pPr>
            <a:r>
              <a:rPr lang="en-US" sz="9600" b="1" spc="72" dirty="0">
                <a:solidFill>
                  <a:schemeClr val="bg1"/>
                </a:solidFill>
                <a:latin typeface="Arial" panose="020B0604020202020204" pitchFamily="34" charset="0"/>
                <a:ea typeface="Roboto" panose="02000000000000000000" pitchFamily="2" charset="0"/>
                <a:cs typeface="Arial" panose="020B0604020202020204" pitchFamily="34" charset="0"/>
              </a:rPr>
              <a:t>AGENDA</a:t>
            </a:r>
          </a:p>
        </p:txBody>
      </p:sp>
      <p:sp>
        <p:nvSpPr>
          <p:cNvPr id="69" name="Google Shape;69;p14"/>
          <p:cNvSpPr txBox="1"/>
          <p:nvPr/>
        </p:nvSpPr>
        <p:spPr>
          <a:xfrm>
            <a:off x="864477" y="2857500"/>
            <a:ext cx="16356723" cy="6731886"/>
          </a:xfrm>
          <a:prstGeom prst="rect">
            <a:avLst/>
          </a:prstGeom>
          <a:noFill/>
          <a:ln>
            <a:noFill/>
          </a:ln>
        </p:spPr>
        <p:txBody>
          <a:bodyPr spcFirstLastPara="1" wrap="square" lIns="487650" tIns="487650" rIns="487650" bIns="487650" anchor="t" anchorCtr="0">
            <a:noAutofit/>
          </a:bodyPr>
          <a:lstStyle/>
          <a:p>
            <a:r>
              <a:rPr lang="en-GB" sz="4000" b="1" dirty="0">
                <a:latin typeface="Arial" panose="020B0604020202020204" pitchFamily="34" charset="0"/>
                <a:ea typeface="Roboto" panose="02000000000000000000" pitchFamily="2" charset="0"/>
                <a:cs typeface="Arial" panose="020B0604020202020204" pitchFamily="34" charset="0"/>
              </a:rPr>
              <a:t>8:30 – 8:40 || </a:t>
            </a:r>
            <a:r>
              <a:rPr lang="en-GB" sz="4000" dirty="0">
                <a:latin typeface="Arial" panose="020B0604020202020204" pitchFamily="34" charset="0"/>
                <a:ea typeface="Roboto" panose="02000000000000000000" pitchFamily="2" charset="0"/>
                <a:cs typeface="Arial" panose="020B0604020202020204" pitchFamily="34" charset="0"/>
              </a:rPr>
              <a:t>Opening remarks by Michael Blakeley</a:t>
            </a:r>
          </a:p>
          <a:p>
            <a:endParaRPr lang="en-GB" sz="4000" dirty="0">
              <a:latin typeface="Arial" panose="020B0604020202020204" pitchFamily="34" charset="0"/>
              <a:ea typeface="Roboto" panose="02000000000000000000" pitchFamily="2" charset="0"/>
              <a:cs typeface="Arial" panose="020B0604020202020204" pitchFamily="34" charset="0"/>
            </a:endParaRPr>
          </a:p>
          <a:p>
            <a:r>
              <a:rPr lang="en-GB" sz="4000" b="1" dirty="0">
                <a:latin typeface="Arial" panose="020B0604020202020204" pitchFamily="34" charset="0"/>
                <a:ea typeface="Roboto" panose="02000000000000000000" pitchFamily="2" charset="0"/>
                <a:cs typeface="Arial" panose="020B0604020202020204" pitchFamily="34" charset="0"/>
              </a:rPr>
              <a:t>8:40 – 9:10 || </a:t>
            </a:r>
            <a:r>
              <a:rPr lang="en-GB" sz="4000" dirty="0">
                <a:latin typeface="Arial" panose="020B0604020202020204" pitchFamily="34" charset="0"/>
                <a:ea typeface="Roboto" panose="02000000000000000000" pitchFamily="2" charset="0"/>
                <a:cs typeface="Arial" panose="020B0604020202020204" pitchFamily="34" charset="0"/>
              </a:rPr>
              <a:t>Panel Discussion: South Korean post-coronavirus lessons &amp; experience</a:t>
            </a:r>
          </a:p>
          <a:p>
            <a:endParaRPr lang="en-GB" b="1" dirty="0"/>
          </a:p>
          <a:p>
            <a:r>
              <a:rPr lang="en-GB" sz="4000" b="1" dirty="0">
                <a:latin typeface="Arial" panose="020B0604020202020204" pitchFamily="34" charset="0"/>
                <a:cs typeface="Arial" panose="020B0604020202020204" pitchFamily="34" charset="0"/>
              </a:rPr>
              <a:t>9:10  - 9:25 </a:t>
            </a:r>
            <a:r>
              <a:rPr lang="en-GB" sz="4000" dirty="0">
                <a:latin typeface="Arial" panose="020B0604020202020204" pitchFamily="34" charset="0"/>
                <a:cs typeface="Arial" panose="020B0604020202020204" pitchFamily="34" charset="0"/>
              </a:rPr>
              <a:t> ||Questions from audience</a:t>
            </a:r>
          </a:p>
          <a:p>
            <a:endParaRPr lang="en-GB" sz="4000" dirty="0">
              <a:latin typeface="Arial" panose="020B0604020202020204" pitchFamily="34" charset="0"/>
              <a:ea typeface="Roboto" panose="02000000000000000000" pitchFamily="2" charset="0"/>
              <a:cs typeface="Arial" panose="020B0604020202020204" pitchFamily="34" charset="0"/>
            </a:endParaRPr>
          </a:p>
          <a:p>
            <a:r>
              <a:rPr lang="en-GB" sz="4000" b="1" dirty="0">
                <a:latin typeface="Arial" panose="020B0604020202020204" pitchFamily="34" charset="0"/>
                <a:ea typeface="Roboto" panose="02000000000000000000" pitchFamily="2" charset="0"/>
                <a:cs typeface="Arial" panose="020B0604020202020204" pitchFamily="34" charset="0"/>
              </a:rPr>
              <a:t>9:25 – 9:30 || </a:t>
            </a:r>
            <a:r>
              <a:rPr lang="en-GB" sz="4000" dirty="0">
                <a:latin typeface="Arial" panose="020B0604020202020204" pitchFamily="34" charset="0"/>
                <a:ea typeface="Roboto" panose="02000000000000000000" pitchFamily="2" charset="0"/>
                <a:cs typeface="Arial" panose="020B0604020202020204" pitchFamily="34" charset="0"/>
              </a:rPr>
              <a:t>Closing Remarks</a:t>
            </a:r>
            <a:endParaRPr lang="en-US" sz="4000" dirty="0">
              <a:latin typeface="Arial" panose="020B0604020202020204" pitchFamily="34" charset="0"/>
              <a:ea typeface="Roboto" panose="02000000000000000000" pitchFamily="2" charset="0"/>
              <a:cs typeface="Arial" panose="020B0604020202020204" pitchFamily="34" charset="0"/>
            </a:endParaRPr>
          </a:p>
        </p:txBody>
      </p:sp>
      <p:pic>
        <p:nvPicPr>
          <p:cNvPr id="8" name="Picture 7">
            <a:extLst>
              <a:ext uri="{FF2B5EF4-FFF2-40B4-BE49-F238E27FC236}">
                <a16:creationId xmlns:a16="http://schemas.microsoft.com/office/drawing/2014/main" id="{A70A4F2B-01FF-6F4F-8F32-C2BC3D14A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43" y="218242"/>
            <a:ext cx="707534" cy="429460"/>
          </a:xfrm>
          <a:prstGeom prst="rect">
            <a:avLst/>
          </a:prstGeom>
        </p:spPr>
      </p:pic>
    </p:spTree>
    <p:extLst>
      <p:ext uri="{BB962C8B-B14F-4D97-AF65-F5344CB8AC3E}">
        <p14:creationId xmlns:p14="http://schemas.microsoft.com/office/powerpoint/2010/main" val="755725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4" name="Picture 3" descr="A person in a suit and tie&#10;&#10;Description automatically generated">
            <a:extLst>
              <a:ext uri="{FF2B5EF4-FFF2-40B4-BE49-F238E27FC236}">
                <a16:creationId xmlns:a16="http://schemas.microsoft.com/office/drawing/2014/main" id="{B2415620-8351-6A4E-8397-F011ABF05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3002" y="44336"/>
            <a:ext cx="13566058" cy="10198327"/>
          </a:xfrm>
          <a:prstGeom prst="rect">
            <a:avLst/>
          </a:prstGeom>
        </p:spPr>
      </p:pic>
      <p:sp>
        <p:nvSpPr>
          <p:cNvPr id="5" name="L-shape 4">
            <a:extLst>
              <a:ext uri="{FF2B5EF4-FFF2-40B4-BE49-F238E27FC236}">
                <a16:creationId xmlns:a16="http://schemas.microsoft.com/office/drawing/2014/main" id="{DF8E58E4-CDC0-D947-9C7A-D2FFB01B392D}"/>
              </a:ext>
            </a:extLst>
          </p:cNvPr>
          <p:cNvSpPr/>
          <p:nvPr/>
        </p:nvSpPr>
        <p:spPr>
          <a:xfrm rot="10800000">
            <a:off x="16319060" y="44336"/>
            <a:ext cx="1968940" cy="2856828"/>
          </a:xfrm>
          <a:prstGeom prst="corner">
            <a:avLst>
              <a:gd name="adj1" fmla="val 5649"/>
              <a:gd name="adj2" fmla="val 5515"/>
            </a:avLst>
          </a:prstGeom>
          <a:solidFill>
            <a:srgbClr val="00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shape 5">
            <a:extLst>
              <a:ext uri="{FF2B5EF4-FFF2-40B4-BE49-F238E27FC236}">
                <a16:creationId xmlns:a16="http://schemas.microsoft.com/office/drawing/2014/main" id="{60D9DE9A-6F11-334E-B924-5CA7A667239E}"/>
              </a:ext>
            </a:extLst>
          </p:cNvPr>
          <p:cNvSpPr/>
          <p:nvPr/>
        </p:nvSpPr>
        <p:spPr>
          <a:xfrm>
            <a:off x="0" y="7430172"/>
            <a:ext cx="2697584" cy="2856828"/>
          </a:xfrm>
          <a:prstGeom prst="corner">
            <a:avLst>
              <a:gd name="adj1" fmla="val 5649"/>
              <a:gd name="adj2" fmla="val 5515"/>
            </a:avLst>
          </a:prstGeom>
          <a:solidFill>
            <a:srgbClr val="00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958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212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F58D68-6073-FF45-B92A-13EB91093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4124" y="-10390"/>
            <a:ext cx="14519751" cy="10297390"/>
          </a:xfrm>
          <a:prstGeom prst="rect">
            <a:avLst/>
          </a:prstGeom>
        </p:spPr>
      </p:pic>
      <p:sp>
        <p:nvSpPr>
          <p:cNvPr id="5" name="L-shape 4">
            <a:extLst>
              <a:ext uri="{FF2B5EF4-FFF2-40B4-BE49-F238E27FC236}">
                <a16:creationId xmlns:a16="http://schemas.microsoft.com/office/drawing/2014/main" id="{001E8897-AE1F-BB4C-8184-F1D5381233E4}"/>
              </a:ext>
            </a:extLst>
          </p:cNvPr>
          <p:cNvSpPr/>
          <p:nvPr/>
        </p:nvSpPr>
        <p:spPr>
          <a:xfrm rot="10800000">
            <a:off x="16021496" y="0"/>
            <a:ext cx="2266504" cy="2400300"/>
          </a:xfrm>
          <a:prstGeom prst="corner">
            <a:avLst>
              <a:gd name="adj1" fmla="val 5649"/>
              <a:gd name="adj2" fmla="val 5515"/>
            </a:avLst>
          </a:prstGeom>
          <a:solidFill>
            <a:srgbClr val="00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shape 5">
            <a:extLst>
              <a:ext uri="{FF2B5EF4-FFF2-40B4-BE49-F238E27FC236}">
                <a16:creationId xmlns:a16="http://schemas.microsoft.com/office/drawing/2014/main" id="{AE89F38B-52ED-8549-93EE-7DFCE21DBC83}"/>
              </a:ext>
            </a:extLst>
          </p:cNvPr>
          <p:cNvSpPr/>
          <p:nvPr/>
        </p:nvSpPr>
        <p:spPr>
          <a:xfrm>
            <a:off x="27709" y="8191499"/>
            <a:ext cx="1988505" cy="2105891"/>
          </a:xfrm>
          <a:prstGeom prst="corner">
            <a:avLst>
              <a:gd name="adj1" fmla="val 5649"/>
              <a:gd name="adj2" fmla="val 5515"/>
            </a:avLst>
          </a:prstGeom>
          <a:solidFill>
            <a:srgbClr val="00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522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458891" cy="10287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 b="9016"/>
          <a:stretch/>
        </p:blipFill>
        <p:spPr>
          <a:xfrm>
            <a:off x="6981445" y="10"/>
            <a:ext cx="11306556" cy="10286990"/>
          </a:xfrm>
          <a:prstGeom prst="rect">
            <a:avLst/>
          </a:prstGeom>
        </p:spPr>
      </p:pic>
      <p:sp>
        <p:nvSpPr>
          <p:cNvPr id="10" name="Title 1">
            <a:extLst>
              <a:ext uri="{FF2B5EF4-FFF2-40B4-BE49-F238E27FC236}">
                <a16:creationId xmlns:a16="http://schemas.microsoft.com/office/drawing/2014/main" id="{A4C5FFEF-EF89-B843-A243-17013D26EBCE}"/>
              </a:ext>
            </a:extLst>
          </p:cNvPr>
          <p:cNvSpPr>
            <a:spLocks noGrp="1"/>
          </p:cNvSpPr>
          <p:nvPr>
            <p:ph type="title"/>
          </p:nvPr>
        </p:nvSpPr>
        <p:spPr>
          <a:xfrm>
            <a:off x="793794" y="332509"/>
            <a:ext cx="4648198" cy="4975332"/>
          </a:xfrm>
          <a:noFill/>
        </p:spPr>
        <p:txBody>
          <a:bodyPr spcFirstLastPara="1" vert="horz" wrap="square" lIns="91440" tIns="45720" rIns="91440" bIns="45720" rtlCol="0" anchor="b" anchorCtr="0">
            <a:normAutofit fontScale="90000"/>
          </a:bodyPr>
          <a:lstStyle/>
          <a:p>
            <a:pPr>
              <a:lnSpc>
                <a:spcPct val="90000"/>
              </a:lnSpc>
              <a:spcBef>
                <a:spcPct val="0"/>
              </a:spcBef>
            </a:pPr>
            <a:r>
              <a:rPr lang="en-US" sz="10700" dirty="0">
                <a:solidFill>
                  <a:schemeClr val="bg1"/>
                </a:solidFill>
                <a:latin typeface="New Peninim MT" pitchFamily="2" charset="-79"/>
                <a:cs typeface="New Peninim MT" pitchFamily="2" charset="-79"/>
              </a:rPr>
              <a:t>Sean Blakeley</a:t>
            </a:r>
            <a:br>
              <a:rPr lang="en-US" sz="6600" dirty="0">
                <a:solidFill>
                  <a:schemeClr val="bg1"/>
                </a:solidFill>
                <a:latin typeface="New Peninim MT" pitchFamily="2" charset="-79"/>
                <a:cs typeface="New Peninim MT" pitchFamily="2" charset="-79"/>
              </a:rPr>
            </a:br>
            <a:br>
              <a:rPr lang="en-US" sz="6600" dirty="0">
                <a:solidFill>
                  <a:schemeClr val="bg1"/>
                </a:solidFill>
              </a:rPr>
            </a:br>
            <a:r>
              <a:rPr lang="en-US" sz="6600" dirty="0">
                <a:solidFill>
                  <a:schemeClr val="bg1"/>
                </a:solidFill>
                <a:latin typeface="New Peninim MT" pitchFamily="2" charset="-79"/>
                <a:cs typeface="New Peninim MT" pitchFamily="2" charset="-79"/>
              </a:rPr>
              <a:t> CEO of</a:t>
            </a:r>
          </a:p>
        </p:txBody>
      </p:sp>
      <p:pic>
        <p:nvPicPr>
          <p:cNvPr id="11" name="Picture 10">
            <a:extLst>
              <a:ext uri="{FF2B5EF4-FFF2-40B4-BE49-F238E27FC236}">
                <a16:creationId xmlns:a16="http://schemas.microsoft.com/office/drawing/2014/main" id="{6F7DC224-3B25-7141-A6D1-C490F9EC27FC}"/>
              </a:ext>
            </a:extLst>
          </p:cNvPr>
          <p:cNvPicPr>
            <a:picLocks noChangeAspect="1"/>
          </p:cNvPicPr>
          <p:nvPr/>
        </p:nvPicPr>
        <p:blipFill>
          <a:blip r:embed="rId3"/>
          <a:stretch>
            <a:fillRect/>
          </a:stretch>
        </p:blipFill>
        <p:spPr>
          <a:xfrm>
            <a:off x="1143000" y="5640350"/>
            <a:ext cx="3949786" cy="3949786"/>
          </a:xfrm>
          <a:prstGeom prst="rect">
            <a:avLst/>
          </a:prstGeom>
        </p:spPr>
      </p:pic>
    </p:spTree>
    <p:extLst>
      <p:ext uri="{BB962C8B-B14F-4D97-AF65-F5344CB8AC3E}">
        <p14:creationId xmlns:p14="http://schemas.microsoft.com/office/powerpoint/2010/main" val="10969830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2154</Words>
  <Application>Microsoft Macintosh PowerPoint</Application>
  <PresentationFormat>Custom</PresentationFormat>
  <Paragraphs>210</Paragraphs>
  <Slides>33</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Calibri</vt:lpstr>
      <vt:lpstr>New Peninim MT</vt:lpstr>
      <vt:lpstr>Roboto</vt:lpstr>
      <vt:lpstr>Roboto Condensed</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Sean Blakeley   CEO of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Helping innovative businesses to grow and achieve their aims</vt:lpstr>
      <vt:lpstr>PowerPoint Presentation</vt:lpstr>
      <vt:lpstr>PowerPoint Presentation</vt:lpstr>
      <vt:lpstr>PowerPoint Presentation</vt:lpstr>
      <vt:lpstr>PowerPoint Presentation</vt:lpstr>
      <vt:lpstr>Legal &amp; HR Concierge Service </vt:lpstr>
      <vt:lpstr>EC Coronavirus Tools &amp; Tips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Volovei</dc:creator>
  <cp:lastModifiedBy>Daniel Volovei</cp:lastModifiedBy>
  <cp:revision>4</cp:revision>
  <dcterms:created xsi:type="dcterms:W3CDTF">2020-04-20T14:27:11Z</dcterms:created>
  <dcterms:modified xsi:type="dcterms:W3CDTF">2020-04-20T14:44:00Z</dcterms:modified>
</cp:coreProperties>
</file>