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74" r:id="rId3"/>
    <p:sldId id="275" r:id="rId4"/>
    <p:sldId id="278" r:id="rId5"/>
    <p:sldId id="279" r:id="rId6"/>
    <p:sldId id="283" r:id="rId7"/>
    <p:sldId id="295" r:id="rId8"/>
    <p:sldId id="284" r:id="rId9"/>
    <p:sldId id="259" r:id="rId10"/>
    <p:sldId id="260" r:id="rId11"/>
    <p:sldId id="264" r:id="rId12"/>
    <p:sldId id="261" r:id="rId13"/>
    <p:sldId id="262" r:id="rId14"/>
    <p:sldId id="265" r:id="rId15"/>
    <p:sldId id="266" r:id="rId16"/>
    <p:sldId id="294" r:id="rId17"/>
    <p:sldId id="267" r:id="rId18"/>
    <p:sldId id="291" r:id="rId19"/>
    <p:sldId id="292" r:id="rId20"/>
    <p:sldId id="293" r:id="rId21"/>
    <p:sldId id="271" r:id="rId22"/>
    <p:sldId id="281" r:id="rId23"/>
    <p:sldId id="285" r:id="rId24"/>
    <p:sldId id="286" r:id="rId25"/>
    <p:sldId id="297" r:id="rId26"/>
    <p:sldId id="282"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81D"/>
    <a:srgbClr val="FF6600"/>
    <a:srgbClr val="FF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405" y="-55"/>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F00E1-206C-413D-9384-4ACEDDA4A00F}" type="datetimeFigureOut">
              <a:rPr lang="en-US" smtClean="0"/>
              <a:pPr/>
              <a:t>7/13/2021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C0BC7-DAC5-4709-8563-3204D505A2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4:notes"/>
          <p:cNvSpPr>
            <a:spLocks noGrp="1" noRot="1" noChangeAspect="1"/>
          </p:cNvSpPr>
          <p:nvPr>
            <p:ph type="sldImg" idx="2"/>
          </p:nvPr>
        </p:nvSpPr>
        <p:spPr>
          <a:xfrm>
            <a:off x="381301"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5:notes"/>
          <p:cNvSpPr>
            <a:spLocks noGrp="1" noRot="1" noChangeAspect="1"/>
          </p:cNvSpPr>
          <p:nvPr>
            <p:ph type="sldImg" idx="2"/>
          </p:nvPr>
        </p:nvSpPr>
        <p:spPr>
          <a:xfrm>
            <a:off x="381301"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FA2E13-6AA1-49C4-8473-2566ED826976}"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442014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FA2E13-6AA1-49C4-8473-2566ED826976}"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70637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FA2E13-6AA1-49C4-8473-2566ED826976}"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62432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FA2E13-6AA1-49C4-8473-2566ED826976}"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60E71-3AA8-4B9D-99D2-31C3D905146A}"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28552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FA2E13-6AA1-49C4-8473-2566ED826976}"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203981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0FA2E13-6AA1-49C4-8473-2566ED826976}" type="datetimeFigureOut">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325593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0FA2E13-6AA1-49C4-8473-2566ED826976}" type="datetimeFigureOut">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1651115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FA2E13-6AA1-49C4-8473-2566ED826976}"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2416400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FA2E13-6AA1-49C4-8473-2566ED826976}"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398441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FA2E13-6AA1-49C4-8473-2566ED826976}"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255282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FA2E13-6AA1-49C4-8473-2566ED826976}"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143032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FA2E13-6AA1-49C4-8473-2566ED826976}"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309923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FA2E13-6AA1-49C4-8473-2566ED826976}" type="datetimeFigureOut">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363583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FA2E13-6AA1-49C4-8473-2566ED826976}" type="datetimeFigureOut">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343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A2E13-6AA1-49C4-8473-2566ED826976}" type="datetimeFigureOut">
              <a:rPr lang="en-US" smtClean="0"/>
              <a:pPr/>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86553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0FA2E13-6AA1-49C4-8473-2566ED826976}"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405269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0FA2E13-6AA1-49C4-8473-2566ED826976}"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133990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0FA2E13-6AA1-49C4-8473-2566ED826976}" type="datetimeFigureOut">
              <a:rPr lang="en-US" smtClean="0"/>
              <a:pPr/>
              <a:t>7/13/2021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8060E71-3AA8-4B9D-99D2-31C3D905146A}" type="slidenum">
              <a:rPr lang="en-US" smtClean="0"/>
              <a:pPr/>
              <a:t>‹#›</a:t>
            </a:fld>
            <a:endParaRPr lang="en-US"/>
          </a:p>
        </p:txBody>
      </p:sp>
    </p:spTree>
    <p:extLst>
      <p:ext uri="{BB962C8B-B14F-4D97-AF65-F5344CB8AC3E}">
        <p14:creationId xmlns="" xmlns:p14="http://schemas.microsoft.com/office/powerpoint/2010/main" val="41274835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672216" cy="6858000"/>
          </a:xfrm>
          <a:prstGeom prst="rect">
            <a:avLst/>
          </a:prstGeom>
        </p:spPr>
      </p:pic>
    </p:spTree>
    <p:extLst>
      <p:ext uri="{BB962C8B-B14F-4D97-AF65-F5344CB8AC3E}">
        <p14:creationId xmlns="" xmlns:p14="http://schemas.microsoft.com/office/powerpoint/2010/main" val="2494565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215417" cy="6858000"/>
          </a:xfrm>
          <a:prstGeom prst="rect">
            <a:avLst/>
          </a:prstGeom>
        </p:spPr>
      </p:pic>
    </p:spTree>
    <p:extLst>
      <p:ext uri="{BB962C8B-B14F-4D97-AF65-F5344CB8AC3E}">
        <p14:creationId xmlns="" xmlns:p14="http://schemas.microsoft.com/office/powerpoint/2010/main" val="794192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048800" y="39189"/>
            <a:ext cx="6364422" cy="6732852"/>
            <a:chOff x="3048800" y="39189"/>
            <a:chExt cx="6364422" cy="6732852"/>
          </a:xfrm>
        </p:grpSpPr>
        <p:sp>
          <p:nvSpPr>
            <p:cNvPr id="13" name="Arc 12"/>
            <p:cNvSpPr/>
            <p:nvPr/>
          </p:nvSpPr>
          <p:spPr>
            <a:xfrm rot="3287697">
              <a:off x="3080760" y="246788"/>
              <a:ext cx="6300501" cy="6364422"/>
            </a:xfrm>
            <a:prstGeom prst="arc">
              <a:avLst>
                <a:gd name="adj1" fmla="val 16011977"/>
                <a:gd name="adj2" fmla="val 15972737"/>
              </a:avLst>
            </a:prstGeom>
            <a:noFill/>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Plus 15"/>
            <p:cNvSpPr/>
            <p:nvPr/>
          </p:nvSpPr>
          <p:spPr>
            <a:xfrm>
              <a:off x="5849007" y="2941348"/>
              <a:ext cx="764006" cy="964568"/>
            </a:xfrm>
            <a:prstGeom prst="mathPlus">
              <a:avLst/>
            </a:prstGeom>
            <a:solidFill>
              <a:schemeClr val="tx2">
                <a:lumMod val="50000"/>
              </a:schemeClr>
            </a:solidFill>
            <a:ln>
              <a:solidFill>
                <a:schemeClr val="bg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6244127" y="39189"/>
              <a:ext cx="0" cy="467034"/>
            </a:xfrm>
            <a:prstGeom prst="line">
              <a:avLst/>
            </a:prstGeom>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13674" y="6305007"/>
              <a:ext cx="0" cy="467034"/>
            </a:xfrm>
            <a:prstGeom prst="line">
              <a:avLst/>
            </a:prstGeom>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p:nvPicPr>
        <p:blipFill>
          <a:blip r:embed="rId2" cstate="print"/>
          <a:stretch>
            <a:fillRect/>
          </a:stretch>
        </p:blipFill>
        <p:spPr>
          <a:xfrm>
            <a:off x="330841" y="227699"/>
            <a:ext cx="3938044" cy="3678217"/>
          </a:xfrm>
          <a:prstGeom prst="rect">
            <a:avLst/>
          </a:prstGeom>
        </p:spPr>
      </p:pic>
      <p:sp>
        <p:nvSpPr>
          <p:cNvPr id="17" name="Rectangle 16"/>
          <p:cNvSpPr/>
          <p:nvPr/>
        </p:nvSpPr>
        <p:spPr>
          <a:xfrm>
            <a:off x="6625453" y="844131"/>
            <a:ext cx="6096000" cy="4616648"/>
          </a:xfrm>
          <a:prstGeom prst="rect">
            <a:avLst/>
          </a:prstGeom>
        </p:spPr>
        <p:txBody>
          <a:bodyPr>
            <a:spAutoFit/>
          </a:bodyPr>
          <a:lstStyle/>
          <a:p>
            <a:r>
              <a:rPr lang="en-US" sz="6600" b="1" dirty="0">
                <a:solidFill>
                  <a:schemeClr val="tx1">
                    <a:lumMod val="95000"/>
                  </a:schemeClr>
                </a:solidFill>
                <a:latin typeface="Aller-Bold"/>
              </a:rPr>
              <a:t>B-KETO</a:t>
            </a:r>
          </a:p>
          <a:p>
            <a:r>
              <a:rPr lang="en-US" sz="4800" b="1" dirty="0">
                <a:solidFill>
                  <a:srgbClr val="FFFFFF"/>
                </a:solidFill>
                <a:latin typeface="Aller-Bold"/>
              </a:rPr>
              <a:t>Fuel Your Body</a:t>
            </a:r>
          </a:p>
          <a:p>
            <a:r>
              <a:rPr lang="en-US" sz="4800" b="1" dirty="0">
                <a:solidFill>
                  <a:srgbClr val="FFFFFF"/>
                </a:solidFill>
                <a:latin typeface="Aller-Bold"/>
              </a:rPr>
              <a:t>With Ketones!</a:t>
            </a:r>
          </a:p>
          <a:p>
            <a:endParaRPr lang="en-US" b="1" dirty="0">
              <a:solidFill>
                <a:srgbClr val="231F20"/>
              </a:solidFill>
              <a:latin typeface="Aller-Bold"/>
            </a:endParaRPr>
          </a:p>
          <a:p>
            <a:endParaRPr lang="en-US" b="1" dirty="0">
              <a:solidFill>
                <a:srgbClr val="231F20"/>
              </a:solidFill>
              <a:latin typeface="Aller-Bold"/>
            </a:endParaRPr>
          </a:p>
          <a:p>
            <a:r>
              <a:rPr lang="en-US" sz="4800" dirty="0">
                <a:solidFill>
                  <a:srgbClr val="744FA1"/>
                </a:solidFill>
                <a:latin typeface="SilliiWillinn"/>
              </a:rPr>
              <a:t>Ultra-Fast Ketosis Supplement</a:t>
            </a:r>
            <a:endParaRPr lang="en-US" dirty="0"/>
          </a:p>
        </p:txBody>
      </p:sp>
      <p:sp>
        <p:nvSpPr>
          <p:cNvPr id="21" name="Rectangle 20"/>
          <p:cNvSpPr/>
          <p:nvPr/>
        </p:nvSpPr>
        <p:spPr>
          <a:xfrm>
            <a:off x="526867" y="4023127"/>
            <a:ext cx="5560504" cy="2585323"/>
          </a:xfrm>
          <a:prstGeom prst="rect">
            <a:avLst/>
          </a:prstGeom>
        </p:spPr>
        <p:txBody>
          <a:bodyPr wrap="square">
            <a:spAutoFit/>
          </a:bodyPr>
          <a:lstStyle/>
          <a:p>
            <a:r>
              <a:rPr lang="en-US" b="1" dirty="0">
                <a:solidFill>
                  <a:srgbClr val="FFFFFF"/>
                </a:solidFill>
                <a:latin typeface="Aller-Bold"/>
              </a:rPr>
              <a:t>BENEFITS MAY INCLUDE</a:t>
            </a:r>
            <a:r>
              <a:rPr lang="en-US" b="1" dirty="0" smtClean="0">
                <a:solidFill>
                  <a:srgbClr val="FFFFFF"/>
                </a:solidFill>
                <a:latin typeface="Aller-Bold"/>
              </a:rPr>
              <a:t>:</a:t>
            </a:r>
          </a:p>
          <a:p>
            <a:endParaRPr lang="en-US" b="1" dirty="0">
              <a:solidFill>
                <a:srgbClr val="FFFFFF"/>
              </a:solidFill>
              <a:latin typeface="Aller-Bold"/>
            </a:endParaRPr>
          </a:p>
          <a:p>
            <a:r>
              <a:rPr lang="en-US" b="1" dirty="0">
                <a:solidFill>
                  <a:srgbClr val="FFFFFF"/>
                </a:solidFill>
                <a:latin typeface="BerlinSansFBDemi-Bold"/>
              </a:rPr>
              <a:t>• </a:t>
            </a:r>
            <a:r>
              <a:rPr lang="en-US" b="1" dirty="0" smtClean="0">
                <a:solidFill>
                  <a:srgbClr val="FFFFFF"/>
                </a:solidFill>
                <a:latin typeface="BerlinSansFBDemi-Bold"/>
              </a:rPr>
              <a:t>  </a:t>
            </a:r>
            <a:r>
              <a:rPr lang="en-US" dirty="0" smtClean="0">
                <a:solidFill>
                  <a:srgbClr val="FFFFFF"/>
                </a:solidFill>
                <a:latin typeface="aller"/>
              </a:rPr>
              <a:t>Facilitates </a:t>
            </a:r>
            <a:r>
              <a:rPr lang="en-US" dirty="0">
                <a:solidFill>
                  <a:srgbClr val="FFFFFF"/>
                </a:solidFill>
                <a:latin typeface="aller"/>
              </a:rPr>
              <a:t>Ketosis and </a:t>
            </a:r>
            <a:r>
              <a:rPr lang="en-US" dirty="0" err="1" smtClean="0">
                <a:solidFill>
                  <a:srgbClr val="FFFFFF"/>
                </a:solidFill>
                <a:latin typeface="aller"/>
              </a:rPr>
              <a:t>Ketogenesis</a:t>
            </a:r>
            <a:r>
              <a:rPr lang="en-US" dirty="0" smtClean="0">
                <a:solidFill>
                  <a:srgbClr val="FFFFFF"/>
                </a:solidFill>
                <a:latin typeface="aller"/>
              </a:rPr>
              <a:t> </a:t>
            </a:r>
          </a:p>
          <a:p>
            <a:r>
              <a:rPr lang="en-US" b="1" dirty="0" smtClean="0">
                <a:solidFill>
                  <a:srgbClr val="FFFFFF"/>
                </a:solidFill>
                <a:latin typeface="BerlinSansFBDemi-Bold"/>
              </a:rPr>
              <a:t>•   </a:t>
            </a:r>
            <a:r>
              <a:rPr lang="en-US" dirty="0" smtClean="0">
                <a:solidFill>
                  <a:srgbClr val="FFFFFF"/>
                </a:solidFill>
                <a:latin typeface="aller"/>
              </a:rPr>
              <a:t>Accelerates </a:t>
            </a:r>
            <a:r>
              <a:rPr lang="en-US" dirty="0">
                <a:solidFill>
                  <a:srgbClr val="FFFFFF"/>
                </a:solidFill>
                <a:latin typeface="aller"/>
              </a:rPr>
              <a:t>Fat Burning </a:t>
            </a:r>
            <a:r>
              <a:rPr lang="en-US" dirty="0" smtClean="0">
                <a:solidFill>
                  <a:srgbClr val="FFFFFF"/>
                </a:solidFill>
                <a:latin typeface="aller"/>
              </a:rPr>
              <a:t>and Weight </a:t>
            </a:r>
            <a:r>
              <a:rPr lang="en-US" dirty="0">
                <a:solidFill>
                  <a:srgbClr val="FFFFFF"/>
                </a:solidFill>
                <a:latin typeface="aller"/>
              </a:rPr>
              <a:t>Loss</a:t>
            </a:r>
          </a:p>
          <a:p>
            <a:r>
              <a:rPr lang="en-US" b="1" dirty="0">
                <a:solidFill>
                  <a:srgbClr val="FFFFFF"/>
                </a:solidFill>
                <a:latin typeface="BerlinSansFBDemi-Bold"/>
              </a:rPr>
              <a:t>• </a:t>
            </a:r>
            <a:r>
              <a:rPr lang="en-US" b="1" dirty="0" smtClean="0">
                <a:solidFill>
                  <a:srgbClr val="FFFFFF"/>
                </a:solidFill>
                <a:latin typeface="BerlinSansFBDemi-Bold"/>
              </a:rPr>
              <a:t>  </a:t>
            </a:r>
            <a:r>
              <a:rPr lang="en-US" dirty="0" smtClean="0">
                <a:solidFill>
                  <a:srgbClr val="FFFFFF"/>
                </a:solidFill>
                <a:latin typeface="aller"/>
              </a:rPr>
              <a:t>Suppresses </a:t>
            </a:r>
            <a:r>
              <a:rPr lang="en-US" dirty="0">
                <a:solidFill>
                  <a:srgbClr val="FFFFFF"/>
                </a:solidFill>
                <a:latin typeface="aller"/>
              </a:rPr>
              <a:t>Appetite and Cravings</a:t>
            </a:r>
          </a:p>
          <a:p>
            <a:r>
              <a:rPr lang="en-US" b="1" dirty="0">
                <a:solidFill>
                  <a:srgbClr val="FFFFFF"/>
                </a:solidFill>
                <a:latin typeface="BerlinSansFBDemi-Bold"/>
              </a:rPr>
              <a:t>• </a:t>
            </a:r>
            <a:r>
              <a:rPr lang="en-US" b="1" dirty="0" smtClean="0">
                <a:solidFill>
                  <a:srgbClr val="FFFFFF"/>
                </a:solidFill>
                <a:latin typeface="BerlinSansFBDemi-Bold"/>
              </a:rPr>
              <a:t>  </a:t>
            </a:r>
            <a:r>
              <a:rPr lang="en-US" dirty="0" smtClean="0">
                <a:solidFill>
                  <a:srgbClr val="FFFFFF"/>
                </a:solidFill>
                <a:latin typeface="aller"/>
              </a:rPr>
              <a:t>Provides </a:t>
            </a:r>
            <a:r>
              <a:rPr lang="en-US" dirty="0">
                <a:solidFill>
                  <a:srgbClr val="FFFFFF"/>
                </a:solidFill>
                <a:latin typeface="aller"/>
              </a:rPr>
              <a:t>Lasting Natural </a:t>
            </a:r>
            <a:r>
              <a:rPr lang="en-US" dirty="0" smtClean="0">
                <a:solidFill>
                  <a:srgbClr val="FFFFFF"/>
                </a:solidFill>
                <a:latin typeface="aller"/>
              </a:rPr>
              <a:t>Energy (</a:t>
            </a:r>
            <a:r>
              <a:rPr lang="en-US" dirty="0">
                <a:solidFill>
                  <a:srgbClr val="FFFFFF"/>
                </a:solidFill>
                <a:latin typeface="aller"/>
              </a:rPr>
              <a:t>with no jitters)</a:t>
            </a:r>
          </a:p>
          <a:p>
            <a:r>
              <a:rPr lang="en-US" b="1" dirty="0">
                <a:solidFill>
                  <a:srgbClr val="FFFFFF"/>
                </a:solidFill>
                <a:latin typeface="BerlinSansFBDemi-Bold"/>
              </a:rPr>
              <a:t>• </a:t>
            </a:r>
            <a:r>
              <a:rPr lang="en-US" b="1" dirty="0" smtClean="0">
                <a:solidFill>
                  <a:srgbClr val="FFFFFF"/>
                </a:solidFill>
                <a:latin typeface="BerlinSansFBDemi-Bold"/>
              </a:rPr>
              <a:t>  </a:t>
            </a:r>
            <a:r>
              <a:rPr lang="en-US" dirty="0" smtClean="0">
                <a:solidFill>
                  <a:srgbClr val="FFFFFF"/>
                </a:solidFill>
                <a:latin typeface="aller"/>
              </a:rPr>
              <a:t>Improves </a:t>
            </a:r>
            <a:r>
              <a:rPr lang="en-US" dirty="0">
                <a:solidFill>
                  <a:srgbClr val="FFFFFF"/>
                </a:solidFill>
                <a:latin typeface="aller"/>
              </a:rPr>
              <a:t>Mental Clarity and Focus</a:t>
            </a:r>
          </a:p>
          <a:p>
            <a:r>
              <a:rPr lang="en-US" b="1" dirty="0">
                <a:solidFill>
                  <a:srgbClr val="FFFFFF"/>
                </a:solidFill>
                <a:latin typeface="BerlinSansFBDemi-Bold"/>
              </a:rPr>
              <a:t>• </a:t>
            </a:r>
            <a:r>
              <a:rPr lang="en-US" b="1" dirty="0" smtClean="0">
                <a:solidFill>
                  <a:srgbClr val="FFFFFF"/>
                </a:solidFill>
                <a:latin typeface="BerlinSansFBDemi-Bold"/>
              </a:rPr>
              <a:t>  </a:t>
            </a:r>
            <a:r>
              <a:rPr lang="en-US" dirty="0" smtClean="0">
                <a:solidFill>
                  <a:srgbClr val="FFFFFF"/>
                </a:solidFill>
                <a:latin typeface="aller"/>
              </a:rPr>
              <a:t>Boosts </a:t>
            </a:r>
            <a:r>
              <a:rPr lang="en-US" dirty="0">
                <a:solidFill>
                  <a:srgbClr val="FFFFFF"/>
                </a:solidFill>
                <a:latin typeface="aller"/>
              </a:rPr>
              <a:t>Physical </a:t>
            </a:r>
            <a:r>
              <a:rPr lang="en-US" dirty="0" smtClean="0">
                <a:solidFill>
                  <a:srgbClr val="FFFFFF"/>
                </a:solidFill>
                <a:latin typeface="aller"/>
              </a:rPr>
              <a:t>Stamina, and</a:t>
            </a:r>
          </a:p>
          <a:p>
            <a:pPr marL="285750" indent="-285750">
              <a:buFont typeface="Arial" panose="020B0604020202020204" pitchFamily="34" charset="0"/>
              <a:buChar char="•"/>
            </a:pPr>
            <a:r>
              <a:rPr lang="en-US" dirty="0" smtClean="0">
                <a:solidFill>
                  <a:srgbClr val="FFFFFF"/>
                </a:solidFill>
                <a:latin typeface="aller"/>
              </a:rPr>
              <a:t>Endurance </a:t>
            </a:r>
            <a:r>
              <a:rPr lang="en-US" dirty="0">
                <a:solidFill>
                  <a:srgbClr val="FFFFFF"/>
                </a:solidFill>
                <a:latin typeface="aller"/>
              </a:rPr>
              <a:t>(great pre-workout)</a:t>
            </a:r>
            <a:endParaRPr lang="en-US" dirty="0"/>
          </a:p>
        </p:txBody>
      </p:sp>
    </p:spTree>
    <p:extLst>
      <p:ext uri="{BB962C8B-B14F-4D97-AF65-F5344CB8AC3E}">
        <p14:creationId xmlns="" xmlns:p14="http://schemas.microsoft.com/office/powerpoint/2010/main" val="143681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190154" cy="6858000"/>
          </a:xfrm>
          <a:prstGeom prst="rect">
            <a:avLst/>
          </a:prstGeom>
        </p:spPr>
      </p:pic>
    </p:spTree>
    <p:extLst>
      <p:ext uri="{BB962C8B-B14F-4D97-AF65-F5344CB8AC3E}">
        <p14:creationId xmlns="" xmlns:p14="http://schemas.microsoft.com/office/powerpoint/2010/main" val="3588720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221258" cy="6858000"/>
          </a:xfrm>
          <a:prstGeom prst="rect">
            <a:avLst/>
          </a:prstGeom>
        </p:spPr>
      </p:pic>
    </p:spTree>
    <p:extLst>
      <p:ext uri="{BB962C8B-B14F-4D97-AF65-F5344CB8AC3E}">
        <p14:creationId xmlns="" xmlns:p14="http://schemas.microsoft.com/office/powerpoint/2010/main" val="3657165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01501" y="39189"/>
            <a:ext cx="6846063" cy="6732852"/>
            <a:chOff x="2801501" y="39189"/>
            <a:chExt cx="6846063" cy="6732852"/>
          </a:xfrm>
        </p:grpSpPr>
        <p:grpSp>
          <p:nvGrpSpPr>
            <p:cNvPr id="4" name="Group 3"/>
            <p:cNvGrpSpPr/>
            <p:nvPr/>
          </p:nvGrpSpPr>
          <p:grpSpPr>
            <a:xfrm>
              <a:off x="3048800" y="39189"/>
              <a:ext cx="6364422" cy="6732852"/>
              <a:chOff x="3048800" y="39189"/>
              <a:chExt cx="6364422" cy="6732852"/>
            </a:xfrm>
          </p:grpSpPr>
          <p:sp>
            <p:nvSpPr>
              <p:cNvPr id="5" name="Arc 4"/>
              <p:cNvSpPr/>
              <p:nvPr/>
            </p:nvSpPr>
            <p:spPr>
              <a:xfrm rot="3287697">
                <a:off x="3080760" y="246788"/>
                <a:ext cx="6300501" cy="6364422"/>
              </a:xfrm>
              <a:prstGeom prst="arc">
                <a:avLst>
                  <a:gd name="adj1" fmla="val 16011977"/>
                  <a:gd name="adj2" fmla="val 15972737"/>
                </a:avLst>
              </a:prstGeom>
              <a:noFill/>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Plus 5"/>
              <p:cNvSpPr/>
              <p:nvPr/>
            </p:nvSpPr>
            <p:spPr>
              <a:xfrm>
                <a:off x="5849007" y="2941348"/>
                <a:ext cx="764006" cy="964568"/>
              </a:xfrm>
              <a:prstGeom prst="mathPlus">
                <a:avLst/>
              </a:prstGeom>
              <a:solidFill>
                <a:schemeClr val="tx2">
                  <a:lumMod val="50000"/>
                </a:schemeClr>
              </a:solidFill>
              <a:ln>
                <a:solidFill>
                  <a:schemeClr val="bg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44127" y="39189"/>
                <a:ext cx="0" cy="467034"/>
              </a:xfrm>
              <a:prstGeom prst="line">
                <a:avLst/>
              </a:prstGeom>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13674" y="6305007"/>
                <a:ext cx="0" cy="467034"/>
              </a:xfrm>
              <a:prstGeom prst="line">
                <a:avLst/>
              </a:prstGeom>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rot="16200000">
              <a:off x="9414047" y="3190115"/>
              <a:ext cx="0" cy="467034"/>
            </a:xfrm>
            <a:prstGeom prst="line">
              <a:avLst/>
            </a:prstGeom>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3035018" y="3186924"/>
              <a:ext cx="0" cy="467034"/>
            </a:xfrm>
            <a:prstGeom prst="line">
              <a:avLst/>
            </a:prstGeom>
            <a:ln w="7620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2" cstate="print"/>
          <a:stretch>
            <a:fillRect/>
          </a:stretch>
        </p:blipFill>
        <p:spPr>
          <a:xfrm>
            <a:off x="6359085" y="3058745"/>
            <a:ext cx="5203252" cy="1822949"/>
          </a:xfrm>
          <a:prstGeom prst="rect">
            <a:avLst/>
          </a:prstGeom>
        </p:spPr>
      </p:pic>
      <p:sp>
        <p:nvSpPr>
          <p:cNvPr id="13" name="Rectangle 12"/>
          <p:cNvSpPr/>
          <p:nvPr/>
        </p:nvSpPr>
        <p:spPr>
          <a:xfrm>
            <a:off x="529453" y="4226887"/>
            <a:ext cx="3820598" cy="369332"/>
          </a:xfrm>
          <a:prstGeom prst="rect">
            <a:avLst/>
          </a:prstGeom>
        </p:spPr>
        <p:txBody>
          <a:bodyPr wrap="none">
            <a:spAutoFit/>
          </a:bodyPr>
          <a:lstStyle/>
          <a:p>
            <a:r>
              <a:rPr lang="en-US" b="0" i="0" u="none" strike="noStrike" dirty="0" smtClean="0">
                <a:effectLst/>
                <a:latin typeface="aller"/>
              </a:rPr>
              <a:t>Experience</a:t>
            </a:r>
            <a:r>
              <a:rPr lang="en-US" b="0" i="0" u="none" strike="noStrike" dirty="0" smtClean="0">
                <a:solidFill>
                  <a:srgbClr val="1F1F1F"/>
                </a:solidFill>
                <a:effectLst/>
                <a:latin typeface="aller"/>
              </a:rPr>
              <a:t> </a:t>
            </a:r>
            <a:r>
              <a:rPr lang="en-US" b="0" i="0" u="none" strike="noStrike" dirty="0" smtClean="0">
                <a:solidFill>
                  <a:srgbClr val="F59C1E"/>
                </a:solidFill>
                <a:effectLst/>
                <a:latin typeface="aller"/>
              </a:rPr>
              <a:t>B-Immune+</a:t>
            </a:r>
            <a:r>
              <a:rPr lang="en-US" b="0" i="0" u="none" strike="noStrike" dirty="0" smtClean="0">
                <a:solidFill>
                  <a:srgbClr val="1F1F1F"/>
                </a:solidFill>
                <a:effectLst/>
                <a:latin typeface="aller"/>
              </a:rPr>
              <a:t> </a:t>
            </a:r>
            <a:r>
              <a:rPr lang="en-US" b="0" i="0" u="none" strike="noStrike" dirty="0" smtClean="0">
                <a:effectLst/>
                <a:latin typeface="aller"/>
              </a:rPr>
              <a:t>for Yourself</a:t>
            </a:r>
            <a:endParaRPr lang="en-US" b="0" i="0" u="none" strike="noStrike" dirty="0">
              <a:effectLst/>
              <a:latin typeface="aller"/>
            </a:endParaRPr>
          </a:p>
        </p:txBody>
      </p:sp>
      <p:sp>
        <p:nvSpPr>
          <p:cNvPr id="14" name="Rectangle 13"/>
          <p:cNvSpPr/>
          <p:nvPr/>
        </p:nvSpPr>
        <p:spPr>
          <a:xfrm>
            <a:off x="6359085" y="941499"/>
            <a:ext cx="5306047" cy="1754326"/>
          </a:xfrm>
          <a:prstGeom prst="rect">
            <a:avLst/>
          </a:prstGeom>
        </p:spPr>
        <p:txBody>
          <a:bodyPr wrap="square">
            <a:spAutoFit/>
          </a:bodyPr>
          <a:lstStyle/>
          <a:p>
            <a:r>
              <a:rPr lang="en-US" b="1" i="0" u="none" strike="noStrike" dirty="0" smtClean="0">
                <a:effectLst/>
                <a:latin typeface="Poppins"/>
              </a:rPr>
              <a:t>Product Details:</a:t>
            </a:r>
            <a:endParaRPr lang="en-US" b="0" i="0" u="none" strike="noStrike" dirty="0" smtClean="0">
              <a:effectLst/>
              <a:latin typeface="Poppins"/>
            </a:endParaRPr>
          </a:p>
          <a:p>
            <a:pPr>
              <a:buFont typeface="Arial" panose="020B0604020202020204" pitchFamily="34" charset="0"/>
              <a:buChar char="•"/>
            </a:pPr>
            <a:r>
              <a:rPr lang="en-US" b="0" i="0" u="none" strike="noStrike" dirty="0" smtClean="0">
                <a:effectLst/>
                <a:latin typeface="Poppins"/>
              </a:rPr>
              <a:t>Support Healthy Immune and Anti-Inflammatory </a:t>
            </a:r>
          </a:p>
          <a:p>
            <a:r>
              <a:rPr lang="en-US" dirty="0">
                <a:latin typeface="Poppins"/>
              </a:rPr>
              <a:t> </a:t>
            </a:r>
            <a:r>
              <a:rPr lang="en-US" b="0" i="0" u="none" strike="noStrike" dirty="0" smtClean="0">
                <a:effectLst/>
                <a:latin typeface="Poppins"/>
              </a:rPr>
              <a:t>Responses</a:t>
            </a:r>
          </a:p>
          <a:p>
            <a:pPr>
              <a:buFont typeface="Arial" panose="020B0604020202020204" pitchFamily="34" charset="0"/>
              <a:buChar char="•"/>
            </a:pPr>
            <a:r>
              <a:rPr lang="en-US" b="0" i="0" u="none" strike="noStrike" dirty="0" smtClean="0">
                <a:effectLst/>
                <a:latin typeface="Poppins"/>
              </a:rPr>
              <a:t>Provide Fast Relief from Symptoms</a:t>
            </a:r>
          </a:p>
          <a:p>
            <a:pPr>
              <a:buFont typeface="Arial" panose="020B0604020202020204" pitchFamily="34" charset="0"/>
              <a:buChar char="•"/>
            </a:pPr>
            <a:r>
              <a:rPr lang="en-US" b="0" i="0" u="none" strike="noStrike" dirty="0" smtClean="0">
                <a:effectLst/>
                <a:latin typeface="Poppins"/>
              </a:rPr>
              <a:t>Boost Immune System and Improve Immunity</a:t>
            </a:r>
          </a:p>
          <a:p>
            <a:pPr>
              <a:buFont typeface="Arial" panose="020B0604020202020204" pitchFamily="34" charset="0"/>
              <a:buChar char="•"/>
            </a:pPr>
            <a:r>
              <a:rPr lang="en-US" b="0" i="0" u="none" strike="noStrike" dirty="0" smtClean="0">
                <a:effectLst/>
                <a:latin typeface="Poppins"/>
              </a:rPr>
              <a:t>Reduce Inflammation, Including Aches and Pains</a:t>
            </a:r>
            <a:endParaRPr lang="en-US" b="0" i="0" u="none" strike="noStrike" dirty="0">
              <a:effectLst/>
              <a:latin typeface="Poppins"/>
            </a:endParaRPr>
          </a:p>
        </p:txBody>
      </p:sp>
      <p:sp>
        <p:nvSpPr>
          <p:cNvPr id="15" name="Rectangle 14"/>
          <p:cNvSpPr/>
          <p:nvPr/>
        </p:nvSpPr>
        <p:spPr>
          <a:xfrm>
            <a:off x="529453" y="4814448"/>
            <a:ext cx="6096000" cy="646331"/>
          </a:xfrm>
          <a:prstGeom prst="rect">
            <a:avLst/>
          </a:prstGeom>
        </p:spPr>
        <p:txBody>
          <a:bodyPr>
            <a:spAutoFit/>
          </a:bodyPr>
          <a:lstStyle/>
          <a:p>
            <a:r>
              <a:rPr lang="en-US" b="0" i="0" dirty="0" smtClean="0">
                <a:effectLst/>
                <a:latin typeface="Poppins"/>
              </a:rPr>
              <a:t>Our all-natural turmeric curcumin supplement quickly </a:t>
            </a:r>
          </a:p>
          <a:p>
            <a:r>
              <a:rPr lang="en-US" b="0" i="0" dirty="0" smtClean="0">
                <a:effectLst/>
                <a:latin typeface="Poppins"/>
              </a:rPr>
              <a:t>and effectively boosts immunity and reduces symptoms.</a:t>
            </a:r>
            <a:endParaRPr lang="en-US" dirty="0"/>
          </a:p>
        </p:txBody>
      </p:sp>
      <p:pic>
        <p:nvPicPr>
          <p:cNvPr id="16" name="Picture 15"/>
          <p:cNvPicPr>
            <a:picLocks noChangeAspect="1"/>
          </p:cNvPicPr>
          <p:nvPr/>
        </p:nvPicPr>
        <p:blipFill>
          <a:blip r:embed="rId3" cstate="print"/>
          <a:stretch>
            <a:fillRect/>
          </a:stretch>
        </p:blipFill>
        <p:spPr>
          <a:xfrm>
            <a:off x="796889" y="570664"/>
            <a:ext cx="3424086" cy="3431994"/>
          </a:xfrm>
          <a:prstGeom prst="rect">
            <a:avLst/>
          </a:prstGeom>
          <a:ln w="28575">
            <a:solidFill>
              <a:schemeClr val="bg2">
                <a:lumMod val="75000"/>
                <a:lumOff val="25000"/>
              </a:schemeClr>
            </a:solidFill>
          </a:ln>
        </p:spPr>
      </p:pic>
    </p:spTree>
    <p:extLst>
      <p:ext uri="{BB962C8B-B14F-4D97-AF65-F5344CB8AC3E}">
        <p14:creationId xmlns="" xmlns:p14="http://schemas.microsoft.com/office/powerpoint/2010/main" val="2357060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190154" cy="6858000"/>
          </a:xfrm>
          <a:prstGeom prst="rect">
            <a:avLst/>
          </a:prstGeom>
        </p:spPr>
      </p:pic>
    </p:spTree>
    <p:extLst>
      <p:ext uri="{BB962C8B-B14F-4D97-AF65-F5344CB8AC3E}">
        <p14:creationId xmlns="" xmlns:p14="http://schemas.microsoft.com/office/powerpoint/2010/main" val="1847268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Become a brand partner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$20 0ne time </a:t>
            </a:r>
          </a:p>
          <a:p>
            <a:r>
              <a:rPr lang="en-US" sz="2800" dirty="0" smtClean="0"/>
              <a:t>Pick your monthly product goal 70 pts </a:t>
            </a:r>
            <a:r>
              <a:rPr lang="en-US" sz="2800" dirty="0" err="1" smtClean="0"/>
              <a:t>apprx</a:t>
            </a:r>
            <a:r>
              <a:rPr lang="en-US" sz="2800" dirty="0" smtClean="0"/>
              <a:t> $89   as low as $25</a:t>
            </a:r>
          </a:p>
          <a:p>
            <a:r>
              <a:rPr lang="en-US" sz="2800" dirty="0" smtClean="0"/>
              <a:t>Full website to market products /business</a:t>
            </a:r>
          </a:p>
          <a:p>
            <a:r>
              <a:rPr lang="en-US" sz="2800" dirty="0" smtClean="0"/>
              <a:t>Company handles all orders/ c.c. transactions/ shipping/ etc</a:t>
            </a:r>
          </a:p>
          <a:p>
            <a:r>
              <a:rPr lang="en-US" sz="2800" dirty="0" smtClean="0"/>
              <a:t>Full back office to track all your business activities/commissions </a:t>
            </a:r>
          </a:p>
          <a:p>
            <a:endParaRPr lang="en-US" sz="2800" dirty="0" smtClean="0"/>
          </a:p>
          <a:p>
            <a:r>
              <a:rPr lang="en-US" sz="4000" smtClean="0"/>
              <a:t>             You </a:t>
            </a:r>
            <a:r>
              <a:rPr lang="en-US" sz="4000" dirty="0" smtClean="0"/>
              <a:t>just build your team</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210538" cy="6858000"/>
          </a:xfrm>
          <a:prstGeom prst="rect">
            <a:avLst/>
          </a:prstGeom>
        </p:spPr>
      </p:pic>
      <p:sp>
        <p:nvSpPr>
          <p:cNvPr id="6" name="Rectangle 5"/>
          <p:cNvSpPr/>
          <p:nvPr/>
        </p:nvSpPr>
        <p:spPr>
          <a:xfrm>
            <a:off x="5303520" y="3553097"/>
            <a:ext cx="2259874" cy="4441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68686" y="3091621"/>
            <a:ext cx="6096000" cy="1508105"/>
          </a:xfrm>
          <a:prstGeom prst="rect">
            <a:avLst/>
          </a:prstGeom>
        </p:spPr>
        <p:txBody>
          <a:bodyPr>
            <a:spAutoFit/>
          </a:bodyPr>
          <a:lstStyle/>
          <a:p>
            <a:r>
              <a:rPr lang="en-US" sz="2000" b="1" i="0" u="none" strike="noStrike" baseline="0" dirty="0" smtClean="0">
                <a:solidFill>
                  <a:srgbClr val="00B050"/>
                </a:solidFill>
                <a:latin typeface="Aller-Bold"/>
              </a:rPr>
              <a:t>CUSTOMER BONUS</a:t>
            </a:r>
          </a:p>
          <a:p>
            <a:r>
              <a:rPr lang="en-US" sz="3600" b="1" i="0" u="none" strike="noStrike" baseline="0" dirty="0" smtClean="0">
                <a:solidFill>
                  <a:srgbClr val="000000"/>
                </a:solidFill>
                <a:latin typeface="Aller-Bold"/>
              </a:rPr>
              <a:t>On All Customer Orders</a:t>
            </a:r>
          </a:p>
          <a:p>
            <a:r>
              <a:rPr lang="en-US" dirty="0">
                <a:solidFill>
                  <a:srgbClr val="414142"/>
                </a:solidFill>
                <a:latin typeface="aller"/>
              </a:rPr>
              <a:t>Every time a customer buys from </a:t>
            </a:r>
            <a:r>
              <a:rPr lang="en-US" dirty="0" smtClean="0">
                <a:solidFill>
                  <a:srgbClr val="414142"/>
                </a:solidFill>
                <a:latin typeface="aller"/>
              </a:rPr>
              <a:t>your B-Epic </a:t>
            </a:r>
            <a:r>
              <a:rPr lang="en-US" dirty="0">
                <a:solidFill>
                  <a:srgbClr val="414142"/>
                </a:solidFill>
                <a:latin typeface="aller"/>
              </a:rPr>
              <a:t>website, </a:t>
            </a:r>
            <a:r>
              <a:rPr lang="en-US" u="sng" dirty="0">
                <a:solidFill>
                  <a:srgbClr val="414142"/>
                </a:solidFill>
                <a:latin typeface="aller"/>
              </a:rPr>
              <a:t>you get paid </a:t>
            </a:r>
            <a:r>
              <a:rPr lang="en-US" b="1" dirty="0">
                <a:solidFill>
                  <a:srgbClr val="414142"/>
                </a:solidFill>
                <a:latin typeface="aller"/>
              </a:rPr>
              <a:t>50%</a:t>
            </a:r>
            <a:r>
              <a:rPr lang="en-US" dirty="0">
                <a:solidFill>
                  <a:srgbClr val="414142"/>
                </a:solidFill>
                <a:latin typeface="aller"/>
              </a:rPr>
              <a:t> of </a:t>
            </a:r>
            <a:r>
              <a:rPr lang="en-US" dirty="0" smtClean="0">
                <a:solidFill>
                  <a:srgbClr val="414142"/>
                </a:solidFill>
                <a:latin typeface="aller"/>
              </a:rPr>
              <a:t>the </a:t>
            </a:r>
            <a:r>
              <a:rPr lang="en-US" u="sng" dirty="0" smtClean="0">
                <a:solidFill>
                  <a:srgbClr val="414142"/>
                </a:solidFill>
                <a:latin typeface="aller"/>
              </a:rPr>
              <a:t>retail </a:t>
            </a:r>
            <a:r>
              <a:rPr lang="en-US" u="sng" dirty="0">
                <a:solidFill>
                  <a:srgbClr val="414142"/>
                </a:solidFill>
                <a:latin typeface="aller"/>
              </a:rPr>
              <a:t>price on their purchase</a:t>
            </a:r>
            <a:r>
              <a:rPr lang="en-US" dirty="0">
                <a:solidFill>
                  <a:srgbClr val="414142"/>
                </a:solidFill>
                <a:latin typeface="aller"/>
              </a:rPr>
              <a:t>.</a:t>
            </a:r>
            <a:endParaRPr lang="en-US" dirty="0"/>
          </a:p>
        </p:txBody>
      </p:sp>
      <p:sp>
        <p:nvSpPr>
          <p:cNvPr id="8" name="Rectangle 7"/>
          <p:cNvSpPr/>
          <p:nvPr/>
        </p:nvSpPr>
        <p:spPr>
          <a:xfrm>
            <a:off x="5268685" y="5003449"/>
            <a:ext cx="6696891" cy="1477328"/>
          </a:xfrm>
          <a:prstGeom prst="rect">
            <a:avLst/>
          </a:prstGeom>
        </p:spPr>
        <p:txBody>
          <a:bodyPr wrap="square">
            <a:spAutoFit/>
          </a:bodyPr>
          <a:lstStyle/>
          <a:p>
            <a:r>
              <a:rPr lang="en-US" sz="2000" b="1" i="0" u="none" strike="noStrike" baseline="0" dirty="0" smtClean="0">
                <a:solidFill>
                  <a:srgbClr val="00B050"/>
                </a:solidFill>
                <a:latin typeface="Aller-Bold"/>
              </a:rPr>
              <a:t>FAST START BONUS</a:t>
            </a:r>
          </a:p>
          <a:p>
            <a:r>
              <a:rPr lang="en-US" sz="3400" b="1" i="0" u="none" strike="noStrike" baseline="0" dirty="0" smtClean="0">
                <a:solidFill>
                  <a:srgbClr val="000000"/>
                </a:solidFill>
                <a:latin typeface="Aller-Bold"/>
              </a:rPr>
              <a:t>On 1st Order of New Sign-Ups</a:t>
            </a:r>
          </a:p>
          <a:p>
            <a:r>
              <a:rPr lang="en-US" dirty="0">
                <a:solidFill>
                  <a:srgbClr val="414142"/>
                </a:solidFill>
                <a:latin typeface="aller"/>
              </a:rPr>
              <a:t>Every time you sign-up a new </a:t>
            </a:r>
            <a:r>
              <a:rPr lang="en-US" u="sng" dirty="0">
                <a:solidFill>
                  <a:srgbClr val="414142"/>
                </a:solidFill>
                <a:latin typeface="aller"/>
              </a:rPr>
              <a:t>Brand Partner</a:t>
            </a:r>
            <a:r>
              <a:rPr lang="en-US" dirty="0" smtClean="0">
                <a:solidFill>
                  <a:srgbClr val="414142"/>
                </a:solidFill>
                <a:latin typeface="aller"/>
              </a:rPr>
              <a:t>, they </a:t>
            </a:r>
            <a:r>
              <a:rPr lang="en-US" dirty="0">
                <a:solidFill>
                  <a:srgbClr val="414142"/>
                </a:solidFill>
                <a:latin typeface="aller"/>
              </a:rPr>
              <a:t>become part of your team, and </a:t>
            </a:r>
            <a:r>
              <a:rPr lang="en-US" u="sng" dirty="0">
                <a:solidFill>
                  <a:srgbClr val="414142"/>
                </a:solidFill>
                <a:latin typeface="aller"/>
              </a:rPr>
              <a:t>you </a:t>
            </a:r>
            <a:r>
              <a:rPr lang="en-US" u="sng" dirty="0" smtClean="0">
                <a:solidFill>
                  <a:srgbClr val="414142"/>
                </a:solidFill>
                <a:latin typeface="aller"/>
              </a:rPr>
              <a:t>get paid</a:t>
            </a:r>
            <a:r>
              <a:rPr lang="en-US" dirty="0" smtClean="0">
                <a:solidFill>
                  <a:srgbClr val="414142"/>
                </a:solidFill>
                <a:latin typeface="aller"/>
              </a:rPr>
              <a:t> </a:t>
            </a:r>
            <a:r>
              <a:rPr lang="en-US" b="1" dirty="0">
                <a:solidFill>
                  <a:srgbClr val="414142"/>
                </a:solidFill>
                <a:latin typeface="aller"/>
              </a:rPr>
              <a:t>50% </a:t>
            </a:r>
            <a:r>
              <a:rPr lang="en-US" dirty="0">
                <a:solidFill>
                  <a:srgbClr val="414142"/>
                </a:solidFill>
                <a:latin typeface="aller"/>
              </a:rPr>
              <a:t>of the </a:t>
            </a:r>
            <a:r>
              <a:rPr lang="en-US" u="sng" dirty="0">
                <a:solidFill>
                  <a:srgbClr val="414142"/>
                </a:solidFill>
                <a:latin typeface="aller"/>
              </a:rPr>
              <a:t>CV of their first order</a:t>
            </a:r>
            <a:r>
              <a:rPr lang="en-US" dirty="0">
                <a:solidFill>
                  <a:srgbClr val="414142"/>
                </a:solidFill>
                <a:latin typeface="aller"/>
              </a:rPr>
              <a:t>.</a:t>
            </a:r>
            <a:endParaRPr lang="en-US" dirty="0"/>
          </a:p>
        </p:txBody>
      </p:sp>
    </p:spTree>
    <p:extLst>
      <p:ext uri="{BB962C8B-B14F-4D97-AF65-F5344CB8AC3E}">
        <p14:creationId xmlns="" xmlns:p14="http://schemas.microsoft.com/office/powerpoint/2010/main" val="424436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33083" y="-322730"/>
            <a:ext cx="12190154" cy="6858000"/>
          </a:xfrm>
          <a:prstGeom prst="rect">
            <a:avLst/>
          </a:prstGeom>
        </p:spPr>
      </p:pic>
    </p:spTree>
    <p:extLst>
      <p:ext uri="{BB962C8B-B14F-4D97-AF65-F5344CB8AC3E}">
        <p14:creationId xmlns="" xmlns:p14="http://schemas.microsoft.com/office/powerpoint/2010/main" val="1510238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0" y="-99929"/>
            <a:ext cx="12388459" cy="6957929"/>
            <a:chOff x="0" y="-99929"/>
            <a:chExt cx="12388459" cy="6957929"/>
          </a:xfrm>
        </p:grpSpPr>
        <p:grpSp>
          <p:nvGrpSpPr>
            <p:cNvPr id="3" name="Group 28"/>
            <p:cNvGrpSpPr/>
            <p:nvPr/>
          </p:nvGrpSpPr>
          <p:grpSpPr>
            <a:xfrm>
              <a:off x="0" y="-99929"/>
              <a:ext cx="12388459" cy="6957929"/>
              <a:chOff x="0" y="-99929"/>
              <a:chExt cx="12388459" cy="6957929"/>
            </a:xfrm>
          </p:grpSpPr>
          <p:grpSp>
            <p:nvGrpSpPr>
              <p:cNvPr id="7" name="Group 25"/>
              <p:cNvGrpSpPr/>
              <p:nvPr/>
            </p:nvGrpSpPr>
            <p:grpSpPr>
              <a:xfrm>
                <a:off x="0" y="-99929"/>
                <a:ext cx="12388459" cy="6957929"/>
                <a:chOff x="0" y="-99929"/>
                <a:chExt cx="12388459" cy="6957929"/>
              </a:xfrm>
            </p:grpSpPr>
            <p:grpSp>
              <p:nvGrpSpPr>
                <p:cNvPr id="10" name="Group 21"/>
                <p:cNvGrpSpPr/>
                <p:nvPr/>
              </p:nvGrpSpPr>
              <p:grpSpPr>
                <a:xfrm>
                  <a:off x="0" y="-99929"/>
                  <a:ext cx="12388459" cy="6957929"/>
                  <a:chOff x="0" y="-99929"/>
                  <a:chExt cx="12388459" cy="6957929"/>
                </a:xfrm>
              </p:grpSpPr>
              <p:grpSp>
                <p:nvGrpSpPr>
                  <p:cNvPr id="13" name="Group 15"/>
                  <p:cNvGrpSpPr/>
                  <p:nvPr/>
                </p:nvGrpSpPr>
                <p:grpSpPr>
                  <a:xfrm>
                    <a:off x="0" y="-99929"/>
                    <a:ext cx="12388459" cy="6957929"/>
                    <a:chOff x="0" y="-99929"/>
                    <a:chExt cx="12388459" cy="6957929"/>
                  </a:xfrm>
                </p:grpSpPr>
                <p:grpSp>
                  <p:nvGrpSpPr>
                    <p:cNvPr id="16" name="Group 12"/>
                    <p:cNvGrpSpPr/>
                    <p:nvPr/>
                  </p:nvGrpSpPr>
                  <p:grpSpPr>
                    <a:xfrm>
                      <a:off x="0" y="-99929"/>
                      <a:ext cx="12388459" cy="6957929"/>
                      <a:chOff x="0" y="-99929"/>
                      <a:chExt cx="12388459" cy="6957929"/>
                    </a:xfrm>
                  </p:grpSpPr>
                  <p:grpSp>
                    <p:nvGrpSpPr>
                      <p:cNvPr id="21" name="Group 9"/>
                      <p:cNvGrpSpPr/>
                      <p:nvPr/>
                    </p:nvGrpSpPr>
                    <p:grpSpPr>
                      <a:xfrm>
                        <a:off x="0" y="-99929"/>
                        <a:ext cx="12388459" cy="6957929"/>
                        <a:chOff x="0" y="-99929"/>
                        <a:chExt cx="12388459" cy="6957929"/>
                      </a:xfrm>
                    </p:grpSpPr>
                    <p:grpSp>
                      <p:nvGrpSpPr>
                        <p:cNvPr id="22" name="Group 6"/>
                        <p:cNvGrpSpPr/>
                        <p:nvPr/>
                      </p:nvGrpSpPr>
                      <p:grpSpPr>
                        <a:xfrm>
                          <a:off x="0" y="-99929"/>
                          <a:ext cx="12388459" cy="6957929"/>
                          <a:chOff x="0" y="-99929"/>
                          <a:chExt cx="12388459" cy="6957929"/>
                        </a:xfrm>
                      </p:grpSpPr>
                      <p:pic>
                        <p:nvPicPr>
                          <p:cNvPr id="4" name="Picture 3"/>
                          <p:cNvPicPr>
                            <a:picLocks noChangeAspect="1"/>
                          </p:cNvPicPr>
                          <p:nvPr/>
                        </p:nvPicPr>
                        <p:blipFill>
                          <a:blip r:embed="rId2" cstate="print"/>
                          <a:stretch>
                            <a:fillRect/>
                          </a:stretch>
                        </p:blipFill>
                        <p:spPr>
                          <a:xfrm>
                            <a:off x="0" y="-99929"/>
                            <a:ext cx="12388459" cy="6957929"/>
                          </a:xfrm>
                          <a:prstGeom prst="rect">
                            <a:avLst/>
                          </a:prstGeom>
                        </p:spPr>
                      </p:pic>
                      <p:sp>
                        <p:nvSpPr>
                          <p:cNvPr id="5" name="Oval 4"/>
                          <p:cNvSpPr/>
                          <p:nvPr/>
                        </p:nvSpPr>
                        <p:spPr>
                          <a:xfrm>
                            <a:off x="836022" y="2690949"/>
                            <a:ext cx="1149531" cy="1097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66707" y="2690949"/>
                            <a:ext cx="1149531" cy="1097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836022" y="3024145"/>
                          <a:ext cx="1149531" cy="461665"/>
                        </a:xfrm>
                        <a:prstGeom prst="rect">
                          <a:avLst/>
                        </a:prstGeom>
                        <a:noFill/>
                      </p:spPr>
                      <p:txBody>
                        <a:bodyPr wrap="square" rtlCol="0">
                          <a:spAutoFit/>
                        </a:bodyPr>
                        <a:lstStyle/>
                        <a:p>
                          <a:pPr algn="ctr"/>
                          <a:r>
                            <a:rPr lang="en-US" sz="2400" dirty="0" smtClean="0">
                              <a:solidFill>
                                <a:schemeClr val="bg1"/>
                              </a:solidFill>
                              <a:latin typeface="Arial" panose="020B0604020202020204" pitchFamily="34" charset="0"/>
                              <a:cs typeface="Arial" panose="020B0604020202020204" pitchFamily="34" charset="0"/>
                            </a:rPr>
                            <a:t>Lance</a:t>
                          </a:r>
                          <a:endParaRPr 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6866706" y="3024145"/>
                          <a:ext cx="1149531" cy="461665"/>
                        </a:xfrm>
                        <a:prstGeom prst="rect">
                          <a:avLst/>
                        </a:prstGeom>
                        <a:noFill/>
                      </p:spPr>
                      <p:txBody>
                        <a:bodyPr wrap="square" rtlCol="0">
                          <a:spAutoFit/>
                        </a:bodyPr>
                        <a:lstStyle/>
                        <a:p>
                          <a:pPr algn="ctr"/>
                          <a:r>
                            <a:rPr lang="en-US" sz="2400" dirty="0" smtClean="0">
                              <a:solidFill>
                                <a:schemeClr val="bg1"/>
                              </a:solidFill>
                              <a:latin typeface="Arial" panose="020B0604020202020204" pitchFamily="34" charset="0"/>
                              <a:cs typeface="Arial" panose="020B0604020202020204" pitchFamily="34" charset="0"/>
                            </a:rPr>
                            <a:t>Lance</a:t>
                          </a:r>
                          <a:endParaRPr lang="en-US" sz="2400" dirty="0">
                            <a:solidFill>
                              <a:schemeClr val="bg1"/>
                            </a:solidFill>
                            <a:latin typeface="Arial" panose="020B0604020202020204" pitchFamily="34" charset="0"/>
                            <a:cs typeface="Arial" panose="020B0604020202020204" pitchFamily="34" charset="0"/>
                          </a:endParaRPr>
                        </a:p>
                      </p:txBody>
                    </p:sp>
                  </p:grpSp>
                  <p:sp>
                    <p:nvSpPr>
                      <p:cNvPr id="11" name="Oval 10"/>
                      <p:cNvSpPr/>
                      <p:nvPr/>
                    </p:nvSpPr>
                    <p:spPr>
                      <a:xfrm>
                        <a:off x="2782389" y="3984172"/>
                        <a:ext cx="1071154" cy="1084218"/>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23509" y="3958046"/>
                        <a:ext cx="1071154" cy="1084218"/>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860766" y="4315489"/>
                      <a:ext cx="1045029"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Rachel</a:t>
                      </a:r>
                      <a:endParaRPr lang="en-US"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4188824" y="4315489"/>
                      <a:ext cx="1045029" cy="369332"/>
                    </a:xfrm>
                    <a:prstGeom prst="rect">
                      <a:avLst/>
                    </a:prstGeom>
                    <a:noFill/>
                  </p:spPr>
                  <p:txBody>
                    <a:bodyPr wrap="square" rtlCol="0">
                      <a:spAutoFit/>
                    </a:bodyPr>
                    <a:lstStyle/>
                    <a:p>
                      <a:r>
                        <a:rPr lang="en-US" dirty="0" err="1" smtClean="0">
                          <a:solidFill>
                            <a:schemeClr val="bg1"/>
                          </a:solidFill>
                          <a:latin typeface="Arial" panose="020B0604020202020204" pitchFamily="34" charset="0"/>
                          <a:cs typeface="Arial" panose="020B0604020202020204" pitchFamily="34" charset="0"/>
                        </a:rPr>
                        <a:t>Chauna</a:t>
                      </a:r>
                      <a:endParaRPr lang="en-US" dirty="0">
                        <a:solidFill>
                          <a:schemeClr val="bg1"/>
                        </a:solidFill>
                        <a:latin typeface="Arial" panose="020B0604020202020204" pitchFamily="34" charset="0"/>
                        <a:cs typeface="Arial" panose="020B0604020202020204" pitchFamily="34" charset="0"/>
                      </a:endParaRPr>
                    </a:p>
                  </p:txBody>
                </p:sp>
              </p:grpSp>
              <p:sp>
                <p:nvSpPr>
                  <p:cNvPr id="17" name="Oval 16"/>
                  <p:cNvSpPr/>
                  <p:nvPr/>
                </p:nvSpPr>
                <p:spPr>
                  <a:xfrm>
                    <a:off x="8098971" y="4937760"/>
                    <a:ext cx="796835" cy="82296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830491" y="5155474"/>
                    <a:ext cx="849086" cy="82296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453411" y="4885508"/>
                    <a:ext cx="796835" cy="822960"/>
                  </a:xfrm>
                  <a:prstGeom prst="ellipse">
                    <a:avLst/>
                  </a:prstGeom>
                  <a:solidFill>
                    <a:srgbClr val="92D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74873" y="5204060"/>
                  <a:ext cx="1045029"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Rachel</a:t>
                  </a:r>
                  <a:endParaRPr lang="en-US" sz="14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8693330" y="5411232"/>
                  <a:ext cx="1045029" cy="307777"/>
                </a:xfrm>
                <a:prstGeom prst="rect">
                  <a:avLst/>
                </a:prstGeom>
                <a:noFill/>
              </p:spPr>
              <p:txBody>
                <a:bodyPr wrap="square" rtlCol="0">
                  <a:spAutoFit/>
                </a:bodyPr>
                <a:lstStyle/>
                <a:p>
                  <a:pPr algn="ctr"/>
                  <a:r>
                    <a:rPr lang="en-US" sz="1400" dirty="0" err="1" smtClean="0">
                      <a:solidFill>
                        <a:schemeClr val="bg1"/>
                      </a:solidFill>
                      <a:latin typeface="Arial" panose="020B0604020202020204" pitchFamily="34" charset="0"/>
                      <a:cs typeface="Arial" panose="020B0604020202020204" pitchFamily="34" charset="0"/>
                    </a:rPr>
                    <a:t>Chauna</a:t>
                  </a:r>
                  <a:endParaRPr lang="en-US" sz="14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9353005" y="5129465"/>
                  <a:ext cx="1045029"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Karen</a:t>
                  </a:r>
                  <a:endParaRPr lang="en-US" sz="1400" dirty="0">
                    <a:solidFill>
                      <a:schemeClr val="bg1"/>
                    </a:solidFill>
                    <a:latin typeface="Arial" panose="020B0604020202020204" pitchFamily="34" charset="0"/>
                    <a:cs typeface="Arial" panose="020B0604020202020204" pitchFamily="34" charset="0"/>
                  </a:endParaRPr>
                </a:p>
              </p:txBody>
            </p:sp>
          </p:grpSp>
          <p:sp>
            <p:nvSpPr>
              <p:cNvPr id="25" name="Oval 24"/>
              <p:cNvSpPr/>
              <p:nvPr/>
            </p:nvSpPr>
            <p:spPr>
              <a:xfrm>
                <a:off x="9851828" y="4114800"/>
                <a:ext cx="796835" cy="822960"/>
              </a:xfrm>
              <a:prstGeom prst="ellipse">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596410" y="4284618"/>
                <a:ext cx="796835" cy="822960"/>
              </a:xfrm>
              <a:prstGeom prst="ellipse">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1301803" y="4160522"/>
                <a:ext cx="796835" cy="822960"/>
              </a:xfrm>
              <a:prstGeom prst="ellipse">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9727730" y="4361795"/>
              <a:ext cx="1045029"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Jane</a:t>
              </a:r>
              <a:endParaRPr lang="en-US" sz="140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0452719" y="4542209"/>
              <a:ext cx="1045029"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Ken</a:t>
              </a:r>
              <a:endParaRPr lang="en-US" sz="1400"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11197301" y="4434385"/>
              <a:ext cx="1045029"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Bob</a:t>
              </a:r>
              <a:endParaRPr lang="en-US" sz="14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1692855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Company</a:t>
            </a:r>
            <a:br>
              <a:rPr lang="en-US" sz="4800" dirty="0" smtClean="0"/>
            </a:br>
            <a:endParaRPr lang="en-US" sz="4800" dirty="0"/>
          </a:p>
        </p:txBody>
      </p:sp>
      <p:sp>
        <p:nvSpPr>
          <p:cNvPr id="3" name="Content Placeholder 2"/>
          <p:cNvSpPr>
            <a:spLocks noGrp="1"/>
          </p:cNvSpPr>
          <p:nvPr>
            <p:ph idx="1"/>
          </p:nvPr>
        </p:nvSpPr>
        <p:spPr>
          <a:xfrm>
            <a:off x="626924" y="1660731"/>
            <a:ext cx="10353762" cy="4058751"/>
          </a:xfrm>
        </p:spPr>
        <p:txBody>
          <a:bodyPr>
            <a:normAutofit fontScale="92500" lnSpcReduction="20000"/>
          </a:bodyPr>
          <a:lstStyle/>
          <a:p>
            <a:r>
              <a:rPr lang="en-US" dirty="0" smtClean="0"/>
              <a:t>  </a:t>
            </a:r>
            <a:r>
              <a:rPr lang="en-US" sz="4400" dirty="0" smtClean="0"/>
              <a:t>Started in 2016 overseas </a:t>
            </a:r>
          </a:p>
          <a:p>
            <a:r>
              <a:rPr lang="en-US" sz="4400" dirty="0" smtClean="0"/>
              <a:t>Launch in the U.S. only a few short years ago located in salt lake city</a:t>
            </a:r>
          </a:p>
          <a:p>
            <a:r>
              <a:rPr lang="en-US" sz="4400" dirty="0" smtClean="0"/>
              <a:t>One of the fastest growing companies in the home based business  industry</a:t>
            </a:r>
          </a:p>
          <a:p>
            <a:r>
              <a:rPr lang="en-US" sz="4400" dirty="0" smtClean="0"/>
              <a:t> 70+ yr  100 billion + worldwide industry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3063" y="0"/>
            <a:ext cx="12192000" cy="6858000"/>
          </a:xfrm>
          <a:prstGeom prst="rect">
            <a:avLst/>
          </a:prstGeom>
        </p:spPr>
      </p:pic>
      <p:sp>
        <p:nvSpPr>
          <p:cNvPr id="5" name="Oval 4"/>
          <p:cNvSpPr/>
          <p:nvPr/>
        </p:nvSpPr>
        <p:spPr>
          <a:xfrm>
            <a:off x="2377440" y="1371600"/>
            <a:ext cx="1084217" cy="1097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538755" y="822960"/>
            <a:ext cx="1084217" cy="1097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75411" y="1735574"/>
            <a:ext cx="888274" cy="369332"/>
          </a:xfrm>
          <a:prstGeom prst="rect">
            <a:avLst/>
          </a:prstGeom>
          <a:noFill/>
        </p:spPr>
        <p:txBody>
          <a:bodyPr wrap="square" rtlCol="0">
            <a:spAutoFit/>
          </a:bodyPr>
          <a:lstStyle/>
          <a:p>
            <a:pPr algn="ctr"/>
            <a:r>
              <a:rPr lang="en-US" dirty="0" smtClean="0">
                <a:solidFill>
                  <a:schemeClr val="bg1"/>
                </a:solidFill>
                <a:latin typeface="Arial" panose="020B0604020202020204" pitchFamily="34" charset="0"/>
                <a:cs typeface="Arial" panose="020B0604020202020204" pitchFamily="34" charset="0"/>
              </a:rPr>
              <a:t>You</a:t>
            </a:r>
            <a:endParaRPr lang="en-US"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8636726" y="1186934"/>
            <a:ext cx="888274" cy="369332"/>
          </a:xfrm>
          <a:prstGeom prst="rect">
            <a:avLst/>
          </a:prstGeom>
          <a:noFill/>
        </p:spPr>
        <p:txBody>
          <a:bodyPr wrap="square" rtlCol="0">
            <a:spAutoFit/>
          </a:bodyPr>
          <a:lstStyle/>
          <a:p>
            <a:pPr algn="ctr"/>
            <a:r>
              <a:rPr lang="en-US" dirty="0" smtClean="0">
                <a:solidFill>
                  <a:schemeClr val="bg1"/>
                </a:solidFill>
                <a:latin typeface="Arial" panose="020B0604020202020204" pitchFamily="34" charset="0"/>
                <a:cs typeface="Arial" panose="020B0604020202020204" pitchFamily="34" charset="0"/>
              </a:rPr>
              <a:t>You</a:t>
            </a:r>
            <a:endParaRPr lang="en-US" dirty="0">
              <a:solidFill>
                <a:schemeClr val="bg1"/>
              </a:solidFill>
              <a:latin typeface="Arial" panose="020B0604020202020204" pitchFamily="34" charset="0"/>
              <a:cs typeface="Arial" panose="020B0604020202020204" pitchFamily="34" charset="0"/>
            </a:endParaRPr>
          </a:p>
        </p:txBody>
      </p:sp>
      <p:sp>
        <p:nvSpPr>
          <p:cNvPr id="9" name="Oval 8"/>
          <p:cNvSpPr/>
          <p:nvPr/>
        </p:nvSpPr>
        <p:spPr>
          <a:xfrm>
            <a:off x="4219303" y="1828800"/>
            <a:ext cx="875211" cy="757646"/>
          </a:xfrm>
          <a:prstGeom prst="ellipse">
            <a:avLst/>
          </a:prstGeom>
          <a:solidFill>
            <a:srgbClr val="FF78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476412" y="1347260"/>
            <a:ext cx="875211" cy="757646"/>
          </a:xfrm>
          <a:prstGeom prst="ellipse">
            <a:avLst/>
          </a:prstGeom>
          <a:solidFill>
            <a:srgbClr val="FF78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81354" y="1186934"/>
            <a:ext cx="875211" cy="7576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07480" y="1381091"/>
            <a:ext cx="877388"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Lance</a:t>
            </a:r>
            <a:endParaRPr lang="en-US"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10475324" y="1556266"/>
            <a:ext cx="877388" cy="338554"/>
          </a:xfrm>
          <a:prstGeom prst="rect">
            <a:avLst/>
          </a:prstGeom>
          <a:noFill/>
        </p:spPr>
        <p:txBody>
          <a:bodyPr wrap="square" rtlCol="0">
            <a:spAutoFit/>
          </a:bodyPr>
          <a:lstStyle/>
          <a:p>
            <a:r>
              <a:rPr lang="en-US" sz="1600" dirty="0" err="1" smtClean="0">
                <a:solidFill>
                  <a:schemeClr val="bg1"/>
                </a:solidFill>
                <a:latin typeface="Arial" panose="020B0604020202020204" pitchFamily="34" charset="0"/>
                <a:cs typeface="Arial" panose="020B0604020202020204" pitchFamily="34" charset="0"/>
              </a:rPr>
              <a:t>Mindee</a:t>
            </a:r>
            <a:endParaRPr lang="en-US" sz="1600"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4262846" y="2038346"/>
            <a:ext cx="877388" cy="338554"/>
          </a:xfrm>
          <a:prstGeom prst="rect">
            <a:avLst/>
          </a:prstGeom>
          <a:noFill/>
        </p:spPr>
        <p:txBody>
          <a:bodyPr wrap="square" rtlCol="0">
            <a:spAutoFit/>
          </a:bodyPr>
          <a:lstStyle/>
          <a:p>
            <a:r>
              <a:rPr lang="en-US" sz="1600" dirty="0" err="1" smtClean="0">
                <a:solidFill>
                  <a:schemeClr val="bg1"/>
                </a:solidFill>
                <a:latin typeface="Arial" panose="020B0604020202020204" pitchFamily="34" charset="0"/>
                <a:cs typeface="Arial" panose="020B0604020202020204" pitchFamily="34" charset="0"/>
              </a:rPr>
              <a:t>Mindee</a:t>
            </a:r>
            <a:endParaRPr lang="en-US" sz="1600" dirty="0">
              <a:solidFill>
                <a:schemeClr val="bg1"/>
              </a:solidFill>
              <a:latin typeface="Arial" panose="020B0604020202020204" pitchFamily="34" charset="0"/>
              <a:cs typeface="Arial" panose="020B0604020202020204" pitchFamily="34" charset="0"/>
            </a:endParaRPr>
          </a:p>
        </p:txBody>
      </p:sp>
      <p:sp>
        <p:nvSpPr>
          <p:cNvPr id="15" name="Oval 14"/>
          <p:cNvSpPr/>
          <p:nvPr/>
        </p:nvSpPr>
        <p:spPr>
          <a:xfrm>
            <a:off x="8551818" y="4282048"/>
            <a:ext cx="875211" cy="7576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82298" y="4491594"/>
            <a:ext cx="877388" cy="338554"/>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Matt</a:t>
            </a:r>
            <a:endParaRPr lang="en-US" sz="1600" dirty="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693420" y="1844189"/>
            <a:ext cx="875211" cy="7576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19546" y="2038346"/>
            <a:ext cx="877388"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Lance</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54555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169837" cy="6858000"/>
          </a:xfrm>
          <a:prstGeom prst="rect">
            <a:avLst/>
          </a:prstGeom>
        </p:spPr>
      </p:pic>
    </p:spTree>
    <p:extLst>
      <p:ext uri="{BB962C8B-B14F-4D97-AF65-F5344CB8AC3E}">
        <p14:creationId xmlns="" xmlns:p14="http://schemas.microsoft.com/office/powerpoint/2010/main" val="2832506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52556DE-DE3D-4DCB-A111-FD336227393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16000" y="838200"/>
            <a:ext cx="10261600" cy="5867400"/>
          </a:xfrm>
          <a:prstGeom prst="rect">
            <a:avLst/>
          </a:prstGeom>
        </p:spPr>
      </p:pic>
    </p:spTree>
    <p:extLst>
      <p:ext uri="{BB962C8B-B14F-4D97-AF65-F5344CB8AC3E}">
        <p14:creationId xmlns="" xmlns:p14="http://schemas.microsoft.com/office/powerpoint/2010/main" val="2142237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925" y="4078941"/>
            <a:ext cx="10353762" cy="970450"/>
          </a:xfrm>
        </p:spPr>
        <p:txBody>
          <a:bodyPr>
            <a:normAutofit fontScale="90000"/>
          </a:bodyPr>
          <a:lstStyle/>
          <a:p>
            <a:r>
              <a:rPr lang="en-US" dirty="0" smtClean="0"/>
              <a:t>Two Team weekly Pay: Earn 10%-20%</a:t>
            </a:r>
            <a:br>
              <a:rPr lang="en-US" dirty="0" smtClean="0"/>
            </a:br>
            <a:r>
              <a:rPr lang="en-US" dirty="0" smtClean="0"/>
              <a:t>on your lesser team based on your sales volume rank </a:t>
            </a:r>
            <a:r>
              <a:rPr lang="en-US" sz="2700" dirty="0" smtClean="0"/>
              <a:t>(example 15%)</a:t>
            </a:r>
            <a:r>
              <a:rPr lang="en-US" sz="4900" dirty="0" smtClean="0"/>
              <a:t> </a:t>
            </a:r>
            <a:r>
              <a:rPr lang="en-US" sz="7200" dirty="0" smtClean="0"/>
              <a:t> </a:t>
            </a:r>
            <a:r>
              <a:rPr lang="en-US" sz="4800" dirty="0" smtClean="0"/>
              <a:t>volume from all sales- </a:t>
            </a:r>
            <a:r>
              <a:rPr lang="en-US" dirty="0" smtClean="0"/>
              <a:t>1</a:t>
            </a:r>
            <a:r>
              <a:rPr lang="en-US" baseline="30000" dirty="0" smtClean="0"/>
              <a:t>st</a:t>
            </a:r>
            <a:r>
              <a:rPr lang="en-US" dirty="0" smtClean="0"/>
              <a:t> orders /all rep purchases including monthly auto ships/customers  </a:t>
            </a:r>
            <a:r>
              <a:rPr lang="en-US" sz="4800" dirty="0" smtClean="0"/>
              <a:t>left = 2500          right = 3000 </a:t>
            </a:r>
            <a:br>
              <a:rPr lang="en-US" sz="4800" dirty="0" smtClean="0"/>
            </a:br>
            <a:r>
              <a:rPr lang="en-US" sz="4800" dirty="0" smtClean="0"/>
              <a:t> 15% of 2500=</a:t>
            </a:r>
            <a:r>
              <a:rPr lang="en-US" sz="4900" dirty="0" smtClean="0"/>
              <a:t> </a:t>
            </a:r>
            <a:r>
              <a:rPr lang="en-US" dirty="0" smtClean="0"/>
              <a:t>$375 wk</a:t>
            </a:r>
            <a:br>
              <a:rPr lang="en-US" dirty="0" smtClean="0"/>
            </a:br>
            <a:r>
              <a:rPr lang="en-US" dirty="0" smtClean="0"/>
              <a:t> $500 excess volume on right carries over</a:t>
            </a:r>
            <a:br>
              <a:rPr lang="en-US" dirty="0" smtClean="0"/>
            </a:br>
            <a:r>
              <a:rPr lang="en-US" sz="3100" dirty="0" smtClean="0"/>
              <a:t>max payout $20,000 per week </a:t>
            </a: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169837" cy="6858000"/>
          </a:xfrm>
          <a:prstGeom prst="rect">
            <a:avLst/>
          </a:prstGeom>
        </p:spPr>
      </p:pic>
    </p:spTree>
    <p:extLst>
      <p:ext uri="{BB962C8B-B14F-4D97-AF65-F5344CB8AC3E}">
        <p14:creationId xmlns="" xmlns:p14="http://schemas.microsoft.com/office/powerpoint/2010/main" val="2832506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52556DE-DE3D-4DCB-A111-FD336227393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16000" y="838200"/>
            <a:ext cx="10261600" cy="5867400"/>
          </a:xfrm>
          <a:prstGeom prst="rect">
            <a:avLst/>
          </a:prstGeom>
        </p:spPr>
      </p:pic>
    </p:spTree>
    <p:extLst>
      <p:ext uri="{BB962C8B-B14F-4D97-AF65-F5344CB8AC3E}">
        <p14:creationId xmlns="" xmlns:p14="http://schemas.microsoft.com/office/powerpoint/2010/main" val="2142237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490" y="3254188"/>
            <a:ext cx="10596886" cy="2537012"/>
          </a:xfrm>
        </p:spPr>
        <p:txBody>
          <a:bodyPr>
            <a:normAutofit fontScale="90000"/>
          </a:bodyPr>
          <a:lstStyle/>
          <a:p>
            <a:r>
              <a:rPr lang="en-US" sz="4900" b="1" dirty="0" smtClean="0"/>
              <a:t>Next Step</a:t>
            </a:r>
            <a:r>
              <a:rPr lang="en-US" dirty="0" smtClean="0"/>
              <a:t/>
            </a:r>
            <a:br>
              <a:rPr lang="en-US" dirty="0" smtClean="0"/>
            </a:br>
            <a:r>
              <a:rPr lang="en-US" dirty="0" smtClean="0"/>
              <a:t> </a:t>
            </a:r>
            <a:r>
              <a:rPr lang="en-US" b="1" dirty="0" smtClean="0">
                <a:solidFill>
                  <a:srgbClr val="FFFF00"/>
                </a:solidFill>
              </a:rPr>
              <a:t>Need more info- </a:t>
            </a:r>
            <a:r>
              <a:rPr lang="en-US" dirty="0" smtClean="0"/>
              <a:t>100% epic (</a:t>
            </a:r>
            <a:r>
              <a:rPr lang="en-US" dirty="0" err="1" smtClean="0"/>
              <a:t>facebook</a:t>
            </a:r>
            <a:r>
              <a:rPr lang="en-US" dirty="0" smtClean="0"/>
              <a:t>)</a:t>
            </a:r>
            <a:br>
              <a:rPr lang="en-US" dirty="0" smtClean="0"/>
            </a:br>
            <a:r>
              <a:rPr lang="en-US" dirty="0" smtClean="0"/>
              <a:t>try products/follow up call</a:t>
            </a:r>
            <a:br>
              <a:rPr lang="en-US" dirty="0" smtClean="0"/>
            </a:br>
            <a:r>
              <a:rPr lang="en-US" sz="2700" dirty="0" err="1" smtClean="0"/>
              <a:t>tue</a:t>
            </a:r>
            <a:r>
              <a:rPr lang="en-US" sz="2700" dirty="0" smtClean="0"/>
              <a:t>/</a:t>
            </a:r>
            <a:r>
              <a:rPr lang="en-US" sz="2700" dirty="0" err="1" smtClean="0"/>
              <a:t>thur</a:t>
            </a:r>
            <a:r>
              <a:rPr lang="en-US" sz="2700" dirty="0" smtClean="0"/>
              <a:t> 8pm EST  zoom id  719 402 5698  bobby</a:t>
            </a:r>
            <a:r>
              <a:rPr lang="en-US" dirty="0" smtClean="0"/>
              <a:t/>
            </a:r>
            <a:br>
              <a:rPr lang="en-US" dirty="0" smtClean="0"/>
            </a:br>
            <a:r>
              <a:rPr lang="en-US" sz="2700" dirty="0" err="1" smtClean="0"/>
              <a:t>tue</a:t>
            </a:r>
            <a:r>
              <a:rPr lang="en-US" sz="2700" dirty="0" smtClean="0"/>
              <a:t>/</a:t>
            </a:r>
            <a:r>
              <a:rPr lang="en-US" sz="2700" dirty="0" err="1" smtClean="0"/>
              <a:t>thur</a:t>
            </a:r>
            <a:r>
              <a:rPr lang="en-US" sz="2700" dirty="0" smtClean="0"/>
              <a:t> 9pm EST zoom id 895 2623 7385  company</a:t>
            </a:r>
            <a:r>
              <a:rPr lang="en-US" dirty="0" smtClean="0"/>
              <a:t/>
            </a:r>
            <a:br>
              <a:rPr lang="en-US" dirty="0" smtClean="0"/>
            </a:br>
            <a:r>
              <a:rPr lang="en-US" sz="4400" b="1" dirty="0" smtClean="0"/>
              <a:t> </a:t>
            </a:r>
            <a:r>
              <a:rPr lang="en-US" sz="4400" b="1" dirty="0" smtClean="0">
                <a:solidFill>
                  <a:srgbClr val="FFFF00"/>
                </a:solidFill>
              </a:rPr>
              <a:t>Join us </a:t>
            </a:r>
            <a:r>
              <a:rPr lang="en-US" dirty="0" smtClean="0"/>
              <a:t>- As long as you have the </a:t>
            </a:r>
            <a:r>
              <a:rPr lang="en-US" dirty="0" smtClean="0"/>
              <a:t>desire—Let’s </a:t>
            </a:r>
            <a:r>
              <a:rPr lang="en-US" dirty="0" smtClean="0"/>
              <a:t>get started and begin earning </a:t>
            </a:r>
            <a:br>
              <a:rPr lang="en-US" dirty="0" smtClean="0"/>
            </a:br>
            <a:r>
              <a:rPr lang="en-US" dirty="0" smtClean="0"/>
              <a:t/>
            </a:r>
            <a:br>
              <a:rPr lang="en-US" dirty="0" smtClean="0"/>
            </a:br>
            <a:r>
              <a:rPr lang="en-US" dirty="0" smtClean="0"/>
              <a:t>pick your starting products then follow the getting stated plan we lay out for you </a:t>
            </a:r>
            <a:br>
              <a:rPr lang="en-US" dirty="0" smtClean="0"/>
            </a:br>
            <a:r>
              <a:rPr lang="en-US" dirty="0" smtClean="0"/>
              <a:t>will work with you every step of the way</a:t>
            </a:r>
            <a:br>
              <a:rPr lang="en-US" dirty="0" smtClean="0"/>
            </a:br>
            <a:r>
              <a:rPr lang="en-US" dirty="0" smtClean="0"/>
              <a:t> </a:t>
            </a: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052545" cy="6766560"/>
          </a:xfrm>
          <a:prstGeom prst="rect">
            <a:avLst/>
          </a:prstGeom>
        </p:spPr>
      </p:pic>
    </p:spTree>
    <p:extLst>
      <p:ext uri="{BB962C8B-B14F-4D97-AF65-F5344CB8AC3E}">
        <p14:creationId xmlns="" xmlns:p14="http://schemas.microsoft.com/office/powerpoint/2010/main" val="1800349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understanding the logic is more important than understanding the details of the plan</a:t>
            </a:r>
            <a:br>
              <a:rPr lang="en-US" dirty="0" smtClean="0"/>
            </a:br>
            <a:r>
              <a:rPr lang="en-US" dirty="0" smtClean="0"/>
              <a:t> </a:t>
            </a:r>
            <a:endParaRPr lang="en-US" dirty="0"/>
          </a:p>
        </p:txBody>
      </p:sp>
      <p:sp>
        <p:nvSpPr>
          <p:cNvPr id="3" name="Content Placeholder 2"/>
          <p:cNvSpPr>
            <a:spLocks noGrp="1"/>
          </p:cNvSpPr>
          <p:nvPr>
            <p:ph idx="1"/>
          </p:nvPr>
        </p:nvSpPr>
        <p:spPr/>
        <p:txBody>
          <a:bodyPr>
            <a:noAutofit/>
          </a:bodyPr>
          <a:lstStyle/>
          <a:p>
            <a:pPr marL="609585" indent="-457189">
              <a:lnSpc>
                <a:spcPct val="115000"/>
              </a:lnSpc>
              <a:buSzPts val="1800"/>
              <a:buChar char="●"/>
            </a:pPr>
            <a:r>
              <a:rPr lang="en-US" sz="2400" dirty="0" smtClean="0"/>
              <a:t>Everybody want  long lasting health / </a:t>
            </a:r>
            <a:r>
              <a:rPr lang="en-US" sz="1800" dirty="0" smtClean="0"/>
              <a:t>millions and millions take supplements </a:t>
            </a:r>
          </a:p>
          <a:p>
            <a:pPr marL="609585" indent="-457189">
              <a:lnSpc>
                <a:spcPct val="115000"/>
              </a:lnSpc>
              <a:buSzPts val="1800"/>
              <a:buChar char="●"/>
            </a:pPr>
            <a:r>
              <a:rPr lang="en-US" sz="2400" dirty="0" smtClean="0"/>
              <a:t> With this pandemic, so many people  have been financially effected.</a:t>
            </a:r>
          </a:p>
          <a:p>
            <a:pPr marL="609585" indent="-457189">
              <a:lnSpc>
                <a:spcPct val="115000"/>
              </a:lnSpc>
              <a:buSzPts val="1800"/>
              <a:buChar char="●"/>
            </a:pPr>
            <a:r>
              <a:rPr lang="en-US" sz="2400" dirty="0" smtClean="0"/>
              <a:t>More people then ever are now open to working from home as a primary income or a side hustle  </a:t>
            </a:r>
          </a:p>
          <a:p>
            <a:pPr marL="609585" indent="-457189">
              <a:lnSpc>
                <a:spcPct val="115000"/>
              </a:lnSpc>
              <a:buSzPts val="1800"/>
              <a:buChar char="●"/>
            </a:pPr>
            <a:r>
              <a:rPr lang="en-US" sz="2400" dirty="0" smtClean="0"/>
              <a:t>No financial risk        work this business around your busy lifestyle</a:t>
            </a:r>
          </a:p>
          <a:p>
            <a:pPr marL="609585" indent="-457189">
              <a:lnSpc>
                <a:spcPct val="115000"/>
              </a:lnSpc>
              <a:buSzPts val="1800"/>
              <a:buChar char="●"/>
            </a:pPr>
            <a:r>
              <a:rPr lang="en-US" sz="2400" dirty="0" smtClean="0"/>
              <a:t>  Extra income        6 figure potential        Time freedom</a:t>
            </a:r>
          </a:p>
          <a:p>
            <a:pPr marL="609585" indent="-457189">
              <a:lnSpc>
                <a:spcPct val="115000"/>
              </a:lnSpc>
              <a:buSzPts val="1800"/>
              <a:buChar char="●"/>
            </a:pPr>
            <a:r>
              <a:rPr lang="en-US" sz="2400" dirty="0" smtClean="0"/>
              <a:t>Many see the value of working to create a leveraged income instead of just trading time for money in the 45 year plan</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
          <p:cNvPicPr preferRelativeResize="0"/>
          <p:nvPr/>
        </p:nvPicPr>
        <p:blipFill rotWithShape="1">
          <a:blip r:embed="rId3" cstate="print">
            <a:alphaModFix/>
          </a:blip>
          <a:srcRect/>
          <a:stretch/>
        </p:blipFill>
        <p:spPr>
          <a:xfrm>
            <a:off x="0" y="1143000"/>
            <a:ext cx="12192000" cy="5144688"/>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5"/>
          <p:cNvPicPr preferRelativeResize="0"/>
          <p:nvPr/>
        </p:nvPicPr>
        <p:blipFill rotWithShape="1">
          <a:blip r:embed="rId3" cstate="print">
            <a:alphaModFix/>
          </a:blip>
          <a:srcRect/>
          <a:stretch/>
        </p:blipFill>
        <p:spPr>
          <a:xfrm>
            <a:off x="3619499" y="50797"/>
            <a:ext cx="5029199" cy="6705603"/>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865" y="331694"/>
            <a:ext cx="9628700" cy="3202662"/>
          </a:xfrm>
        </p:spPr>
        <p:txBody>
          <a:bodyPr>
            <a:normAutofit fontScale="90000"/>
          </a:bodyPr>
          <a:lstStyle/>
          <a:p>
            <a:pPr>
              <a:buFont typeface="Arial" pitchFamily="34" charset="0"/>
              <a:buChar char="•"/>
            </a:pPr>
            <a:r>
              <a:rPr lang="en-US" sz="7300" dirty="0" smtClean="0"/>
              <a:t/>
            </a:r>
            <a:br>
              <a:rPr lang="en-US" sz="7300" dirty="0" smtClean="0"/>
            </a:br>
            <a:r>
              <a:rPr lang="en-US" sz="4900" dirty="0" smtClean="0"/>
              <a:t/>
            </a:r>
            <a:br>
              <a:rPr lang="en-US" sz="4900" dirty="0" smtClean="0"/>
            </a:br>
            <a:r>
              <a:rPr lang="en-US" sz="4900" dirty="0" smtClean="0"/>
              <a:t/>
            </a:r>
            <a:br>
              <a:rPr lang="en-US" sz="4900" dirty="0" smtClean="0"/>
            </a:br>
            <a:r>
              <a:rPr lang="en-US" sz="4900" dirty="0" smtClean="0"/>
              <a:t/>
            </a:r>
            <a:br>
              <a:rPr lang="en-US" sz="4900" dirty="0" smtClean="0"/>
            </a:br>
            <a:r>
              <a:rPr lang="en-US" sz="4900" dirty="0" smtClean="0"/>
              <a:t>SIMPLE </a:t>
            </a:r>
            <a:r>
              <a:rPr lang="en-US" sz="4400" dirty="0" smtClean="0"/>
              <a:t>CONCEPT</a:t>
            </a:r>
            <a:r>
              <a:rPr lang="en-US" dirty="0" smtClean="0"/>
              <a:t/>
            </a:r>
            <a:br>
              <a:rPr lang="en-US" dirty="0" smtClean="0"/>
            </a:br>
            <a:r>
              <a:rPr lang="en-US" dirty="0" smtClean="0"/>
              <a:t>Everybody doing a little</a:t>
            </a:r>
            <a:r>
              <a:rPr lang="en-US" sz="6700" dirty="0" smtClean="0"/>
              <a:t/>
            </a:r>
            <a:br>
              <a:rPr lang="en-US" sz="6700" dirty="0" smtClean="0"/>
            </a:br>
            <a:r>
              <a:rPr lang="en-US" sz="6700" dirty="0" smtClean="0"/>
              <a:t/>
            </a:r>
            <a:br>
              <a:rPr lang="en-US" sz="6700" dirty="0" smtClean="0"/>
            </a:br>
            <a:r>
              <a:rPr lang="en-US" sz="4400" dirty="0" smtClean="0"/>
              <a:t>1 product per month min as low as $25 </a:t>
            </a:r>
            <a:br>
              <a:rPr lang="en-US" sz="4400" dirty="0" smtClean="0"/>
            </a:br>
            <a:r>
              <a:rPr lang="en-US" sz="4400" dirty="0" smtClean="0"/>
              <a:t>70 volume or $89 month to earn all bonuses</a:t>
            </a:r>
            <a:br>
              <a:rPr lang="en-US" sz="4400" dirty="0" smtClean="0"/>
            </a:br>
            <a:r>
              <a:rPr lang="en-US" sz="3100" dirty="0" smtClean="0"/>
              <a:t/>
            </a:r>
            <a:br>
              <a:rPr lang="en-US" sz="3100" dirty="0" smtClean="0"/>
            </a:br>
            <a:r>
              <a:rPr lang="en-US" sz="3100" dirty="0" smtClean="0"/>
              <a:t>  </a:t>
            </a:r>
            <a:r>
              <a:rPr lang="en-US" sz="4900" dirty="0" smtClean="0"/>
              <a:t>Find a handful  of like minded people who enjoy the products or making money  </a:t>
            </a:r>
            <a:br>
              <a:rPr lang="en-US" sz="4900" dirty="0" smtClean="0"/>
            </a:br>
            <a:r>
              <a:rPr lang="en-US" sz="4900" dirty="0" smtClean="0"/>
              <a:t> </a:t>
            </a:r>
            <a:endParaRPr lang="en-US" sz="4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665" y="1828800"/>
            <a:ext cx="10353762" cy="970450"/>
          </a:xfrm>
        </p:spPr>
        <p:txBody>
          <a:bodyPr>
            <a:noAutofit/>
          </a:bodyPr>
          <a:lstStyle/>
          <a:p>
            <a:r>
              <a:rPr lang="en-US" sz="9600" dirty="0" smtClean="0"/>
              <a:t>Products we use and market</a:t>
            </a:r>
            <a:endParaRPr lang="en-US" sz="9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44137" y="0"/>
            <a:ext cx="11357616" cy="6858000"/>
          </a:xfrm>
          <a:prstGeom prst="rect">
            <a:avLst/>
          </a:prstGeom>
        </p:spPr>
      </p:pic>
    </p:spTree>
    <p:extLst>
      <p:ext uri="{BB962C8B-B14F-4D97-AF65-F5344CB8AC3E}">
        <p14:creationId xmlns="" xmlns:p14="http://schemas.microsoft.com/office/powerpoint/2010/main" val="4065438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
            <a:ext cx="12171275" cy="6858001"/>
          </a:xfrm>
          <a:prstGeom prst="rect">
            <a:avLst/>
          </a:prstGeom>
        </p:spPr>
      </p:pic>
    </p:spTree>
    <p:extLst>
      <p:ext uri="{BB962C8B-B14F-4D97-AF65-F5344CB8AC3E}">
        <p14:creationId xmlns="" xmlns:p14="http://schemas.microsoft.com/office/powerpoint/2010/main" val="6034865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1435</TotalTime>
  <Words>387</Words>
  <Application>Microsoft Office PowerPoint</Application>
  <PresentationFormat>Custom</PresentationFormat>
  <Paragraphs>71</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Slate</vt:lpstr>
      <vt:lpstr>Slide 1</vt:lpstr>
      <vt:lpstr>Company </vt:lpstr>
      <vt:lpstr> understanding the logic is more important than understanding the details of the plan  </vt:lpstr>
      <vt:lpstr>Slide 4</vt:lpstr>
      <vt:lpstr>Slide 5</vt:lpstr>
      <vt:lpstr>    SIMPLE CONCEPT Everybody doing a little  1 product per month min as low as $25  70 volume or $89 month to earn all bonuses    Find a handful  of like minded people who enjoy the products or making money    </vt:lpstr>
      <vt:lpstr>Products we use and market</vt:lpstr>
      <vt:lpstr>Slide 8</vt:lpstr>
      <vt:lpstr>Slide 9</vt:lpstr>
      <vt:lpstr>Slide 10</vt:lpstr>
      <vt:lpstr>Slide 11</vt:lpstr>
      <vt:lpstr>Slide 12</vt:lpstr>
      <vt:lpstr>Slide 13</vt:lpstr>
      <vt:lpstr>Slide 14</vt:lpstr>
      <vt:lpstr>Slide 15</vt:lpstr>
      <vt:lpstr>Become a brand partner </vt:lpstr>
      <vt:lpstr>Slide 17</vt:lpstr>
      <vt:lpstr>Slide 18</vt:lpstr>
      <vt:lpstr>Slide 19</vt:lpstr>
      <vt:lpstr>Slide 20</vt:lpstr>
      <vt:lpstr>Slide 21</vt:lpstr>
      <vt:lpstr>Slide 22</vt:lpstr>
      <vt:lpstr>Two Team weekly Pay: Earn 10%-20% on your lesser team based on your sales volume rank (example 15%)  volume from all sales- 1st orders /all rep purchases including monthly auto ships/customers  left = 2500          right = 3000   15% of 2500= $375 wk  $500 excess volume on right carries over max payout $20,000 per week ………………………………………………….. </vt:lpstr>
      <vt:lpstr>Slide 24</vt:lpstr>
      <vt:lpstr>Slide 25</vt:lpstr>
      <vt:lpstr>Next Step  Need more info- 100% epic (facebook) try products/follow up call tue/thur 8pm EST  zoom id  719 402 5698  bobby tue/thur 9pm EST zoom id 895 2623 7385  company  Join us - As long as you have the desire—Let’s get started and begin earning   pick your starting products then follow the getting stated plan we lay out for you  will work with you every step of the way          </vt:lpstr>
      <vt:lpstr>Slide 27</vt:lpstr>
    </vt:vector>
  </TitlesOfParts>
  <Company>LPSD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Oakes</dc:creator>
  <cp:lastModifiedBy>Bob</cp:lastModifiedBy>
  <cp:revision>113</cp:revision>
  <dcterms:created xsi:type="dcterms:W3CDTF">2021-02-09T20:32:35Z</dcterms:created>
  <dcterms:modified xsi:type="dcterms:W3CDTF">2021-07-13T22:12:48Z</dcterms:modified>
</cp:coreProperties>
</file>