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5" r:id="rId1"/>
  </p:sldMasterIdLst>
  <p:notesMasterIdLst>
    <p:notesMasterId r:id="rId36"/>
  </p:notesMasterIdLst>
  <p:sldIdLst>
    <p:sldId id="256" r:id="rId2"/>
    <p:sldId id="271" r:id="rId3"/>
    <p:sldId id="299" r:id="rId4"/>
    <p:sldId id="272" r:id="rId5"/>
    <p:sldId id="257" r:id="rId6"/>
    <p:sldId id="260" r:id="rId7"/>
    <p:sldId id="258" r:id="rId8"/>
    <p:sldId id="264" r:id="rId9"/>
    <p:sldId id="298" r:id="rId10"/>
    <p:sldId id="265" r:id="rId11"/>
    <p:sldId id="279" r:id="rId12"/>
    <p:sldId id="280" r:id="rId13"/>
    <p:sldId id="266" r:id="rId14"/>
    <p:sldId id="278" r:id="rId15"/>
    <p:sldId id="281" r:id="rId16"/>
    <p:sldId id="267" r:id="rId17"/>
    <p:sldId id="268" r:id="rId18"/>
    <p:sldId id="269" r:id="rId19"/>
    <p:sldId id="270" r:id="rId20"/>
    <p:sldId id="259" r:id="rId21"/>
    <p:sldId id="277" r:id="rId22"/>
    <p:sldId id="261" r:id="rId23"/>
    <p:sldId id="262" r:id="rId24"/>
    <p:sldId id="263" r:id="rId25"/>
    <p:sldId id="273" r:id="rId26"/>
    <p:sldId id="274" r:id="rId27"/>
    <p:sldId id="275" r:id="rId28"/>
    <p:sldId id="276" r:id="rId29"/>
    <p:sldId id="286" r:id="rId30"/>
    <p:sldId id="287" r:id="rId31"/>
    <p:sldId id="282" r:id="rId32"/>
    <p:sldId id="283" r:id="rId33"/>
    <p:sldId id="284" r:id="rId34"/>
    <p:sldId id="28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an Barsky" initials="AB" lastIdx="1" clrIdx="0">
    <p:extLst>
      <p:ext uri="{19B8F6BF-5375-455C-9EA6-DF929625EA0E}">
        <p15:presenceInfo xmlns:p15="http://schemas.microsoft.com/office/powerpoint/2012/main" userId="b110d44e-3f05-4673-89c7-d8dd6b221fa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06"/>
    <p:restoredTop sz="94570"/>
  </p:normalViewPr>
  <p:slideViewPr>
    <p:cSldViewPr snapToGrid="0" snapToObjects="1">
      <p:cViewPr varScale="1">
        <p:scale>
          <a:sx n="108" d="100"/>
          <a:sy n="108" d="100"/>
        </p:scale>
        <p:origin x="1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29T12:56:41.619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EAE154-E6ED-6B41-8033-FE6EDFD0D239}" type="doc">
      <dgm:prSet loTypeId="urn:microsoft.com/office/officeart/2005/8/layout/target3" loCatId="relationship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DD4539A-3F1D-9348-A0C5-536DA1648483}">
      <dgm:prSet/>
      <dgm:spPr/>
      <dgm:t>
        <a:bodyPr/>
        <a:lstStyle/>
        <a:p>
          <a:pPr rtl="0"/>
          <a:r>
            <a:rPr lang="en-US" b="0" i="0" dirty="0"/>
            <a:t>Separate or Intersecting</a:t>
          </a:r>
          <a:endParaRPr lang="en-US" dirty="0"/>
        </a:p>
      </dgm:t>
    </dgm:pt>
    <dgm:pt modelId="{D0758627-92C1-574B-9E0B-D0BF2CF15FED}" type="parTrans" cxnId="{DB0566D0-FA28-764D-A80B-2E106AE1FC4C}">
      <dgm:prSet/>
      <dgm:spPr/>
      <dgm:t>
        <a:bodyPr/>
        <a:lstStyle/>
        <a:p>
          <a:endParaRPr lang="en-US"/>
        </a:p>
      </dgm:t>
    </dgm:pt>
    <dgm:pt modelId="{8C7110B3-7F92-C549-A41C-D9E591412D3B}" type="sibTrans" cxnId="{DB0566D0-FA28-764D-A80B-2E106AE1FC4C}">
      <dgm:prSet/>
      <dgm:spPr/>
      <dgm:t>
        <a:bodyPr/>
        <a:lstStyle/>
        <a:p>
          <a:endParaRPr lang="en-US"/>
        </a:p>
      </dgm:t>
    </dgm:pt>
    <dgm:pt modelId="{0ABCBB19-DBC0-654B-9855-B2A57B40570D}">
      <dgm:prSet/>
      <dgm:spPr/>
      <dgm:t>
        <a:bodyPr/>
        <a:lstStyle/>
        <a:p>
          <a:pPr rtl="0"/>
          <a:r>
            <a:rPr lang="en-US" b="0" i="0" dirty="0"/>
            <a:t>Privilege and Oppression</a:t>
          </a:r>
          <a:endParaRPr lang="en-US" dirty="0"/>
        </a:p>
      </dgm:t>
    </dgm:pt>
    <dgm:pt modelId="{854B1A4A-F1F2-D240-987F-879C9107F961}" type="parTrans" cxnId="{F6F7B41B-3D23-844E-905B-BC99BFDFBFC4}">
      <dgm:prSet/>
      <dgm:spPr/>
      <dgm:t>
        <a:bodyPr/>
        <a:lstStyle/>
        <a:p>
          <a:endParaRPr lang="en-US"/>
        </a:p>
      </dgm:t>
    </dgm:pt>
    <dgm:pt modelId="{D988C47E-CE43-3E43-98E4-E6FE6841445A}" type="sibTrans" cxnId="{F6F7B41B-3D23-844E-905B-BC99BFDFBFC4}">
      <dgm:prSet/>
      <dgm:spPr/>
      <dgm:t>
        <a:bodyPr/>
        <a:lstStyle/>
        <a:p>
          <a:endParaRPr lang="en-US"/>
        </a:p>
      </dgm:t>
    </dgm:pt>
    <dgm:pt modelId="{A52EA836-489E-344D-945D-707A785D96F2}">
      <dgm:prSet/>
      <dgm:spPr/>
      <dgm:t>
        <a:bodyPr/>
        <a:lstStyle/>
        <a:p>
          <a:pPr rtl="0"/>
          <a:r>
            <a:rPr lang="en-US" b="0" i="0" dirty="0"/>
            <a:t>Conflict and Commonality</a:t>
          </a:r>
          <a:endParaRPr lang="en-US" dirty="0"/>
        </a:p>
      </dgm:t>
    </dgm:pt>
    <dgm:pt modelId="{1CBFD09C-FD43-FC4E-918E-4FBFE53EE8A4}" type="parTrans" cxnId="{15F9B7B5-1E67-4D42-AA1F-1431A3B14166}">
      <dgm:prSet/>
      <dgm:spPr/>
      <dgm:t>
        <a:bodyPr/>
        <a:lstStyle/>
        <a:p>
          <a:endParaRPr lang="en-US"/>
        </a:p>
      </dgm:t>
    </dgm:pt>
    <dgm:pt modelId="{246C8CBB-267E-B249-8360-DD3DDC36491D}" type="sibTrans" cxnId="{15F9B7B5-1E67-4D42-AA1F-1431A3B14166}">
      <dgm:prSet/>
      <dgm:spPr/>
      <dgm:t>
        <a:bodyPr/>
        <a:lstStyle/>
        <a:p>
          <a:endParaRPr lang="en-US"/>
        </a:p>
      </dgm:t>
    </dgm:pt>
    <dgm:pt modelId="{908A84D1-ECDE-9D4C-A74F-DC98F87DB8FC}" type="pres">
      <dgm:prSet presAssocID="{D2EAE154-E6ED-6B41-8033-FE6EDFD0D23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935A153-8864-C946-AE51-EBD8B32FDCCE}" type="pres">
      <dgm:prSet presAssocID="{DDD4539A-3F1D-9348-A0C5-536DA1648483}" presName="circle1" presStyleLbl="node1" presStyleIdx="0" presStyleCnt="3"/>
      <dgm:spPr/>
    </dgm:pt>
    <dgm:pt modelId="{79810025-A182-7F44-9583-E3D069BFED40}" type="pres">
      <dgm:prSet presAssocID="{DDD4539A-3F1D-9348-A0C5-536DA1648483}" presName="space" presStyleCnt="0"/>
      <dgm:spPr/>
    </dgm:pt>
    <dgm:pt modelId="{CD5BDAEC-5BB7-7A4D-AA08-91AC6E598311}" type="pres">
      <dgm:prSet presAssocID="{DDD4539A-3F1D-9348-A0C5-536DA1648483}" presName="rect1" presStyleLbl="alignAcc1" presStyleIdx="0" presStyleCnt="3"/>
      <dgm:spPr/>
    </dgm:pt>
    <dgm:pt modelId="{CF28A1CD-D64A-2F4B-9204-4EA6136AA2D5}" type="pres">
      <dgm:prSet presAssocID="{0ABCBB19-DBC0-654B-9855-B2A57B40570D}" presName="vertSpace2" presStyleLbl="node1" presStyleIdx="0" presStyleCnt="3"/>
      <dgm:spPr/>
    </dgm:pt>
    <dgm:pt modelId="{E566A71D-DF91-1341-B895-14DF0CAEED94}" type="pres">
      <dgm:prSet presAssocID="{0ABCBB19-DBC0-654B-9855-B2A57B40570D}" presName="circle2" presStyleLbl="node1" presStyleIdx="1" presStyleCnt="3"/>
      <dgm:spPr/>
    </dgm:pt>
    <dgm:pt modelId="{31664293-A224-724C-AEA6-97F73CDE5E68}" type="pres">
      <dgm:prSet presAssocID="{0ABCBB19-DBC0-654B-9855-B2A57B40570D}" presName="rect2" presStyleLbl="alignAcc1" presStyleIdx="1" presStyleCnt="3"/>
      <dgm:spPr/>
    </dgm:pt>
    <dgm:pt modelId="{1A8325F0-B917-3F45-9E8F-37891C27865B}" type="pres">
      <dgm:prSet presAssocID="{A52EA836-489E-344D-945D-707A785D96F2}" presName="vertSpace3" presStyleLbl="node1" presStyleIdx="1" presStyleCnt="3"/>
      <dgm:spPr/>
    </dgm:pt>
    <dgm:pt modelId="{1734EB8D-A073-344D-979D-1D9323DD9760}" type="pres">
      <dgm:prSet presAssocID="{A52EA836-489E-344D-945D-707A785D96F2}" presName="circle3" presStyleLbl="node1" presStyleIdx="2" presStyleCnt="3"/>
      <dgm:spPr/>
    </dgm:pt>
    <dgm:pt modelId="{3EF06D1D-D805-F942-9540-BD38A51CC180}" type="pres">
      <dgm:prSet presAssocID="{A52EA836-489E-344D-945D-707A785D96F2}" presName="rect3" presStyleLbl="alignAcc1" presStyleIdx="2" presStyleCnt="3"/>
      <dgm:spPr/>
    </dgm:pt>
    <dgm:pt modelId="{33F35B78-EFAF-C64A-80DB-3B80F9D3EBE0}" type="pres">
      <dgm:prSet presAssocID="{DDD4539A-3F1D-9348-A0C5-536DA1648483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5AB64156-CA3E-D647-858B-9B32F343B8E2}" type="pres">
      <dgm:prSet presAssocID="{0ABCBB19-DBC0-654B-9855-B2A57B40570D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6D53CE65-C31E-2043-AF1F-8F6455A117A6}" type="pres">
      <dgm:prSet presAssocID="{A52EA836-489E-344D-945D-707A785D96F2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01D0F904-F2AD-4C49-B55B-68FA85DB3A56}" type="presOf" srcId="{0ABCBB19-DBC0-654B-9855-B2A57B40570D}" destId="{5AB64156-CA3E-D647-858B-9B32F343B8E2}" srcOrd="1" destOrd="0" presId="urn:microsoft.com/office/officeart/2005/8/layout/target3"/>
    <dgm:cxn modelId="{F9752B06-D85C-AE4A-AB96-0570A97AC732}" type="presOf" srcId="{DDD4539A-3F1D-9348-A0C5-536DA1648483}" destId="{33F35B78-EFAF-C64A-80DB-3B80F9D3EBE0}" srcOrd="1" destOrd="0" presId="urn:microsoft.com/office/officeart/2005/8/layout/target3"/>
    <dgm:cxn modelId="{F6F7B41B-3D23-844E-905B-BC99BFDFBFC4}" srcId="{D2EAE154-E6ED-6B41-8033-FE6EDFD0D239}" destId="{0ABCBB19-DBC0-654B-9855-B2A57B40570D}" srcOrd="1" destOrd="0" parTransId="{854B1A4A-F1F2-D240-987F-879C9107F961}" sibTransId="{D988C47E-CE43-3E43-98E4-E6FE6841445A}"/>
    <dgm:cxn modelId="{2A0A4A31-1F5C-A146-82C3-D47E91F12B3B}" type="presOf" srcId="{DDD4539A-3F1D-9348-A0C5-536DA1648483}" destId="{CD5BDAEC-5BB7-7A4D-AA08-91AC6E598311}" srcOrd="0" destOrd="0" presId="urn:microsoft.com/office/officeart/2005/8/layout/target3"/>
    <dgm:cxn modelId="{4EC09A53-12DB-754A-B591-B56AD28AFE80}" type="presOf" srcId="{A52EA836-489E-344D-945D-707A785D96F2}" destId="{3EF06D1D-D805-F942-9540-BD38A51CC180}" srcOrd="0" destOrd="0" presId="urn:microsoft.com/office/officeart/2005/8/layout/target3"/>
    <dgm:cxn modelId="{45D74B70-2862-8445-B835-7F36453AA35C}" type="presOf" srcId="{A52EA836-489E-344D-945D-707A785D96F2}" destId="{6D53CE65-C31E-2043-AF1F-8F6455A117A6}" srcOrd="1" destOrd="0" presId="urn:microsoft.com/office/officeart/2005/8/layout/target3"/>
    <dgm:cxn modelId="{B12FC6A8-9BCB-0541-BB5F-D2C533D0E9CA}" type="presOf" srcId="{D2EAE154-E6ED-6B41-8033-FE6EDFD0D239}" destId="{908A84D1-ECDE-9D4C-A74F-DC98F87DB8FC}" srcOrd="0" destOrd="0" presId="urn:microsoft.com/office/officeart/2005/8/layout/target3"/>
    <dgm:cxn modelId="{15F9B7B5-1E67-4D42-AA1F-1431A3B14166}" srcId="{D2EAE154-E6ED-6B41-8033-FE6EDFD0D239}" destId="{A52EA836-489E-344D-945D-707A785D96F2}" srcOrd="2" destOrd="0" parTransId="{1CBFD09C-FD43-FC4E-918E-4FBFE53EE8A4}" sibTransId="{246C8CBB-267E-B249-8360-DD3DDC36491D}"/>
    <dgm:cxn modelId="{DB0566D0-FA28-764D-A80B-2E106AE1FC4C}" srcId="{D2EAE154-E6ED-6B41-8033-FE6EDFD0D239}" destId="{DDD4539A-3F1D-9348-A0C5-536DA1648483}" srcOrd="0" destOrd="0" parTransId="{D0758627-92C1-574B-9E0B-D0BF2CF15FED}" sibTransId="{8C7110B3-7F92-C549-A41C-D9E591412D3B}"/>
    <dgm:cxn modelId="{9B811CD3-CA9B-BB4C-9C9F-78610C511412}" type="presOf" srcId="{0ABCBB19-DBC0-654B-9855-B2A57B40570D}" destId="{31664293-A224-724C-AEA6-97F73CDE5E68}" srcOrd="0" destOrd="0" presId="urn:microsoft.com/office/officeart/2005/8/layout/target3"/>
    <dgm:cxn modelId="{37F249E2-758F-5A4D-83C7-6208AC38D15C}" type="presParOf" srcId="{908A84D1-ECDE-9D4C-A74F-DC98F87DB8FC}" destId="{F935A153-8864-C946-AE51-EBD8B32FDCCE}" srcOrd="0" destOrd="0" presId="urn:microsoft.com/office/officeart/2005/8/layout/target3"/>
    <dgm:cxn modelId="{A8F6D297-11B2-C346-9EE1-9023DEE8BB20}" type="presParOf" srcId="{908A84D1-ECDE-9D4C-A74F-DC98F87DB8FC}" destId="{79810025-A182-7F44-9583-E3D069BFED40}" srcOrd="1" destOrd="0" presId="urn:microsoft.com/office/officeart/2005/8/layout/target3"/>
    <dgm:cxn modelId="{FD86465C-404A-774A-9D48-6379BF625C70}" type="presParOf" srcId="{908A84D1-ECDE-9D4C-A74F-DC98F87DB8FC}" destId="{CD5BDAEC-5BB7-7A4D-AA08-91AC6E598311}" srcOrd="2" destOrd="0" presId="urn:microsoft.com/office/officeart/2005/8/layout/target3"/>
    <dgm:cxn modelId="{3E92411D-14B4-AF4F-9896-069725E40E74}" type="presParOf" srcId="{908A84D1-ECDE-9D4C-A74F-DC98F87DB8FC}" destId="{CF28A1CD-D64A-2F4B-9204-4EA6136AA2D5}" srcOrd="3" destOrd="0" presId="urn:microsoft.com/office/officeart/2005/8/layout/target3"/>
    <dgm:cxn modelId="{FC0AA243-F45B-E749-BA4D-80018FC820F4}" type="presParOf" srcId="{908A84D1-ECDE-9D4C-A74F-DC98F87DB8FC}" destId="{E566A71D-DF91-1341-B895-14DF0CAEED94}" srcOrd="4" destOrd="0" presId="urn:microsoft.com/office/officeart/2005/8/layout/target3"/>
    <dgm:cxn modelId="{36DB988B-A1D0-5A4A-905A-D3933E81121D}" type="presParOf" srcId="{908A84D1-ECDE-9D4C-A74F-DC98F87DB8FC}" destId="{31664293-A224-724C-AEA6-97F73CDE5E68}" srcOrd="5" destOrd="0" presId="urn:microsoft.com/office/officeart/2005/8/layout/target3"/>
    <dgm:cxn modelId="{15134DE0-3DFD-A94B-9505-56A51DBFD2F2}" type="presParOf" srcId="{908A84D1-ECDE-9D4C-A74F-DC98F87DB8FC}" destId="{1A8325F0-B917-3F45-9E8F-37891C27865B}" srcOrd="6" destOrd="0" presId="urn:microsoft.com/office/officeart/2005/8/layout/target3"/>
    <dgm:cxn modelId="{3217CA18-9109-7B46-84BD-B29454D82261}" type="presParOf" srcId="{908A84D1-ECDE-9D4C-A74F-DC98F87DB8FC}" destId="{1734EB8D-A073-344D-979D-1D9323DD9760}" srcOrd="7" destOrd="0" presId="urn:microsoft.com/office/officeart/2005/8/layout/target3"/>
    <dgm:cxn modelId="{CAEFB015-53E8-B941-99F7-A88B292F51AE}" type="presParOf" srcId="{908A84D1-ECDE-9D4C-A74F-DC98F87DB8FC}" destId="{3EF06D1D-D805-F942-9540-BD38A51CC180}" srcOrd="8" destOrd="0" presId="urn:microsoft.com/office/officeart/2005/8/layout/target3"/>
    <dgm:cxn modelId="{8F7A67CD-08A4-7E4D-8DC9-D288DCE9B743}" type="presParOf" srcId="{908A84D1-ECDE-9D4C-A74F-DC98F87DB8FC}" destId="{33F35B78-EFAF-C64A-80DB-3B80F9D3EBE0}" srcOrd="9" destOrd="0" presId="urn:microsoft.com/office/officeart/2005/8/layout/target3"/>
    <dgm:cxn modelId="{CBCB74E6-3DDE-404C-8745-57F7541A80C8}" type="presParOf" srcId="{908A84D1-ECDE-9D4C-A74F-DC98F87DB8FC}" destId="{5AB64156-CA3E-D647-858B-9B32F343B8E2}" srcOrd="10" destOrd="0" presId="urn:microsoft.com/office/officeart/2005/8/layout/target3"/>
    <dgm:cxn modelId="{8DE9201F-8774-DA4A-9BE0-B89F6930D24D}" type="presParOf" srcId="{908A84D1-ECDE-9D4C-A74F-DC98F87DB8FC}" destId="{6D53CE65-C31E-2043-AF1F-8F6455A117A6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247270-3511-D44F-A00E-1054871AEDDA}" type="doc">
      <dgm:prSet loTypeId="urn:microsoft.com/office/officeart/2005/8/layout/target3" loCatId="relationship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DE7E38E-3AAE-5F47-A3AD-B6D57628D4A3}">
      <dgm:prSet/>
      <dgm:spPr/>
      <dgm:t>
        <a:bodyPr/>
        <a:lstStyle/>
        <a:p>
          <a:pPr rtl="0"/>
          <a:r>
            <a:rPr lang="en-US" b="0" i="0" dirty="0"/>
            <a:t>Awareness of world views, values, assumptions</a:t>
          </a:r>
          <a:endParaRPr lang="en-US" dirty="0"/>
        </a:p>
      </dgm:t>
    </dgm:pt>
    <dgm:pt modelId="{D0792CF7-C6AF-DC46-8F7F-C7F5A8E68FB4}" type="parTrans" cxnId="{A0AF2D0B-C434-EB44-8B37-B3854B201EE0}">
      <dgm:prSet/>
      <dgm:spPr/>
      <dgm:t>
        <a:bodyPr/>
        <a:lstStyle/>
        <a:p>
          <a:endParaRPr lang="en-US"/>
        </a:p>
      </dgm:t>
    </dgm:pt>
    <dgm:pt modelId="{ED7613EF-7FA7-5341-A36D-F2B24B67A3C6}" type="sibTrans" cxnId="{A0AF2D0B-C434-EB44-8B37-B3854B201EE0}">
      <dgm:prSet/>
      <dgm:spPr/>
      <dgm:t>
        <a:bodyPr/>
        <a:lstStyle/>
        <a:p>
          <a:endParaRPr lang="en-US"/>
        </a:p>
      </dgm:t>
    </dgm:pt>
    <dgm:pt modelId="{48780312-9127-1B4E-9F00-D9640809F192}">
      <dgm:prSet/>
      <dgm:spPr/>
      <dgm:t>
        <a:bodyPr/>
        <a:lstStyle/>
        <a:p>
          <a:pPr rtl="0"/>
          <a:r>
            <a:rPr lang="en-US" b="0" i="0" dirty="0"/>
            <a:t>Emotional readiness for conversation</a:t>
          </a:r>
          <a:endParaRPr lang="en-US" dirty="0"/>
        </a:p>
      </dgm:t>
    </dgm:pt>
    <dgm:pt modelId="{F2D7BC35-7A68-4246-9E66-63F1C4D92753}" type="parTrans" cxnId="{DDFFAF3B-B488-1440-944E-4C06BB447721}">
      <dgm:prSet/>
      <dgm:spPr/>
      <dgm:t>
        <a:bodyPr/>
        <a:lstStyle/>
        <a:p>
          <a:endParaRPr lang="en-US"/>
        </a:p>
      </dgm:t>
    </dgm:pt>
    <dgm:pt modelId="{6B97D649-B3AC-D943-9B8F-BA06A91EA73C}" type="sibTrans" cxnId="{DDFFAF3B-B488-1440-944E-4C06BB447721}">
      <dgm:prSet/>
      <dgm:spPr/>
      <dgm:t>
        <a:bodyPr/>
        <a:lstStyle/>
        <a:p>
          <a:endParaRPr lang="en-US"/>
        </a:p>
      </dgm:t>
    </dgm:pt>
    <dgm:pt modelId="{19D9FBF0-3D65-514C-BA5E-1819642232F6}">
      <dgm:prSet/>
      <dgm:spPr/>
      <dgm:t>
        <a:bodyPr/>
        <a:lstStyle/>
        <a:p>
          <a:pPr rtl="0"/>
          <a:r>
            <a:rPr lang="en-US" b="0" i="0" dirty="0"/>
            <a:t>Open to learning</a:t>
          </a:r>
          <a:endParaRPr lang="en-US" dirty="0"/>
        </a:p>
      </dgm:t>
    </dgm:pt>
    <dgm:pt modelId="{72021759-B933-4D4C-ADEE-55D5820B61C9}" type="parTrans" cxnId="{CDBA5F71-0C99-9749-905B-81A4DD7FADC4}">
      <dgm:prSet/>
      <dgm:spPr/>
      <dgm:t>
        <a:bodyPr/>
        <a:lstStyle/>
        <a:p>
          <a:endParaRPr lang="en-US"/>
        </a:p>
      </dgm:t>
    </dgm:pt>
    <dgm:pt modelId="{55F22257-BA52-FA4A-AB9E-694156737214}" type="sibTrans" cxnId="{CDBA5F71-0C99-9749-905B-81A4DD7FADC4}">
      <dgm:prSet/>
      <dgm:spPr/>
      <dgm:t>
        <a:bodyPr/>
        <a:lstStyle/>
        <a:p>
          <a:endParaRPr lang="en-US"/>
        </a:p>
      </dgm:t>
    </dgm:pt>
    <dgm:pt modelId="{F886EF75-4626-4643-957B-0B6BF0C06D2A}" type="pres">
      <dgm:prSet presAssocID="{BC247270-3511-D44F-A00E-1054871AEDD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2BDA522-135E-F54C-B926-575EB7039E9C}" type="pres">
      <dgm:prSet presAssocID="{EDE7E38E-3AAE-5F47-A3AD-B6D57628D4A3}" presName="circle1" presStyleLbl="node1" presStyleIdx="0" presStyleCnt="3"/>
      <dgm:spPr/>
    </dgm:pt>
    <dgm:pt modelId="{1461622F-1E13-4843-920E-7A3B43EEF91D}" type="pres">
      <dgm:prSet presAssocID="{EDE7E38E-3AAE-5F47-A3AD-B6D57628D4A3}" presName="space" presStyleCnt="0"/>
      <dgm:spPr/>
    </dgm:pt>
    <dgm:pt modelId="{3173FD1C-4CCB-C449-A253-E31D6EDC1DB8}" type="pres">
      <dgm:prSet presAssocID="{EDE7E38E-3AAE-5F47-A3AD-B6D57628D4A3}" presName="rect1" presStyleLbl="alignAcc1" presStyleIdx="0" presStyleCnt="3"/>
      <dgm:spPr/>
    </dgm:pt>
    <dgm:pt modelId="{52897559-026F-F243-A9F8-F61F50DA9957}" type="pres">
      <dgm:prSet presAssocID="{48780312-9127-1B4E-9F00-D9640809F192}" presName="vertSpace2" presStyleLbl="node1" presStyleIdx="0" presStyleCnt="3"/>
      <dgm:spPr/>
    </dgm:pt>
    <dgm:pt modelId="{BE2DD01C-AA94-2043-B654-D878C9F903AC}" type="pres">
      <dgm:prSet presAssocID="{48780312-9127-1B4E-9F00-D9640809F192}" presName="circle2" presStyleLbl="node1" presStyleIdx="1" presStyleCnt="3"/>
      <dgm:spPr/>
    </dgm:pt>
    <dgm:pt modelId="{99B6B24D-5768-1A4D-9A1A-6F743B787A1D}" type="pres">
      <dgm:prSet presAssocID="{48780312-9127-1B4E-9F00-D9640809F192}" presName="rect2" presStyleLbl="alignAcc1" presStyleIdx="1" presStyleCnt="3"/>
      <dgm:spPr/>
    </dgm:pt>
    <dgm:pt modelId="{4BEB82A6-5EAA-464F-9DB5-A9B9844CC14A}" type="pres">
      <dgm:prSet presAssocID="{19D9FBF0-3D65-514C-BA5E-1819642232F6}" presName="vertSpace3" presStyleLbl="node1" presStyleIdx="1" presStyleCnt="3"/>
      <dgm:spPr/>
    </dgm:pt>
    <dgm:pt modelId="{86C3FB96-7E9A-FD42-96EC-9DA5EDF6E5DF}" type="pres">
      <dgm:prSet presAssocID="{19D9FBF0-3D65-514C-BA5E-1819642232F6}" presName="circle3" presStyleLbl="node1" presStyleIdx="2" presStyleCnt="3"/>
      <dgm:spPr/>
    </dgm:pt>
    <dgm:pt modelId="{D0D99888-A6C2-C74B-A291-646F4FEC8621}" type="pres">
      <dgm:prSet presAssocID="{19D9FBF0-3D65-514C-BA5E-1819642232F6}" presName="rect3" presStyleLbl="alignAcc1" presStyleIdx="2" presStyleCnt="3"/>
      <dgm:spPr/>
    </dgm:pt>
    <dgm:pt modelId="{203A0AAF-0F69-6149-8A91-7848135DC6ED}" type="pres">
      <dgm:prSet presAssocID="{EDE7E38E-3AAE-5F47-A3AD-B6D57628D4A3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B777D5CF-BDC0-674C-9205-F926C7E6BDDD}" type="pres">
      <dgm:prSet presAssocID="{48780312-9127-1B4E-9F00-D9640809F192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D42473A0-5987-1744-995B-AA3A46F6624E}" type="pres">
      <dgm:prSet presAssocID="{19D9FBF0-3D65-514C-BA5E-1819642232F6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5E37B304-C0DC-394C-812D-ECEC903105EE}" type="presOf" srcId="{48780312-9127-1B4E-9F00-D9640809F192}" destId="{B777D5CF-BDC0-674C-9205-F926C7E6BDDD}" srcOrd="1" destOrd="0" presId="urn:microsoft.com/office/officeart/2005/8/layout/target3"/>
    <dgm:cxn modelId="{A0AF2D0B-C434-EB44-8B37-B3854B201EE0}" srcId="{BC247270-3511-D44F-A00E-1054871AEDDA}" destId="{EDE7E38E-3AAE-5F47-A3AD-B6D57628D4A3}" srcOrd="0" destOrd="0" parTransId="{D0792CF7-C6AF-DC46-8F7F-C7F5A8E68FB4}" sibTransId="{ED7613EF-7FA7-5341-A36D-F2B24B67A3C6}"/>
    <dgm:cxn modelId="{DDFFAF3B-B488-1440-944E-4C06BB447721}" srcId="{BC247270-3511-D44F-A00E-1054871AEDDA}" destId="{48780312-9127-1B4E-9F00-D9640809F192}" srcOrd="1" destOrd="0" parTransId="{F2D7BC35-7A68-4246-9E66-63F1C4D92753}" sibTransId="{6B97D649-B3AC-D943-9B8F-BA06A91EA73C}"/>
    <dgm:cxn modelId="{24CAC15A-B487-2441-9983-429DC8C4CA44}" type="presOf" srcId="{EDE7E38E-3AAE-5F47-A3AD-B6D57628D4A3}" destId="{203A0AAF-0F69-6149-8A91-7848135DC6ED}" srcOrd="1" destOrd="0" presId="urn:microsoft.com/office/officeart/2005/8/layout/target3"/>
    <dgm:cxn modelId="{B19D765D-8252-6F43-96E2-5668CEC8B707}" type="presOf" srcId="{EDE7E38E-3AAE-5F47-A3AD-B6D57628D4A3}" destId="{3173FD1C-4CCB-C449-A253-E31D6EDC1DB8}" srcOrd="0" destOrd="0" presId="urn:microsoft.com/office/officeart/2005/8/layout/target3"/>
    <dgm:cxn modelId="{CDBA5F71-0C99-9749-905B-81A4DD7FADC4}" srcId="{BC247270-3511-D44F-A00E-1054871AEDDA}" destId="{19D9FBF0-3D65-514C-BA5E-1819642232F6}" srcOrd="2" destOrd="0" parTransId="{72021759-B933-4D4C-ADEE-55D5820B61C9}" sibTransId="{55F22257-BA52-FA4A-AB9E-694156737214}"/>
    <dgm:cxn modelId="{0C2CEF73-2C5A-4947-B734-496AFD7C9879}" type="presOf" srcId="{19D9FBF0-3D65-514C-BA5E-1819642232F6}" destId="{D0D99888-A6C2-C74B-A291-646F4FEC8621}" srcOrd="0" destOrd="0" presId="urn:microsoft.com/office/officeart/2005/8/layout/target3"/>
    <dgm:cxn modelId="{470C4A78-F5D0-BD4B-89C6-D4A0ED9505AC}" type="presOf" srcId="{19D9FBF0-3D65-514C-BA5E-1819642232F6}" destId="{D42473A0-5987-1744-995B-AA3A46F6624E}" srcOrd="1" destOrd="0" presId="urn:microsoft.com/office/officeart/2005/8/layout/target3"/>
    <dgm:cxn modelId="{19D4C382-B467-5941-A18C-140CFF95DA4F}" type="presOf" srcId="{48780312-9127-1B4E-9F00-D9640809F192}" destId="{99B6B24D-5768-1A4D-9A1A-6F743B787A1D}" srcOrd="0" destOrd="0" presId="urn:microsoft.com/office/officeart/2005/8/layout/target3"/>
    <dgm:cxn modelId="{65F627E0-C91D-964A-9536-0141BBBA462A}" type="presOf" srcId="{BC247270-3511-D44F-A00E-1054871AEDDA}" destId="{F886EF75-4626-4643-957B-0B6BF0C06D2A}" srcOrd="0" destOrd="0" presId="urn:microsoft.com/office/officeart/2005/8/layout/target3"/>
    <dgm:cxn modelId="{CF2D78FC-FC97-514B-9C34-B1E060EE2B73}" type="presParOf" srcId="{F886EF75-4626-4643-957B-0B6BF0C06D2A}" destId="{52BDA522-135E-F54C-B926-575EB7039E9C}" srcOrd="0" destOrd="0" presId="urn:microsoft.com/office/officeart/2005/8/layout/target3"/>
    <dgm:cxn modelId="{3D015183-DE19-5B43-9799-049E045B1A80}" type="presParOf" srcId="{F886EF75-4626-4643-957B-0B6BF0C06D2A}" destId="{1461622F-1E13-4843-920E-7A3B43EEF91D}" srcOrd="1" destOrd="0" presId="urn:microsoft.com/office/officeart/2005/8/layout/target3"/>
    <dgm:cxn modelId="{DCE093B0-D90E-AF4E-BBD8-0D48216B3926}" type="presParOf" srcId="{F886EF75-4626-4643-957B-0B6BF0C06D2A}" destId="{3173FD1C-4CCB-C449-A253-E31D6EDC1DB8}" srcOrd="2" destOrd="0" presId="urn:microsoft.com/office/officeart/2005/8/layout/target3"/>
    <dgm:cxn modelId="{EAF716C2-687A-D04F-A82A-8743796EF48E}" type="presParOf" srcId="{F886EF75-4626-4643-957B-0B6BF0C06D2A}" destId="{52897559-026F-F243-A9F8-F61F50DA9957}" srcOrd="3" destOrd="0" presId="urn:microsoft.com/office/officeart/2005/8/layout/target3"/>
    <dgm:cxn modelId="{28630DD3-8DBD-5E45-A674-8D8C58ECBB09}" type="presParOf" srcId="{F886EF75-4626-4643-957B-0B6BF0C06D2A}" destId="{BE2DD01C-AA94-2043-B654-D878C9F903AC}" srcOrd="4" destOrd="0" presId="urn:microsoft.com/office/officeart/2005/8/layout/target3"/>
    <dgm:cxn modelId="{94A6F241-F553-0442-AE15-8B1F7069B109}" type="presParOf" srcId="{F886EF75-4626-4643-957B-0B6BF0C06D2A}" destId="{99B6B24D-5768-1A4D-9A1A-6F743B787A1D}" srcOrd="5" destOrd="0" presId="urn:microsoft.com/office/officeart/2005/8/layout/target3"/>
    <dgm:cxn modelId="{03257019-E6C6-FF49-8DA3-8A7A884B245E}" type="presParOf" srcId="{F886EF75-4626-4643-957B-0B6BF0C06D2A}" destId="{4BEB82A6-5EAA-464F-9DB5-A9B9844CC14A}" srcOrd="6" destOrd="0" presId="urn:microsoft.com/office/officeart/2005/8/layout/target3"/>
    <dgm:cxn modelId="{F76CD212-290E-E14A-8C89-E2549D1F0AA0}" type="presParOf" srcId="{F886EF75-4626-4643-957B-0B6BF0C06D2A}" destId="{86C3FB96-7E9A-FD42-96EC-9DA5EDF6E5DF}" srcOrd="7" destOrd="0" presId="urn:microsoft.com/office/officeart/2005/8/layout/target3"/>
    <dgm:cxn modelId="{0E28B61E-0384-1849-8EA1-64639805591E}" type="presParOf" srcId="{F886EF75-4626-4643-957B-0B6BF0C06D2A}" destId="{D0D99888-A6C2-C74B-A291-646F4FEC8621}" srcOrd="8" destOrd="0" presId="urn:microsoft.com/office/officeart/2005/8/layout/target3"/>
    <dgm:cxn modelId="{8130F406-2BBB-5D43-A86F-14F995F1F7D2}" type="presParOf" srcId="{F886EF75-4626-4643-957B-0B6BF0C06D2A}" destId="{203A0AAF-0F69-6149-8A91-7848135DC6ED}" srcOrd="9" destOrd="0" presId="urn:microsoft.com/office/officeart/2005/8/layout/target3"/>
    <dgm:cxn modelId="{00031B96-9C52-E249-9EDE-BBA29C9CB0EE}" type="presParOf" srcId="{F886EF75-4626-4643-957B-0B6BF0C06D2A}" destId="{B777D5CF-BDC0-674C-9205-F926C7E6BDDD}" srcOrd="10" destOrd="0" presId="urn:microsoft.com/office/officeart/2005/8/layout/target3"/>
    <dgm:cxn modelId="{19C31A8C-7914-C948-A85C-63B48AB7E8FA}" type="presParOf" srcId="{F886EF75-4626-4643-957B-0B6BF0C06D2A}" destId="{D42473A0-5987-1744-995B-AA3A46F6624E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537E1E-4EDC-B94F-9B28-B3C2B500A21D}" type="doc">
      <dgm:prSet loTypeId="urn:microsoft.com/office/officeart/2005/8/layout/hProcess9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13DC36C-88F8-8946-8D47-127645778564}">
      <dgm:prSet/>
      <dgm:spPr/>
      <dgm:t>
        <a:bodyPr/>
        <a:lstStyle/>
        <a:p>
          <a:pPr rtl="0"/>
          <a:r>
            <a:rPr lang="en-US" b="0" i="0" dirty="0"/>
            <a:t>Presenting Concern – Why?</a:t>
          </a:r>
          <a:endParaRPr lang="en-US" dirty="0"/>
        </a:p>
      </dgm:t>
    </dgm:pt>
    <dgm:pt modelId="{C4C00A8B-E27E-9A4C-94E1-9315CE3FC440}" type="parTrans" cxnId="{79E3356A-B8B1-C24F-90D9-CE72F4E866E2}">
      <dgm:prSet/>
      <dgm:spPr/>
      <dgm:t>
        <a:bodyPr/>
        <a:lstStyle/>
        <a:p>
          <a:endParaRPr lang="en-US"/>
        </a:p>
      </dgm:t>
    </dgm:pt>
    <dgm:pt modelId="{3CD4AD3F-71A3-9B4D-9CF2-494A3CB9FF0E}" type="sibTrans" cxnId="{79E3356A-B8B1-C24F-90D9-CE72F4E866E2}">
      <dgm:prSet/>
      <dgm:spPr/>
      <dgm:t>
        <a:bodyPr/>
        <a:lstStyle/>
        <a:p>
          <a:endParaRPr lang="en-US"/>
        </a:p>
      </dgm:t>
    </dgm:pt>
    <dgm:pt modelId="{C0D6F467-C83A-0848-8F06-B7DC27B3BE57}">
      <dgm:prSet/>
      <dgm:spPr/>
      <dgm:t>
        <a:bodyPr/>
        <a:lstStyle/>
        <a:p>
          <a:pPr rtl="0"/>
          <a:r>
            <a:rPr lang="en-US" b="0" i="0" dirty="0"/>
            <a:t>Goal</a:t>
          </a:r>
          <a:endParaRPr lang="en-US" dirty="0"/>
        </a:p>
      </dgm:t>
    </dgm:pt>
    <dgm:pt modelId="{C1C038E4-8CA1-604B-BED7-202C7AD52A4D}" type="parTrans" cxnId="{0A35669D-72D7-A84F-8A63-5DD2B509FDB3}">
      <dgm:prSet/>
      <dgm:spPr/>
      <dgm:t>
        <a:bodyPr/>
        <a:lstStyle/>
        <a:p>
          <a:endParaRPr lang="en-US"/>
        </a:p>
      </dgm:t>
    </dgm:pt>
    <dgm:pt modelId="{80B1AAA1-5B0D-264F-949E-A0DD025223AC}" type="sibTrans" cxnId="{0A35669D-72D7-A84F-8A63-5DD2B509FDB3}">
      <dgm:prSet/>
      <dgm:spPr/>
      <dgm:t>
        <a:bodyPr/>
        <a:lstStyle/>
        <a:p>
          <a:endParaRPr lang="en-US"/>
        </a:p>
      </dgm:t>
    </dgm:pt>
    <dgm:pt modelId="{9092578E-AD06-0649-86BB-283505A3EA6C}">
      <dgm:prSet/>
      <dgm:spPr/>
      <dgm:t>
        <a:bodyPr/>
        <a:lstStyle/>
        <a:p>
          <a:pPr rtl="0"/>
          <a:r>
            <a:rPr lang="en-US" b="0" i="0" dirty="0"/>
            <a:t>Who to involve</a:t>
          </a:r>
          <a:endParaRPr lang="en-US" dirty="0"/>
        </a:p>
      </dgm:t>
    </dgm:pt>
    <dgm:pt modelId="{5FA096F3-256D-1744-AD20-F9657619A1F3}" type="parTrans" cxnId="{619978EE-DE4D-0347-9D77-E84E1B482CB0}">
      <dgm:prSet/>
      <dgm:spPr/>
      <dgm:t>
        <a:bodyPr/>
        <a:lstStyle/>
        <a:p>
          <a:endParaRPr lang="en-US"/>
        </a:p>
      </dgm:t>
    </dgm:pt>
    <dgm:pt modelId="{31004B76-B0E4-564E-B097-4C7BB0E60589}" type="sibTrans" cxnId="{619978EE-DE4D-0347-9D77-E84E1B482CB0}">
      <dgm:prSet/>
      <dgm:spPr/>
      <dgm:t>
        <a:bodyPr/>
        <a:lstStyle/>
        <a:p>
          <a:endParaRPr lang="en-US"/>
        </a:p>
      </dgm:t>
    </dgm:pt>
    <dgm:pt modelId="{6A9C518E-2C4C-A24F-8C4A-A302A5AA61B2}">
      <dgm:prSet/>
      <dgm:spPr/>
      <dgm:t>
        <a:bodyPr/>
        <a:lstStyle/>
        <a:p>
          <a:pPr rtl="0"/>
          <a:r>
            <a:rPr lang="en-US" b="0" i="0" dirty="0"/>
            <a:t>Format</a:t>
          </a:r>
          <a:endParaRPr lang="en-US" dirty="0"/>
        </a:p>
      </dgm:t>
    </dgm:pt>
    <dgm:pt modelId="{37FDED2E-C862-BB45-A653-21AB7FDFCECD}" type="parTrans" cxnId="{F0B119FC-3D4F-9B4E-AEC4-15AE5124D3CA}">
      <dgm:prSet/>
      <dgm:spPr/>
      <dgm:t>
        <a:bodyPr/>
        <a:lstStyle/>
        <a:p>
          <a:endParaRPr lang="en-US"/>
        </a:p>
      </dgm:t>
    </dgm:pt>
    <dgm:pt modelId="{B314CE74-0867-1B44-8ED4-1C9D198BD309}" type="sibTrans" cxnId="{F0B119FC-3D4F-9B4E-AEC4-15AE5124D3CA}">
      <dgm:prSet/>
      <dgm:spPr/>
      <dgm:t>
        <a:bodyPr/>
        <a:lstStyle/>
        <a:p>
          <a:endParaRPr lang="en-US"/>
        </a:p>
      </dgm:t>
    </dgm:pt>
    <dgm:pt modelId="{D559D154-4737-8F4A-9EC9-498073403720}">
      <dgm:prSet/>
      <dgm:spPr/>
      <dgm:t>
        <a:bodyPr/>
        <a:lstStyle/>
        <a:p>
          <a:pPr rtl="0"/>
          <a:r>
            <a:rPr lang="en-US" b="0" i="0" dirty="0"/>
            <a:t>Strategies - Theory</a:t>
          </a:r>
          <a:endParaRPr lang="en-US" dirty="0"/>
        </a:p>
      </dgm:t>
    </dgm:pt>
    <dgm:pt modelId="{505EE777-9134-4546-8AE2-6860F135D503}" type="parTrans" cxnId="{A31AD3CA-8BEB-CA46-9674-A394643A5546}">
      <dgm:prSet/>
      <dgm:spPr/>
      <dgm:t>
        <a:bodyPr/>
        <a:lstStyle/>
        <a:p>
          <a:endParaRPr lang="en-US"/>
        </a:p>
      </dgm:t>
    </dgm:pt>
    <dgm:pt modelId="{64940314-469B-4E42-AECF-C593A0540EEA}" type="sibTrans" cxnId="{A31AD3CA-8BEB-CA46-9674-A394643A5546}">
      <dgm:prSet/>
      <dgm:spPr/>
      <dgm:t>
        <a:bodyPr/>
        <a:lstStyle/>
        <a:p>
          <a:endParaRPr lang="en-US"/>
        </a:p>
      </dgm:t>
    </dgm:pt>
    <dgm:pt modelId="{F2263BD1-C06E-364F-B18F-F23E0172F849}" type="pres">
      <dgm:prSet presAssocID="{8A537E1E-4EDC-B94F-9B28-B3C2B500A21D}" presName="CompostProcess" presStyleCnt="0">
        <dgm:presLayoutVars>
          <dgm:dir/>
          <dgm:resizeHandles val="exact"/>
        </dgm:presLayoutVars>
      </dgm:prSet>
      <dgm:spPr/>
    </dgm:pt>
    <dgm:pt modelId="{E84D44E5-9CF9-B54C-B46F-B331DD34506B}" type="pres">
      <dgm:prSet presAssocID="{8A537E1E-4EDC-B94F-9B28-B3C2B500A21D}" presName="arrow" presStyleLbl="bgShp" presStyleIdx="0" presStyleCnt="1"/>
      <dgm:spPr/>
    </dgm:pt>
    <dgm:pt modelId="{C47DFF6B-47C7-6445-9E4E-68C2DBE4D029}" type="pres">
      <dgm:prSet presAssocID="{8A537E1E-4EDC-B94F-9B28-B3C2B500A21D}" presName="linearProcess" presStyleCnt="0"/>
      <dgm:spPr/>
    </dgm:pt>
    <dgm:pt modelId="{53A8F229-99BB-CB44-8561-BA9B74F6B9A7}" type="pres">
      <dgm:prSet presAssocID="{D13DC36C-88F8-8946-8D47-127645778564}" presName="textNode" presStyleLbl="node1" presStyleIdx="0" presStyleCnt="5">
        <dgm:presLayoutVars>
          <dgm:bulletEnabled val="1"/>
        </dgm:presLayoutVars>
      </dgm:prSet>
      <dgm:spPr/>
    </dgm:pt>
    <dgm:pt modelId="{5E106A21-9986-7146-B6E5-419CE32DB4B3}" type="pres">
      <dgm:prSet presAssocID="{3CD4AD3F-71A3-9B4D-9CF2-494A3CB9FF0E}" presName="sibTrans" presStyleCnt="0"/>
      <dgm:spPr/>
    </dgm:pt>
    <dgm:pt modelId="{8AB1034A-C947-A240-8995-9372ACEFAC7A}" type="pres">
      <dgm:prSet presAssocID="{C0D6F467-C83A-0848-8F06-B7DC27B3BE57}" presName="textNode" presStyleLbl="node1" presStyleIdx="1" presStyleCnt="5">
        <dgm:presLayoutVars>
          <dgm:bulletEnabled val="1"/>
        </dgm:presLayoutVars>
      </dgm:prSet>
      <dgm:spPr/>
    </dgm:pt>
    <dgm:pt modelId="{55A04B16-7F8D-4D45-9C3C-F595C8A3D8CB}" type="pres">
      <dgm:prSet presAssocID="{80B1AAA1-5B0D-264F-949E-A0DD025223AC}" presName="sibTrans" presStyleCnt="0"/>
      <dgm:spPr/>
    </dgm:pt>
    <dgm:pt modelId="{9A6883A5-6CFB-B546-BFC2-21F7B256EBF6}" type="pres">
      <dgm:prSet presAssocID="{9092578E-AD06-0649-86BB-283505A3EA6C}" presName="textNode" presStyleLbl="node1" presStyleIdx="2" presStyleCnt="5">
        <dgm:presLayoutVars>
          <dgm:bulletEnabled val="1"/>
        </dgm:presLayoutVars>
      </dgm:prSet>
      <dgm:spPr/>
    </dgm:pt>
    <dgm:pt modelId="{6F35F8E3-3E16-064A-AD38-03C08C800363}" type="pres">
      <dgm:prSet presAssocID="{31004B76-B0E4-564E-B097-4C7BB0E60589}" presName="sibTrans" presStyleCnt="0"/>
      <dgm:spPr/>
    </dgm:pt>
    <dgm:pt modelId="{1AB37DCD-10D7-BF49-8533-C7B1C559DB22}" type="pres">
      <dgm:prSet presAssocID="{6A9C518E-2C4C-A24F-8C4A-A302A5AA61B2}" presName="textNode" presStyleLbl="node1" presStyleIdx="3" presStyleCnt="5">
        <dgm:presLayoutVars>
          <dgm:bulletEnabled val="1"/>
        </dgm:presLayoutVars>
      </dgm:prSet>
      <dgm:spPr/>
    </dgm:pt>
    <dgm:pt modelId="{9F243306-5A01-0743-9654-A2DE651F5AF1}" type="pres">
      <dgm:prSet presAssocID="{B314CE74-0867-1B44-8ED4-1C9D198BD309}" presName="sibTrans" presStyleCnt="0"/>
      <dgm:spPr/>
    </dgm:pt>
    <dgm:pt modelId="{9E0D5D12-8890-0D46-8C75-5E9C3542A97C}" type="pres">
      <dgm:prSet presAssocID="{D559D154-4737-8F4A-9EC9-498073403720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7B7D9D24-4199-CD44-B501-0606754F283C}" type="presOf" srcId="{8A537E1E-4EDC-B94F-9B28-B3C2B500A21D}" destId="{F2263BD1-C06E-364F-B18F-F23E0172F849}" srcOrd="0" destOrd="0" presId="urn:microsoft.com/office/officeart/2005/8/layout/hProcess9"/>
    <dgm:cxn modelId="{DE785126-E5F3-1948-8CA2-3643DDA6449A}" type="presOf" srcId="{6A9C518E-2C4C-A24F-8C4A-A302A5AA61B2}" destId="{1AB37DCD-10D7-BF49-8533-C7B1C559DB22}" srcOrd="0" destOrd="0" presId="urn:microsoft.com/office/officeart/2005/8/layout/hProcess9"/>
    <dgm:cxn modelId="{79E3356A-B8B1-C24F-90D9-CE72F4E866E2}" srcId="{8A537E1E-4EDC-B94F-9B28-B3C2B500A21D}" destId="{D13DC36C-88F8-8946-8D47-127645778564}" srcOrd="0" destOrd="0" parTransId="{C4C00A8B-E27E-9A4C-94E1-9315CE3FC440}" sibTransId="{3CD4AD3F-71A3-9B4D-9CF2-494A3CB9FF0E}"/>
    <dgm:cxn modelId="{0A35669D-72D7-A84F-8A63-5DD2B509FDB3}" srcId="{8A537E1E-4EDC-B94F-9B28-B3C2B500A21D}" destId="{C0D6F467-C83A-0848-8F06-B7DC27B3BE57}" srcOrd="1" destOrd="0" parTransId="{C1C038E4-8CA1-604B-BED7-202C7AD52A4D}" sibTransId="{80B1AAA1-5B0D-264F-949E-A0DD025223AC}"/>
    <dgm:cxn modelId="{22A858BE-2812-DC46-BCA8-1791899BE931}" type="presOf" srcId="{C0D6F467-C83A-0848-8F06-B7DC27B3BE57}" destId="{8AB1034A-C947-A240-8995-9372ACEFAC7A}" srcOrd="0" destOrd="0" presId="urn:microsoft.com/office/officeart/2005/8/layout/hProcess9"/>
    <dgm:cxn modelId="{A31AD3CA-8BEB-CA46-9674-A394643A5546}" srcId="{8A537E1E-4EDC-B94F-9B28-B3C2B500A21D}" destId="{D559D154-4737-8F4A-9EC9-498073403720}" srcOrd="4" destOrd="0" parTransId="{505EE777-9134-4546-8AE2-6860F135D503}" sibTransId="{64940314-469B-4E42-AECF-C593A0540EEA}"/>
    <dgm:cxn modelId="{F494A2D2-665E-2649-ABC0-ECCB90AC49F8}" type="presOf" srcId="{9092578E-AD06-0649-86BB-283505A3EA6C}" destId="{9A6883A5-6CFB-B546-BFC2-21F7B256EBF6}" srcOrd="0" destOrd="0" presId="urn:microsoft.com/office/officeart/2005/8/layout/hProcess9"/>
    <dgm:cxn modelId="{F645D4DE-9C80-5D42-8B86-909012998B98}" type="presOf" srcId="{D559D154-4737-8F4A-9EC9-498073403720}" destId="{9E0D5D12-8890-0D46-8C75-5E9C3542A97C}" srcOrd="0" destOrd="0" presId="urn:microsoft.com/office/officeart/2005/8/layout/hProcess9"/>
    <dgm:cxn modelId="{4AA737E1-F98E-AF4B-973D-10608EC08B54}" type="presOf" srcId="{D13DC36C-88F8-8946-8D47-127645778564}" destId="{53A8F229-99BB-CB44-8561-BA9B74F6B9A7}" srcOrd="0" destOrd="0" presId="urn:microsoft.com/office/officeart/2005/8/layout/hProcess9"/>
    <dgm:cxn modelId="{619978EE-DE4D-0347-9D77-E84E1B482CB0}" srcId="{8A537E1E-4EDC-B94F-9B28-B3C2B500A21D}" destId="{9092578E-AD06-0649-86BB-283505A3EA6C}" srcOrd="2" destOrd="0" parTransId="{5FA096F3-256D-1744-AD20-F9657619A1F3}" sibTransId="{31004B76-B0E4-564E-B097-4C7BB0E60589}"/>
    <dgm:cxn modelId="{F0B119FC-3D4F-9B4E-AEC4-15AE5124D3CA}" srcId="{8A537E1E-4EDC-B94F-9B28-B3C2B500A21D}" destId="{6A9C518E-2C4C-A24F-8C4A-A302A5AA61B2}" srcOrd="3" destOrd="0" parTransId="{37FDED2E-C862-BB45-A653-21AB7FDFCECD}" sibTransId="{B314CE74-0867-1B44-8ED4-1C9D198BD309}"/>
    <dgm:cxn modelId="{20660243-ECB1-8846-83E1-7A842FFEF60E}" type="presParOf" srcId="{F2263BD1-C06E-364F-B18F-F23E0172F849}" destId="{E84D44E5-9CF9-B54C-B46F-B331DD34506B}" srcOrd="0" destOrd="0" presId="urn:microsoft.com/office/officeart/2005/8/layout/hProcess9"/>
    <dgm:cxn modelId="{ED2D3DF6-D004-B647-9488-8DDD9B845CE6}" type="presParOf" srcId="{F2263BD1-C06E-364F-B18F-F23E0172F849}" destId="{C47DFF6B-47C7-6445-9E4E-68C2DBE4D029}" srcOrd="1" destOrd="0" presId="urn:microsoft.com/office/officeart/2005/8/layout/hProcess9"/>
    <dgm:cxn modelId="{651A03F6-9BF2-DA4F-902B-EE8F457A3F8F}" type="presParOf" srcId="{C47DFF6B-47C7-6445-9E4E-68C2DBE4D029}" destId="{53A8F229-99BB-CB44-8561-BA9B74F6B9A7}" srcOrd="0" destOrd="0" presId="urn:microsoft.com/office/officeart/2005/8/layout/hProcess9"/>
    <dgm:cxn modelId="{FC4F4866-9B76-7C49-8537-7DFA3B5D9681}" type="presParOf" srcId="{C47DFF6B-47C7-6445-9E4E-68C2DBE4D029}" destId="{5E106A21-9986-7146-B6E5-419CE32DB4B3}" srcOrd="1" destOrd="0" presId="urn:microsoft.com/office/officeart/2005/8/layout/hProcess9"/>
    <dgm:cxn modelId="{2D58C4DA-0BF6-BE4F-8288-6E747D9A1B4A}" type="presParOf" srcId="{C47DFF6B-47C7-6445-9E4E-68C2DBE4D029}" destId="{8AB1034A-C947-A240-8995-9372ACEFAC7A}" srcOrd="2" destOrd="0" presId="urn:microsoft.com/office/officeart/2005/8/layout/hProcess9"/>
    <dgm:cxn modelId="{8192F729-5F0B-2D49-BAC0-09B6C10E08C6}" type="presParOf" srcId="{C47DFF6B-47C7-6445-9E4E-68C2DBE4D029}" destId="{55A04B16-7F8D-4D45-9C3C-F595C8A3D8CB}" srcOrd="3" destOrd="0" presId="urn:microsoft.com/office/officeart/2005/8/layout/hProcess9"/>
    <dgm:cxn modelId="{4E016D25-AC0C-FF43-8A25-547161FD8094}" type="presParOf" srcId="{C47DFF6B-47C7-6445-9E4E-68C2DBE4D029}" destId="{9A6883A5-6CFB-B546-BFC2-21F7B256EBF6}" srcOrd="4" destOrd="0" presId="urn:microsoft.com/office/officeart/2005/8/layout/hProcess9"/>
    <dgm:cxn modelId="{7914AF89-4707-5B48-B6E1-1BF8F59B7157}" type="presParOf" srcId="{C47DFF6B-47C7-6445-9E4E-68C2DBE4D029}" destId="{6F35F8E3-3E16-064A-AD38-03C08C800363}" srcOrd="5" destOrd="0" presId="urn:microsoft.com/office/officeart/2005/8/layout/hProcess9"/>
    <dgm:cxn modelId="{91E1D246-5745-F441-9AE4-4FE9A379BEF3}" type="presParOf" srcId="{C47DFF6B-47C7-6445-9E4E-68C2DBE4D029}" destId="{1AB37DCD-10D7-BF49-8533-C7B1C559DB22}" srcOrd="6" destOrd="0" presId="urn:microsoft.com/office/officeart/2005/8/layout/hProcess9"/>
    <dgm:cxn modelId="{E1627D6D-EAA9-824C-9459-62ED7FF0ECEA}" type="presParOf" srcId="{C47DFF6B-47C7-6445-9E4E-68C2DBE4D029}" destId="{9F243306-5A01-0743-9654-A2DE651F5AF1}" srcOrd="7" destOrd="0" presId="urn:microsoft.com/office/officeart/2005/8/layout/hProcess9"/>
    <dgm:cxn modelId="{AB1F6332-52D0-574A-A8CD-21D781C92353}" type="presParOf" srcId="{C47DFF6B-47C7-6445-9E4E-68C2DBE4D029}" destId="{9E0D5D12-8890-0D46-8C75-5E9C3542A97C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26002B-F806-0146-91E8-D97882F29B02}" type="doc">
      <dgm:prSet loTypeId="urn:microsoft.com/office/officeart/2005/8/layout/vList2" loCatId="list" qsTypeId="urn:microsoft.com/office/officeart/2005/8/quickstyle/simple4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A57C32E1-8A08-7647-ACDE-E1556CBC6E61}">
      <dgm:prSet/>
      <dgm:spPr/>
      <dgm:t>
        <a:bodyPr/>
        <a:lstStyle/>
        <a:p>
          <a:pPr algn="ctr" rtl="0"/>
          <a:r>
            <a:rPr lang="en-US" b="0" i="0" dirty="0">
              <a:solidFill>
                <a:srgbClr val="FFFF00"/>
              </a:solidFill>
            </a:rPr>
            <a:t>Increased antagonism</a:t>
          </a:r>
          <a:endParaRPr lang="en-US" dirty="0">
            <a:solidFill>
              <a:srgbClr val="FFFF00"/>
            </a:solidFill>
          </a:endParaRPr>
        </a:p>
      </dgm:t>
    </dgm:pt>
    <dgm:pt modelId="{03864337-7CB2-0043-8ED3-47DF248A8429}" type="parTrans" cxnId="{6A2FFF7D-260A-034C-B417-BEA76BABCC4A}">
      <dgm:prSet/>
      <dgm:spPr/>
      <dgm:t>
        <a:bodyPr/>
        <a:lstStyle/>
        <a:p>
          <a:endParaRPr lang="en-US"/>
        </a:p>
      </dgm:t>
    </dgm:pt>
    <dgm:pt modelId="{16238850-622A-AE4C-8DD7-4F2F15D63FB4}" type="sibTrans" cxnId="{6A2FFF7D-260A-034C-B417-BEA76BABCC4A}">
      <dgm:prSet/>
      <dgm:spPr/>
      <dgm:t>
        <a:bodyPr/>
        <a:lstStyle/>
        <a:p>
          <a:endParaRPr lang="en-US"/>
        </a:p>
      </dgm:t>
    </dgm:pt>
    <dgm:pt modelId="{CD61FF1A-C0EA-8B4F-BC69-878797037FD0}">
      <dgm:prSet/>
      <dgm:spPr/>
      <dgm:t>
        <a:bodyPr/>
        <a:lstStyle/>
        <a:p>
          <a:pPr algn="ctr" rtl="0"/>
          <a:r>
            <a:rPr lang="en-US" b="0" i="0" dirty="0">
              <a:solidFill>
                <a:srgbClr val="FFFF00"/>
              </a:solidFill>
            </a:rPr>
            <a:t>Further misunderstandings</a:t>
          </a:r>
          <a:endParaRPr lang="en-US" dirty="0">
            <a:solidFill>
              <a:srgbClr val="FFFF00"/>
            </a:solidFill>
          </a:endParaRPr>
        </a:p>
      </dgm:t>
    </dgm:pt>
    <dgm:pt modelId="{4E97DA5A-CC34-3948-B05C-80AEFC37AE53}" type="parTrans" cxnId="{D85FE742-ACE3-3545-B0E9-64AEC51A8E1D}">
      <dgm:prSet/>
      <dgm:spPr/>
      <dgm:t>
        <a:bodyPr/>
        <a:lstStyle/>
        <a:p>
          <a:endParaRPr lang="en-US"/>
        </a:p>
      </dgm:t>
    </dgm:pt>
    <dgm:pt modelId="{BF5EB627-ADDF-804B-84D7-51E49F398EF2}" type="sibTrans" cxnId="{D85FE742-ACE3-3545-B0E9-64AEC51A8E1D}">
      <dgm:prSet/>
      <dgm:spPr/>
      <dgm:t>
        <a:bodyPr/>
        <a:lstStyle/>
        <a:p>
          <a:endParaRPr lang="en-US"/>
        </a:p>
      </dgm:t>
    </dgm:pt>
    <dgm:pt modelId="{08937EF0-D310-614D-8F42-802C2BF9395E}">
      <dgm:prSet/>
      <dgm:spPr/>
      <dgm:t>
        <a:bodyPr/>
        <a:lstStyle/>
        <a:p>
          <a:pPr algn="ctr" rtl="0"/>
          <a:r>
            <a:rPr lang="en-US" b="0" i="0" dirty="0">
              <a:solidFill>
                <a:srgbClr val="FFFF00"/>
              </a:solidFill>
            </a:rPr>
            <a:t>Anxiety</a:t>
          </a:r>
          <a:endParaRPr lang="en-US" dirty="0">
            <a:solidFill>
              <a:srgbClr val="FFFF00"/>
            </a:solidFill>
          </a:endParaRPr>
        </a:p>
      </dgm:t>
    </dgm:pt>
    <dgm:pt modelId="{77266ACE-956F-D947-886C-F2809AD9C042}" type="parTrans" cxnId="{C7D183F2-6F4A-E145-9650-534EC85EB036}">
      <dgm:prSet/>
      <dgm:spPr/>
      <dgm:t>
        <a:bodyPr/>
        <a:lstStyle/>
        <a:p>
          <a:endParaRPr lang="en-US"/>
        </a:p>
      </dgm:t>
    </dgm:pt>
    <dgm:pt modelId="{D15D85B1-B815-434E-9897-996FE54CD054}" type="sibTrans" cxnId="{C7D183F2-6F4A-E145-9650-534EC85EB036}">
      <dgm:prSet/>
      <dgm:spPr/>
      <dgm:t>
        <a:bodyPr/>
        <a:lstStyle/>
        <a:p>
          <a:endParaRPr lang="en-US"/>
        </a:p>
      </dgm:t>
    </dgm:pt>
    <dgm:pt modelId="{1DD5C4A7-C0DF-7F45-AE51-F3B7C71055F1}">
      <dgm:prSet/>
      <dgm:spPr/>
      <dgm:t>
        <a:bodyPr/>
        <a:lstStyle/>
        <a:p>
          <a:pPr algn="ctr" rtl="0"/>
          <a:r>
            <a:rPr lang="en-US" b="0" i="0" dirty="0">
              <a:solidFill>
                <a:srgbClr val="FFFF00"/>
              </a:solidFill>
            </a:rPr>
            <a:t>Greater mistrust</a:t>
          </a:r>
          <a:endParaRPr lang="en-US" dirty="0">
            <a:solidFill>
              <a:srgbClr val="FFFF00"/>
            </a:solidFill>
          </a:endParaRPr>
        </a:p>
      </dgm:t>
    </dgm:pt>
    <dgm:pt modelId="{297E9961-5656-7342-8485-C83B4F5E2180}" type="parTrans" cxnId="{D3C201C8-C135-054C-96A1-F4F1918B63B2}">
      <dgm:prSet/>
      <dgm:spPr/>
      <dgm:t>
        <a:bodyPr/>
        <a:lstStyle/>
        <a:p>
          <a:endParaRPr lang="en-US"/>
        </a:p>
      </dgm:t>
    </dgm:pt>
    <dgm:pt modelId="{189DA67D-86D3-DD4F-971F-7F0FFDC0C0B6}" type="sibTrans" cxnId="{D3C201C8-C135-054C-96A1-F4F1918B63B2}">
      <dgm:prSet/>
      <dgm:spPr/>
      <dgm:t>
        <a:bodyPr/>
        <a:lstStyle/>
        <a:p>
          <a:endParaRPr lang="en-US"/>
        </a:p>
      </dgm:t>
    </dgm:pt>
    <dgm:pt modelId="{C1CDA5A9-90AC-FB47-BC17-2C4D811FF4C6}">
      <dgm:prSet/>
      <dgm:spPr/>
      <dgm:t>
        <a:bodyPr/>
        <a:lstStyle/>
        <a:p>
          <a:pPr algn="ctr" rtl="0"/>
          <a:r>
            <a:rPr lang="en-US" b="0" i="0" dirty="0">
              <a:solidFill>
                <a:srgbClr val="FFFF00"/>
              </a:solidFill>
            </a:rPr>
            <a:t>Violence</a:t>
          </a:r>
          <a:endParaRPr lang="en-US" dirty="0">
            <a:solidFill>
              <a:srgbClr val="FFFF00"/>
            </a:solidFill>
          </a:endParaRPr>
        </a:p>
      </dgm:t>
    </dgm:pt>
    <dgm:pt modelId="{8FDBB80B-679F-A440-AE79-1D83465115E0}" type="parTrans" cxnId="{FBF660B0-C90F-D346-9680-3FFA6567E079}">
      <dgm:prSet/>
      <dgm:spPr/>
      <dgm:t>
        <a:bodyPr/>
        <a:lstStyle/>
        <a:p>
          <a:endParaRPr lang="en-US"/>
        </a:p>
      </dgm:t>
    </dgm:pt>
    <dgm:pt modelId="{7D1A0519-EA2C-4642-A4F4-373C9D720D46}" type="sibTrans" cxnId="{FBF660B0-C90F-D346-9680-3FFA6567E079}">
      <dgm:prSet/>
      <dgm:spPr/>
      <dgm:t>
        <a:bodyPr/>
        <a:lstStyle/>
        <a:p>
          <a:endParaRPr lang="en-US"/>
        </a:p>
      </dgm:t>
    </dgm:pt>
    <dgm:pt modelId="{E5D9B9B8-FA83-3145-8BC3-CF3D3BF10B19}" type="pres">
      <dgm:prSet presAssocID="{9426002B-F806-0146-91E8-D97882F29B02}" presName="linear" presStyleCnt="0">
        <dgm:presLayoutVars>
          <dgm:animLvl val="lvl"/>
          <dgm:resizeHandles val="exact"/>
        </dgm:presLayoutVars>
      </dgm:prSet>
      <dgm:spPr/>
    </dgm:pt>
    <dgm:pt modelId="{CC820E14-39EA-EB4F-B1E2-8C0EF4055181}" type="pres">
      <dgm:prSet presAssocID="{A57C32E1-8A08-7647-ACDE-E1556CBC6E6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37F528D-2BE9-B24D-ADFB-8592B05C1149}" type="pres">
      <dgm:prSet presAssocID="{16238850-622A-AE4C-8DD7-4F2F15D63FB4}" presName="spacer" presStyleCnt="0"/>
      <dgm:spPr/>
    </dgm:pt>
    <dgm:pt modelId="{3005EF52-56C8-8646-A643-1B32EBBE7B87}" type="pres">
      <dgm:prSet presAssocID="{CD61FF1A-C0EA-8B4F-BC69-878797037FD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877B204-5EE7-0043-BFFE-F343F7E4F298}" type="pres">
      <dgm:prSet presAssocID="{BF5EB627-ADDF-804B-84D7-51E49F398EF2}" presName="spacer" presStyleCnt="0"/>
      <dgm:spPr/>
    </dgm:pt>
    <dgm:pt modelId="{B85E2B37-2E62-0F4F-BB31-904858053BF9}" type="pres">
      <dgm:prSet presAssocID="{08937EF0-D310-614D-8F42-802C2BF9395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69F7173-E87F-A44C-83DB-180337588952}" type="pres">
      <dgm:prSet presAssocID="{D15D85B1-B815-434E-9897-996FE54CD054}" presName="spacer" presStyleCnt="0"/>
      <dgm:spPr/>
    </dgm:pt>
    <dgm:pt modelId="{73DC39D4-6F1A-814B-8D3D-8D786C2B3C0D}" type="pres">
      <dgm:prSet presAssocID="{1DD5C4A7-C0DF-7F45-AE51-F3B7C71055F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23A0C02-0D0A-E447-9573-45019ADD91B9}" type="pres">
      <dgm:prSet presAssocID="{189DA67D-86D3-DD4F-971F-7F0FFDC0C0B6}" presName="spacer" presStyleCnt="0"/>
      <dgm:spPr/>
    </dgm:pt>
    <dgm:pt modelId="{7491D162-31C6-0B48-A54F-228CAADF3B63}" type="pres">
      <dgm:prSet presAssocID="{C1CDA5A9-90AC-FB47-BC17-2C4D811FF4C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A99CF01-2237-DD42-82A9-53ADF21E2CFD}" type="presOf" srcId="{1DD5C4A7-C0DF-7F45-AE51-F3B7C71055F1}" destId="{73DC39D4-6F1A-814B-8D3D-8D786C2B3C0D}" srcOrd="0" destOrd="0" presId="urn:microsoft.com/office/officeart/2005/8/layout/vList2"/>
    <dgm:cxn modelId="{6466C536-FA8F-AF42-BD0F-8C8A1E420C75}" type="presOf" srcId="{08937EF0-D310-614D-8F42-802C2BF9395E}" destId="{B85E2B37-2E62-0F4F-BB31-904858053BF9}" srcOrd="0" destOrd="0" presId="urn:microsoft.com/office/officeart/2005/8/layout/vList2"/>
    <dgm:cxn modelId="{D85FE742-ACE3-3545-B0E9-64AEC51A8E1D}" srcId="{9426002B-F806-0146-91E8-D97882F29B02}" destId="{CD61FF1A-C0EA-8B4F-BC69-878797037FD0}" srcOrd="1" destOrd="0" parTransId="{4E97DA5A-CC34-3948-B05C-80AEFC37AE53}" sibTransId="{BF5EB627-ADDF-804B-84D7-51E49F398EF2}"/>
    <dgm:cxn modelId="{6A2FFF7D-260A-034C-B417-BEA76BABCC4A}" srcId="{9426002B-F806-0146-91E8-D97882F29B02}" destId="{A57C32E1-8A08-7647-ACDE-E1556CBC6E61}" srcOrd="0" destOrd="0" parTransId="{03864337-7CB2-0043-8ED3-47DF248A8429}" sibTransId="{16238850-622A-AE4C-8DD7-4F2F15D63FB4}"/>
    <dgm:cxn modelId="{FBF660B0-C90F-D346-9680-3FFA6567E079}" srcId="{9426002B-F806-0146-91E8-D97882F29B02}" destId="{C1CDA5A9-90AC-FB47-BC17-2C4D811FF4C6}" srcOrd="4" destOrd="0" parTransId="{8FDBB80B-679F-A440-AE79-1D83465115E0}" sibTransId="{7D1A0519-EA2C-4642-A4F4-373C9D720D46}"/>
    <dgm:cxn modelId="{785D87BB-F21A-0245-AA5D-C959EFFFB62A}" type="presOf" srcId="{C1CDA5A9-90AC-FB47-BC17-2C4D811FF4C6}" destId="{7491D162-31C6-0B48-A54F-228CAADF3B63}" srcOrd="0" destOrd="0" presId="urn:microsoft.com/office/officeart/2005/8/layout/vList2"/>
    <dgm:cxn modelId="{D3C201C8-C135-054C-96A1-F4F1918B63B2}" srcId="{9426002B-F806-0146-91E8-D97882F29B02}" destId="{1DD5C4A7-C0DF-7F45-AE51-F3B7C71055F1}" srcOrd="3" destOrd="0" parTransId="{297E9961-5656-7342-8485-C83B4F5E2180}" sibTransId="{189DA67D-86D3-DD4F-971F-7F0FFDC0C0B6}"/>
    <dgm:cxn modelId="{9137E3CF-F27F-484E-8189-AE886467E758}" type="presOf" srcId="{CD61FF1A-C0EA-8B4F-BC69-878797037FD0}" destId="{3005EF52-56C8-8646-A643-1B32EBBE7B87}" srcOrd="0" destOrd="0" presId="urn:microsoft.com/office/officeart/2005/8/layout/vList2"/>
    <dgm:cxn modelId="{D0E436E7-0C99-104B-AB42-AA9FF6E9C665}" type="presOf" srcId="{A57C32E1-8A08-7647-ACDE-E1556CBC6E61}" destId="{CC820E14-39EA-EB4F-B1E2-8C0EF4055181}" srcOrd="0" destOrd="0" presId="urn:microsoft.com/office/officeart/2005/8/layout/vList2"/>
    <dgm:cxn modelId="{C7D183F2-6F4A-E145-9650-534EC85EB036}" srcId="{9426002B-F806-0146-91E8-D97882F29B02}" destId="{08937EF0-D310-614D-8F42-802C2BF9395E}" srcOrd="2" destOrd="0" parTransId="{77266ACE-956F-D947-886C-F2809AD9C042}" sibTransId="{D15D85B1-B815-434E-9897-996FE54CD054}"/>
    <dgm:cxn modelId="{AEFA86F3-E6E8-424B-8EC5-C125A199B828}" type="presOf" srcId="{9426002B-F806-0146-91E8-D97882F29B02}" destId="{E5D9B9B8-FA83-3145-8BC3-CF3D3BF10B19}" srcOrd="0" destOrd="0" presId="urn:microsoft.com/office/officeart/2005/8/layout/vList2"/>
    <dgm:cxn modelId="{5F19E3CB-F48B-8548-9089-DAE15BAA2EFA}" type="presParOf" srcId="{E5D9B9B8-FA83-3145-8BC3-CF3D3BF10B19}" destId="{CC820E14-39EA-EB4F-B1E2-8C0EF4055181}" srcOrd="0" destOrd="0" presId="urn:microsoft.com/office/officeart/2005/8/layout/vList2"/>
    <dgm:cxn modelId="{D34018F2-C1E6-5D44-B6F1-88D03863F654}" type="presParOf" srcId="{E5D9B9B8-FA83-3145-8BC3-CF3D3BF10B19}" destId="{837F528D-2BE9-B24D-ADFB-8592B05C1149}" srcOrd="1" destOrd="0" presId="urn:microsoft.com/office/officeart/2005/8/layout/vList2"/>
    <dgm:cxn modelId="{E81B8BBF-02FA-D44A-B391-B7265BDBDFE5}" type="presParOf" srcId="{E5D9B9B8-FA83-3145-8BC3-CF3D3BF10B19}" destId="{3005EF52-56C8-8646-A643-1B32EBBE7B87}" srcOrd="2" destOrd="0" presId="urn:microsoft.com/office/officeart/2005/8/layout/vList2"/>
    <dgm:cxn modelId="{1590112D-395D-3646-B236-0910092F0C93}" type="presParOf" srcId="{E5D9B9B8-FA83-3145-8BC3-CF3D3BF10B19}" destId="{E877B204-5EE7-0043-BFFE-F343F7E4F298}" srcOrd="3" destOrd="0" presId="urn:microsoft.com/office/officeart/2005/8/layout/vList2"/>
    <dgm:cxn modelId="{A608F42A-79AF-7B45-8EC3-DA9F05C15C24}" type="presParOf" srcId="{E5D9B9B8-FA83-3145-8BC3-CF3D3BF10B19}" destId="{B85E2B37-2E62-0F4F-BB31-904858053BF9}" srcOrd="4" destOrd="0" presId="urn:microsoft.com/office/officeart/2005/8/layout/vList2"/>
    <dgm:cxn modelId="{09278CF8-F43A-6D49-9F1B-983FEE76E23A}" type="presParOf" srcId="{E5D9B9B8-FA83-3145-8BC3-CF3D3BF10B19}" destId="{769F7173-E87F-A44C-83DB-180337588952}" srcOrd="5" destOrd="0" presId="urn:microsoft.com/office/officeart/2005/8/layout/vList2"/>
    <dgm:cxn modelId="{30C7E2BA-2AB7-3640-947A-0016B1508743}" type="presParOf" srcId="{E5D9B9B8-FA83-3145-8BC3-CF3D3BF10B19}" destId="{73DC39D4-6F1A-814B-8D3D-8D786C2B3C0D}" srcOrd="6" destOrd="0" presId="urn:microsoft.com/office/officeart/2005/8/layout/vList2"/>
    <dgm:cxn modelId="{8DD75BFC-A9A2-734B-88E3-E2D7511551A4}" type="presParOf" srcId="{E5D9B9B8-FA83-3145-8BC3-CF3D3BF10B19}" destId="{223A0C02-0D0A-E447-9573-45019ADD91B9}" srcOrd="7" destOrd="0" presId="urn:microsoft.com/office/officeart/2005/8/layout/vList2"/>
    <dgm:cxn modelId="{C0EA36AD-EB32-2943-87C3-A20F44F7180F}" type="presParOf" srcId="{E5D9B9B8-FA83-3145-8BC3-CF3D3BF10B19}" destId="{7491D162-31C6-0B48-A54F-228CAADF3B6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5A153-8864-C946-AE51-EBD8B32FDCCE}">
      <dsp:nvSpPr>
        <dsp:cNvPr id="0" name=""/>
        <dsp:cNvSpPr/>
      </dsp:nvSpPr>
      <dsp:spPr>
        <a:xfrm>
          <a:off x="0" y="84244"/>
          <a:ext cx="4026992" cy="402699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5BDAEC-5BB7-7A4D-AA08-91AC6E598311}">
      <dsp:nvSpPr>
        <dsp:cNvPr id="0" name=""/>
        <dsp:cNvSpPr/>
      </dsp:nvSpPr>
      <dsp:spPr>
        <a:xfrm>
          <a:off x="2013496" y="84244"/>
          <a:ext cx="4698157" cy="40269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i="0" kern="1200" dirty="0"/>
            <a:t>Separate or Intersecting</a:t>
          </a:r>
          <a:endParaRPr lang="en-US" sz="3300" kern="1200" dirty="0"/>
        </a:p>
      </dsp:txBody>
      <dsp:txXfrm>
        <a:off x="2013496" y="84244"/>
        <a:ext cx="4698157" cy="1208100"/>
      </dsp:txXfrm>
    </dsp:sp>
    <dsp:sp modelId="{E566A71D-DF91-1341-B895-14DF0CAEED94}">
      <dsp:nvSpPr>
        <dsp:cNvPr id="0" name=""/>
        <dsp:cNvSpPr/>
      </dsp:nvSpPr>
      <dsp:spPr>
        <a:xfrm>
          <a:off x="704724" y="1292344"/>
          <a:ext cx="2617542" cy="261754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-9882860"/>
                <a:satOff val="45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9882860"/>
                <a:satOff val="45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664293-A224-724C-AEA6-97F73CDE5E68}">
      <dsp:nvSpPr>
        <dsp:cNvPr id="0" name=""/>
        <dsp:cNvSpPr/>
      </dsp:nvSpPr>
      <dsp:spPr>
        <a:xfrm>
          <a:off x="2013496" y="1292344"/>
          <a:ext cx="4698157" cy="26175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-9882860"/>
              <a:satOff val="451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i="0" kern="1200" dirty="0"/>
            <a:t>Privilege and Oppression</a:t>
          </a:r>
          <a:endParaRPr lang="en-US" sz="3300" kern="1200" dirty="0"/>
        </a:p>
      </dsp:txBody>
      <dsp:txXfrm>
        <a:off x="2013496" y="1292344"/>
        <a:ext cx="4698157" cy="1208096"/>
      </dsp:txXfrm>
    </dsp:sp>
    <dsp:sp modelId="{1734EB8D-A073-344D-979D-1D9323DD9760}">
      <dsp:nvSpPr>
        <dsp:cNvPr id="0" name=""/>
        <dsp:cNvSpPr/>
      </dsp:nvSpPr>
      <dsp:spPr>
        <a:xfrm>
          <a:off x="1409447" y="2500440"/>
          <a:ext cx="1208096" cy="120809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-19765721"/>
                <a:satOff val="90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9765721"/>
                <a:satOff val="90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F06D1D-D805-F942-9540-BD38A51CC180}">
      <dsp:nvSpPr>
        <dsp:cNvPr id="0" name=""/>
        <dsp:cNvSpPr/>
      </dsp:nvSpPr>
      <dsp:spPr>
        <a:xfrm>
          <a:off x="2013496" y="2500440"/>
          <a:ext cx="4698157" cy="12080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-19765721"/>
              <a:satOff val="901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i="0" kern="1200" dirty="0"/>
            <a:t>Conflict and Commonality</a:t>
          </a:r>
          <a:endParaRPr lang="en-US" sz="3300" kern="1200" dirty="0"/>
        </a:p>
      </dsp:txBody>
      <dsp:txXfrm>
        <a:off x="2013496" y="2500440"/>
        <a:ext cx="4698157" cy="12080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BDA522-135E-F54C-B926-575EB7039E9C}">
      <dsp:nvSpPr>
        <dsp:cNvPr id="0" name=""/>
        <dsp:cNvSpPr/>
      </dsp:nvSpPr>
      <dsp:spPr>
        <a:xfrm>
          <a:off x="0" y="84244"/>
          <a:ext cx="4026992" cy="402699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73FD1C-4CCB-C449-A253-E31D6EDC1DB8}">
      <dsp:nvSpPr>
        <dsp:cNvPr id="0" name=""/>
        <dsp:cNvSpPr/>
      </dsp:nvSpPr>
      <dsp:spPr>
        <a:xfrm>
          <a:off x="2013496" y="84244"/>
          <a:ext cx="4698157" cy="40269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Awareness of world views, values, assumptions</a:t>
          </a:r>
          <a:endParaRPr lang="en-US" sz="2800" kern="1200" dirty="0"/>
        </a:p>
      </dsp:txBody>
      <dsp:txXfrm>
        <a:off x="2013496" y="84244"/>
        <a:ext cx="4698157" cy="1208100"/>
      </dsp:txXfrm>
    </dsp:sp>
    <dsp:sp modelId="{BE2DD01C-AA94-2043-B654-D878C9F903AC}">
      <dsp:nvSpPr>
        <dsp:cNvPr id="0" name=""/>
        <dsp:cNvSpPr/>
      </dsp:nvSpPr>
      <dsp:spPr>
        <a:xfrm>
          <a:off x="704724" y="1292344"/>
          <a:ext cx="2617542" cy="261754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6914279"/>
                <a:satOff val="1970"/>
                <a:lumOff val="5686"/>
                <a:alphaOff val="0"/>
                <a:tint val="98000"/>
                <a:lumMod val="114000"/>
              </a:schemeClr>
            </a:gs>
            <a:gs pos="100000">
              <a:schemeClr val="accent4">
                <a:hueOff val="6914279"/>
                <a:satOff val="1970"/>
                <a:lumOff val="568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B6B24D-5768-1A4D-9A1A-6F743B787A1D}">
      <dsp:nvSpPr>
        <dsp:cNvPr id="0" name=""/>
        <dsp:cNvSpPr/>
      </dsp:nvSpPr>
      <dsp:spPr>
        <a:xfrm>
          <a:off x="2013496" y="1292344"/>
          <a:ext cx="4698157" cy="26175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6914279"/>
              <a:satOff val="1970"/>
              <a:lumOff val="5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Emotional readiness for conversation</a:t>
          </a:r>
          <a:endParaRPr lang="en-US" sz="2800" kern="1200" dirty="0"/>
        </a:p>
      </dsp:txBody>
      <dsp:txXfrm>
        <a:off x="2013496" y="1292344"/>
        <a:ext cx="4698157" cy="1208096"/>
      </dsp:txXfrm>
    </dsp:sp>
    <dsp:sp modelId="{86C3FB96-7E9A-FD42-96EC-9DA5EDF6E5DF}">
      <dsp:nvSpPr>
        <dsp:cNvPr id="0" name=""/>
        <dsp:cNvSpPr/>
      </dsp:nvSpPr>
      <dsp:spPr>
        <a:xfrm>
          <a:off x="1409447" y="2500440"/>
          <a:ext cx="1208096" cy="120809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13828557"/>
                <a:satOff val="3941"/>
                <a:lumOff val="11372"/>
                <a:alphaOff val="0"/>
                <a:tint val="98000"/>
                <a:lumMod val="114000"/>
              </a:schemeClr>
            </a:gs>
            <a:gs pos="100000">
              <a:schemeClr val="accent4">
                <a:hueOff val="13828557"/>
                <a:satOff val="3941"/>
                <a:lumOff val="1137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D99888-A6C2-C74B-A291-646F4FEC8621}">
      <dsp:nvSpPr>
        <dsp:cNvPr id="0" name=""/>
        <dsp:cNvSpPr/>
      </dsp:nvSpPr>
      <dsp:spPr>
        <a:xfrm>
          <a:off x="2013496" y="2500440"/>
          <a:ext cx="4698157" cy="12080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13828557"/>
              <a:satOff val="3941"/>
              <a:lumOff val="1137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Open to learning</a:t>
          </a:r>
          <a:endParaRPr lang="en-US" sz="2800" kern="1200" dirty="0"/>
        </a:p>
      </dsp:txBody>
      <dsp:txXfrm>
        <a:off x="2013496" y="2500440"/>
        <a:ext cx="4698157" cy="12080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D44E5-9CF9-B54C-B46F-B331DD34506B}">
      <dsp:nvSpPr>
        <dsp:cNvPr id="0" name=""/>
        <dsp:cNvSpPr/>
      </dsp:nvSpPr>
      <dsp:spPr>
        <a:xfrm>
          <a:off x="528619" y="0"/>
          <a:ext cx="5991020" cy="480060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A8F229-99BB-CB44-8561-BA9B74F6B9A7}">
      <dsp:nvSpPr>
        <dsp:cNvPr id="0" name=""/>
        <dsp:cNvSpPr/>
      </dsp:nvSpPr>
      <dsp:spPr>
        <a:xfrm>
          <a:off x="3097" y="1440181"/>
          <a:ext cx="1354243" cy="192024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Presenting Concern – Why?</a:t>
          </a:r>
          <a:endParaRPr lang="en-US" sz="1700" kern="1200" dirty="0"/>
        </a:p>
      </dsp:txBody>
      <dsp:txXfrm>
        <a:off x="69206" y="1506290"/>
        <a:ext cx="1222025" cy="1788024"/>
      </dsp:txXfrm>
    </dsp:sp>
    <dsp:sp modelId="{8AB1034A-C947-A240-8995-9372ACEFAC7A}">
      <dsp:nvSpPr>
        <dsp:cNvPr id="0" name=""/>
        <dsp:cNvSpPr/>
      </dsp:nvSpPr>
      <dsp:spPr>
        <a:xfrm>
          <a:off x="1425052" y="1440181"/>
          <a:ext cx="1354243" cy="192024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Goal</a:t>
          </a:r>
          <a:endParaRPr lang="en-US" sz="1700" kern="1200" dirty="0"/>
        </a:p>
      </dsp:txBody>
      <dsp:txXfrm>
        <a:off x="1491161" y="1506290"/>
        <a:ext cx="1222025" cy="1788024"/>
      </dsp:txXfrm>
    </dsp:sp>
    <dsp:sp modelId="{9A6883A5-6CFB-B546-BFC2-21F7B256EBF6}">
      <dsp:nvSpPr>
        <dsp:cNvPr id="0" name=""/>
        <dsp:cNvSpPr/>
      </dsp:nvSpPr>
      <dsp:spPr>
        <a:xfrm>
          <a:off x="2847007" y="1440181"/>
          <a:ext cx="1354243" cy="192024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Who to involve</a:t>
          </a:r>
          <a:endParaRPr lang="en-US" sz="1700" kern="1200" dirty="0"/>
        </a:p>
      </dsp:txBody>
      <dsp:txXfrm>
        <a:off x="2913116" y="1506290"/>
        <a:ext cx="1222025" cy="1788024"/>
      </dsp:txXfrm>
    </dsp:sp>
    <dsp:sp modelId="{1AB37DCD-10D7-BF49-8533-C7B1C559DB22}">
      <dsp:nvSpPr>
        <dsp:cNvPr id="0" name=""/>
        <dsp:cNvSpPr/>
      </dsp:nvSpPr>
      <dsp:spPr>
        <a:xfrm>
          <a:off x="4268963" y="1440181"/>
          <a:ext cx="1354243" cy="192024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Format</a:t>
          </a:r>
          <a:endParaRPr lang="en-US" sz="1700" kern="1200" dirty="0"/>
        </a:p>
      </dsp:txBody>
      <dsp:txXfrm>
        <a:off x="4335072" y="1506290"/>
        <a:ext cx="1222025" cy="1788024"/>
      </dsp:txXfrm>
    </dsp:sp>
    <dsp:sp modelId="{9E0D5D12-8890-0D46-8C75-5E9C3542A97C}">
      <dsp:nvSpPr>
        <dsp:cNvPr id="0" name=""/>
        <dsp:cNvSpPr/>
      </dsp:nvSpPr>
      <dsp:spPr>
        <a:xfrm>
          <a:off x="5690918" y="1440181"/>
          <a:ext cx="1354243" cy="192024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Strategies - Theory</a:t>
          </a:r>
          <a:endParaRPr lang="en-US" sz="1700" kern="1200" dirty="0"/>
        </a:p>
      </dsp:txBody>
      <dsp:txXfrm>
        <a:off x="5757027" y="1506290"/>
        <a:ext cx="1222025" cy="17880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20E14-39EA-EB4F-B1E2-8C0EF4055181}">
      <dsp:nvSpPr>
        <dsp:cNvPr id="0" name=""/>
        <dsp:cNvSpPr/>
      </dsp:nvSpPr>
      <dsp:spPr>
        <a:xfrm>
          <a:off x="0" y="89500"/>
          <a:ext cx="5587169" cy="79150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i="0" kern="1200" dirty="0">
              <a:solidFill>
                <a:srgbClr val="FFFF00"/>
              </a:solidFill>
            </a:rPr>
            <a:t>Increased antagonism</a:t>
          </a:r>
          <a:endParaRPr lang="en-US" sz="3300" kern="1200" dirty="0">
            <a:solidFill>
              <a:srgbClr val="FFFF00"/>
            </a:solidFill>
          </a:endParaRPr>
        </a:p>
      </dsp:txBody>
      <dsp:txXfrm>
        <a:off x="38638" y="128138"/>
        <a:ext cx="5509893" cy="714229"/>
      </dsp:txXfrm>
    </dsp:sp>
    <dsp:sp modelId="{3005EF52-56C8-8646-A643-1B32EBBE7B87}">
      <dsp:nvSpPr>
        <dsp:cNvPr id="0" name=""/>
        <dsp:cNvSpPr/>
      </dsp:nvSpPr>
      <dsp:spPr>
        <a:xfrm>
          <a:off x="0" y="976046"/>
          <a:ext cx="5587169" cy="79150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74576"/>
                <a:satOff val="-11891"/>
                <a:lumOff val="8794"/>
                <a:alphaOff val="0"/>
                <a:tint val="98000"/>
                <a:lumMod val="114000"/>
              </a:schemeClr>
            </a:gs>
            <a:gs pos="100000">
              <a:schemeClr val="accent1">
                <a:shade val="80000"/>
                <a:hueOff val="174576"/>
                <a:satOff val="-11891"/>
                <a:lumOff val="8794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i="0" kern="1200" dirty="0">
              <a:solidFill>
                <a:srgbClr val="FFFF00"/>
              </a:solidFill>
            </a:rPr>
            <a:t>Further misunderstandings</a:t>
          </a:r>
          <a:endParaRPr lang="en-US" sz="3300" kern="1200" dirty="0">
            <a:solidFill>
              <a:srgbClr val="FFFF00"/>
            </a:solidFill>
          </a:endParaRPr>
        </a:p>
      </dsp:txBody>
      <dsp:txXfrm>
        <a:off x="38638" y="1014684"/>
        <a:ext cx="5509893" cy="714229"/>
      </dsp:txXfrm>
    </dsp:sp>
    <dsp:sp modelId="{B85E2B37-2E62-0F4F-BB31-904858053BF9}">
      <dsp:nvSpPr>
        <dsp:cNvPr id="0" name=""/>
        <dsp:cNvSpPr/>
      </dsp:nvSpPr>
      <dsp:spPr>
        <a:xfrm>
          <a:off x="0" y="1862591"/>
          <a:ext cx="5587169" cy="79150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349151"/>
                <a:satOff val="-23781"/>
                <a:lumOff val="17588"/>
                <a:alphaOff val="0"/>
                <a:tint val="98000"/>
                <a:lumMod val="114000"/>
              </a:schemeClr>
            </a:gs>
            <a:gs pos="100000">
              <a:schemeClr val="accent1">
                <a:shade val="80000"/>
                <a:hueOff val="349151"/>
                <a:satOff val="-23781"/>
                <a:lumOff val="17588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i="0" kern="1200" dirty="0">
              <a:solidFill>
                <a:srgbClr val="FFFF00"/>
              </a:solidFill>
            </a:rPr>
            <a:t>Anxiety</a:t>
          </a:r>
          <a:endParaRPr lang="en-US" sz="3300" kern="1200" dirty="0">
            <a:solidFill>
              <a:srgbClr val="FFFF00"/>
            </a:solidFill>
          </a:endParaRPr>
        </a:p>
      </dsp:txBody>
      <dsp:txXfrm>
        <a:off x="38638" y="1901229"/>
        <a:ext cx="5509893" cy="714229"/>
      </dsp:txXfrm>
    </dsp:sp>
    <dsp:sp modelId="{73DC39D4-6F1A-814B-8D3D-8D786C2B3C0D}">
      <dsp:nvSpPr>
        <dsp:cNvPr id="0" name=""/>
        <dsp:cNvSpPr/>
      </dsp:nvSpPr>
      <dsp:spPr>
        <a:xfrm>
          <a:off x="0" y="2749136"/>
          <a:ext cx="5587169" cy="79150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523727"/>
                <a:satOff val="-35672"/>
                <a:lumOff val="26381"/>
                <a:alphaOff val="0"/>
                <a:tint val="98000"/>
                <a:lumMod val="114000"/>
              </a:schemeClr>
            </a:gs>
            <a:gs pos="100000">
              <a:schemeClr val="accent1">
                <a:shade val="80000"/>
                <a:hueOff val="523727"/>
                <a:satOff val="-35672"/>
                <a:lumOff val="2638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i="0" kern="1200" dirty="0">
              <a:solidFill>
                <a:srgbClr val="FFFF00"/>
              </a:solidFill>
            </a:rPr>
            <a:t>Greater mistrust</a:t>
          </a:r>
          <a:endParaRPr lang="en-US" sz="3300" kern="1200" dirty="0">
            <a:solidFill>
              <a:srgbClr val="FFFF00"/>
            </a:solidFill>
          </a:endParaRPr>
        </a:p>
      </dsp:txBody>
      <dsp:txXfrm>
        <a:off x="38638" y="2787774"/>
        <a:ext cx="5509893" cy="714229"/>
      </dsp:txXfrm>
    </dsp:sp>
    <dsp:sp modelId="{7491D162-31C6-0B48-A54F-228CAADF3B63}">
      <dsp:nvSpPr>
        <dsp:cNvPr id="0" name=""/>
        <dsp:cNvSpPr/>
      </dsp:nvSpPr>
      <dsp:spPr>
        <a:xfrm>
          <a:off x="0" y="3635681"/>
          <a:ext cx="5587169" cy="79150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698302"/>
                <a:satOff val="-47562"/>
                <a:lumOff val="35175"/>
                <a:alphaOff val="0"/>
                <a:tint val="98000"/>
                <a:lumMod val="114000"/>
              </a:schemeClr>
            </a:gs>
            <a:gs pos="100000">
              <a:schemeClr val="accent1">
                <a:shade val="80000"/>
                <a:hueOff val="698302"/>
                <a:satOff val="-47562"/>
                <a:lumOff val="3517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i="0" kern="1200" dirty="0">
              <a:solidFill>
                <a:srgbClr val="FFFF00"/>
              </a:solidFill>
            </a:rPr>
            <a:t>Violence</a:t>
          </a:r>
          <a:endParaRPr lang="en-US" sz="3300" kern="1200" dirty="0">
            <a:solidFill>
              <a:srgbClr val="FFFF00"/>
            </a:solidFill>
          </a:endParaRPr>
        </a:p>
      </dsp:txBody>
      <dsp:txXfrm>
        <a:off x="38638" y="3674319"/>
        <a:ext cx="5509893" cy="714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B36F0-B2BC-2444-BE97-ACFFCA65A823}" type="datetimeFigureOut">
              <a:rPr lang="en-US" smtClean="0"/>
              <a:t>10/15/19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D37E2-0253-2A4F-B96E-F6D7336666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818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37E2-0253-2A4F-B96E-F6D7336666D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040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37E2-0253-2A4F-B96E-F6D7336666D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286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37E2-0253-2A4F-B96E-F6D7336666D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85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37E2-0253-2A4F-B96E-F6D7336666D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6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37E2-0253-2A4F-B96E-F6D7336666D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85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37E2-0253-2A4F-B96E-F6D7336666D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58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37E2-0253-2A4F-B96E-F6D7336666D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85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37E2-0253-2A4F-B96E-F6D7336666D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898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37E2-0253-2A4F-B96E-F6D7336666D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6071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37E2-0253-2A4F-B96E-F6D7336666D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1661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37E2-0253-2A4F-B96E-F6D7336666D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104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37E2-0253-2A4F-B96E-F6D7336666D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815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37E2-0253-2A4F-B96E-F6D7336666D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3457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37E2-0253-2A4F-B96E-F6D7336666D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2605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37E2-0253-2A4F-B96E-F6D7336666D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191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37E2-0253-2A4F-B96E-F6D7336666D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1563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37E2-0253-2A4F-B96E-F6D7336666D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6662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37E2-0253-2A4F-B96E-F6D7336666D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7777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37E2-0253-2A4F-B96E-F6D7336666D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4943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D37E2-0253-2A4F-B96E-F6D7336666D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1553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D37E2-0253-2A4F-B96E-F6D7336666D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272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D37E2-0253-2A4F-B96E-F6D7336666D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724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37E2-0253-2A4F-B96E-F6D7336666D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837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37E2-0253-2A4F-B96E-F6D7336666D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220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37E2-0253-2A4F-B96E-F6D7336666D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64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37E2-0253-2A4F-B96E-F6D7336666D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277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37E2-0253-2A4F-B96E-F6D7336666D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98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37E2-0253-2A4F-B96E-F6D7336666D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984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8BB6B-B830-5645-9FEE-96F5A94B52DE}" type="datetime1">
              <a:rPr lang="en-US" smtClean="0"/>
              <a:t>10/15/19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Brave Conversations - Allan Barsky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4F20-012A-7B4D-AAAD-E3D2BB7AE1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6792-AD18-2445-B29A-ED4B73A91070}" type="datetime1">
              <a:rPr lang="en-US" smtClean="0"/>
              <a:t>10/15/19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Brave Conversations - Allan Barsky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4F20-012A-7B4D-AAAD-E3D2BB7AE1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B058C-8E6F-B941-B4FE-E5008F9C81CC}" type="datetime1">
              <a:rPr lang="en-US" smtClean="0"/>
              <a:t>10/15/19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Brave Conversations - Allan Barsky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4F20-012A-7B4D-AAAD-E3D2BB7AE1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8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46115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EDF7-998C-D840-9FEB-B32CED1B36EE}" type="datetime1">
              <a:rPr lang="en-US" smtClean="0"/>
              <a:t>10/15/19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Brave Conversations - Allan Barsky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4F20-012A-7B4D-AAAD-E3D2BB7AE1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9692-E2B8-DE4D-918F-C599237FC2D4}" type="datetime1">
              <a:rPr lang="en-US" smtClean="0"/>
              <a:t>10/15/19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Brave Conversations - Allan Barsky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4F20-012A-7B4D-AAAD-E3D2BB7AE1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AD0A-6F21-8D4F-AF29-0176A2258F24}" type="datetime1">
              <a:rPr lang="en-US" smtClean="0"/>
              <a:t>10/15/19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Brave Conversations - Allan Barsky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4F20-012A-7B4D-AAAD-E3D2BB7AE1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CE31C-EC25-264B-8AD1-5F3C77910E14}" type="datetime1">
              <a:rPr lang="en-US" smtClean="0"/>
              <a:t>10/15/19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Brave Conversations - Allan Barsky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4F20-012A-7B4D-AAAD-E3D2BB7AE1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C5DE-1EB6-8A46-B766-7B148CBAD313}" type="datetime1">
              <a:rPr lang="en-US" smtClean="0"/>
              <a:t>10/15/19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Brave Conversations - Allan Barsky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4F20-012A-7B4D-AAAD-E3D2BB7AE1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4F7A-482F-E94A-930E-366A919B9698}" type="datetime1">
              <a:rPr lang="en-US" smtClean="0"/>
              <a:t>10/15/19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Brave Conversations - Allan Barsky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4F20-012A-7B4D-AAAD-E3D2BB7AE1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9195-B155-164A-A164-3B98405A870E}" type="datetime1">
              <a:rPr lang="en-US" smtClean="0"/>
              <a:t>10/15/19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Brave Conversations - Allan Barsky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4F20-012A-7B4D-AAAD-E3D2BB7AE1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E1E4-FA73-9A40-BC03-48B1F30ED97B}" type="datetime1">
              <a:rPr lang="en-US" smtClean="0"/>
              <a:t>10/15/19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Brave Conversations - Allan Barsky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4F20-012A-7B4D-AAAD-E3D2BB7AE1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AC834-656C-804F-8F2B-2A308D2362C5}" type="datetime1">
              <a:rPr lang="en-US" smtClean="0"/>
              <a:t>10/15/19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Brave Conversations - Allan Barsky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4F20-012A-7B4D-AAAD-E3D2BB7AE1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8432-A119-A043-AF01-03F6B2B4D377}" type="datetime1">
              <a:rPr lang="en-US" smtClean="0"/>
              <a:t>10/15/19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Brave Conversations - Allan Barsky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4F20-012A-7B4D-AAAD-E3D2BB7AE1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80D0-7D75-2B4F-BA36-0B312D684A7D}" type="datetime1">
              <a:rPr lang="en-US" smtClean="0"/>
              <a:t>10/15/19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Brave Conversations - Allan Barsky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4F20-012A-7B4D-AAAD-E3D2BB7AE1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6AD6-3C46-9547-ABAA-655968B0EEFC}" type="datetime1">
              <a:rPr lang="en-US" smtClean="0"/>
              <a:t>10/15/19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Brave Conversations - Allan Barsky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4F20-012A-7B4D-AAAD-E3D2BB7AE1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129281"/>
            <a:ext cx="2551461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63B8-E6EB-F946-AD49-FB6131F9BAA1}" type="datetime1">
              <a:rPr lang="en-US" smtClean="0"/>
              <a:t>10/15/19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Brave Conversations - Allan Barsky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4F20-012A-7B4D-AAAD-E3D2BB7AE1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015B-87BA-2C4F-88EA-3D7181A7F97D}" type="datetime1">
              <a:rPr lang="en-US" smtClean="0"/>
              <a:t>10/15/19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Brave Conversations - Allan Barsky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4F20-012A-7B4D-AAAD-E3D2BB7AE1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22933AA-7CD3-1C4B-BE94-C834DE564828}" type="datetime1">
              <a:rPr lang="en-US" smtClean="0"/>
              <a:t>10/15/19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Brave Conversations - Allan Barsky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24F20-012A-7B4D-AAAD-E3D2BB7AE1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0360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-n35Q5VS9E&amp;sns=e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.oup.com/academic/product/ethics-and-values-in-social-work-9780190678111?cc=us&amp;lang=en&amp;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outledge.com/The-Routledge-Handbook-of-Social-Work-Ethics-and-Values/Marson-Jr/p/book/9781138343931" TargetMode="External"/><Relationship Id="rId4" Type="http://schemas.openxmlformats.org/officeDocument/2006/relationships/hyperlink" Target="http://www.us.oup.com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stice.gov/archive/crs/pubs/dialogueguide.pd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128" y="1943100"/>
            <a:ext cx="6620968" cy="1998317"/>
          </a:xfrm>
        </p:spPr>
        <p:txBody>
          <a:bodyPr/>
          <a:lstStyle/>
          <a:p>
            <a:r>
              <a:rPr lang="en-US" sz="3600" i="1" dirty="0"/>
              <a:t>Brave Conversations on Racism and Religious Bigotry: Preparing Students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127" y="4264196"/>
            <a:ext cx="6620969" cy="1408816"/>
          </a:xfrm>
        </p:spPr>
        <p:txBody>
          <a:bodyPr>
            <a:normAutofit/>
          </a:bodyPr>
          <a:lstStyle/>
          <a:p>
            <a:r>
              <a:rPr lang="en-US" cap="none" dirty="0">
                <a:solidFill>
                  <a:srgbClr val="FFFF00"/>
                </a:solidFill>
              </a:rPr>
              <a:t>Allan Barsky, JD, MSW, PhD,   </a:t>
            </a:r>
            <a:r>
              <a:rPr lang="en-US" u="sng" cap="none" dirty="0">
                <a:solidFill>
                  <a:srgbClr val="FFFF00"/>
                </a:solidFill>
              </a:rPr>
              <a:t>barsky@barsky.org </a:t>
            </a:r>
          </a:p>
          <a:p>
            <a:r>
              <a:rPr lang="en-US" cap="none" dirty="0">
                <a:solidFill>
                  <a:srgbClr val="FFFF00"/>
                </a:solidFill>
              </a:rPr>
              <a:t>Phyllis and Harvey Sandler School of Social Work</a:t>
            </a:r>
          </a:p>
          <a:p>
            <a:r>
              <a:rPr lang="en-US" cap="none" dirty="0">
                <a:solidFill>
                  <a:srgbClr val="FFFF00"/>
                </a:solidFill>
              </a:rPr>
              <a:t>Florida Atlantic University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3440-3ECE-7247-832F-5CA1E28BCDE1}" type="datetime1">
              <a:rPr lang="en-US" smtClean="0"/>
              <a:t>10/15/19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Brave Conversations - Allan Barsky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4F20-012A-7B4D-AAAD-E3D2BB7AE134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442" y="139959"/>
            <a:ext cx="5618763" cy="26391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D128FC-FCD5-D54A-837E-2EAF166F9317}"/>
              </a:ext>
            </a:extLst>
          </p:cNvPr>
          <p:cNvSpPr txBox="1"/>
          <p:nvPr/>
        </p:nvSpPr>
        <p:spPr>
          <a:xfrm>
            <a:off x="914400" y="5825765"/>
            <a:ext cx="6671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CSWE APM Conference, October 26, 2019 @ 10:30 AM</a:t>
            </a:r>
            <a:br>
              <a:rPr lang="en-US" b="1" dirty="0"/>
            </a:br>
            <a:r>
              <a:rPr lang="en-US" b="1" dirty="0"/>
              <a:t>DENVER, CO, Sheraton Hotel, Ballroom Plaza, Plaza Bldg.</a:t>
            </a:r>
          </a:p>
        </p:txBody>
      </p:sp>
    </p:spTree>
    <p:extLst>
      <p:ext uri="{BB962C8B-B14F-4D97-AF65-F5344CB8AC3E}">
        <p14:creationId xmlns:p14="http://schemas.microsoft.com/office/powerpoint/2010/main" val="416616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447801"/>
            <a:ext cx="6711654" cy="4800605"/>
          </a:xfrm>
        </p:spPr>
        <p:txBody>
          <a:bodyPr/>
          <a:lstStyle/>
          <a:p>
            <a:r>
              <a:rPr lang="en-US" dirty="0"/>
              <a:t>Fear </a:t>
            </a:r>
            <a:r>
              <a:rPr lang="mr-IN" dirty="0"/>
              <a:t>–</a:t>
            </a:r>
            <a:r>
              <a:rPr lang="en-US" dirty="0"/>
              <a:t> apprehension, silence, misspeaking</a:t>
            </a:r>
          </a:p>
          <a:p>
            <a:r>
              <a:rPr lang="en-US" dirty="0"/>
              <a:t>Defensiveness</a:t>
            </a:r>
          </a:p>
          <a:p>
            <a:r>
              <a:rPr lang="en-US" dirty="0"/>
              <a:t>Frustration with the other</a:t>
            </a:r>
          </a:p>
          <a:p>
            <a:r>
              <a:rPr lang="en-US" dirty="0"/>
              <a:t>Avoid, walk out</a:t>
            </a:r>
          </a:p>
          <a:p>
            <a:r>
              <a:rPr lang="en-US" dirty="0"/>
              <a:t>Perceived micro-aggressions </a:t>
            </a:r>
            <a:r>
              <a:rPr lang="mr-IN" dirty="0"/>
              <a:t>–</a:t>
            </a:r>
            <a:r>
              <a:rPr lang="en-US" dirty="0"/>
              <a:t> feel misunderstood, unjustly accused</a:t>
            </a:r>
          </a:p>
          <a:p>
            <a:r>
              <a:rPr lang="en-US" dirty="0"/>
              <a:t>Implicit bias</a:t>
            </a:r>
          </a:p>
          <a:p>
            <a:r>
              <a:rPr lang="en-US" dirty="0"/>
              <a:t>Facilitator urges people to calm down, show respect </a:t>
            </a:r>
            <a:r>
              <a:rPr lang="mr-IN" dirty="0"/>
              <a:t>–</a:t>
            </a:r>
            <a:r>
              <a:rPr lang="en-US" dirty="0"/>
              <a:t> not dealing with real issues? Silencing?</a:t>
            </a:r>
          </a:p>
          <a:p>
            <a:r>
              <a:rPr lang="en-US" dirty="0"/>
              <a:t>Unequal status experienced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DBCB-EAC4-6845-B54D-161E1E0A78ED}" type="datetime1">
              <a:rPr lang="en-US" smtClean="0"/>
              <a:t>10/15/19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Brave Conversations - Allan Barsky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4F20-012A-7B4D-AAAD-E3D2BB7AE13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48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Challenging Scriptures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1294229"/>
            <a:ext cx="5643438" cy="4968246"/>
          </a:xfrm>
        </p:spPr>
        <p:txBody>
          <a:bodyPr>
            <a:normAutofit/>
          </a:bodyPr>
          <a:lstStyle/>
          <a:p>
            <a:r>
              <a:rPr lang="en-US" sz="2800" dirty="0"/>
              <a:t>Jewish (Torah): Sarah and Jacob banish Hagar and Ishmael</a:t>
            </a:r>
          </a:p>
          <a:p>
            <a:r>
              <a:rPr lang="en-US" sz="2800" dirty="0"/>
              <a:t>Christian (Bible): Only path to salvation </a:t>
            </a:r>
            <a:r>
              <a:rPr lang="mr-IN" sz="2800" dirty="0"/>
              <a:t>–</a:t>
            </a:r>
            <a:r>
              <a:rPr lang="en-US" sz="2800" dirty="0"/>
              <a:t> accepting Jesus </a:t>
            </a:r>
          </a:p>
          <a:p>
            <a:r>
              <a:rPr lang="en-US" sz="2800" dirty="0"/>
              <a:t>Muslim (Qur’an); Jihad - infidels</a:t>
            </a:r>
          </a:p>
          <a:p>
            <a:pPr marL="0" indent="0">
              <a:buNone/>
            </a:pPr>
            <a:r>
              <a:rPr lang="en-US" sz="2800" dirty="0"/>
              <a:t>Should we begin</a:t>
            </a:r>
            <a:br>
              <a:rPr lang="en-US" sz="2800" dirty="0"/>
            </a:br>
            <a:r>
              <a:rPr lang="en-US" sz="2800" dirty="0"/>
              <a:t>with what divides</a:t>
            </a:r>
            <a:br>
              <a:rPr lang="en-US" sz="2800" dirty="0"/>
            </a:br>
            <a:r>
              <a:rPr lang="en-US" sz="2800" dirty="0"/>
              <a:t>us?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D0CE-2420-354C-9BE5-C52226F6A207}" type="datetime1">
              <a:rPr lang="en-US" smtClean="0"/>
              <a:t>10/15/19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Brave Conversations - Allan Barsky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4F20-012A-7B4D-AAAD-E3D2BB7AE134}" type="slidenum">
              <a:rPr lang="en-US" smtClean="0"/>
              <a:t>11</a:t>
            </a:fld>
            <a:endParaRPr lang="en-US" dirty="0"/>
          </a:p>
        </p:txBody>
      </p:sp>
      <p:pic>
        <p:nvPicPr>
          <p:cNvPr id="1030" name="Picture 6" descr="hree Holy Boo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982" y="4532465"/>
            <a:ext cx="43815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14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right?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447801"/>
            <a:ext cx="5755980" cy="2549731"/>
          </a:xfrm>
        </p:spPr>
        <p:txBody>
          <a:bodyPr>
            <a:normAutofit/>
          </a:bodyPr>
          <a:lstStyle/>
          <a:p>
            <a:r>
              <a:rPr lang="en-US" sz="3600" dirty="0"/>
              <a:t>Deeply held beliefs</a:t>
            </a:r>
          </a:p>
          <a:p>
            <a:r>
              <a:rPr lang="en-US" sz="3600" dirty="0"/>
              <a:t>Religious pluralism</a:t>
            </a:r>
          </a:p>
          <a:p>
            <a:r>
              <a:rPr lang="en-US" sz="3600" dirty="0"/>
              <a:t>Religious relativism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805E-DB9B-E440-A164-447E5E439C00}" type="datetime1">
              <a:rPr lang="en-US" smtClean="0"/>
              <a:t>10/15/19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Brave Conversations - Allan Barsky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4F20-012A-7B4D-AAAD-E3D2BB7AE134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360" y="3870919"/>
            <a:ext cx="4565870" cy="262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8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Counter-Narratives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4623150"/>
              </p:ext>
            </p:extLst>
          </p:nvPr>
        </p:nvGraphicFramePr>
        <p:xfrm>
          <a:off x="827088" y="1322364"/>
          <a:ext cx="6711950" cy="446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3317">
                <a:tc>
                  <a:txBody>
                    <a:bodyPr/>
                    <a:lstStyle/>
                    <a:p>
                      <a:r>
                        <a:rPr lang="en-US" dirty="0"/>
                        <a:t>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317">
                <a:tc>
                  <a:txBody>
                    <a:bodyPr/>
                    <a:lstStyle/>
                    <a:p>
                      <a:r>
                        <a:rPr lang="en-US" dirty="0"/>
                        <a:t>Whites have</a:t>
                      </a:r>
                      <a:r>
                        <a:rPr lang="en-US" baseline="0" dirty="0"/>
                        <a:t> oppressed us.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It’s not m</a:t>
                      </a:r>
                      <a:r>
                        <a:rPr lang="en-US" baseline="0" dirty="0"/>
                        <a:t>y fault.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6823">
                <a:tc>
                  <a:txBody>
                    <a:bodyPr/>
                    <a:lstStyle/>
                    <a:p>
                      <a:r>
                        <a:rPr lang="en-US" dirty="0"/>
                        <a:t>You have benefited from privilege.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</a:t>
                      </a:r>
                      <a:r>
                        <a:rPr lang="en-US" baseline="0" dirty="0"/>
                        <a:t> have earned success (m</a:t>
                      </a:r>
                      <a:r>
                        <a:rPr lang="en-US" dirty="0"/>
                        <a:t>eritocracy).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6823">
                <a:tc>
                  <a:txBody>
                    <a:bodyPr/>
                    <a:lstStyle/>
                    <a:p>
                      <a:r>
                        <a:rPr lang="en-US" dirty="0"/>
                        <a:t>Discrimination is happening now.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Slavery</a:t>
                      </a:r>
                      <a:r>
                        <a:rPr lang="en-US" baseline="0" dirty="0"/>
                        <a:t> and d</a:t>
                      </a:r>
                      <a:r>
                        <a:rPr lang="en-US" dirty="0"/>
                        <a:t>iscrimination is</a:t>
                      </a:r>
                      <a:r>
                        <a:rPr lang="en-US" baseline="0" dirty="0"/>
                        <a:t> in the past.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317">
                <a:tc>
                  <a:txBody>
                    <a:bodyPr/>
                    <a:lstStyle/>
                    <a:p>
                      <a:r>
                        <a:rPr lang="en-US" dirty="0"/>
                        <a:t>We</a:t>
                      </a:r>
                      <a:r>
                        <a:rPr lang="en-US" baseline="0" dirty="0"/>
                        <a:t> need to talk about race.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Talking about race divides us.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3317">
                <a:tc>
                  <a:txBody>
                    <a:bodyPr/>
                    <a:lstStyle/>
                    <a:p>
                      <a:r>
                        <a:rPr lang="en-US" dirty="0"/>
                        <a:t>We need to talk about the</a:t>
                      </a:r>
                      <a:r>
                        <a:rPr lang="en-US" baseline="0" dirty="0"/>
                        <a:t> past.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 should be focusing on the future.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A7C23-3630-8040-B764-464989279DB7}" type="datetime1">
              <a:rPr lang="en-US" smtClean="0"/>
              <a:t>10/15/19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Brave Conversations - Allan Barsky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4F20-012A-7B4D-AAAD-E3D2BB7AE13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830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9611" y="2563719"/>
            <a:ext cx="3448878" cy="818277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VS.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299" y="4036250"/>
            <a:ext cx="5907502" cy="10140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All Lives Matter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CA95-A5B7-1C45-9D12-311B20D45B43}" type="datetime1">
              <a:rPr lang="en-US" smtClean="0"/>
              <a:t>10/15/19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Brave Conversations - Allan Barsky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4F20-012A-7B4D-AAAD-E3D2BB7AE134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27700" y="986136"/>
            <a:ext cx="6215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Black Lives Matter</a:t>
            </a:r>
          </a:p>
        </p:txBody>
      </p:sp>
    </p:spTree>
    <p:extLst>
      <p:ext uri="{BB962C8B-B14F-4D97-AF65-F5344CB8AC3E}">
        <p14:creationId xmlns:p14="http://schemas.microsoft.com/office/powerpoint/2010/main" val="329551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Confirmation Bias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Police</a:t>
            </a:r>
          </a:p>
          <a:p>
            <a:r>
              <a:rPr lang="en-US" sz="3600" dirty="0"/>
              <a:t>The African American Community</a:t>
            </a:r>
          </a:p>
          <a:p>
            <a:endParaRPr lang="en-US" sz="3600" dirty="0"/>
          </a:p>
          <a:p>
            <a:r>
              <a:rPr lang="en-US" sz="3600" dirty="0"/>
              <a:t>This Police Officer</a:t>
            </a:r>
          </a:p>
          <a:p>
            <a:r>
              <a:rPr lang="en-US" sz="3600" dirty="0"/>
              <a:t>This Person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5B2E-E11B-D84F-AB24-9212ABFCD5B1}" type="datetime1">
              <a:rPr lang="en-US" smtClean="0"/>
              <a:t>10/15/19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Brave Conversations - Allan Barsky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4F20-012A-7B4D-AAAD-E3D2BB7AE134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32CD6F-486E-EE4E-84EF-44A00E90B1EE}"/>
              </a:ext>
            </a:extLst>
          </p:cNvPr>
          <p:cNvSpPr txBox="1"/>
          <p:nvPr/>
        </p:nvSpPr>
        <p:spPr>
          <a:xfrm>
            <a:off x="5519724" y="3555968"/>
            <a:ext cx="25291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3"/>
              </a:rPr>
              <a:t>Speaking to your child: </a:t>
            </a:r>
            <a:r>
              <a:rPr lang="en-US" dirty="0">
                <a:hlinkClick r:id="rId3"/>
              </a:rPr>
              <a:t>https://www.youtube.com/watch?v=w-n35Q5VS9E&amp;sns=em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2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477892"/>
              </p:ext>
            </p:extLst>
          </p:nvPr>
        </p:nvGraphicFramePr>
        <p:xfrm>
          <a:off x="273377" y="295736"/>
          <a:ext cx="7265662" cy="6181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2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2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1530">
                <a:tc>
                  <a:txBody>
                    <a:bodyPr/>
                    <a:lstStyle/>
                    <a:p>
                      <a:r>
                        <a:rPr lang="en-US" dirty="0"/>
                        <a:t>Common Ground Rules</a:t>
                      </a:r>
                      <a:br>
                        <a:rPr lang="en-US" dirty="0"/>
                      </a:br>
                      <a:r>
                        <a:rPr lang="en-US" dirty="0"/>
                        <a:t>(for safe conversation)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Needed Ground Rules</a:t>
                      </a:r>
                      <a:br>
                        <a:rPr lang="en-US" dirty="0"/>
                      </a:br>
                      <a:r>
                        <a:rPr lang="en-US" dirty="0"/>
                        <a:t>(for courageous conversation*)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9709">
                <a:tc>
                  <a:txBody>
                    <a:bodyPr/>
                    <a:lstStyle/>
                    <a:p>
                      <a:r>
                        <a:rPr lang="en-US" dirty="0"/>
                        <a:t>Be</a:t>
                      </a:r>
                      <a:r>
                        <a:rPr lang="en-US" baseline="0" dirty="0"/>
                        <a:t> respectful.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It’s ok to talk about issues that may</a:t>
                      </a:r>
                      <a:r>
                        <a:rPr lang="en-US" baseline="0" dirty="0"/>
                        <a:t> ordinarily be seen as taboo, hurtful, or divisive.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0863">
                <a:tc>
                  <a:txBody>
                    <a:bodyPr/>
                    <a:lstStyle/>
                    <a:p>
                      <a:r>
                        <a:rPr lang="en-US" dirty="0"/>
                        <a:t>Use polite language.</a:t>
                      </a:r>
                      <a:r>
                        <a:rPr lang="en-US" baseline="0" dirty="0"/>
                        <a:t> Focus on commonalities.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 need to be open and honest</a:t>
                      </a:r>
                      <a:r>
                        <a:rPr lang="en-US" baseline="0" dirty="0"/>
                        <a:t> with each other </a:t>
                      </a:r>
                      <a:r>
                        <a:rPr lang="mr-IN" baseline="0" dirty="0"/>
                        <a:t>–</a:t>
                      </a:r>
                      <a:r>
                        <a:rPr lang="en-US" baseline="0" dirty="0"/>
                        <a:t> including our differences. Expect &amp; accept nonclosure.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0863">
                <a:tc>
                  <a:txBody>
                    <a:bodyPr/>
                    <a:lstStyle/>
                    <a:p>
                      <a:r>
                        <a:rPr lang="en-US" dirty="0"/>
                        <a:t>Stay calm. Be rationale.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It’s ok to express strong feelings. Stay engaged even when it’s uncomfortable.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r>
                        <a:rPr lang="en-US" dirty="0"/>
                        <a:t>Focus on facts, not opinions.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Allow people</a:t>
                      </a:r>
                      <a:r>
                        <a:rPr lang="en-US" baseline="0" dirty="0"/>
                        <a:t> to share their own </a:t>
                      </a:r>
                      <a:r>
                        <a:rPr lang="en-US" dirty="0"/>
                        <a:t>realities (speak your truth)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9709">
                <a:tc>
                  <a:txBody>
                    <a:bodyPr/>
                    <a:lstStyle/>
                    <a:p>
                      <a:r>
                        <a:rPr lang="en-US" dirty="0"/>
                        <a:t>Do not be racist,</a:t>
                      </a:r>
                      <a:r>
                        <a:rPr lang="en-US" baseline="0" dirty="0"/>
                        <a:t> sexist, homophobic, bigoted</a:t>
                      </a:r>
                      <a:r>
                        <a:rPr lang="mr-IN" baseline="0" dirty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Acknowledge</a:t>
                      </a:r>
                      <a:r>
                        <a:rPr lang="en-US" baseline="0" dirty="0"/>
                        <a:t> our</a:t>
                      </a:r>
                      <a:r>
                        <a:rPr lang="en-US" dirty="0"/>
                        <a:t> racism,</a:t>
                      </a:r>
                      <a:r>
                        <a:rPr lang="en-US" baseline="0" dirty="0"/>
                        <a:t> sexism,, homophobia, bigotry</a:t>
                      </a:r>
                      <a:r>
                        <a:rPr lang="mr-IN" baseline="0" dirty="0"/>
                        <a:t>…</a:t>
                      </a:r>
                      <a:r>
                        <a:rPr lang="en-US" baseline="0" dirty="0"/>
                        <a:t> (critical consciousness of race</a:t>
                      </a:r>
                      <a:r>
                        <a:rPr lang="mr-IN" baseline="0" dirty="0"/>
                        <a:t>…</a:t>
                      </a:r>
                      <a:r>
                        <a:rPr lang="en-US" baseline="0" dirty="0"/>
                        <a:t> 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AE0C-2056-EB47-8EB2-8F00E572DDE7}" type="datetime1">
              <a:rPr lang="en-US" smtClean="0"/>
              <a:t>10/15/19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Brave Conversations - Allan Barsky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4F20-012A-7B4D-AAAD-E3D2BB7AE134}" type="slidenum">
              <a:rPr lang="en-US" smtClean="0"/>
              <a:t>16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73EC1A-5179-D749-AFD1-00E67B36C136}"/>
              </a:ext>
            </a:extLst>
          </p:cNvPr>
          <p:cNvSpPr txBox="1"/>
          <p:nvPr/>
        </p:nvSpPr>
        <p:spPr>
          <a:xfrm>
            <a:off x="7662673" y="4224528"/>
            <a:ext cx="128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Singleton &amp; Linton*</a:t>
            </a:r>
          </a:p>
        </p:txBody>
      </p:sp>
    </p:spTree>
    <p:extLst>
      <p:ext uri="{BB962C8B-B14F-4D97-AF65-F5344CB8AC3E}">
        <p14:creationId xmlns:p14="http://schemas.microsoft.com/office/powerpoint/2010/main" val="746644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Micro-Aggressions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369" y="1266833"/>
            <a:ext cx="4630565" cy="5010449"/>
          </a:xfrm>
        </p:spPr>
        <p:txBody>
          <a:bodyPr>
            <a:noAutofit/>
          </a:bodyPr>
          <a:lstStyle/>
          <a:p>
            <a:r>
              <a:rPr lang="en-US" sz="2600" dirty="0"/>
              <a:t>Statements or behaviors based on stereotypes that unintentionally or indirectly slight or insult someone from a minority group</a:t>
            </a:r>
          </a:p>
          <a:p>
            <a:r>
              <a:rPr lang="en-US" sz="2600" dirty="0"/>
              <a:t>Examples?</a:t>
            </a:r>
          </a:p>
          <a:p>
            <a:r>
              <a:rPr lang="en-US" sz="2600" dirty="0"/>
              <a:t>Engaging clients when they express micro-aggressions (opportunity for conversation)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F1DE-334D-0F40-A80E-42B7151686B2}" type="datetime1">
              <a:rPr lang="en-US" smtClean="0"/>
              <a:t>10/15/19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Brave Conversations - Allan Barsky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4F20-012A-7B4D-AAAD-E3D2BB7AE134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136" y="3533515"/>
            <a:ext cx="3854548" cy="322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6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Helping Participants Overcoming Fears of: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911" y="2081060"/>
            <a:ext cx="4542936" cy="4195481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Appearing racist, bigoted</a:t>
            </a:r>
          </a:p>
          <a:p>
            <a:r>
              <a:rPr lang="en-US" sz="2800" dirty="0"/>
              <a:t>Realizing own racism, bigotry</a:t>
            </a:r>
            <a:r>
              <a:rPr lang="mr-IN" sz="2800" dirty="0"/>
              <a:t>…</a:t>
            </a:r>
            <a:endParaRPr lang="en-US" sz="2800" dirty="0"/>
          </a:p>
          <a:p>
            <a:r>
              <a:rPr lang="en-US" sz="2800" dirty="0"/>
              <a:t>Acknowledging privilege</a:t>
            </a:r>
          </a:p>
          <a:p>
            <a:r>
              <a:rPr lang="en-US" sz="2800" dirty="0"/>
              <a:t>Accepting responsibility to end racism, bigotry</a:t>
            </a:r>
            <a:r>
              <a:rPr lang="mr-IN" sz="2800" dirty="0"/>
              <a:t>…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40AB-4FB2-BD48-BB56-E4A6590CB145}" type="datetime1">
              <a:rPr lang="en-US" smtClean="0"/>
              <a:t>10/15/19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Brave Conversations - Allan Barsky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4F20-012A-7B4D-AAAD-E3D2BB7AE134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41496" y="4178800"/>
            <a:ext cx="20689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Good intentions are not enough.</a:t>
            </a:r>
          </a:p>
        </p:txBody>
      </p:sp>
      <p:pic>
        <p:nvPicPr>
          <p:cNvPr id="1026" name="Picture 2" descr="Image result for an unexamined life is not worth living">
            <a:extLst>
              <a:ext uri="{FF2B5EF4-FFF2-40B4-BE49-F238E27FC236}">
                <a16:creationId xmlns:a16="http://schemas.microsoft.com/office/drawing/2014/main" id="{94B3DFDC-D11F-544B-86CE-BAD7FD26A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790" y="2081060"/>
            <a:ext cx="1690624" cy="169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49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308295"/>
            <a:ext cx="6711654" cy="4940111"/>
          </a:xfrm>
        </p:spPr>
        <p:txBody>
          <a:bodyPr/>
          <a:lstStyle/>
          <a:p>
            <a:r>
              <a:rPr lang="en-US" dirty="0"/>
              <a:t>Take the risk to engage in direct discussions of racism, religious bigotry</a:t>
            </a:r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Disclose own biases </a:t>
            </a:r>
            <a:r>
              <a:rPr lang="mr-IN" dirty="0"/>
              <a:t>–</a:t>
            </a:r>
            <a:r>
              <a:rPr lang="en-US" dirty="0"/>
              <a:t> model vulnerability</a:t>
            </a:r>
          </a:p>
          <a:p>
            <a:r>
              <a:rPr lang="en-US" dirty="0"/>
              <a:t>Validate, allow space for feelings</a:t>
            </a:r>
          </a:p>
          <a:p>
            <a:r>
              <a:rPr lang="en-US" dirty="0"/>
              <a:t>Acknowledge we are all products of our cultural and racial environments (including the biases we’ve learned)</a:t>
            </a:r>
            <a:r>
              <a:rPr lang="mr-IN" dirty="0"/>
              <a:t>…</a:t>
            </a:r>
            <a:r>
              <a:rPr lang="en-US" dirty="0"/>
              <a:t> and that we don’t have to remain passive about it.</a:t>
            </a:r>
          </a:p>
          <a:p>
            <a:r>
              <a:rPr lang="en-US" dirty="0"/>
              <a:t>Acknowledge denial, avoidance, apprehensiveness, and provide positive alternatives</a:t>
            </a:r>
          </a:p>
          <a:p>
            <a:r>
              <a:rPr lang="en-US" dirty="0"/>
              <a:t>Clarify goals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8633-846E-B54A-8A2D-9DBFA7CF45F2}" type="datetime1">
              <a:rPr lang="en-US" smtClean="0"/>
              <a:t>10/15/19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Brave Conversations - Allan Barsky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4F20-012A-7B4D-AAAD-E3D2BB7AE13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4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Race and Religion?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08559"/>
              </p:ext>
            </p:extLst>
          </p:nvPr>
        </p:nvGraphicFramePr>
        <p:xfrm>
          <a:off x="827700" y="2052925"/>
          <a:ext cx="6711654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DE0E-863E-B048-97C0-BAB2E9976239}" type="datetime1">
              <a:rPr lang="en-US" smtClean="0"/>
              <a:t>10/15/19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Brave Conversations - Allan Barsky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4F20-012A-7B4D-AAAD-E3D2BB7AE1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335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263540"/>
          </a:xfrm>
        </p:spPr>
        <p:txBody>
          <a:bodyPr/>
          <a:lstStyle/>
          <a:p>
            <a:r>
              <a:rPr lang="en-US" sz="3600" dirty="0"/>
              <a:t>Theories for Understanding &amp; Practice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997611"/>
            <a:ext cx="6711654" cy="4250795"/>
          </a:xfrm>
        </p:spPr>
        <p:txBody>
          <a:bodyPr>
            <a:normAutofit/>
          </a:bodyPr>
          <a:lstStyle/>
          <a:p>
            <a:r>
              <a:rPr lang="en-US" sz="2800" dirty="0"/>
              <a:t>Kohlberg </a:t>
            </a:r>
            <a:r>
              <a:rPr lang="mr-IN" sz="2800" dirty="0"/>
              <a:t>–</a:t>
            </a:r>
            <a:r>
              <a:rPr lang="en-US" sz="2800" dirty="0"/>
              <a:t> Stages of Moral Development</a:t>
            </a:r>
          </a:p>
          <a:p>
            <a:r>
              <a:rPr lang="en-US" sz="2800" dirty="0"/>
              <a:t>Allport </a:t>
            </a:r>
            <a:r>
              <a:rPr lang="mr-IN" sz="2800" dirty="0"/>
              <a:t>–</a:t>
            </a:r>
            <a:r>
              <a:rPr lang="en-US" sz="2800" dirty="0"/>
              <a:t> Inter-Racial Contact</a:t>
            </a:r>
          </a:p>
          <a:p>
            <a:r>
              <a:rPr lang="en-US" sz="2800" dirty="0"/>
              <a:t>Kurt Lewin </a:t>
            </a:r>
            <a:r>
              <a:rPr lang="mr-IN" sz="2800" dirty="0"/>
              <a:t>–</a:t>
            </a:r>
            <a:r>
              <a:rPr lang="en-US" sz="2800" dirty="0"/>
              <a:t> Social Identity Theory</a:t>
            </a:r>
          </a:p>
          <a:p>
            <a:r>
              <a:rPr lang="en-US" sz="2800" dirty="0"/>
              <a:t>Role Theory</a:t>
            </a:r>
          </a:p>
          <a:p>
            <a:r>
              <a:rPr lang="en-US" sz="2800" dirty="0"/>
              <a:t>Social Constructionism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7E59-D1CF-7C4B-92F4-44F26C5088A6}" type="datetime1">
              <a:rPr lang="en-US" smtClean="0"/>
              <a:t>10/15/19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Brave Conversations - Allan Barsky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4F20-012A-7B4D-AAAD-E3D2BB7AE13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50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Identity </a:t>
            </a:r>
            <a:r>
              <a:rPr lang="mr-IN" dirty="0"/>
              <a:t>–</a:t>
            </a:r>
            <a:r>
              <a:rPr lang="en-US" dirty="0"/>
              <a:t> What language should we 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Black </a:t>
            </a:r>
            <a:r>
              <a:rPr lang="mr-IN" sz="2400" dirty="0"/>
              <a:t>–</a:t>
            </a:r>
            <a:r>
              <a:rPr lang="en-US" sz="2400" dirty="0"/>
              <a:t> African American </a:t>
            </a:r>
            <a:r>
              <a:rPr lang="mr-IN" sz="2400" dirty="0"/>
              <a:t>–</a:t>
            </a:r>
            <a:r>
              <a:rPr lang="en-US" sz="2400" dirty="0"/>
              <a:t> People of Color?</a:t>
            </a:r>
          </a:p>
          <a:p>
            <a:r>
              <a:rPr lang="en-US" sz="2400" dirty="0"/>
              <a:t>White </a:t>
            </a:r>
            <a:r>
              <a:rPr lang="mr-IN" sz="2400" dirty="0"/>
              <a:t>–</a:t>
            </a:r>
            <a:r>
              <a:rPr lang="en-US" sz="2400" dirty="0"/>
              <a:t> Caucasian </a:t>
            </a:r>
            <a:r>
              <a:rPr lang="mr-IN" sz="2400" dirty="0"/>
              <a:t>–</a:t>
            </a:r>
            <a:r>
              <a:rPr lang="en-US" sz="2400" dirty="0"/>
              <a:t> European American?</a:t>
            </a:r>
          </a:p>
          <a:p>
            <a:r>
              <a:rPr lang="en-US" sz="2400" dirty="0"/>
              <a:t>Native American </a:t>
            </a:r>
            <a:r>
              <a:rPr lang="mr-IN" sz="2400" dirty="0"/>
              <a:t>–</a:t>
            </a:r>
            <a:r>
              <a:rPr lang="en-US" sz="2400" dirty="0"/>
              <a:t> Indian </a:t>
            </a:r>
            <a:r>
              <a:rPr lang="mr-IN" sz="2400" dirty="0"/>
              <a:t>–</a:t>
            </a:r>
            <a:r>
              <a:rPr lang="en-US" sz="2400" dirty="0"/>
              <a:t> First Nations – Indigenous - Sioux / Navajo</a:t>
            </a:r>
            <a:r>
              <a:rPr lang="mr-IN" sz="2400" dirty="0"/>
              <a:t>…</a:t>
            </a:r>
            <a:r>
              <a:rPr lang="en-US" sz="2400" dirty="0"/>
              <a:t>?</a:t>
            </a:r>
          </a:p>
          <a:p>
            <a:r>
              <a:rPr lang="en-US" sz="2400" dirty="0"/>
              <a:t>Asian </a:t>
            </a:r>
            <a:r>
              <a:rPr lang="mr-IN" sz="2400" dirty="0"/>
              <a:t>–</a:t>
            </a:r>
            <a:r>
              <a:rPr lang="en-US" sz="2400" dirty="0"/>
              <a:t> Chinese </a:t>
            </a:r>
            <a:r>
              <a:rPr lang="mr-IN" sz="2400" dirty="0"/>
              <a:t>–</a:t>
            </a:r>
            <a:r>
              <a:rPr lang="en-US" sz="2400" dirty="0"/>
              <a:t> Oriental?</a:t>
            </a:r>
          </a:p>
          <a:p>
            <a:r>
              <a:rPr lang="en-US" sz="2400" dirty="0"/>
              <a:t>Other?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B3AC-F07B-0E49-BAA8-CC3138E8A70E}" type="datetime1">
              <a:rPr lang="en-US" smtClean="0"/>
              <a:t>10/15/19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Brave Conversations - Allan Barsky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4F20-012A-7B4D-AAAD-E3D2BB7AE13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47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95083"/>
          </a:xfrm>
        </p:spPr>
        <p:txBody>
          <a:bodyPr/>
          <a:lstStyle/>
          <a:p>
            <a:r>
              <a:rPr lang="en-US" dirty="0"/>
              <a:t>Who should be involved?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447801"/>
            <a:ext cx="5108866" cy="4800606"/>
          </a:xfrm>
        </p:spPr>
        <p:txBody>
          <a:bodyPr>
            <a:normAutofit/>
          </a:bodyPr>
          <a:lstStyle/>
          <a:p>
            <a:r>
              <a:rPr lang="en-US" sz="2800" dirty="0"/>
              <a:t>Individuals immediately affected</a:t>
            </a:r>
          </a:p>
          <a:p>
            <a:r>
              <a:rPr lang="en-US" sz="2800" dirty="0"/>
              <a:t>Families</a:t>
            </a:r>
          </a:p>
          <a:p>
            <a:r>
              <a:rPr lang="en-US" sz="2800" dirty="0"/>
              <a:t>Neighbors/Communities</a:t>
            </a:r>
          </a:p>
          <a:p>
            <a:r>
              <a:rPr lang="en-US" sz="2800" dirty="0"/>
              <a:t>People within an organization</a:t>
            </a:r>
          </a:p>
          <a:p>
            <a:r>
              <a:rPr lang="en-US" sz="2800" dirty="0"/>
              <a:t>Global </a:t>
            </a:r>
            <a:r>
              <a:rPr lang="mr-IN" sz="2800" dirty="0"/>
              <a:t>–</a:t>
            </a:r>
            <a:r>
              <a:rPr lang="en-US" sz="2800" dirty="0"/>
              <a:t> Online</a:t>
            </a:r>
          </a:p>
          <a:p>
            <a:r>
              <a:rPr lang="en-US" sz="2800" dirty="0"/>
              <a:t>Leaders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EB42-B84F-134F-8C45-B384529285F4}" type="datetime1">
              <a:rPr lang="en-US" smtClean="0"/>
              <a:t>10/15/19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Brave Conversations - Allan Barsky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4F20-012A-7B4D-AAAD-E3D2BB7AE13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804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161289"/>
            <a:ext cx="7276918" cy="5087118"/>
          </a:xfrm>
        </p:spPr>
        <p:txBody>
          <a:bodyPr>
            <a:normAutofit/>
          </a:bodyPr>
          <a:lstStyle/>
          <a:p>
            <a:r>
              <a:rPr lang="en-US" sz="2800" dirty="0"/>
              <a:t>One-time conversation</a:t>
            </a:r>
          </a:p>
          <a:p>
            <a:r>
              <a:rPr lang="en-US" sz="2800" dirty="0"/>
              <a:t>Series of interactions </a:t>
            </a:r>
            <a:r>
              <a:rPr lang="mr-IN" sz="2800" dirty="0"/>
              <a:t>–</a:t>
            </a:r>
            <a:r>
              <a:rPr lang="en-US" sz="2800" dirty="0"/>
              <a:t> strategic plan</a:t>
            </a:r>
          </a:p>
          <a:p>
            <a:r>
              <a:rPr lang="en-US" sz="2800" dirty="0"/>
              <a:t>Embed intervention in other activities</a:t>
            </a:r>
          </a:p>
          <a:p>
            <a:r>
              <a:rPr lang="en-US" sz="2800" dirty="0"/>
              <a:t>Online interactions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11D8-7D82-E64F-99BA-DC85ECB1DF54}" type="datetime1">
              <a:rPr lang="en-US" smtClean="0"/>
              <a:t>10/15/19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Brave Conversations - Allan Barsky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4F20-012A-7B4D-AAAD-E3D2BB7AE13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863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447801"/>
            <a:ext cx="6711654" cy="4800605"/>
          </a:xfrm>
        </p:spPr>
        <p:txBody>
          <a:bodyPr>
            <a:normAutofit/>
          </a:bodyPr>
          <a:lstStyle/>
          <a:p>
            <a:r>
              <a:rPr lang="en-US" sz="3200" dirty="0"/>
              <a:t>Race </a:t>
            </a:r>
            <a:r>
              <a:rPr lang="mr-IN" sz="3200" dirty="0"/>
              <a:t>–</a:t>
            </a:r>
            <a:r>
              <a:rPr lang="en-US" sz="3200" dirty="0"/>
              <a:t> Racism </a:t>
            </a:r>
          </a:p>
          <a:p>
            <a:r>
              <a:rPr lang="en-US" sz="3200" dirty="0"/>
              <a:t>Religion </a:t>
            </a:r>
            <a:r>
              <a:rPr lang="mr-IN" sz="3200" dirty="0"/>
              <a:t>–</a:t>
            </a:r>
            <a:r>
              <a:rPr lang="en-US" sz="3200" dirty="0"/>
              <a:t> Religious Bigotry (Islamophobia, Antisemitism, Anti-Christian, Anti-Atheist</a:t>
            </a:r>
            <a:r>
              <a:rPr lang="mr-IN" sz="3200" dirty="0"/>
              <a:t>…</a:t>
            </a:r>
            <a:r>
              <a:rPr lang="en-US" sz="3200" dirty="0"/>
              <a:t>)</a:t>
            </a:r>
          </a:p>
          <a:p>
            <a:r>
              <a:rPr lang="en-US" sz="3200" dirty="0"/>
              <a:t>Oppression - Privilege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9563A-E83E-704F-8021-8AB800C2078D}" type="datetime1">
              <a:rPr lang="en-US" smtClean="0"/>
              <a:t>10/15/19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Brave Conversations - Allan Barsky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4F20-012A-7B4D-AAAD-E3D2BB7AE13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744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1: Darius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1279960"/>
            <a:ext cx="6711654" cy="4855664"/>
          </a:xfrm>
        </p:spPr>
        <p:txBody>
          <a:bodyPr>
            <a:normAutofit/>
          </a:bodyPr>
          <a:lstStyle/>
          <a:p>
            <a:r>
              <a:rPr lang="en-US" sz="2800" dirty="0"/>
              <a:t>Darius (22, African American client) says physician refused to provide pain medication in recent emergency room visit </a:t>
            </a:r>
            <a:r>
              <a:rPr lang="mr-IN" sz="2800" dirty="0"/>
              <a:t>–</a:t>
            </a:r>
            <a:r>
              <a:rPr lang="en-US" sz="2800" dirty="0"/>
              <a:t> thought Darius was faking pain to get drugs</a:t>
            </a:r>
          </a:p>
          <a:p>
            <a:r>
              <a:rPr lang="en-US" sz="2800" dirty="0"/>
              <a:t>Darius is furious, insulted</a:t>
            </a:r>
          </a:p>
          <a:p>
            <a:r>
              <a:rPr lang="en-US" sz="2800" dirty="0"/>
              <a:t>Social work student, Shelly, offers</a:t>
            </a:r>
            <a:br>
              <a:rPr lang="en-US" sz="2800" dirty="0"/>
            </a:br>
            <a:r>
              <a:rPr lang="en-US" sz="2800" dirty="0"/>
              <a:t>to advocate on his behalf</a:t>
            </a:r>
          </a:p>
          <a:p>
            <a:r>
              <a:rPr lang="en-US" sz="2800" dirty="0"/>
              <a:t>Darius rejects the offer, “What </a:t>
            </a:r>
            <a:br>
              <a:rPr lang="en-US" sz="2800" dirty="0"/>
            </a:br>
            <a:r>
              <a:rPr lang="en-US" sz="2800" dirty="0"/>
              <a:t>do you know. You can’t help.”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734E-7CFA-FF4A-9E8A-4AC83FB4BE2D}" type="datetime1">
              <a:rPr lang="en-US" smtClean="0"/>
              <a:t>10/15/19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Brave Conversations - Allan Barsky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4F20-012A-7B4D-AAAD-E3D2BB7AE134}" type="slidenum">
              <a:rPr lang="en-US" smtClean="0"/>
              <a:t>25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356" y="4036976"/>
            <a:ext cx="2440634" cy="209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06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2: Group Conflict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322363"/>
            <a:ext cx="5474626" cy="49260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Group for people with drug issues: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Dexter (a Jewish client) says, “You people are used to having these sort of problems.”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Mavis (a Jamaican client) responds, “What is that supposed to mean</a:t>
            </a:r>
            <a:r>
              <a:rPr lang="mr-IN" sz="2800" dirty="0"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typical Jew.  You think you’re so much better than everyone else.”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A1C0-0278-9647-A027-B4F731C90DE1}" type="datetime1">
              <a:rPr lang="en-US" smtClean="0"/>
              <a:t>10/15/19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Brave Conversations - Allan Barsky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4F20-012A-7B4D-AAAD-E3D2BB7AE13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7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95083"/>
          </a:xfrm>
        </p:spPr>
        <p:txBody>
          <a:bodyPr/>
          <a:lstStyle/>
          <a:p>
            <a:r>
              <a:rPr lang="en-US" dirty="0"/>
              <a:t>Case 3: Agency Biases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65" y="1447801"/>
            <a:ext cx="5544965" cy="4800605"/>
          </a:xfrm>
        </p:spPr>
        <p:txBody>
          <a:bodyPr>
            <a:noAutofit/>
          </a:bodyPr>
          <a:lstStyle/>
          <a:p>
            <a:r>
              <a:rPr lang="en-US" sz="2400" dirty="0"/>
              <a:t>Group of Latino clients complains that agency is discriminating based on language and immigration status</a:t>
            </a:r>
          </a:p>
          <a:p>
            <a:r>
              <a:rPr lang="en-US" sz="2400" dirty="0"/>
              <a:t>Agency does not have enough Spanish speaking counselors and gives priority to clients on Medicare and Medicaid</a:t>
            </a:r>
          </a:p>
          <a:p>
            <a:r>
              <a:rPr lang="en-US" sz="2400" dirty="0"/>
              <a:t>Director has said that they could try to find funding to send people back to their country of origin.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4649-C3D0-E04C-B4C1-BABA4A2FA432}" type="datetime1">
              <a:rPr lang="en-US" smtClean="0"/>
              <a:t>10/15/19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Brave Conversations - Allan Barsky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4F20-012A-7B4D-AAAD-E3D2BB7AE134}" type="slidenum">
              <a:rPr lang="en-US" smtClean="0"/>
              <a:t>27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730" y="3377701"/>
            <a:ext cx="2950496" cy="26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0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95083"/>
          </a:xfrm>
        </p:spPr>
        <p:txBody>
          <a:bodyPr/>
          <a:lstStyle/>
          <a:p>
            <a:r>
              <a:rPr lang="en-US" dirty="0"/>
              <a:t>Case 4: Shereen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436" y="1447801"/>
            <a:ext cx="6711654" cy="4195481"/>
          </a:xfrm>
        </p:spPr>
        <p:txBody>
          <a:bodyPr>
            <a:normAutofit/>
          </a:bodyPr>
          <a:lstStyle/>
          <a:p>
            <a:r>
              <a:rPr lang="en-US" sz="2800" dirty="0"/>
              <a:t>You discover that Shereen (SW in your agency) has posted pro-Trump messages on her Facebook page and has linked messages from an Alt-Right news website</a:t>
            </a:r>
          </a:p>
          <a:p>
            <a:r>
              <a:rPr lang="en-US" sz="2800" dirty="0"/>
              <a:t>Shereen tells you that what she posts online is “none of your damn business.”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0045-FCDB-5343-AAAB-75EB7F245086}" type="datetime1">
              <a:rPr lang="en-US" smtClean="0"/>
              <a:t>10/15/19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Brave Conversations - Allan Barsky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4F20-012A-7B4D-AAAD-E3D2BB7AE13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38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6D9B5-CEF4-B445-AB94-EAED3E182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Freedom of Religion &amp; </a:t>
            </a:r>
            <a:br>
              <a:rPr lang="en-US" dirty="0"/>
            </a:br>
            <a:r>
              <a:rPr lang="en-US" dirty="0"/>
              <a:t>Freedom of Expression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0AF96-2E9B-AB4B-811E-28FCB1127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Allow people to have their own beliefs and to express their opinions – even hateful ones</a:t>
            </a:r>
          </a:p>
          <a:p>
            <a:r>
              <a:rPr lang="en-US" sz="2400" dirty="0"/>
              <a:t>Hurting people, inciting people to hurt, and denying people needed services are not covered by these freedoms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09580-A432-B74D-8199-B141F69E8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3C12-3C52-5F48-B21C-AACC28816C7C}" type="datetime1">
              <a:rPr lang="en-US" smtClean="0"/>
              <a:t>10/15/19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31F90-7B3A-7541-88A8-3DA53311B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Brave Conversations - Allan Barsky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1A1A3-2CF0-B745-8B23-7787FF762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4F20-012A-7B4D-AAAD-E3D2BB7AE13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16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1046D-E995-7D44-9ABA-111AE2A3B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Objectives: EPAS Competencies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69B86-E554-2943-AEAF-B0D573A69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Demonstrate Ethical and Professional Behavior: Use reflection and self-regulation to manage personal values in practice situations</a:t>
            </a:r>
          </a:p>
          <a:p>
            <a:pPr lvl="0"/>
            <a:r>
              <a:rPr lang="en-US" dirty="0"/>
              <a:t>Engage Diversity and Difference in Practice: Apply self-awareness and self-regulation to manage the influence of personal biases and values in working with diverse clients</a:t>
            </a:r>
          </a:p>
          <a:p>
            <a:pPr lvl="0"/>
            <a:r>
              <a:rPr lang="en-US" dirty="0"/>
              <a:t>Advance Human Rights and Social, Economic, and Environmental Justice: Engage in practices that advance social justice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BD877-97EE-ED41-865B-ADD55FB1D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DFDE-022A-E442-B84D-DD4D232B4333}" type="datetime1">
              <a:rPr lang="en-US" smtClean="0"/>
              <a:t>10/15/19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1FC8B-154B-B844-A3A7-A62172F70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Brave Conversations - Allan Barsky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3D221-CAA4-D045-A9A6-83200303B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4F20-012A-7B4D-AAAD-E3D2BB7AE1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130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7B744-1087-6E44-8721-D27884FC9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18882"/>
          </a:xfrm>
        </p:spPr>
        <p:txBody>
          <a:bodyPr/>
          <a:lstStyle/>
          <a:p>
            <a:r>
              <a:rPr lang="en-US" dirty="0"/>
              <a:t>Summary of 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7BEBE-D01F-274B-AF30-7FBB4DEB2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699" y="1225297"/>
            <a:ext cx="6938731" cy="5023110"/>
          </a:xfrm>
        </p:spPr>
        <p:txBody>
          <a:bodyPr>
            <a:normAutofit/>
          </a:bodyPr>
          <a:lstStyle/>
          <a:p>
            <a:r>
              <a:rPr lang="en-US" dirty="0"/>
              <a:t>Identify purpose/goals for engaging in conversation</a:t>
            </a:r>
          </a:p>
          <a:p>
            <a:r>
              <a:rPr lang="en-US" dirty="0"/>
              <a:t>Apply theories such as social identity, social constructionism, and contact theory to assess and understand the people, their beliefs, and behavior</a:t>
            </a:r>
          </a:p>
          <a:p>
            <a:r>
              <a:rPr lang="en-US" dirty="0"/>
              <a:t>Prepare yourself emotionally</a:t>
            </a:r>
          </a:p>
          <a:p>
            <a:r>
              <a:rPr lang="en-US" dirty="0"/>
              <a:t>Design interaction to help client/others acknowledge &amp; deal with anxiety, defensiveness</a:t>
            </a:r>
          </a:p>
          <a:p>
            <a:r>
              <a:rPr lang="en-US" dirty="0"/>
              <a:t>Foster brave places for conversation</a:t>
            </a:r>
          </a:p>
          <a:p>
            <a:r>
              <a:rPr lang="en-US" dirty="0"/>
              <a:t>Help people explore sources of stereotypes</a:t>
            </a:r>
          </a:p>
          <a:p>
            <a:r>
              <a:rPr lang="en-US" dirty="0"/>
              <a:t>Acknowledge your own “isms”</a:t>
            </a:r>
          </a:p>
          <a:p>
            <a:r>
              <a:rPr lang="en-US" dirty="0"/>
              <a:t>Avoid judgments and micro-aggressions</a:t>
            </a:r>
          </a:p>
          <a:p>
            <a:r>
              <a:rPr lang="en-US" dirty="0"/>
              <a:t>May require long-term plan/process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0977B-C737-EA4B-97F5-C8AA91929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FD6D-0138-BB4D-87B1-E37EFFD8196C}" type="datetime1">
              <a:rPr lang="en-US" smtClean="0"/>
              <a:t>10/15/19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6A22C-B161-BC40-80CD-1ADAC8C8B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Brave Conversations - Allan Barsky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AF8F4-EF1C-2742-B55D-EBE719423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4F20-012A-7B4D-AAAD-E3D2BB7AE13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/ Take-Aways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1827" y="1804336"/>
            <a:ext cx="6784210" cy="386494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227A-B0A8-AC40-B9EC-530B2BA232D8}" type="datetime1">
              <a:rPr lang="en-US" smtClean="0"/>
              <a:t>10/15/19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Brave Conversations - Allan Barsky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4F20-012A-7B4D-AAAD-E3D2BB7AE134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538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7D014-7A81-D146-A639-206647A07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57" y="200792"/>
            <a:ext cx="7055380" cy="790866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FBD5B-1F41-D747-AAC9-40AB2A955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886408"/>
            <a:ext cx="7549387" cy="5361999"/>
          </a:xfrm>
        </p:spPr>
        <p:txBody>
          <a:bodyPr>
            <a:normAutofit lnSpcReduction="10000"/>
          </a:bodyPr>
          <a:lstStyle/>
          <a:p>
            <a:pPr marL="0" indent="-457200"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Barsky, A. E. (2019). </a:t>
            </a:r>
            <a:r>
              <a:rPr lang="en-US" sz="1600" u="sng" dirty="0">
                <a:hlinkClick r:id="rId3"/>
              </a:rPr>
              <a:t>Ethics and values in social work: An integrated approach for a comprehensive curriculum</a:t>
            </a:r>
            <a:r>
              <a:rPr lang="en-US" sz="1600" dirty="0"/>
              <a:t> (2</a:t>
            </a:r>
            <a:r>
              <a:rPr lang="en-US" sz="1600" baseline="30000" dirty="0"/>
              <a:t>nd</a:t>
            </a:r>
            <a:r>
              <a:rPr lang="en-US" sz="1600" dirty="0"/>
              <a:t> ed.). New York: </a:t>
            </a:r>
            <a:r>
              <a:rPr lang="en-US" sz="1600" u="sng" dirty="0">
                <a:hlinkClick r:id="rId4"/>
              </a:rPr>
              <a:t>Oxford University Press</a:t>
            </a:r>
            <a:r>
              <a:rPr lang="en-US" sz="1600" dirty="0"/>
              <a:t>. 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Barsky, A. E. (2019). Narrative ethics in social work practice. In S. Marson and McKinney, R. (Eds.). </a:t>
            </a:r>
            <a:r>
              <a:rPr lang="en-US" sz="1600" i="1" u="sng" dirty="0">
                <a:hlinkClick r:id="rId5"/>
              </a:rPr>
              <a:t>The Routledge handbook of social work ethics and values</a:t>
            </a:r>
            <a:r>
              <a:rPr lang="en-US" sz="1600" i="1" dirty="0"/>
              <a:t> </a:t>
            </a:r>
            <a:r>
              <a:rPr lang="en-US" sz="1600" dirty="0"/>
              <a:t>(Chapter 8). New York: Routledge.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Beck, E., Charania, M., Abed-Rabo Al-Issa, F.,&amp; Wahab, S. (2017). Undoing Islamophobia: awareness of orientalism in social work. </a:t>
            </a:r>
            <a:r>
              <a:rPr lang="en-US" sz="1600" i="1" dirty="0"/>
              <a:t>Journal Of Progressive Human Services, 28</a:t>
            </a:r>
            <a:r>
              <a:rPr lang="en-US" sz="1600" dirty="0"/>
              <a:t>(2), 58-72. 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Husain, A., &amp;Howard, S. (2017). Religious microaggressions: A case study of Muslim Americans. </a:t>
            </a:r>
            <a:r>
              <a:rPr lang="en-US" sz="1600" i="1" dirty="0"/>
              <a:t>Journal of Ethnic &amp; Cultural Diversity in Social Work, 26</a:t>
            </a:r>
            <a:r>
              <a:rPr lang="en-US" sz="1600" dirty="0"/>
              <a:t>(1/2), 139-152. doi:10.1080/15313204.2016.1269710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Latham, S. (2016). The global rise of Islamophobia: Whose side is social work on? </a:t>
            </a:r>
            <a:r>
              <a:rPr lang="en-US" sz="1600" i="1" dirty="0"/>
              <a:t>Social Alternatives, 35</a:t>
            </a:r>
            <a:r>
              <a:rPr lang="en-US" sz="1600" dirty="0"/>
              <a:t>(4), 80-84.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Lopez-Littleton, V. (2016). Critical dialogue and discussions of race in the public administration classroom. </a:t>
            </a:r>
            <a:r>
              <a:rPr lang="en-US" sz="1600" i="1" dirty="0"/>
              <a:t>Administrative Theory &amp; Praxis, 38</a:t>
            </a:r>
            <a:r>
              <a:rPr lang="en-US" sz="1600" dirty="0"/>
              <a:t>(4), 285-295.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</a:pPr>
            <a:r>
              <a:rPr lang="en-US" sz="1600" dirty="0" err="1"/>
              <a:t>McKormick</a:t>
            </a:r>
            <a:r>
              <a:rPr lang="en-US" sz="1600" dirty="0"/>
              <a:t>, B., Lewis, T., Gonzalez, K., Horton, G., &amp; Barsky, A. E. (in press, 2019). Teaching field educators about courageous conversations concerning racism and religious bigotry. </a:t>
            </a:r>
            <a:r>
              <a:rPr lang="en-US" sz="1600" i="1" dirty="0"/>
              <a:t>Journal of Baccalaureate Social Work</a:t>
            </a:r>
            <a:r>
              <a:rPr lang="en-US" sz="1600" dirty="0"/>
              <a:t>, </a:t>
            </a:r>
            <a:r>
              <a:rPr lang="en-US" sz="1600" i="1" dirty="0"/>
              <a:t>24</a:t>
            </a:r>
            <a:r>
              <a:rPr lang="en-US" sz="1600" dirty="0"/>
              <a:t>,</a:t>
            </a:r>
            <a:r>
              <a:rPr lang="en-US" sz="1600" i="1" dirty="0"/>
              <a:t> </a:t>
            </a:r>
            <a:r>
              <a:rPr lang="en-US" sz="1600" dirty="0"/>
              <a:t>1-16.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ABB05-FE47-7B42-98AA-5387B370C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4483-9C07-B649-9AFC-DCF06D9B2FA3}" type="datetime1">
              <a:rPr lang="en-US" smtClean="0"/>
              <a:t>10/15/19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2DC57-A2E7-FF41-B58E-09F220D37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Brave Conversations - Allan Barsky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C53D0-E47E-B048-A563-D9924D043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4F20-012A-7B4D-AAAD-E3D2BB7AE13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0431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23331-B10B-AA44-B0AD-848350A6F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" y="210313"/>
            <a:ext cx="7218382" cy="6038094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Murray-Garcia, J., Harrell, S., Garcia, J., Gizzi, E., &amp;Simms-Mackey, P. (2014). Dialogue as skill: Training a health professions workforce that can talk about race and racism. </a:t>
            </a:r>
            <a:r>
              <a:rPr lang="en-US" sz="1600" i="1" dirty="0"/>
              <a:t>American Journal of Orthopsychiatry, 84</a:t>
            </a:r>
            <a:r>
              <a:rPr lang="en-US" sz="1600" dirty="0"/>
              <a:t>(5), 590-596.</a:t>
            </a:r>
          </a:p>
          <a:p>
            <a:r>
              <a:rPr lang="en-US" sz="1600" dirty="0"/>
              <a:t>Neville, H. A., Awad, G. H., Brooks, J. E., Flores, M. P. &amp; Bluemel J. B (2013). Color-blind racial ideology theory, training, and measurement implications in psychology. </a:t>
            </a:r>
            <a:r>
              <a:rPr lang="en-US" sz="1600" i="1" dirty="0"/>
              <a:t>American Psychologist, 68</a:t>
            </a:r>
            <a:r>
              <a:rPr lang="en-US" sz="1600" dirty="0"/>
              <a:t>(6), 455–466.</a:t>
            </a:r>
          </a:p>
          <a:p>
            <a:r>
              <a:rPr lang="en-US" sz="1600" dirty="0" err="1"/>
              <a:t>Pasque</a:t>
            </a:r>
            <a:r>
              <a:rPr lang="en-US" sz="1600" dirty="0"/>
              <a:t>, P. A., Chesler, M. A., Charbeneau, J., &amp;Carlson, C. (2013). Pedagogical approaches to student racial conflict in the classroom. </a:t>
            </a:r>
            <a:r>
              <a:rPr lang="en-US" sz="1600" i="1" dirty="0"/>
              <a:t>Journal of Diversity in Higher Education, 6</a:t>
            </a:r>
            <a:r>
              <a:rPr lang="en-US" sz="1600" dirty="0"/>
              <a:t>, 1–16.</a:t>
            </a:r>
          </a:p>
          <a:p>
            <a:r>
              <a:rPr lang="en-US" sz="1600" dirty="0"/>
              <a:t>Ramsey, W. (2013). Bigotry and religious belief. </a:t>
            </a:r>
            <a:r>
              <a:rPr lang="en-US" sz="1600" i="1" dirty="0"/>
              <a:t>Pacific Philosophical Quarterly, 94</a:t>
            </a:r>
            <a:r>
              <a:rPr lang="en-US" sz="1600" dirty="0"/>
              <a:t>(2), 125-151.</a:t>
            </a:r>
          </a:p>
          <a:p>
            <a:r>
              <a:rPr lang="en-US" sz="1600" dirty="0"/>
              <a:t>Rothman, J. (1997). </a:t>
            </a:r>
            <a:r>
              <a:rPr lang="en-US" sz="1600" i="1" dirty="0"/>
              <a:t>Resolving identity-based conflicts in nations, organizations, and communities</a:t>
            </a:r>
            <a:r>
              <a:rPr lang="en-US" sz="1600" dirty="0"/>
              <a:t>. San Francisco: Jossey-Bass.</a:t>
            </a:r>
          </a:p>
          <a:p>
            <a:r>
              <a:rPr lang="en-US" sz="1600" dirty="0"/>
              <a:t>Rothman, J. C.,&amp; Alberstein, M. (2013). Individuals, groups, and intergroups: Theorizing about the role of identify in conflict and its creative engagement. </a:t>
            </a:r>
            <a:r>
              <a:rPr lang="en-US" sz="1600" i="1" dirty="0"/>
              <a:t>Ohio State Journal on Dispute Resolution, 28</a:t>
            </a:r>
            <a:r>
              <a:rPr lang="en-US" sz="1600" dirty="0"/>
              <a:t>(3), 631– 657.</a:t>
            </a:r>
          </a:p>
          <a:p>
            <a:r>
              <a:rPr lang="en-US" sz="1600" dirty="0"/>
              <a:t>Singleton, G. E. (2014). Courageous conversations about race: A field guide for achieving equity in schools (2nd ed.). Thousand Oaks, CA: Corwin.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7F7B8-1FF4-8D46-971C-78E407555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82FAF-AA5E-5145-AE61-7F7B1BCA16B4}" type="datetime1">
              <a:rPr lang="en-US" smtClean="0"/>
              <a:t>10/15/19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CAA3E-BCC6-8C47-8F00-94C773DE8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Brave Conversations - Allan Barsky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30CF8-45A0-FA43-B0DF-AC0DD5CF0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4F20-012A-7B4D-AAAD-E3D2BB7AE134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4593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BF49E-EC46-8D4B-B711-ED0CEDADE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95736"/>
            <a:ext cx="7082154" cy="6263684"/>
          </a:xfrm>
        </p:spPr>
        <p:txBody>
          <a:bodyPr>
            <a:normAutofit fontScale="62500" lnSpcReduction="20000"/>
          </a:bodyPr>
          <a:lstStyle/>
          <a:p>
            <a:r>
              <a:rPr lang="en-US" sz="2500" dirty="0"/>
              <a:t>Stone, D., Patton, B.,&amp; Heen, S. (2010).</a:t>
            </a:r>
            <a:r>
              <a:rPr lang="en-US" sz="2500" i="1" dirty="0"/>
              <a:t>Difficult conversations: How to discuss what matters most </a:t>
            </a:r>
            <a:r>
              <a:rPr lang="en-US" sz="2500" dirty="0"/>
              <a:t>(2</a:t>
            </a:r>
            <a:r>
              <a:rPr lang="en-US" sz="2500" baseline="30000" dirty="0"/>
              <a:t>nd</a:t>
            </a:r>
            <a:r>
              <a:rPr lang="en-US" sz="2500" dirty="0"/>
              <a:t>ed.). New York: Penguin.</a:t>
            </a:r>
          </a:p>
          <a:p>
            <a:r>
              <a:rPr lang="en-US" sz="2500" dirty="0"/>
              <a:t>Stewart, D. L. ,&amp;Lozano, A. (2009). Difficult dialogues at the intersections of race, culture, and religion. </a:t>
            </a:r>
            <a:r>
              <a:rPr lang="en-US" sz="2500" i="1" dirty="0"/>
              <a:t>New Directions for Student Services, 2009</a:t>
            </a:r>
            <a:r>
              <a:rPr lang="en-US" sz="2500" dirty="0"/>
              <a:t>(125), 23-31.</a:t>
            </a:r>
          </a:p>
          <a:p>
            <a:r>
              <a:rPr lang="en-US" sz="2500" dirty="0"/>
              <a:t>Sue, D. W., Rivera, D. P., Watkins, N. L., Kim, R. H., Kim, S., &amp; Williams, C. D. (2011). Racial dialogues: Challenges faculty of color face in the classroom. </a:t>
            </a:r>
            <a:r>
              <a:rPr lang="en-US" sz="2500" i="1" dirty="0"/>
              <a:t>Cultural Diversity and Ethnic Minority Psychology, 17</a:t>
            </a:r>
            <a:r>
              <a:rPr lang="en-US" sz="2500" dirty="0"/>
              <a:t>, 331– 340.</a:t>
            </a:r>
          </a:p>
          <a:p>
            <a:r>
              <a:rPr lang="en-US" sz="2500" dirty="0"/>
              <a:t>Sue, D. W. (2013). Race talk: The psychology of racial dialogues. A</a:t>
            </a:r>
            <a:r>
              <a:rPr lang="en-US" sz="2500" i="1" dirty="0"/>
              <a:t>merican Psychologist, 68</a:t>
            </a:r>
            <a:r>
              <a:rPr lang="en-US" sz="2500" dirty="0"/>
              <a:t>(8), 663-672.</a:t>
            </a:r>
          </a:p>
          <a:p>
            <a:r>
              <a:rPr lang="en-US" sz="2500" dirty="0"/>
              <a:t>Sue, D. W. (2015). </a:t>
            </a:r>
            <a:r>
              <a:rPr lang="en-US" sz="2500" i="1" dirty="0"/>
              <a:t>Race talk and the conspiracy of silence: Understanding and facilitating difficult dialogues on race</a:t>
            </a:r>
            <a:r>
              <a:rPr lang="en-US" sz="2500" dirty="0"/>
              <a:t>. Hoboken, NJ: John Wiley &amp; Sons.</a:t>
            </a:r>
          </a:p>
          <a:p>
            <a:r>
              <a:rPr lang="en-US" sz="2500" dirty="0" err="1"/>
              <a:t>Todres</a:t>
            </a:r>
            <a:r>
              <a:rPr lang="en-US" sz="2500" dirty="0"/>
              <a:t>, J. (2018). The Trump effect, children, and the value of human rights education. </a:t>
            </a:r>
            <a:r>
              <a:rPr lang="en-US" sz="2500" i="1" dirty="0"/>
              <a:t>Family Court Review, 56</a:t>
            </a:r>
            <a:r>
              <a:rPr lang="en-US" sz="2500" dirty="0"/>
              <a:t>(2), 331-343.</a:t>
            </a:r>
          </a:p>
          <a:p>
            <a:r>
              <a:rPr lang="en-US" sz="2500" dirty="0"/>
              <a:t>Tyson, S. (2007). Can cultural competence be achieved without attending to racism? </a:t>
            </a:r>
            <a:r>
              <a:rPr lang="en-US" sz="2500" i="1" dirty="0"/>
              <a:t>Issues in Mental Health Nursing, 28</a:t>
            </a:r>
            <a:r>
              <a:rPr lang="en-US" sz="2500" dirty="0"/>
              <a:t>, 1341-1344.</a:t>
            </a:r>
          </a:p>
          <a:p>
            <a:r>
              <a:rPr lang="en-US" sz="2500" dirty="0"/>
              <a:t>United States Department of Justice. (2003). Community dialogue guide: Conducting a discussion on race. Retrieved from </a:t>
            </a:r>
            <a:r>
              <a:rPr lang="en-US" sz="2500" u="sng" dirty="0">
                <a:hlinkClick r:id="rId3"/>
              </a:rPr>
              <a:t>https://www.justice.gov/archive/crs/pubs/dialogueguide.pdf</a:t>
            </a:r>
            <a:endParaRPr lang="en-US" sz="2500" u="sng" dirty="0"/>
          </a:p>
          <a:p>
            <a:r>
              <a:rPr lang="en-US" sz="2500" dirty="0"/>
              <a:t>Willow, R. (2008). Lived experience of interracial dialogue on race: Proclivity to participate. </a:t>
            </a:r>
            <a:r>
              <a:rPr lang="en-US" sz="2500" i="1" dirty="0"/>
              <a:t>Journal of Multicultural Counseling &amp; Development, 36</a:t>
            </a:r>
            <a:r>
              <a:rPr lang="en-US" sz="2500" dirty="0"/>
              <a:t>(1), 40-51.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AC741-81CF-9841-9646-2F1322AF8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531F-4E48-8342-8EF0-683CB10BD62F}" type="datetime1">
              <a:rPr lang="en-US" smtClean="0"/>
              <a:t>10/15/19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A1BE2-AC1E-2C4E-8FD1-33E9B44A1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Brave Conversations - Allan Barsky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8BF7C-EF0C-DD49-AE02-340C94726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4F20-012A-7B4D-AAAD-E3D2BB7AE134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973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Beginning with Ourselves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570533"/>
              </p:ext>
            </p:extLst>
          </p:nvPr>
        </p:nvGraphicFramePr>
        <p:xfrm>
          <a:off x="656573" y="1679701"/>
          <a:ext cx="6711654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1A20-C643-554E-BF26-7015FAD7593F}" type="datetime1">
              <a:rPr lang="en-US" smtClean="0"/>
              <a:t>10/15/19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Brave Conversations - Allan Barsky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4F20-012A-7B4D-AAAD-E3D2BB7AE13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030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Presenting Concerns: Cause Célèbre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Client who makes racist or bigoted statements in course of counseling (including microaggressions)</a:t>
            </a:r>
          </a:p>
          <a:p>
            <a:r>
              <a:rPr lang="en-US" dirty="0"/>
              <a:t>Racial/religious conflicts within agency (clients, professionals)</a:t>
            </a:r>
          </a:p>
          <a:p>
            <a:r>
              <a:rPr lang="en-US" dirty="0"/>
              <a:t>Racial/religious conflicts in community (e.g., between police and community, between 2 religious groups, KKK marching in the streets; disparities in health and social services)</a:t>
            </a:r>
          </a:p>
          <a:p>
            <a:r>
              <a:rPr lang="en-US" dirty="0"/>
              <a:t>Issues that have not yet been surfaced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“Never let a good crisis go to waste.” </a:t>
            </a:r>
            <a:r>
              <a:rPr lang="mr-IN" dirty="0"/>
              <a:t>–</a:t>
            </a:r>
            <a:r>
              <a:rPr lang="en-US" dirty="0"/>
              <a:t> Rahm Emmanuel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10FA-7EB0-0A40-AC62-EEC360BD548D}" type="datetime1">
              <a:rPr lang="en-US" smtClean="0"/>
              <a:t>10/15/19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Brave Conversations - Allan Barsky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4F20-012A-7B4D-AAAD-E3D2BB7AE13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55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6214261"/>
              </p:ext>
            </p:extLst>
          </p:nvPr>
        </p:nvGraphicFramePr>
        <p:xfrm>
          <a:off x="827699" y="1447801"/>
          <a:ext cx="7048259" cy="4800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C0D5-5AF3-9E42-8D83-B0FADC537C81}" type="datetime1">
              <a:rPr lang="en-US" smtClean="0"/>
              <a:t>10/15/19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Brave Conversations - Allan Barsky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4F20-012A-7B4D-AAAD-E3D2BB7AE13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189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799307"/>
          </a:xfrm>
        </p:spPr>
        <p:txBody>
          <a:bodyPr/>
          <a:lstStyle/>
          <a:p>
            <a:r>
              <a:rPr lang="en-US" dirty="0"/>
              <a:t>Possible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84" y="1252025"/>
            <a:ext cx="6875529" cy="5120639"/>
          </a:xfrm>
        </p:spPr>
        <p:txBody>
          <a:bodyPr>
            <a:normAutofit/>
          </a:bodyPr>
          <a:lstStyle/>
          <a:p>
            <a:r>
              <a:rPr lang="en-US" dirty="0"/>
              <a:t>Build new relationships </a:t>
            </a:r>
            <a:r>
              <a:rPr lang="mr-IN" dirty="0"/>
              <a:t>–</a:t>
            </a:r>
            <a:r>
              <a:rPr lang="en-US" dirty="0"/>
              <a:t> Repair existing ones </a:t>
            </a:r>
            <a:r>
              <a:rPr lang="mr-IN" dirty="0"/>
              <a:t>–</a:t>
            </a:r>
            <a:r>
              <a:rPr lang="en-US" dirty="0"/>
              <a:t> Bonds between people and organizations</a:t>
            </a:r>
          </a:p>
          <a:p>
            <a:r>
              <a:rPr lang="en-US" dirty="0"/>
              <a:t>Solve specific problems - Accomplish joint tasks - Work together (community project, change law, aggregate resources)</a:t>
            </a:r>
          </a:p>
          <a:p>
            <a:r>
              <a:rPr lang="en-US" dirty="0"/>
              <a:t>Give voice: Voice of the most vulnerable, make the invisible, visible (Sue)</a:t>
            </a:r>
          </a:p>
          <a:p>
            <a:r>
              <a:rPr lang="en-US" dirty="0"/>
              <a:t>Listen</a:t>
            </a:r>
          </a:p>
          <a:p>
            <a:r>
              <a:rPr lang="en-US" dirty="0"/>
              <a:t>Empower</a:t>
            </a:r>
          </a:p>
          <a:p>
            <a:r>
              <a:rPr lang="en-US" dirty="0"/>
              <a:t>Deal with oppressive laws, structures</a:t>
            </a:r>
          </a:p>
          <a:p>
            <a:r>
              <a:rPr lang="en-US" dirty="0"/>
              <a:t>Change hearts, not just minds</a:t>
            </a:r>
          </a:p>
          <a:p>
            <a:r>
              <a:rPr lang="en-US" dirty="0"/>
              <a:t>Reduce prejudice </a:t>
            </a:r>
            <a:r>
              <a:rPr lang="mr-IN" dirty="0"/>
              <a:t>–</a:t>
            </a:r>
            <a:r>
              <a:rPr lang="en-US" dirty="0"/>
              <a:t> Self-exploration; Social transformation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C2DB-8970-0841-87CB-2B3C8EF60B42}" type="datetime1">
              <a:rPr lang="en-US" smtClean="0"/>
              <a:t>10/15/19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Brave Conversations - Allan Barsky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4F20-012A-7B4D-AAAD-E3D2BB7AE134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6730" y="3938954"/>
            <a:ext cx="1872566" cy="187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Possible Negative Effects of Dialogue on Race/Religion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762161"/>
              </p:ext>
            </p:extLst>
          </p:nvPr>
        </p:nvGraphicFramePr>
        <p:xfrm>
          <a:off x="827699" y="2052925"/>
          <a:ext cx="5587169" cy="451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AC18-722A-A740-8DBB-31BBF1AA6BAD}" type="datetime1">
              <a:rPr lang="en-US" smtClean="0"/>
              <a:t>10/15/19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Brave Conversations - Allan Barsky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4F20-012A-7B4D-AAAD-E3D2BB7AE13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452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6B821-B6EF-2047-946D-1BB167FB5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Poem by Maxine Beneba Clarke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EFA32-2E4D-AE41-A977-28A601A36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i="1" dirty="0"/>
              <a:t>Somewhere along the line, </a:t>
            </a:r>
            <a:br>
              <a:rPr lang="en-US" sz="2800" i="1" dirty="0"/>
            </a:br>
            <a:r>
              <a:rPr lang="en-US" sz="2800" i="1" dirty="0"/>
              <a:t>                                 we just give in.</a:t>
            </a:r>
            <a:br>
              <a:rPr lang="en-US" sz="2800" i="1" dirty="0"/>
            </a:br>
            <a:endParaRPr lang="en-US" sz="2800" dirty="0"/>
          </a:p>
          <a:p>
            <a:pPr marL="0" indent="0">
              <a:buNone/>
            </a:pPr>
            <a:r>
              <a:rPr lang="en-US" sz="2800" i="1" dirty="0"/>
              <a:t>Somewhere along the line,</a:t>
            </a:r>
            <a:br>
              <a:rPr lang="en-US" sz="2800" i="1" dirty="0"/>
            </a:br>
            <a:r>
              <a:rPr lang="en-US" sz="2800" i="1" dirty="0"/>
              <a:t>                           we stop reporting.</a:t>
            </a:r>
            <a:endParaRPr lang="en-US" sz="2800" dirty="0"/>
          </a:p>
          <a:p>
            <a:pPr marL="0" indent="0">
              <a:buNone/>
            </a:pPr>
            <a:endParaRPr lang="en-US" sz="2800" i="1" dirty="0"/>
          </a:p>
          <a:p>
            <a:pPr marL="0" indent="0">
              <a:buNone/>
            </a:pPr>
            <a:r>
              <a:rPr lang="en-US" sz="2800" i="1" dirty="0"/>
              <a:t>Somewhere along the line,</a:t>
            </a:r>
            <a:br>
              <a:rPr lang="en-US" sz="2800" i="1" dirty="0"/>
            </a:br>
            <a:r>
              <a:rPr lang="en-US" sz="2800" i="1" dirty="0"/>
              <a:t>                                   we die a little</a:t>
            </a:r>
            <a:r>
              <a:rPr lang="en-US" sz="2400" i="1" dirty="0"/>
              <a:t>.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B35E6-56E2-5047-A545-AD690CC56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3AAB-C0EA-A542-A229-A8AC0C3C7AD1}" type="datetime1">
              <a:rPr lang="en-US" smtClean="0"/>
              <a:t>10/15/19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9A3B9-4006-E441-8180-623D9786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Brave Conversations - Allan Barsky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5A08F-43A1-6247-9A9C-EED93A6AD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4F20-012A-7B4D-AAAD-E3D2BB7AE13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2235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10119</TotalTime>
  <Words>2376</Words>
  <Application>Microsoft Macintosh PowerPoint</Application>
  <PresentationFormat>On-screen Show (4:3)</PresentationFormat>
  <Paragraphs>333</Paragraphs>
  <Slides>34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Century Gothic</vt:lpstr>
      <vt:lpstr>Mangal</vt:lpstr>
      <vt:lpstr>Wingdings 3</vt:lpstr>
      <vt:lpstr>Ion</vt:lpstr>
      <vt:lpstr>Brave Conversations on Racism and Religious Bigotry: Preparing Students</vt:lpstr>
      <vt:lpstr>Why Race and Religion?</vt:lpstr>
      <vt:lpstr>Learning Objectives: EPAS Competencies</vt:lpstr>
      <vt:lpstr>Beginning with Ourselves</vt:lpstr>
      <vt:lpstr>Presenting Concerns: Cause Célèbre</vt:lpstr>
      <vt:lpstr>Planning</vt:lpstr>
      <vt:lpstr>Possible Goals</vt:lpstr>
      <vt:lpstr>Possible Negative Effects of Dialogue on Race/Religion</vt:lpstr>
      <vt:lpstr>Poem by Maxine Beneba Clarke </vt:lpstr>
      <vt:lpstr>Challenges</vt:lpstr>
      <vt:lpstr>Challenging Scriptures</vt:lpstr>
      <vt:lpstr>Who is right?</vt:lpstr>
      <vt:lpstr>Counter-Narratives</vt:lpstr>
      <vt:lpstr>VS.</vt:lpstr>
      <vt:lpstr>Confirmation Bias</vt:lpstr>
      <vt:lpstr>PowerPoint Presentation</vt:lpstr>
      <vt:lpstr>Micro-Aggressions</vt:lpstr>
      <vt:lpstr>Helping Participants Overcoming Fears of:</vt:lpstr>
      <vt:lpstr>Strategies</vt:lpstr>
      <vt:lpstr>Theories for Understanding &amp; Practice </vt:lpstr>
      <vt:lpstr>Social Identity – What language should we use?</vt:lpstr>
      <vt:lpstr>Who should be involved?</vt:lpstr>
      <vt:lpstr>Format</vt:lpstr>
      <vt:lpstr>Topics</vt:lpstr>
      <vt:lpstr>Case 1: Darius</vt:lpstr>
      <vt:lpstr>Case 2: Group Conflict</vt:lpstr>
      <vt:lpstr>Case 3: Agency Biases</vt:lpstr>
      <vt:lpstr>Case 4: Shereen</vt:lpstr>
      <vt:lpstr>Freedom of Religion &amp;  Freedom of Expression</vt:lpstr>
      <vt:lpstr>Summary of Key Points</vt:lpstr>
      <vt:lpstr>Questions / Take-Aways</vt:lpstr>
      <vt:lpstr>References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Dialogues on Race, Religion, </dc:title>
  <dc:creator>Allan Barsky</dc:creator>
  <cp:lastModifiedBy>Allan Barsky</cp:lastModifiedBy>
  <cp:revision>199</cp:revision>
  <dcterms:created xsi:type="dcterms:W3CDTF">2017-09-07T14:38:34Z</dcterms:created>
  <dcterms:modified xsi:type="dcterms:W3CDTF">2019-10-16T01:00:17Z</dcterms:modified>
</cp:coreProperties>
</file>