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18"/>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62" r:id="rId14"/>
    <p:sldId id="263"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p:restoredTop sz="78106"/>
  </p:normalViewPr>
  <p:slideViewPr>
    <p:cSldViewPr snapToGrid="0" snapToObjects="1">
      <p:cViewPr varScale="1">
        <p:scale>
          <a:sx n="85" d="100"/>
          <a:sy n="85" d="100"/>
        </p:scale>
        <p:origin x="1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AFBE-110B-8F45-AD60-CF2E69995B7D}" type="doc">
      <dgm:prSet loTypeId="urn:microsoft.com/office/officeart/2005/8/layout/StepDownProcess" loCatId="list" qsTypeId="urn:microsoft.com/office/officeart/2005/8/quickstyle/simple1" qsCatId="simple" csTypeId="urn:microsoft.com/office/officeart/2005/8/colors/colorful2" csCatId="colorful" phldr="1"/>
      <dgm:spPr/>
      <dgm:t>
        <a:bodyPr/>
        <a:lstStyle/>
        <a:p>
          <a:endParaRPr lang="en-US"/>
        </a:p>
      </dgm:t>
    </dgm:pt>
    <dgm:pt modelId="{1F4DA860-DE1C-D44F-9699-E3BBACBC01CF}">
      <dgm:prSet custT="1"/>
      <dgm:spPr/>
      <dgm:t>
        <a:bodyPr/>
        <a:lstStyle/>
        <a:p>
          <a:r>
            <a:rPr lang="en-US" sz="2000" dirty="0">
              <a:solidFill>
                <a:srgbClr val="FFFF00"/>
              </a:solidFill>
            </a:rPr>
            <a:t>IFSW Statement of Principles</a:t>
          </a:r>
        </a:p>
      </dgm:t>
    </dgm:pt>
    <dgm:pt modelId="{E69C4B99-8516-EF4B-B40F-10D7FEE32FA3}" type="parTrans" cxnId="{826DB218-FC82-1441-BEDB-E9B105AE7569}">
      <dgm:prSet/>
      <dgm:spPr/>
      <dgm:t>
        <a:bodyPr/>
        <a:lstStyle/>
        <a:p>
          <a:endParaRPr lang="en-US"/>
        </a:p>
      </dgm:t>
    </dgm:pt>
    <dgm:pt modelId="{316BE1A4-9348-3E43-9CF1-4D4F6AD7792A}" type="sibTrans" cxnId="{826DB218-FC82-1441-BEDB-E9B105AE7569}">
      <dgm:prSet/>
      <dgm:spPr/>
      <dgm:t>
        <a:bodyPr/>
        <a:lstStyle/>
        <a:p>
          <a:endParaRPr lang="en-US"/>
        </a:p>
      </dgm:t>
    </dgm:pt>
    <dgm:pt modelId="{7F2D249C-3EB9-CD4D-8C49-54BEBFEB85E8}">
      <dgm:prSet custT="1"/>
      <dgm:spPr/>
      <dgm:t>
        <a:bodyPr/>
        <a:lstStyle/>
        <a:p>
          <a:r>
            <a:rPr lang="en-US" sz="2000" dirty="0">
              <a:solidFill>
                <a:srgbClr val="FFFF00"/>
              </a:solidFill>
            </a:rPr>
            <a:t>Case-Based Discussion</a:t>
          </a:r>
        </a:p>
      </dgm:t>
    </dgm:pt>
    <dgm:pt modelId="{296AAA9E-8D9B-3849-8851-0017DECCEE44}" type="parTrans" cxnId="{A8914EF9-31F2-FE4D-8E75-DB3A7EAEE31D}">
      <dgm:prSet/>
      <dgm:spPr/>
      <dgm:t>
        <a:bodyPr/>
        <a:lstStyle/>
        <a:p>
          <a:endParaRPr lang="en-US"/>
        </a:p>
      </dgm:t>
    </dgm:pt>
    <dgm:pt modelId="{54FBBE24-36D9-3949-B599-B3C11C778F9E}" type="sibTrans" cxnId="{A8914EF9-31F2-FE4D-8E75-DB3A7EAEE31D}">
      <dgm:prSet/>
      <dgm:spPr/>
      <dgm:t>
        <a:bodyPr/>
        <a:lstStyle/>
        <a:p>
          <a:endParaRPr lang="en-US"/>
        </a:p>
      </dgm:t>
    </dgm:pt>
    <dgm:pt modelId="{87377034-4F08-A04B-9B3B-28C128AB32B1}">
      <dgm:prSet custT="1"/>
      <dgm:spPr/>
      <dgm:t>
        <a:bodyPr/>
        <a:lstStyle/>
        <a:p>
          <a:r>
            <a:rPr lang="en-US" sz="2000" dirty="0">
              <a:solidFill>
                <a:srgbClr val="FFFF00"/>
              </a:solidFill>
            </a:rPr>
            <a:t>Approaches for Pre-Empting or Managing Ethical Issues</a:t>
          </a:r>
        </a:p>
      </dgm:t>
    </dgm:pt>
    <dgm:pt modelId="{F62E016E-91D8-0743-A30F-8314E02A63AA}" type="parTrans" cxnId="{27D1ECCC-595B-FB46-B1EC-76722E16D39B}">
      <dgm:prSet/>
      <dgm:spPr/>
      <dgm:t>
        <a:bodyPr/>
        <a:lstStyle/>
        <a:p>
          <a:endParaRPr lang="en-US"/>
        </a:p>
      </dgm:t>
    </dgm:pt>
    <dgm:pt modelId="{EBD330DE-38EC-7F4F-ADBB-7923B59592D1}" type="sibTrans" cxnId="{27D1ECCC-595B-FB46-B1EC-76722E16D39B}">
      <dgm:prSet/>
      <dgm:spPr/>
      <dgm:t>
        <a:bodyPr/>
        <a:lstStyle/>
        <a:p>
          <a:endParaRPr lang="en-US"/>
        </a:p>
      </dgm:t>
    </dgm:pt>
    <dgm:pt modelId="{FF4302A1-0DD9-2041-8A33-5310BB766CBB}">
      <dgm:prSet custT="1"/>
      <dgm:spPr/>
      <dgm:t>
        <a:bodyPr/>
        <a:lstStyle/>
        <a:p>
          <a:r>
            <a:rPr lang="en-US" sz="2000" dirty="0">
              <a:solidFill>
                <a:srgbClr val="FFFF00"/>
              </a:solidFill>
            </a:rPr>
            <a:t>Questions, Comments, and Ideas</a:t>
          </a:r>
        </a:p>
      </dgm:t>
    </dgm:pt>
    <dgm:pt modelId="{1F73E7D6-ED7F-1A4B-9E4F-C859F4446993}" type="parTrans" cxnId="{BCE27AA1-58D3-9444-82B0-EE53A7FF95A3}">
      <dgm:prSet/>
      <dgm:spPr/>
      <dgm:t>
        <a:bodyPr/>
        <a:lstStyle/>
        <a:p>
          <a:endParaRPr lang="en-US"/>
        </a:p>
      </dgm:t>
    </dgm:pt>
    <dgm:pt modelId="{7556F3D1-EEBA-6448-A4D9-5D63E68A1523}" type="sibTrans" cxnId="{BCE27AA1-58D3-9444-82B0-EE53A7FF95A3}">
      <dgm:prSet/>
      <dgm:spPr/>
      <dgm:t>
        <a:bodyPr/>
        <a:lstStyle/>
        <a:p>
          <a:endParaRPr lang="en-US"/>
        </a:p>
      </dgm:t>
    </dgm:pt>
    <dgm:pt modelId="{0E8E9C1A-5C1F-A542-B6EB-5BCF556DC386}">
      <dgm:prSet custT="1"/>
      <dgm:spPr/>
      <dgm:t>
        <a:bodyPr/>
        <a:lstStyle/>
        <a:p>
          <a:r>
            <a:rPr lang="en-US" sz="2000" dirty="0">
              <a:solidFill>
                <a:srgbClr val="FFFF00"/>
              </a:solidFill>
            </a:rPr>
            <a:t>Further resources</a:t>
          </a:r>
        </a:p>
      </dgm:t>
    </dgm:pt>
    <dgm:pt modelId="{C0A7FA2E-539A-DA4F-B673-C90C37A14232}" type="parTrans" cxnId="{939617AF-79A9-284F-9952-4F8461FD2EA6}">
      <dgm:prSet/>
      <dgm:spPr/>
      <dgm:t>
        <a:bodyPr/>
        <a:lstStyle/>
        <a:p>
          <a:endParaRPr lang="en-US"/>
        </a:p>
      </dgm:t>
    </dgm:pt>
    <dgm:pt modelId="{EB00DD9F-2900-F648-A9D5-18AC3BE2C0F4}" type="sibTrans" cxnId="{939617AF-79A9-284F-9952-4F8461FD2EA6}">
      <dgm:prSet/>
      <dgm:spPr/>
      <dgm:t>
        <a:bodyPr/>
        <a:lstStyle/>
        <a:p>
          <a:endParaRPr lang="en-US"/>
        </a:p>
      </dgm:t>
    </dgm:pt>
    <dgm:pt modelId="{62BEF12C-64A2-824A-8700-A9BD29EFCA83}" type="pres">
      <dgm:prSet presAssocID="{F546AFBE-110B-8F45-AD60-CF2E69995B7D}" presName="rootnode" presStyleCnt="0">
        <dgm:presLayoutVars>
          <dgm:chMax/>
          <dgm:chPref/>
          <dgm:dir/>
          <dgm:animLvl val="lvl"/>
        </dgm:presLayoutVars>
      </dgm:prSet>
      <dgm:spPr/>
    </dgm:pt>
    <dgm:pt modelId="{A9E6AA9E-B28A-1948-89CC-BA2488C6236A}" type="pres">
      <dgm:prSet presAssocID="{1F4DA860-DE1C-D44F-9699-E3BBACBC01CF}" presName="composite" presStyleCnt="0"/>
      <dgm:spPr/>
    </dgm:pt>
    <dgm:pt modelId="{E3981808-2FB2-A34F-A9B2-4752F13D7CC6}" type="pres">
      <dgm:prSet presAssocID="{1F4DA860-DE1C-D44F-9699-E3BBACBC01CF}" presName="bentUpArrow1" presStyleLbl="alignImgPlace1" presStyleIdx="0" presStyleCnt="4" custScaleX="434632" custScaleY="188085" custLinFactY="-48855" custLinFactNeighborX="-39106" custLinFactNeighborY="-100000"/>
      <dgm:spPr/>
    </dgm:pt>
    <dgm:pt modelId="{02CDE768-86B4-7D44-B31B-0D184D06E482}" type="pres">
      <dgm:prSet presAssocID="{1F4DA860-DE1C-D44F-9699-E3BBACBC01CF}" presName="ParentText" presStyleLbl="node1" presStyleIdx="0" presStyleCnt="5" custScaleX="584448" custScaleY="188085" custLinFactY="-100000" custLinFactNeighborX="-442" custLinFactNeighborY="-106491">
        <dgm:presLayoutVars>
          <dgm:chMax val="1"/>
          <dgm:chPref val="1"/>
          <dgm:bulletEnabled val="1"/>
        </dgm:presLayoutVars>
      </dgm:prSet>
      <dgm:spPr/>
    </dgm:pt>
    <dgm:pt modelId="{6AA7A214-B4AF-0A4C-B6A0-FD4E40582493}" type="pres">
      <dgm:prSet presAssocID="{1F4DA860-DE1C-D44F-9699-E3BBACBC01CF}" presName="ChildText" presStyleLbl="revTx" presStyleIdx="0" presStyleCnt="4" custScaleX="434632" custScaleY="188085">
        <dgm:presLayoutVars>
          <dgm:chMax val="0"/>
          <dgm:chPref val="0"/>
          <dgm:bulletEnabled val="1"/>
        </dgm:presLayoutVars>
      </dgm:prSet>
      <dgm:spPr/>
    </dgm:pt>
    <dgm:pt modelId="{1EE47027-ED77-EA42-9121-51E403C67DC7}" type="pres">
      <dgm:prSet presAssocID="{316BE1A4-9348-3E43-9CF1-4D4F6AD7792A}" presName="sibTrans" presStyleCnt="0"/>
      <dgm:spPr/>
    </dgm:pt>
    <dgm:pt modelId="{79F53DC8-6756-7240-8F39-2FFA4CDBDDC7}" type="pres">
      <dgm:prSet presAssocID="{7F2D249C-3EB9-CD4D-8C49-54BEBFEB85E8}" presName="composite" presStyleCnt="0"/>
      <dgm:spPr/>
    </dgm:pt>
    <dgm:pt modelId="{D93E500C-9B97-2E46-8003-44CF5998BE4E}" type="pres">
      <dgm:prSet presAssocID="{7F2D249C-3EB9-CD4D-8C49-54BEBFEB85E8}" presName="bentUpArrow1" presStyleLbl="alignImgPlace1" presStyleIdx="1" presStyleCnt="4" custScaleX="434632" custScaleY="188085" custLinFactNeighborX="-70407" custLinFactNeighborY="-92731"/>
      <dgm:spPr/>
    </dgm:pt>
    <dgm:pt modelId="{98F4D3DD-EDE1-C549-B624-30C75B5AB3E8}" type="pres">
      <dgm:prSet presAssocID="{7F2D249C-3EB9-CD4D-8C49-54BEBFEB85E8}" presName="ParentText" presStyleLbl="node1" presStyleIdx="1" presStyleCnt="5" custScaleX="434632" custScaleY="188085" custLinFactY="-44278" custLinFactNeighborX="-64266" custLinFactNeighborY="-100000">
        <dgm:presLayoutVars>
          <dgm:chMax val="1"/>
          <dgm:chPref val="1"/>
          <dgm:bulletEnabled val="1"/>
        </dgm:presLayoutVars>
      </dgm:prSet>
      <dgm:spPr/>
    </dgm:pt>
    <dgm:pt modelId="{C72D075E-1C38-3C4D-A6E8-BDCDBAEA17E1}" type="pres">
      <dgm:prSet presAssocID="{7F2D249C-3EB9-CD4D-8C49-54BEBFEB85E8}" presName="ChildText" presStyleLbl="revTx" presStyleIdx="1" presStyleCnt="4" custScaleX="434632" custScaleY="188085">
        <dgm:presLayoutVars>
          <dgm:chMax val="0"/>
          <dgm:chPref val="0"/>
          <dgm:bulletEnabled val="1"/>
        </dgm:presLayoutVars>
      </dgm:prSet>
      <dgm:spPr/>
    </dgm:pt>
    <dgm:pt modelId="{6D8610E9-7E26-A445-9C61-B5A9FD4332AB}" type="pres">
      <dgm:prSet presAssocID="{54FBBE24-36D9-3949-B599-B3C11C778F9E}" presName="sibTrans" presStyleCnt="0"/>
      <dgm:spPr/>
    </dgm:pt>
    <dgm:pt modelId="{34362548-4732-BC49-8D25-0250267E38A8}" type="pres">
      <dgm:prSet presAssocID="{87377034-4F08-A04B-9B3B-28C128AB32B1}" presName="composite" presStyleCnt="0"/>
      <dgm:spPr/>
    </dgm:pt>
    <dgm:pt modelId="{694CC2EA-972E-7240-B7E1-BF1ABE2BED60}" type="pres">
      <dgm:prSet presAssocID="{87377034-4F08-A04B-9B3B-28C128AB32B1}" presName="bentUpArrow1" presStyleLbl="alignImgPlace1" presStyleIdx="2" presStyleCnt="4" custScaleX="434632" custScaleY="188085" custLinFactX="-62906" custLinFactNeighborX="-100000" custLinFactNeighborY="-14816"/>
      <dgm:spPr/>
    </dgm:pt>
    <dgm:pt modelId="{CE24A356-88A8-AF41-9AC9-9D75350DE84E}" type="pres">
      <dgm:prSet presAssocID="{87377034-4F08-A04B-9B3B-28C128AB32B1}" presName="ParentText" presStyleLbl="node1" presStyleIdx="2" presStyleCnt="5" custScaleX="728034" custScaleY="188085" custLinFactNeighborX="-79210" custLinFactNeighborY="-94042">
        <dgm:presLayoutVars>
          <dgm:chMax val="1"/>
          <dgm:chPref val="1"/>
          <dgm:bulletEnabled val="1"/>
        </dgm:presLayoutVars>
      </dgm:prSet>
      <dgm:spPr/>
    </dgm:pt>
    <dgm:pt modelId="{4826C435-4AB1-0441-876E-8A8132C69703}" type="pres">
      <dgm:prSet presAssocID="{87377034-4F08-A04B-9B3B-28C128AB32B1}" presName="ChildText" presStyleLbl="revTx" presStyleIdx="2" presStyleCnt="4" custScaleX="434632" custScaleY="188085">
        <dgm:presLayoutVars>
          <dgm:chMax val="0"/>
          <dgm:chPref val="0"/>
          <dgm:bulletEnabled val="1"/>
        </dgm:presLayoutVars>
      </dgm:prSet>
      <dgm:spPr/>
    </dgm:pt>
    <dgm:pt modelId="{5C912ED7-51BA-4442-86D0-EB19A3FB4A9A}" type="pres">
      <dgm:prSet presAssocID="{EBD330DE-38EC-7F4F-ADBB-7923B59592D1}" presName="sibTrans" presStyleCnt="0"/>
      <dgm:spPr/>
    </dgm:pt>
    <dgm:pt modelId="{07DAEE08-6ED3-3347-8B50-E690BA705FA0}" type="pres">
      <dgm:prSet presAssocID="{FF4302A1-0DD9-2041-8A33-5310BB766CBB}" presName="composite" presStyleCnt="0"/>
      <dgm:spPr/>
    </dgm:pt>
    <dgm:pt modelId="{BFB3A733-20A1-7B44-B620-118ABD3E158D}" type="pres">
      <dgm:prSet presAssocID="{FF4302A1-0DD9-2041-8A33-5310BB766CBB}" presName="bentUpArrow1" presStyleLbl="alignImgPlace1" presStyleIdx="3" presStyleCnt="4" custScaleX="434632" custScaleY="188085" custLinFactNeighborX="27527" custLinFactNeighborY="34220"/>
      <dgm:spPr/>
    </dgm:pt>
    <dgm:pt modelId="{4B8ED587-55E0-3C47-B82E-16F43805B109}" type="pres">
      <dgm:prSet presAssocID="{FF4302A1-0DD9-2041-8A33-5310BB766CBB}" presName="ParentText" presStyleLbl="node1" presStyleIdx="3" presStyleCnt="5" custScaleX="587648" custScaleY="188085" custLinFactNeighborX="-58146" custLinFactNeighborY="-56836">
        <dgm:presLayoutVars>
          <dgm:chMax val="1"/>
          <dgm:chPref val="1"/>
          <dgm:bulletEnabled val="1"/>
        </dgm:presLayoutVars>
      </dgm:prSet>
      <dgm:spPr/>
    </dgm:pt>
    <dgm:pt modelId="{EB8582AF-5499-BB4B-BF89-FB675EB87AAA}" type="pres">
      <dgm:prSet presAssocID="{FF4302A1-0DD9-2041-8A33-5310BB766CBB}" presName="ChildText" presStyleLbl="revTx" presStyleIdx="3" presStyleCnt="4" custScaleX="434632" custScaleY="188085">
        <dgm:presLayoutVars>
          <dgm:chMax val="0"/>
          <dgm:chPref val="0"/>
          <dgm:bulletEnabled val="1"/>
        </dgm:presLayoutVars>
      </dgm:prSet>
      <dgm:spPr/>
    </dgm:pt>
    <dgm:pt modelId="{213CD732-49E6-B947-8B1E-2950588407A3}" type="pres">
      <dgm:prSet presAssocID="{7556F3D1-EEBA-6448-A4D9-5D63E68A1523}" presName="sibTrans" presStyleCnt="0"/>
      <dgm:spPr/>
    </dgm:pt>
    <dgm:pt modelId="{FA4B9FB5-C3C7-FA43-8313-151EAA06AFC8}" type="pres">
      <dgm:prSet presAssocID="{0E8E9C1A-5C1F-A542-B6EB-5BCF556DC386}" presName="composite" presStyleCnt="0"/>
      <dgm:spPr/>
    </dgm:pt>
    <dgm:pt modelId="{DCF60006-7B0A-7041-B201-9A1B34A9ECE4}" type="pres">
      <dgm:prSet presAssocID="{0E8E9C1A-5C1F-A542-B6EB-5BCF556DC386}" presName="ParentText" presStyleLbl="node1" presStyleIdx="4" presStyleCnt="5" custScaleX="434632" custScaleY="188085" custLinFactNeighborX="-39686" custLinFactNeighborY="-5154">
        <dgm:presLayoutVars>
          <dgm:chMax val="1"/>
          <dgm:chPref val="1"/>
          <dgm:bulletEnabled val="1"/>
        </dgm:presLayoutVars>
      </dgm:prSet>
      <dgm:spPr/>
    </dgm:pt>
  </dgm:ptLst>
  <dgm:cxnLst>
    <dgm:cxn modelId="{826DB218-FC82-1441-BEDB-E9B105AE7569}" srcId="{F546AFBE-110B-8F45-AD60-CF2E69995B7D}" destId="{1F4DA860-DE1C-D44F-9699-E3BBACBC01CF}" srcOrd="0" destOrd="0" parTransId="{E69C4B99-8516-EF4B-B40F-10D7FEE32FA3}" sibTransId="{316BE1A4-9348-3E43-9CF1-4D4F6AD7792A}"/>
    <dgm:cxn modelId="{5114393B-750B-384A-A671-7C1DBBCF9C5B}" type="presOf" srcId="{F546AFBE-110B-8F45-AD60-CF2E69995B7D}" destId="{62BEF12C-64A2-824A-8700-A9BD29EFCA83}" srcOrd="0" destOrd="0" presId="urn:microsoft.com/office/officeart/2005/8/layout/StepDownProcess"/>
    <dgm:cxn modelId="{BCE27AA1-58D3-9444-82B0-EE53A7FF95A3}" srcId="{F546AFBE-110B-8F45-AD60-CF2E69995B7D}" destId="{FF4302A1-0DD9-2041-8A33-5310BB766CBB}" srcOrd="3" destOrd="0" parTransId="{1F73E7D6-ED7F-1A4B-9E4F-C859F4446993}" sibTransId="{7556F3D1-EEBA-6448-A4D9-5D63E68A1523}"/>
    <dgm:cxn modelId="{AD3C0AA6-04CB-724E-BF72-8D97D3E25D2D}" type="presOf" srcId="{1F4DA860-DE1C-D44F-9699-E3BBACBC01CF}" destId="{02CDE768-86B4-7D44-B31B-0D184D06E482}" srcOrd="0" destOrd="0" presId="urn:microsoft.com/office/officeart/2005/8/layout/StepDownProcess"/>
    <dgm:cxn modelId="{A2C1EEAA-5417-824F-AA9B-32D2DE3A3FC9}" type="presOf" srcId="{87377034-4F08-A04B-9B3B-28C128AB32B1}" destId="{CE24A356-88A8-AF41-9AC9-9D75350DE84E}" srcOrd="0" destOrd="0" presId="urn:microsoft.com/office/officeart/2005/8/layout/StepDownProcess"/>
    <dgm:cxn modelId="{D44227AC-0E55-9345-BF23-431D9DDF9094}" type="presOf" srcId="{FF4302A1-0DD9-2041-8A33-5310BB766CBB}" destId="{4B8ED587-55E0-3C47-B82E-16F43805B109}" srcOrd="0" destOrd="0" presId="urn:microsoft.com/office/officeart/2005/8/layout/StepDownProcess"/>
    <dgm:cxn modelId="{3A00CAAC-D988-FF42-A5D9-5B688B37A58D}" type="presOf" srcId="{0E8E9C1A-5C1F-A542-B6EB-5BCF556DC386}" destId="{DCF60006-7B0A-7041-B201-9A1B34A9ECE4}" srcOrd="0" destOrd="0" presId="urn:microsoft.com/office/officeart/2005/8/layout/StepDownProcess"/>
    <dgm:cxn modelId="{939617AF-79A9-284F-9952-4F8461FD2EA6}" srcId="{F546AFBE-110B-8F45-AD60-CF2E69995B7D}" destId="{0E8E9C1A-5C1F-A542-B6EB-5BCF556DC386}" srcOrd="4" destOrd="0" parTransId="{C0A7FA2E-539A-DA4F-B673-C90C37A14232}" sibTransId="{EB00DD9F-2900-F648-A9D5-18AC3BE2C0F4}"/>
    <dgm:cxn modelId="{ED154ACC-2DAA-A744-8EBA-B7DE12B9188B}" type="presOf" srcId="{7F2D249C-3EB9-CD4D-8C49-54BEBFEB85E8}" destId="{98F4D3DD-EDE1-C549-B624-30C75B5AB3E8}" srcOrd="0" destOrd="0" presId="urn:microsoft.com/office/officeart/2005/8/layout/StepDownProcess"/>
    <dgm:cxn modelId="{27D1ECCC-595B-FB46-B1EC-76722E16D39B}" srcId="{F546AFBE-110B-8F45-AD60-CF2E69995B7D}" destId="{87377034-4F08-A04B-9B3B-28C128AB32B1}" srcOrd="2" destOrd="0" parTransId="{F62E016E-91D8-0743-A30F-8314E02A63AA}" sibTransId="{EBD330DE-38EC-7F4F-ADBB-7923B59592D1}"/>
    <dgm:cxn modelId="{A8914EF9-31F2-FE4D-8E75-DB3A7EAEE31D}" srcId="{F546AFBE-110B-8F45-AD60-CF2E69995B7D}" destId="{7F2D249C-3EB9-CD4D-8C49-54BEBFEB85E8}" srcOrd="1" destOrd="0" parTransId="{296AAA9E-8D9B-3849-8851-0017DECCEE44}" sibTransId="{54FBBE24-36D9-3949-B599-B3C11C778F9E}"/>
    <dgm:cxn modelId="{5E0962F0-8065-6042-B889-079E26579C5D}" type="presParOf" srcId="{62BEF12C-64A2-824A-8700-A9BD29EFCA83}" destId="{A9E6AA9E-B28A-1948-89CC-BA2488C6236A}" srcOrd="0" destOrd="0" presId="urn:microsoft.com/office/officeart/2005/8/layout/StepDownProcess"/>
    <dgm:cxn modelId="{1D205D7C-59F9-8B4B-B529-23B11D00800A}" type="presParOf" srcId="{A9E6AA9E-B28A-1948-89CC-BA2488C6236A}" destId="{E3981808-2FB2-A34F-A9B2-4752F13D7CC6}" srcOrd="0" destOrd="0" presId="urn:microsoft.com/office/officeart/2005/8/layout/StepDownProcess"/>
    <dgm:cxn modelId="{AEF60447-982C-4E45-A178-1EA5DDF66EC1}" type="presParOf" srcId="{A9E6AA9E-B28A-1948-89CC-BA2488C6236A}" destId="{02CDE768-86B4-7D44-B31B-0D184D06E482}" srcOrd="1" destOrd="0" presId="urn:microsoft.com/office/officeart/2005/8/layout/StepDownProcess"/>
    <dgm:cxn modelId="{95122D4A-2363-7C49-BD4C-8F46201F3521}" type="presParOf" srcId="{A9E6AA9E-B28A-1948-89CC-BA2488C6236A}" destId="{6AA7A214-B4AF-0A4C-B6A0-FD4E40582493}" srcOrd="2" destOrd="0" presId="urn:microsoft.com/office/officeart/2005/8/layout/StepDownProcess"/>
    <dgm:cxn modelId="{13E5F358-8052-4840-B616-EE33E1C09209}" type="presParOf" srcId="{62BEF12C-64A2-824A-8700-A9BD29EFCA83}" destId="{1EE47027-ED77-EA42-9121-51E403C67DC7}" srcOrd="1" destOrd="0" presId="urn:microsoft.com/office/officeart/2005/8/layout/StepDownProcess"/>
    <dgm:cxn modelId="{5C53E6D7-76A3-3448-AFEA-761A86437E29}" type="presParOf" srcId="{62BEF12C-64A2-824A-8700-A9BD29EFCA83}" destId="{79F53DC8-6756-7240-8F39-2FFA4CDBDDC7}" srcOrd="2" destOrd="0" presId="urn:microsoft.com/office/officeart/2005/8/layout/StepDownProcess"/>
    <dgm:cxn modelId="{6C3EB3EA-64F9-784E-BB1B-A4FC383650AF}" type="presParOf" srcId="{79F53DC8-6756-7240-8F39-2FFA4CDBDDC7}" destId="{D93E500C-9B97-2E46-8003-44CF5998BE4E}" srcOrd="0" destOrd="0" presId="urn:microsoft.com/office/officeart/2005/8/layout/StepDownProcess"/>
    <dgm:cxn modelId="{1028CAA0-A767-0A42-B19B-DFCC889E1FB0}" type="presParOf" srcId="{79F53DC8-6756-7240-8F39-2FFA4CDBDDC7}" destId="{98F4D3DD-EDE1-C549-B624-30C75B5AB3E8}" srcOrd="1" destOrd="0" presId="urn:microsoft.com/office/officeart/2005/8/layout/StepDownProcess"/>
    <dgm:cxn modelId="{EFDDD819-B5A0-4B4B-8770-3BED588FEA58}" type="presParOf" srcId="{79F53DC8-6756-7240-8F39-2FFA4CDBDDC7}" destId="{C72D075E-1C38-3C4D-A6E8-BDCDBAEA17E1}" srcOrd="2" destOrd="0" presId="urn:microsoft.com/office/officeart/2005/8/layout/StepDownProcess"/>
    <dgm:cxn modelId="{C02C6218-D1D1-6C49-ACF5-E9190BFE61DF}" type="presParOf" srcId="{62BEF12C-64A2-824A-8700-A9BD29EFCA83}" destId="{6D8610E9-7E26-A445-9C61-B5A9FD4332AB}" srcOrd="3" destOrd="0" presId="urn:microsoft.com/office/officeart/2005/8/layout/StepDownProcess"/>
    <dgm:cxn modelId="{E96EB548-2DA0-3C40-967A-29D0562E9C98}" type="presParOf" srcId="{62BEF12C-64A2-824A-8700-A9BD29EFCA83}" destId="{34362548-4732-BC49-8D25-0250267E38A8}" srcOrd="4" destOrd="0" presId="urn:microsoft.com/office/officeart/2005/8/layout/StepDownProcess"/>
    <dgm:cxn modelId="{20593235-29DE-114B-8570-A5C0360A290F}" type="presParOf" srcId="{34362548-4732-BC49-8D25-0250267E38A8}" destId="{694CC2EA-972E-7240-B7E1-BF1ABE2BED60}" srcOrd="0" destOrd="0" presId="urn:microsoft.com/office/officeart/2005/8/layout/StepDownProcess"/>
    <dgm:cxn modelId="{64B96475-603E-7A4C-AA70-D7CBFDCCCE6F}" type="presParOf" srcId="{34362548-4732-BC49-8D25-0250267E38A8}" destId="{CE24A356-88A8-AF41-9AC9-9D75350DE84E}" srcOrd="1" destOrd="0" presId="urn:microsoft.com/office/officeart/2005/8/layout/StepDownProcess"/>
    <dgm:cxn modelId="{30D27EA8-7DC0-724E-A794-5C23135111C0}" type="presParOf" srcId="{34362548-4732-BC49-8D25-0250267E38A8}" destId="{4826C435-4AB1-0441-876E-8A8132C69703}" srcOrd="2" destOrd="0" presId="urn:microsoft.com/office/officeart/2005/8/layout/StepDownProcess"/>
    <dgm:cxn modelId="{3E0DA67F-D1B3-6F44-919E-A3AFB94AEBB5}" type="presParOf" srcId="{62BEF12C-64A2-824A-8700-A9BD29EFCA83}" destId="{5C912ED7-51BA-4442-86D0-EB19A3FB4A9A}" srcOrd="5" destOrd="0" presId="urn:microsoft.com/office/officeart/2005/8/layout/StepDownProcess"/>
    <dgm:cxn modelId="{61312CA9-BD35-5946-BB7B-9072398622FE}" type="presParOf" srcId="{62BEF12C-64A2-824A-8700-A9BD29EFCA83}" destId="{07DAEE08-6ED3-3347-8B50-E690BA705FA0}" srcOrd="6" destOrd="0" presId="urn:microsoft.com/office/officeart/2005/8/layout/StepDownProcess"/>
    <dgm:cxn modelId="{A1554EC4-B1CD-9342-9EC4-58FA373AF87F}" type="presParOf" srcId="{07DAEE08-6ED3-3347-8B50-E690BA705FA0}" destId="{BFB3A733-20A1-7B44-B620-118ABD3E158D}" srcOrd="0" destOrd="0" presId="urn:microsoft.com/office/officeart/2005/8/layout/StepDownProcess"/>
    <dgm:cxn modelId="{C90F9279-51D0-724E-9C1F-EFFCA248C2E3}" type="presParOf" srcId="{07DAEE08-6ED3-3347-8B50-E690BA705FA0}" destId="{4B8ED587-55E0-3C47-B82E-16F43805B109}" srcOrd="1" destOrd="0" presId="urn:microsoft.com/office/officeart/2005/8/layout/StepDownProcess"/>
    <dgm:cxn modelId="{C2B76E72-EB85-1141-9F16-618B85410D7B}" type="presParOf" srcId="{07DAEE08-6ED3-3347-8B50-E690BA705FA0}" destId="{EB8582AF-5499-BB4B-BF89-FB675EB87AAA}" srcOrd="2" destOrd="0" presId="urn:microsoft.com/office/officeart/2005/8/layout/StepDownProcess"/>
    <dgm:cxn modelId="{9B8EE10A-F8D1-7848-B2EF-9062CDDCD1E4}" type="presParOf" srcId="{62BEF12C-64A2-824A-8700-A9BD29EFCA83}" destId="{213CD732-49E6-B947-8B1E-2950588407A3}" srcOrd="7" destOrd="0" presId="urn:microsoft.com/office/officeart/2005/8/layout/StepDownProcess"/>
    <dgm:cxn modelId="{CD68D3E2-A627-C04F-9901-5E49C2021501}" type="presParOf" srcId="{62BEF12C-64A2-824A-8700-A9BD29EFCA83}" destId="{FA4B9FB5-C3C7-FA43-8313-151EAA06AFC8}" srcOrd="8" destOrd="0" presId="urn:microsoft.com/office/officeart/2005/8/layout/StepDownProcess"/>
    <dgm:cxn modelId="{CC13E02D-1474-F549-8DBB-95AE176B4FD1}" type="presParOf" srcId="{FA4B9FB5-C3C7-FA43-8313-151EAA06AFC8}" destId="{DCF60006-7B0A-7041-B201-9A1B34A9ECE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B7CD49-66CA-D743-B523-17D5ADD4067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2A3EAEC-F30E-6F40-8BF9-5155138F155C}">
      <dgm:prSet custT="1"/>
      <dgm:spPr/>
      <dgm:t>
        <a:bodyPr/>
        <a:lstStyle/>
        <a:p>
          <a:r>
            <a:rPr lang="en-US" sz="2000" b="1" dirty="0">
              <a:solidFill>
                <a:srgbClr val="FFFF00"/>
              </a:solidFill>
            </a:rPr>
            <a:t>Technology – SW at a distance</a:t>
          </a:r>
        </a:p>
      </dgm:t>
    </dgm:pt>
    <dgm:pt modelId="{3D080234-C8CD-8341-BC27-94E47F17A6CC}" type="parTrans" cxnId="{78275379-9BA0-5F4A-BF3B-1351726E6024}">
      <dgm:prSet/>
      <dgm:spPr/>
      <dgm:t>
        <a:bodyPr/>
        <a:lstStyle/>
        <a:p>
          <a:endParaRPr lang="en-US"/>
        </a:p>
      </dgm:t>
    </dgm:pt>
    <dgm:pt modelId="{A9F00F0A-A136-AC45-A067-0C2F0FDC516A}" type="sibTrans" cxnId="{78275379-9BA0-5F4A-BF3B-1351726E6024}">
      <dgm:prSet/>
      <dgm:spPr/>
      <dgm:t>
        <a:bodyPr/>
        <a:lstStyle/>
        <a:p>
          <a:endParaRPr lang="en-US"/>
        </a:p>
      </dgm:t>
    </dgm:pt>
    <dgm:pt modelId="{AD6EA5A9-3042-C045-9409-50BB9087090D}">
      <dgm:prSet custT="1"/>
      <dgm:spPr/>
      <dgm:t>
        <a:bodyPr/>
        <a:lstStyle/>
        <a:p>
          <a:r>
            <a:rPr lang="en-US" sz="2000" b="1" dirty="0">
              <a:solidFill>
                <a:srgbClr val="FFFF00"/>
              </a:solidFill>
            </a:rPr>
            <a:t>NGOs, Community Development Groups, International Justice</a:t>
          </a:r>
        </a:p>
      </dgm:t>
    </dgm:pt>
    <dgm:pt modelId="{C5DA37A2-9884-6141-BF95-CCF60315A042}" type="parTrans" cxnId="{0B276006-274D-2E40-A37B-6F2C9E37A4FA}">
      <dgm:prSet/>
      <dgm:spPr/>
      <dgm:t>
        <a:bodyPr/>
        <a:lstStyle/>
        <a:p>
          <a:endParaRPr lang="en-US"/>
        </a:p>
      </dgm:t>
    </dgm:pt>
    <dgm:pt modelId="{EE7810E5-F392-3849-B3EC-4C372BB956A0}" type="sibTrans" cxnId="{0B276006-274D-2E40-A37B-6F2C9E37A4FA}">
      <dgm:prSet/>
      <dgm:spPr/>
      <dgm:t>
        <a:bodyPr/>
        <a:lstStyle/>
        <a:p>
          <a:endParaRPr lang="en-US"/>
        </a:p>
      </dgm:t>
    </dgm:pt>
    <dgm:pt modelId="{6A14809E-9470-7645-850C-A58596912601}">
      <dgm:prSet custT="1"/>
      <dgm:spPr/>
      <dgm:t>
        <a:bodyPr/>
        <a:lstStyle/>
        <a:p>
          <a:r>
            <a:rPr lang="en-US" sz="2000" b="1" dirty="0">
              <a:solidFill>
                <a:srgbClr val="FFFF00"/>
              </a:solidFill>
            </a:rPr>
            <a:t>Effects of globalization on trade, jobs, poverty, culture, climate change, migration, social dislocation, and social wellbeing</a:t>
          </a:r>
        </a:p>
      </dgm:t>
    </dgm:pt>
    <dgm:pt modelId="{FAE4D79F-1F9C-1A4C-895D-75855AAA3865}" type="parTrans" cxnId="{DF910314-9AA3-5448-BFE1-277E6D01ABE5}">
      <dgm:prSet/>
      <dgm:spPr/>
      <dgm:t>
        <a:bodyPr/>
        <a:lstStyle/>
        <a:p>
          <a:endParaRPr lang="en-US"/>
        </a:p>
      </dgm:t>
    </dgm:pt>
    <dgm:pt modelId="{83DF2AB7-EDE6-534A-8633-933C5EFEC081}" type="sibTrans" cxnId="{DF910314-9AA3-5448-BFE1-277E6D01ABE5}">
      <dgm:prSet/>
      <dgm:spPr/>
      <dgm:t>
        <a:bodyPr/>
        <a:lstStyle/>
        <a:p>
          <a:endParaRPr lang="en-US"/>
        </a:p>
      </dgm:t>
    </dgm:pt>
    <dgm:pt modelId="{2045C969-0565-E143-8FA4-66381652C04E}">
      <dgm:prSet custT="1"/>
      <dgm:spPr/>
      <dgm:t>
        <a:bodyPr/>
        <a:lstStyle/>
        <a:p>
          <a:r>
            <a:rPr lang="en-US" sz="2000" b="1" dirty="0">
              <a:solidFill>
                <a:srgbClr val="FFFF00"/>
              </a:solidFill>
            </a:rPr>
            <a:t>International Disaster Preparedness/Response</a:t>
          </a:r>
        </a:p>
      </dgm:t>
    </dgm:pt>
    <dgm:pt modelId="{73C907DE-BC3E-6C41-96A4-D1844B70CB4A}" type="parTrans" cxnId="{1586AE5B-868B-7143-A1A9-EA82AA132233}">
      <dgm:prSet/>
      <dgm:spPr/>
      <dgm:t>
        <a:bodyPr/>
        <a:lstStyle/>
        <a:p>
          <a:endParaRPr lang="en-US"/>
        </a:p>
      </dgm:t>
    </dgm:pt>
    <dgm:pt modelId="{E611F9B6-11F2-AC47-9C1E-51FAFC45BC74}" type="sibTrans" cxnId="{1586AE5B-868B-7143-A1A9-EA82AA132233}">
      <dgm:prSet/>
      <dgm:spPr/>
      <dgm:t>
        <a:bodyPr/>
        <a:lstStyle/>
        <a:p>
          <a:endParaRPr lang="en-US"/>
        </a:p>
      </dgm:t>
    </dgm:pt>
    <dgm:pt modelId="{105F6642-F000-EF44-B264-F23E847FA559}">
      <dgm:prSet custT="1"/>
      <dgm:spPr/>
      <dgm:t>
        <a:bodyPr/>
        <a:lstStyle/>
        <a:p>
          <a:r>
            <a:rPr lang="en-US" sz="2000" b="1" dirty="0">
              <a:solidFill>
                <a:srgbClr val="FFFF00"/>
              </a:solidFill>
            </a:rPr>
            <a:t>International advocacy</a:t>
          </a:r>
        </a:p>
      </dgm:t>
    </dgm:pt>
    <dgm:pt modelId="{21EB15BA-EFEF-7D4F-8E41-C05949B728A4}" type="parTrans" cxnId="{FD5844C8-4BE1-804D-9349-5667C7DF7715}">
      <dgm:prSet/>
      <dgm:spPr/>
      <dgm:t>
        <a:bodyPr/>
        <a:lstStyle/>
        <a:p>
          <a:endParaRPr lang="en-US"/>
        </a:p>
      </dgm:t>
    </dgm:pt>
    <dgm:pt modelId="{8408541A-2BF9-EF4B-9B0C-AF757DA017B0}" type="sibTrans" cxnId="{FD5844C8-4BE1-804D-9349-5667C7DF7715}">
      <dgm:prSet/>
      <dgm:spPr/>
      <dgm:t>
        <a:bodyPr/>
        <a:lstStyle/>
        <a:p>
          <a:endParaRPr lang="en-US"/>
        </a:p>
      </dgm:t>
    </dgm:pt>
    <dgm:pt modelId="{235379BC-DDF8-8544-BA6D-76F20ADB138E}">
      <dgm:prSet custT="1"/>
      <dgm:spPr/>
      <dgm:t>
        <a:bodyPr/>
        <a:lstStyle/>
        <a:p>
          <a:r>
            <a:rPr lang="en-US" sz="2000" b="1" dirty="0">
              <a:solidFill>
                <a:srgbClr val="FFFF00"/>
              </a:solidFill>
            </a:rPr>
            <a:t>International partnerships</a:t>
          </a:r>
        </a:p>
      </dgm:t>
    </dgm:pt>
    <dgm:pt modelId="{50DB944A-4D64-1447-808D-76C55AB78EB9}" type="parTrans" cxnId="{4AFC7AA6-E370-5A41-B430-59C5116F4D64}">
      <dgm:prSet/>
      <dgm:spPr/>
      <dgm:t>
        <a:bodyPr/>
        <a:lstStyle/>
        <a:p>
          <a:endParaRPr lang="en-US"/>
        </a:p>
      </dgm:t>
    </dgm:pt>
    <dgm:pt modelId="{025FDB1A-B143-EB47-9F6E-8D59B929B540}" type="sibTrans" cxnId="{4AFC7AA6-E370-5A41-B430-59C5116F4D64}">
      <dgm:prSet/>
      <dgm:spPr/>
      <dgm:t>
        <a:bodyPr/>
        <a:lstStyle/>
        <a:p>
          <a:endParaRPr lang="en-US"/>
        </a:p>
      </dgm:t>
    </dgm:pt>
    <dgm:pt modelId="{EBA72AC4-16EC-EE41-88F7-397769C730EA}">
      <dgm:prSet custT="1"/>
      <dgm:spPr/>
      <dgm:t>
        <a:bodyPr/>
        <a:lstStyle/>
        <a:p>
          <a:r>
            <a:rPr lang="en-US" sz="2000" b="1" dirty="0">
              <a:solidFill>
                <a:srgbClr val="FFFF00"/>
              </a:solidFill>
            </a:rPr>
            <a:t>International education</a:t>
          </a:r>
        </a:p>
      </dgm:t>
    </dgm:pt>
    <dgm:pt modelId="{E31F1243-C16A-5B47-9111-B496543A7242}" type="parTrans" cxnId="{E505ADB2-1FA2-0246-AD8D-13B2FB30FE27}">
      <dgm:prSet/>
      <dgm:spPr/>
      <dgm:t>
        <a:bodyPr/>
        <a:lstStyle/>
        <a:p>
          <a:endParaRPr lang="en-US"/>
        </a:p>
      </dgm:t>
    </dgm:pt>
    <dgm:pt modelId="{EAE9F7B7-B628-9340-B973-A2ED111FF890}" type="sibTrans" cxnId="{E505ADB2-1FA2-0246-AD8D-13B2FB30FE27}">
      <dgm:prSet/>
      <dgm:spPr/>
      <dgm:t>
        <a:bodyPr/>
        <a:lstStyle/>
        <a:p>
          <a:endParaRPr lang="en-US"/>
        </a:p>
      </dgm:t>
    </dgm:pt>
    <dgm:pt modelId="{0202E4A7-4A92-4C40-9EC2-61D8548AA7AA}" type="pres">
      <dgm:prSet presAssocID="{0BB7CD49-66CA-D743-B523-17D5ADD40675}" presName="linear" presStyleCnt="0">
        <dgm:presLayoutVars>
          <dgm:animLvl val="lvl"/>
          <dgm:resizeHandles val="exact"/>
        </dgm:presLayoutVars>
      </dgm:prSet>
      <dgm:spPr/>
    </dgm:pt>
    <dgm:pt modelId="{00C2641C-0165-F642-955E-E2B557F91DC3}" type="pres">
      <dgm:prSet presAssocID="{B2A3EAEC-F30E-6F40-8BF9-5155138F155C}" presName="parentText" presStyleLbl="node1" presStyleIdx="0" presStyleCnt="7">
        <dgm:presLayoutVars>
          <dgm:chMax val="0"/>
          <dgm:bulletEnabled val="1"/>
        </dgm:presLayoutVars>
      </dgm:prSet>
      <dgm:spPr/>
    </dgm:pt>
    <dgm:pt modelId="{A996600C-89AE-584D-9D8B-6E50DE2B4573}" type="pres">
      <dgm:prSet presAssocID="{A9F00F0A-A136-AC45-A067-0C2F0FDC516A}" presName="spacer" presStyleCnt="0"/>
      <dgm:spPr/>
    </dgm:pt>
    <dgm:pt modelId="{CB2AC08C-AD83-A841-A21B-37599828E2E1}" type="pres">
      <dgm:prSet presAssocID="{AD6EA5A9-3042-C045-9409-50BB9087090D}" presName="parentText" presStyleLbl="node1" presStyleIdx="1" presStyleCnt="7">
        <dgm:presLayoutVars>
          <dgm:chMax val="0"/>
          <dgm:bulletEnabled val="1"/>
        </dgm:presLayoutVars>
      </dgm:prSet>
      <dgm:spPr/>
    </dgm:pt>
    <dgm:pt modelId="{D901BEE2-9A3B-C845-AF48-12D0C588EC7B}" type="pres">
      <dgm:prSet presAssocID="{EE7810E5-F392-3849-B3EC-4C372BB956A0}" presName="spacer" presStyleCnt="0"/>
      <dgm:spPr/>
    </dgm:pt>
    <dgm:pt modelId="{3058A7E2-AA61-1842-A7BE-895C5A17EBD5}" type="pres">
      <dgm:prSet presAssocID="{6A14809E-9470-7645-850C-A58596912601}" presName="parentText" presStyleLbl="node1" presStyleIdx="2" presStyleCnt="7">
        <dgm:presLayoutVars>
          <dgm:chMax val="0"/>
          <dgm:bulletEnabled val="1"/>
        </dgm:presLayoutVars>
      </dgm:prSet>
      <dgm:spPr/>
    </dgm:pt>
    <dgm:pt modelId="{21EC4422-F5DB-F349-878C-4C2877CFE0F5}" type="pres">
      <dgm:prSet presAssocID="{83DF2AB7-EDE6-534A-8633-933C5EFEC081}" presName="spacer" presStyleCnt="0"/>
      <dgm:spPr/>
    </dgm:pt>
    <dgm:pt modelId="{A4C809B1-587E-F543-A85F-F0C5AEC3042C}" type="pres">
      <dgm:prSet presAssocID="{2045C969-0565-E143-8FA4-66381652C04E}" presName="parentText" presStyleLbl="node1" presStyleIdx="3" presStyleCnt="7">
        <dgm:presLayoutVars>
          <dgm:chMax val="0"/>
          <dgm:bulletEnabled val="1"/>
        </dgm:presLayoutVars>
      </dgm:prSet>
      <dgm:spPr/>
    </dgm:pt>
    <dgm:pt modelId="{56000BF7-1FE2-C145-A53C-4A8EF285B1C6}" type="pres">
      <dgm:prSet presAssocID="{E611F9B6-11F2-AC47-9C1E-51FAFC45BC74}" presName="spacer" presStyleCnt="0"/>
      <dgm:spPr/>
    </dgm:pt>
    <dgm:pt modelId="{B848F717-8735-4B48-977B-1EEA1E03AA8D}" type="pres">
      <dgm:prSet presAssocID="{105F6642-F000-EF44-B264-F23E847FA559}" presName="parentText" presStyleLbl="node1" presStyleIdx="4" presStyleCnt="7">
        <dgm:presLayoutVars>
          <dgm:chMax val="0"/>
          <dgm:bulletEnabled val="1"/>
        </dgm:presLayoutVars>
      </dgm:prSet>
      <dgm:spPr/>
    </dgm:pt>
    <dgm:pt modelId="{827A3D06-522D-1D4F-965A-0FD760BD18F6}" type="pres">
      <dgm:prSet presAssocID="{8408541A-2BF9-EF4B-9B0C-AF757DA017B0}" presName="spacer" presStyleCnt="0"/>
      <dgm:spPr/>
    </dgm:pt>
    <dgm:pt modelId="{9CD0EACF-E71D-DA4E-A99D-42398BB37145}" type="pres">
      <dgm:prSet presAssocID="{235379BC-DDF8-8544-BA6D-76F20ADB138E}" presName="parentText" presStyleLbl="node1" presStyleIdx="5" presStyleCnt="7">
        <dgm:presLayoutVars>
          <dgm:chMax val="0"/>
          <dgm:bulletEnabled val="1"/>
        </dgm:presLayoutVars>
      </dgm:prSet>
      <dgm:spPr/>
    </dgm:pt>
    <dgm:pt modelId="{333B389C-A327-BC42-9814-F674A2D439C4}" type="pres">
      <dgm:prSet presAssocID="{025FDB1A-B143-EB47-9F6E-8D59B929B540}" presName="spacer" presStyleCnt="0"/>
      <dgm:spPr/>
    </dgm:pt>
    <dgm:pt modelId="{6970DEDB-282D-AB46-8697-D845A60BCBFB}" type="pres">
      <dgm:prSet presAssocID="{EBA72AC4-16EC-EE41-88F7-397769C730EA}" presName="parentText" presStyleLbl="node1" presStyleIdx="6" presStyleCnt="7">
        <dgm:presLayoutVars>
          <dgm:chMax val="0"/>
          <dgm:bulletEnabled val="1"/>
        </dgm:presLayoutVars>
      </dgm:prSet>
      <dgm:spPr/>
    </dgm:pt>
  </dgm:ptLst>
  <dgm:cxnLst>
    <dgm:cxn modelId="{0B276006-274D-2E40-A37B-6F2C9E37A4FA}" srcId="{0BB7CD49-66CA-D743-B523-17D5ADD40675}" destId="{AD6EA5A9-3042-C045-9409-50BB9087090D}" srcOrd="1" destOrd="0" parTransId="{C5DA37A2-9884-6141-BF95-CCF60315A042}" sibTransId="{EE7810E5-F392-3849-B3EC-4C372BB956A0}"/>
    <dgm:cxn modelId="{DF910314-9AA3-5448-BFE1-277E6D01ABE5}" srcId="{0BB7CD49-66CA-D743-B523-17D5ADD40675}" destId="{6A14809E-9470-7645-850C-A58596912601}" srcOrd="2" destOrd="0" parTransId="{FAE4D79F-1F9C-1A4C-895D-75855AAA3865}" sibTransId="{83DF2AB7-EDE6-534A-8633-933C5EFEC081}"/>
    <dgm:cxn modelId="{1059B317-19B5-2447-AB62-F90F7282229F}" type="presOf" srcId="{2045C969-0565-E143-8FA4-66381652C04E}" destId="{A4C809B1-587E-F543-A85F-F0C5AEC3042C}" srcOrd="0" destOrd="0" presId="urn:microsoft.com/office/officeart/2005/8/layout/vList2"/>
    <dgm:cxn modelId="{49B6AB22-C7A9-744D-8E8B-7DB75C2D6C8E}" type="presOf" srcId="{105F6642-F000-EF44-B264-F23E847FA559}" destId="{B848F717-8735-4B48-977B-1EEA1E03AA8D}" srcOrd="0" destOrd="0" presId="urn:microsoft.com/office/officeart/2005/8/layout/vList2"/>
    <dgm:cxn modelId="{1586AE5B-868B-7143-A1A9-EA82AA132233}" srcId="{0BB7CD49-66CA-D743-B523-17D5ADD40675}" destId="{2045C969-0565-E143-8FA4-66381652C04E}" srcOrd="3" destOrd="0" parTransId="{73C907DE-BC3E-6C41-96A4-D1844B70CB4A}" sibTransId="{E611F9B6-11F2-AC47-9C1E-51FAFC45BC74}"/>
    <dgm:cxn modelId="{78275379-9BA0-5F4A-BF3B-1351726E6024}" srcId="{0BB7CD49-66CA-D743-B523-17D5ADD40675}" destId="{B2A3EAEC-F30E-6F40-8BF9-5155138F155C}" srcOrd="0" destOrd="0" parTransId="{3D080234-C8CD-8341-BC27-94E47F17A6CC}" sibTransId="{A9F00F0A-A136-AC45-A067-0C2F0FDC516A}"/>
    <dgm:cxn modelId="{4AFC7AA6-E370-5A41-B430-59C5116F4D64}" srcId="{0BB7CD49-66CA-D743-B523-17D5ADD40675}" destId="{235379BC-DDF8-8544-BA6D-76F20ADB138E}" srcOrd="5" destOrd="0" parTransId="{50DB944A-4D64-1447-808D-76C55AB78EB9}" sibTransId="{025FDB1A-B143-EB47-9F6E-8D59B929B540}"/>
    <dgm:cxn modelId="{E505ADB2-1FA2-0246-AD8D-13B2FB30FE27}" srcId="{0BB7CD49-66CA-D743-B523-17D5ADD40675}" destId="{EBA72AC4-16EC-EE41-88F7-397769C730EA}" srcOrd="6" destOrd="0" parTransId="{E31F1243-C16A-5B47-9111-B496543A7242}" sibTransId="{EAE9F7B7-B628-9340-B973-A2ED111FF890}"/>
    <dgm:cxn modelId="{120531C8-E3B1-6744-B13E-A5632C63192A}" type="presOf" srcId="{235379BC-DDF8-8544-BA6D-76F20ADB138E}" destId="{9CD0EACF-E71D-DA4E-A99D-42398BB37145}" srcOrd="0" destOrd="0" presId="urn:microsoft.com/office/officeart/2005/8/layout/vList2"/>
    <dgm:cxn modelId="{FD5844C8-4BE1-804D-9349-5667C7DF7715}" srcId="{0BB7CD49-66CA-D743-B523-17D5ADD40675}" destId="{105F6642-F000-EF44-B264-F23E847FA559}" srcOrd="4" destOrd="0" parTransId="{21EB15BA-EFEF-7D4F-8E41-C05949B728A4}" sibTransId="{8408541A-2BF9-EF4B-9B0C-AF757DA017B0}"/>
    <dgm:cxn modelId="{1C902FE7-2EDA-E344-BB35-5B4776932586}" type="presOf" srcId="{B2A3EAEC-F30E-6F40-8BF9-5155138F155C}" destId="{00C2641C-0165-F642-955E-E2B557F91DC3}" srcOrd="0" destOrd="0" presId="urn:microsoft.com/office/officeart/2005/8/layout/vList2"/>
    <dgm:cxn modelId="{99442EEF-EA79-B64A-A6B2-085EB36668F4}" type="presOf" srcId="{6A14809E-9470-7645-850C-A58596912601}" destId="{3058A7E2-AA61-1842-A7BE-895C5A17EBD5}" srcOrd="0" destOrd="0" presId="urn:microsoft.com/office/officeart/2005/8/layout/vList2"/>
    <dgm:cxn modelId="{9BCBE1F3-22D5-8146-8E39-CDFBF5119E3E}" type="presOf" srcId="{AD6EA5A9-3042-C045-9409-50BB9087090D}" destId="{CB2AC08C-AD83-A841-A21B-37599828E2E1}" srcOrd="0" destOrd="0" presId="urn:microsoft.com/office/officeart/2005/8/layout/vList2"/>
    <dgm:cxn modelId="{3CFBC2F4-5350-7A49-A7AC-266B864E1515}" type="presOf" srcId="{EBA72AC4-16EC-EE41-88F7-397769C730EA}" destId="{6970DEDB-282D-AB46-8697-D845A60BCBFB}" srcOrd="0" destOrd="0" presId="urn:microsoft.com/office/officeart/2005/8/layout/vList2"/>
    <dgm:cxn modelId="{B8A206FA-8A1E-CA43-860C-B148AEB7F9FE}" type="presOf" srcId="{0BB7CD49-66CA-D743-B523-17D5ADD40675}" destId="{0202E4A7-4A92-4C40-9EC2-61D8548AA7AA}" srcOrd="0" destOrd="0" presId="urn:microsoft.com/office/officeart/2005/8/layout/vList2"/>
    <dgm:cxn modelId="{347CEEE1-EBC5-024A-91F2-09D865F23B80}" type="presParOf" srcId="{0202E4A7-4A92-4C40-9EC2-61D8548AA7AA}" destId="{00C2641C-0165-F642-955E-E2B557F91DC3}" srcOrd="0" destOrd="0" presId="urn:microsoft.com/office/officeart/2005/8/layout/vList2"/>
    <dgm:cxn modelId="{DF16D3D7-A296-8346-BAB9-4644D2EEC74B}" type="presParOf" srcId="{0202E4A7-4A92-4C40-9EC2-61D8548AA7AA}" destId="{A996600C-89AE-584D-9D8B-6E50DE2B4573}" srcOrd="1" destOrd="0" presId="urn:microsoft.com/office/officeart/2005/8/layout/vList2"/>
    <dgm:cxn modelId="{AE829D27-4709-3C40-84E6-F95379C2C059}" type="presParOf" srcId="{0202E4A7-4A92-4C40-9EC2-61D8548AA7AA}" destId="{CB2AC08C-AD83-A841-A21B-37599828E2E1}" srcOrd="2" destOrd="0" presId="urn:microsoft.com/office/officeart/2005/8/layout/vList2"/>
    <dgm:cxn modelId="{E6AD382A-5E39-3349-947A-75D5AA8AEA61}" type="presParOf" srcId="{0202E4A7-4A92-4C40-9EC2-61D8548AA7AA}" destId="{D901BEE2-9A3B-C845-AF48-12D0C588EC7B}" srcOrd="3" destOrd="0" presId="urn:microsoft.com/office/officeart/2005/8/layout/vList2"/>
    <dgm:cxn modelId="{A9827CB3-852B-574F-A347-5C1C567E1F09}" type="presParOf" srcId="{0202E4A7-4A92-4C40-9EC2-61D8548AA7AA}" destId="{3058A7E2-AA61-1842-A7BE-895C5A17EBD5}" srcOrd="4" destOrd="0" presId="urn:microsoft.com/office/officeart/2005/8/layout/vList2"/>
    <dgm:cxn modelId="{C466D59A-743E-024D-A9FF-3B684069A91F}" type="presParOf" srcId="{0202E4A7-4A92-4C40-9EC2-61D8548AA7AA}" destId="{21EC4422-F5DB-F349-878C-4C2877CFE0F5}" srcOrd="5" destOrd="0" presId="urn:microsoft.com/office/officeart/2005/8/layout/vList2"/>
    <dgm:cxn modelId="{50CAF130-473E-D24B-A63A-DB38162E0F3A}" type="presParOf" srcId="{0202E4A7-4A92-4C40-9EC2-61D8548AA7AA}" destId="{A4C809B1-587E-F543-A85F-F0C5AEC3042C}" srcOrd="6" destOrd="0" presId="urn:microsoft.com/office/officeart/2005/8/layout/vList2"/>
    <dgm:cxn modelId="{B01A2B5C-7AEF-C647-9D19-CFC511B13996}" type="presParOf" srcId="{0202E4A7-4A92-4C40-9EC2-61D8548AA7AA}" destId="{56000BF7-1FE2-C145-A53C-4A8EF285B1C6}" srcOrd="7" destOrd="0" presId="urn:microsoft.com/office/officeart/2005/8/layout/vList2"/>
    <dgm:cxn modelId="{F374609B-E4C6-8648-8D46-3D53A6203FBE}" type="presParOf" srcId="{0202E4A7-4A92-4C40-9EC2-61D8548AA7AA}" destId="{B848F717-8735-4B48-977B-1EEA1E03AA8D}" srcOrd="8" destOrd="0" presId="urn:microsoft.com/office/officeart/2005/8/layout/vList2"/>
    <dgm:cxn modelId="{6EEDAF13-E8E7-F340-BCB2-066E3DF00FDC}" type="presParOf" srcId="{0202E4A7-4A92-4C40-9EC2-61D8548AA7AA}" destId="{827A3D06-522D-1D4F-965A-0FD760BD18F6}" srcOrd="9" destOrd="0" presId="urn:microsoft.com/office/officeart/2005/8/layout/vList2"/>
    <dgm:cxn modelId="{92225E51-451F-2F47-AD01-695D1C4B9D3D}" type="presParOf" srcId="{0202E4A7-4A92-4C40-9EC2-61D8548AA7AA}" destId="{9CD0EACF-E71D-DA4E-A99D-42398BB37145}" srcOrd="10" destOrd="0" presId="urn:microsoft.com/office/officeart/2005/8/layout/vList2"/>
    <dgm:cxn modelId="{5B3CFFB7-79C4-954B-BF70-ADDFBAAD1D18}" type="presParOf" srcId="{0202E4A7-4A92-4C40-9EC2-61D8548AA7AA}" destId="{333B389C-A327-BC42-9814-F674A2D439C4}" srcOrd="11" destOrd="0" presId="urn:microsoft.com/office/officeart/2005/8/layout/vList2"/>
    <dgm:cxn modelId="{A4E3F7DB-74EC-4242-974B-00BD119D9CA8}" type="presParOf" srcId="{0202E4A7-4A92-4C40-9EC2-61D8548AA7AA}" destId="{6970DEDB-282D-AB46-8697-D845A60BCBF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B4AEA-4B1B-E54A-8F64-AD2CF92222DD}" type="doc">
      <dgm:prSet loTypeId="urn:microsoft.com/office/officeart/2005/8/layout/target3" loCatId="relationship" qsTypeId="urn:microsoft.com/office/officeart/2005/8/quickstyle/3d2" qsCatId="3D" csTypeId="urn:microsoft.com/office/officeart/2005/8/colors/colorful3" csCatId="colorful" phldr="1"/>
      <dgm:spPr/>
      <dgm:t>
        <a:bodyPr/>
        <a:lstStyle/>
        <a:p>
          <a:endParaRPr lang="en-US"/>
        </a:p>
      </dgm:t>
    </dgm:pt>
    <dgm:pt modelId="{EA297EAD-8B66-F94C-BDF5-6C9535483689}">
      <dgm:prSet custT="1"/>
      <dgm:spPr/>
      <dgm:t>
        <a:bodyPr/>
        <a:lstStyle/>
        <a:p>
          <a:r>
            <a:rPr lang="en-US" sz="2400" b="1" dirty="0"/>
            <a:t>Cultural humility and responsiveness</a:t>
          </a:r>
        </a:p>
      </dgm:t>
    </dgm:pt>
    <dgm:pt modelId="{FF8C5EBB-4FD5-084F-ADCD-6FE02383339A}" type="parTrans" cxnId="{95218A01-D1F7-0E41-959C-9B0ABDA7CBC1}">
      <dgm:prSet/>
      <dgm:spPr/>
      <dgm:t>
        <a:bodyPr/>
        <a:lstStyle/>
        <a:p>
          <a:endParaRPr lang="en-US"/>
        </a:p>
      </dgm:t>
    </dgm:pt>
    <dgm:pt modelId="{85832798-DB1D-1C4B-9A78-7489057750D1}" type="sibTrans" cxnId="{95218A01-D1F7-0E41-959C-9B0ABDA7CBC1}">
      <dgm:prSet/>
      <dgm:spPr/>
      <dgm:t>
        <a:bodyPr/>
        <a:lstStyle/>
        <a:p>
          <a:endParaRPr lang="en-US"/>
        </a:p>
      </dgm:t>
    </dgm:pt>
    <dgm:pt modelId="{B48F7AAA-8161-F340-8D96-9584443C273F}">
      <dgm:prSet custT="1"/>
      <dgm:spPr/>
      <dgm:t>
        <a:bodyPr/>
        <a:lstStyle/>
        <a:p>
          <a:r>
            <a:rPr lang="en-US" sz="2400" b="1" dirty="0"/>
            <a:t>Partner, not decide for</a:t>
          </a:r>
        </a:p>
      </dgm:t>
    </dgm:pt>
    <dgm:pt modelId="{C6B38891-ED62-4A47-A1AB-F299171610EA}" type="parTrans" cxnId="{A7DF9A0F-64A1-AD4B-A562-6EE327513EB5}">
      <dgm:prSet/>
      <dgm:spPr/>
      <dgm:t>
        <a:bodyPr/>
        <a:lstStyle/>
        <a:p>
          <a:endParaRPr lang="en-US"/>
        </a:p>
      </dgm:t>
    </dgm:pt>
    <dgm:pt modelId="{154FB20A-CA6F-204E-AFD1-02D7620B3412}" type="sibTrans" cxnId="{A7DF9A0F-64A1-AD4B-A562-6EE327513EB5}">
      <dgm:prSet/>
      <dgm:spPr/>
      <dgm:t>
        <a:bodyPr/>
        <a:lstStyle/>
        <a:p>
          <a:endParaRPr lang="en-US"/>
        </a:p>
      </dgm:t>
    </dgm:pt>
    <dgm:pt modelId="{179A5C17-19A0-6244-B207-87104E86ED6F}">
      <dgm:prSet custT="1"/>
      <dgm:spPr/>
      <dgm:t>
        <a:bodyPr/>
        <a:lstStyle/>
        <a:p>
          <a:r>
            <a:rPr lang="en-US" sz="2400" b="1" dirty="0"/>
            <a:t>Attend to  local laws, ethics, values, customs</a:t>
          </a:r>
        </a:p>
      </dgm:t>
    </dgm:pt>
    <dgm:pt modelId="{F0325B56-A8BE-5E4A-9B24-57DF619C264B}" type="parTrans" cxnId="{5F6C43E0-A571-AF44-BCE8-F675CE618631}">
      <dgm:prSet/>
      <dgm:spPr/>
      <dgm:t>
        <a:bodyPr/>
        <a:lstStyle/>
        <a:p>
          <a:endParaRPr lang="en-US"/>
        </a:p>
      </dgm:t>
    </dgm:pt>
    <dgm:pt modelId="{7FB83129-AE3B-6F4D-9AB2-F65D6AC2055D}" type="sibTrans" cxnId="{5F6C43E0-A571-AF44-BCE8-F675CE618631}">
      <dgm:prSet/>
      <dgm:spPr/>
      <dgm:t>
        <a:bodyPr/>
        <a:lstStyle/>
        <a:p>
          <a:endParaRPr lang="en-US"/>
        </a:p>
      </dgm:t>
    </dgm:pt>
    <dgm:pt modelId="{FE770B21-FF5C-A74B-9ED5-F99D35FBED38}">
      <dgm:prSet custT="1"/>
      <dgm:spPr/>
      <dgm:t>
        <a:bodyPr/>
        <a:lstStyle/>
        <a:p>
          <a:r>
            <a:rPr lang="en-US" sz="2400" b="1" dirty="0"/>
            <a:t>Negotiate differences</a:t>
          </a:r>
        </a:p>
      </dgm:t>
    </dgm:pt>
    <dgm:pt modelId="{335A4763-3710-0144-BACA-277C5529CAFD}" type="parTrans" cxnId="{874BBB24-9A34-854F-BAAA-8C3DE3CE1CD3}">
      <dgm:prSet/>
      <dgm:spPr/>
      <dgm:t>
        <a:bodyPr/>
        <a:lstStyle/>
        <a:p>
          <a:endParaRPr lang="en-US"/>
        </a:p>
      </dgm:t>
    </dgm:pt>
    <dgm:pt modelId="{06A4B578-0095-254D-B6B0-096B910FCBAF}" type="sibTrans" cxnId="{874BBB24-9A34-854F-BAAA-8C3DE3CE1CD3}">
      <dgm:prSet/>
      <dgm:spPr/>
      <dgm:t>
        <a:bodyPr/>
        <a:lstStyle/>
        <a:p>
          <a:endParaRPr lang="en-US"/>
        </a:p>
      </dgm:t>
    </dgm:pt>
    <dgm:pt modelId="{4A7E29E4-D997-9645-A5B2-C44EBF51772F}">
      <dgm:prSet custT="1"/>
      <dgm:spPr/>
      <dgm:t>
        <a:bodyPr/>
        <a:lstStyle/>
        <a:p>
          <a:r>
            <a:rPr lang="en-US" sz="2400" b="1" dirty="0"/>
            <a:t>Narrative ethics</a:t>
          </a:r>
        </a:p>
      </dgm:t>
    </dgm:pt>
    <dgm:pt modelId="{BA7F606F-9604-CC4D-9963-198742FFA6FA}" type="parTrans" cxnId="{562824E5-1E80-6B41-A883-CB7328461631}">
      <dgm:prSet/>
      <dgm:spPr/>
      <dgm:t>
        <a:bodyPr/>
        <a:lstStyle/>
        <a:p>
          <a:endParaRPr lang="en-US"/>
        </a:p>
      </dgm:t>
    </dgm:pt>
    <dgm:pt modelId="{B8DBC108-871A-9C4D-8FBB-9425D5744976}" type="sibTrans" cxnId="{562824E5-1E80-6B41-A883-CB7328461631}">
      <dgm:prSet/>
      <dgm:spPr/>
      <dgm:t>
        <a:bodyPr/>
        <a:lstStyle/>
        <a:p>
          <a:endParaRPr lang="en-US"/>
        </a:p>
      </dgm:t>
    </dgm:pt>
    <dgm:pt modelId="{175901FC-495A-2841-A0CA-B2E1A3899FF9}">
      <dgm:prSet custT="1"/>
      <dgm:spPr/>
      <dgm:t>
        <a:bodyPr/>
        <a:lstStyle/>
        <a:p>
          <a:r>
            <a:rPr lang="en-US" sz="2400" b="1" dirty="0"/>
            <a:t>Cultural consultants</a:t>
          </a:r>
        </a:p>
      </dgm:t>
    </dgm:pt>
    <dgm:pt modelId="{E1456B67-CF7F-4D46-A951-4FC395C28946}" type="parTrans" cxnId="{F6E2120B-2322-2546-AB05-571C3C48A4D1}">
      <dgm:prSet/>
      <dgm:spPr/>
      <dgm:t>
        <a:bodyPr/>
        <a:lstStyle/>
        <a:p>
          <a:endParaRPr lang="en-US"/>
        </a:p>
      </dgm:t>
    </dgm:pt>
    <dgm:pt modelId="{2DC64A6C-91E5-614E-A553-988B4636CDAB}" type="sibTrans" cxnId="{F6E2120B-2322-2546-AB05-571C3C48A4D1}">
      <dgm:prSet/>
      <dgm:spPr/>
      <dgm:t>
        <a:bodyPr/>
        <a:lstStyle/>
        <a:p>
          <a:endParaRPr lang="en-US"/>
        </a:p>
      </dgm:t>
    </dgm:pt>
    <dgm:pt modelId="{F3D55009-2366-4C4F-8B11-2B399DFDEB32}" type="pres">
      <dgm:prSet presAssocID="{5A4B4AEA-4B1B-E54A-8F64-AD2CF92222DD}" presName="Name0" presStyleCnt="0">
        <dgm:presLayoutVars>
          <dgm:chMax val="7"/>
          <dgm:dir/>
          <dgm:animLvl val="lvl"/>
          <dgm:resizeHandles val="exact"/>
        </dgm:presLayoutVars>
      </dgm:prSet>
      <dgm:spPr/>
    </dgm:pt>
    <dgm:pt modelId="{747DC472-8A64-254C-8799-832DB38043CA}" type="pres">
      <dgm:prSet presAssocID="{EA297EAD-8B66-F94C-BDF5-6C9535483689}" presName="circle1" presStyleLbl="node1" presStyleIdx="0" presStyleCnt="6"/>
      <dgm:spPr/>
    </dgm:pt>
    <dgm:pt modelId="{D5029027-3FD0-CA44-9BB0-D4B84C401EFE}" type="pres">
      <dgm:prSet presAssocID="{EA297EAD-8B66-F94C-BDF5-6C9535483689}" presName="space" presStyleCnt="0"/>
      <dgm:spPr/>
    </dgm:pt>
    <dgm:pt modelId="{84A283CB-3B0A-B743-B648-FE0AF0D669B5}" type="pres">
      <dgm:prSet presAssocID="{EA297EAD-8B66-F94C-BDF5-6C9535483689}" presName="rect1" presStyleLbl="alignAcc1" presStyleIdx="0" presStyleCnt="6"/>
      <dgm:spPr/>
    </dgm:pt>
    <dgm:pt modelId="{CB3F6AA4-4C01-5B41-B731-BB374109CD9F}" type="pres">
      <dgm:prSet presAssocID="{B48F7AAA-8161-F340-8D96-9584443C273F}" presName="vertSpace2" presStyleLbl="node1" presStyleIdx="0" presStyleCnt="6"/>
      <dgm:spPr/>
    </dgm:pt>
    <dgm:pt modelId="{0AED775E-7E3A-8D48-A634-DDE6B6C59100}" type="pres">
      <dgm:prSet presAssocID="{B48F7AAA-8161-F340-8D96-9584443C273F}" presName="circle2" presStyleLbl="node1" presStyleIdx="1" presStyleCnt="6"/>
      <dgm:spPr/>
    </dgm:pt>
    <dgm:pt modelId="{9BF24A40-0BA7-824F-A76B-4DBF6FE96ACE}" type="pres">
      <dgm:prSet presAssocID="{B48F7AAA-8161-F340-8D96-9584443C273F}" presName="rect2" presStyleLbl="alignAcc1" presStyleIdx="1" presStyleCnt="6"/>
      <dgm:spPr/>
    </dgm:pt>
    <dgm:pt modelId="{49F1FE6A-53B8-434B-A342-4002713F9617}" type="pres">
      <dgm:prSet presAssocID="{179A5C17-19A0-6244-B207-87104E86ED6F}" presName="vertSpace3" presStyleLbl="node1" presStyleIdx="1" presStyleCnt="6"/>
      <dgm:spPr/>
    </dgm:pt>
    <dgm:pt modelId="{51699590-B4B1-9443-AEB9-75D0DACF485B}" type="pres">
      <dgm:prSet presAssocID="{179A5C17-19A0-6244-B207-87104E86ED6F}" presName="circle3" presStyleLbl="node1" presStyleIdx="2" presStyleCnt="6"/>
      <dgm:spPr/>
    </dgm:pt>
    <dgm:pt modelId="{13015DBC-0763-6249-B5A0-FC0CFB8088F3}" type="pres">
      <dgm:prSet presAssocID="{179A5C17-19A0-6244-B207-87104E86ED6F}" presName="rect3" presStyleLbl="alignAcc1" presStyleIdx="2" presStyleCnt="6"/>
      <dgm:spPr/>
    </dgm:pt>
    <dgm:pt modelId="{ECAA8742-41CD-8B48-8CEE-D8DE63BEA16E}" type="pres">
      <dgm:prSet presAssocID="{FE770B21-FF5C-A74B-9ED5-F99D35FBED38}" presName="vertSpace4" presStyleLbl="node1" presStyleIdx="2" presStyleCnt="6"/>
      <dgm:spPr/>
    </dgm:pt>
    <dgm:pt modelId="{EA8E1DD6-81AD-E748-B48A-E41CB5B36E71}" type="pres">
      <dgm:prSet presAssocID="{FE770B21-FF5C-A74B-9ED5-F99D35FBED38}" presName="circle4" presStyleLbl="node1" presStyleIdx="3" presStyleCnt="6"/>
      <dgm:spPr/>
    </dgm:pt>
    <dgm:pt modelId="{FD8C6306-41A3-1847-B8EF-C2CEECC7538A}" type="pres">
      <dgm:prSet presAssocID="{FE770B21-FF5C-A74B-9ED5-F99D35FBED38}" presName="rect4" presStyleLbl="alignAcc1" presStyleIdx="3" presStyleCnt="6"/>
      <dgm:spPr/>
    </dgm:pt>
    <dgm:pt modelId="{CCC217DA-309E-1F43-8B05-FAFE86BF15A6}" type="pres">
      <dgm:prSet presAssocID="{4A7E29E4-D997-9645-A5B2-C44EBF51772F}" presName="vertSpace5" presStyleLbl="node1" presStyleIdx="3" presStyleCnt="6"/>
      <dgm:spPr/>
    </dgm:pt>
    <dgm:pt modelId="{7325EBD0-78D4-7940-A75F-AEBBC255B88A}" type="pres">
      <dgm:prSet presAssocID="{4A7E29E4-D997-9645-A5B2-C44EBF51772F}" presName="circle5" presStyleLbl="node1" presStyleIdx="4" presStyleCnt="6"/>
      <dgm:spPr/>
    </dgm:pt>
    <dgm:pt modelId="{F4D360ED-E0DE-8641-86C3-6611484E38F4}" type="pres">
      <dgm:prSet presAssocID="{4A7E29E4-D997-9645-A5B2-C44EBF51772F}" presName="rect5" presStyleLbl="alignAcc1" presStyleIdx="4" presStyleCnt="6"/>
      <dgm:spPr/>
    </dgm:pt>
    <dgm:pt modelId="{0E5F7E8D-ADE1-B143-8E83-FFDB5C772F7A}" type="pres">
      <dgm:prSet presAssocID="{175901FC-495A-2841-A0CA-B2E1A3899FF9}" presName="vertSpace6" presStyleLbl="node1" presStyleIdx="4" presStyleCnt="6"/>
      <dgm:spPr/>
    </dgm:pt>
    <dgm:pt modelId="{B520069C-2A93-7B49-9D84-49501D91230A}" type="pres">
      <dgm:prSet presAssocID="{175901FC-495A-2841-A0CA-B2E1A3899FF9}" presName="circle6" presStyleLbl="node1" presStyleIdx="5" presStyleCnt="6"/>
      <dgm:spPr/>
    </dgm:pt>
    <dgm:pt modelId="{0846ACEB-172E-9442-B8BC-562835F87020}" type="pres">
      <dgm:prSet presAssocID="{175901FC-495A-2841-A0CA-B2E1A3899FF9}" presName="rect6" presStyleLbl="alignAcc1" presStyleIdx="5" presStyleCnt="6"/>
      <dgm:spPr/>
    </dgm:pt>
    <dgm:pt modelId="{710A391B-1525-1443-95C8-E1CCD16D7C39}" type="pres">
      <dgm:prSet presAssocID="{EA297EAD-8B66-F94C-BDF5-6C9535483689}" presName="rect1ParTxNoCh" presStyleLbl="alignAcc1" presStyleIdx="5" presStyleCnt="6">
        <dgm:presLayoutVars>
          <dgm:chMax val="1"/>
          <dgm:bulletEnabled val="1"/>
        </dgm:presLayoutVars>
      </dgm:prSet>
      <dgm:spPr/>
    </dgm:pt>
    <dgm:pt modelId="{CAB356AE-F5EC-1D46-BB78-8FC22BAB55A1}" type="pres">
      <dgm:prSet presAssocID="{B48F7AAA-8161-F340-8D96-9584443C273F}" presName="rect2ParTxNoCh" presStyleLbl="alignAcc1" presStyleIdx="5" presStyleCnt="6">
        <dgm:presLayoutVars>
          <dgm:chMax val="1"/>
          <dgm:bulletEnabled val="1"/>
        </dgm:presLayoutVars>
      </dgm:prSet>
      <dgm:spPr/>
    </dgm:pt>
    <dgm:pt modelId="{86974154-1598-0541-BF79-6BBD430F1CD8}" type="pres">
      <dgm:prSet presAssocID="{179A5C17-19A0-6244-B207-87104E86ED6F}" presName="rect3ParTxNoCh" presStyleLbl="alignAcc1" presStyleIdx="5" presStyleCnt="6">
        <dgm:presLayoutVars>
          <dgm:chMax val="1"/>
          <dgm:bulletEnabled val="1"/>
        </dgm:presLayoutVars>
      </dgm:prSet>
      <dgm:spPr/>
    </dgm:pt>
    <dgm:pt modelId="{4957C022-B950-C34C-B94C-F70A07669EE3}" type="pres">
      <dgm:prSet presAssocID="{FE770B21-FF5C-A74B-9ED5-F99D35FBED38}" presName="rect4ParTxNoCh" presStyleLbl="alignAcc1" presStyleIdx="5" presStyleCnt="6">
        <dgm:presLayoutVars>
          <dgm:chMax val="1"/>
          <dgm:bulletEnabled val="1"/>
        </dgm:presLayoutVars>
      </dgm:prSet>
      <dgm:spPr/>
    </dgm:pt>
    <dgm:pt modelId="{938F480E-C3CE-9447-9915-63D9F5FD1E04}" type="pres">
      <dgm:prSet presAssocID="{4A7E29E4-D997-9645-A5B2-C44EBF51772F}" presName="rect5ParTxNoCh" presStyleLbl="alignAcc1" presStyleIdx="5" presStyleCnt="6">
        <dgm:presLayoutVars>
          <dgm:chMax val="1"/>
          <dgm:bulletEnabled val="1"/>
        </dgm:presLayoutVars>
      </dgm:prSet>
      <dgm:spPr/>
    </dgm:pt>
    <dgm:pt modelId="{726518D0-77CA-AB44-AD50-748B22E8F9CC}" type="pres">
      <dgm:prSet presAssocID="{175901FC-495A-2841-A0CA-B2E1A3899FF9}" presName="rect6ParTxNoCh" presStyleLbl="alignAcc1" presStyleIdx="5" presStyleCnt="6">
        <dgm:presLayoutVars>
          <dgm:chMax val="1"/>
          <dgm:bulletEnabled val="1"/>
        </dgm:presLayoutVars>
      </dgm:prSet>
      <dgm:spPr/>
    </dgm:pt>
  </dgm:ptLst>
  <dgm:cxnLst>
    <dgm:cxn modelId="{95218A01-D1F7-0E41-959C-9B0ABDA7CBC1}" srcId="{5A4B4AEA-4B1B-E54A-8F64-AD2CF92222DD}" destId="{EA297EAD-8B66-F94C-BDF5-6C9535483689}" srcOrd="0" destOrd="0" parTransId="{FF8C5EBB-4FD5-084F-ADCD-6FE02383339A}" sibTransId="{85832798-DB1D-1C4B-9A78-7489057750D1}"/>
    <dgm:cxn modelId="{F6E2120B-2322-2546-AB05-571C3C48A4D1}" srcId="{5A4B4AEA-4B1B-E54A-8F64-AD2CF92222DD}" destId="{175901FC-495A-2841-A0CA-B2E1A3899FF9}" srcOrd="5" destOrd="0" parTransId="{E1456B67-CF7F-4D46-A951-4FC395C28946}" sibTransId="{2DC64A6C-91E5-614E-A553-988B4636CDAB}"/>
    <dgm:cxn modelId="{A7DF9A0F-64A1-AD4B-A562-6EE327513EB5}" srcId="{5A4B4AEA-4B1B-E54A-8F64-AD2CF92222DD}" destId="{B48F7AAA-8161-F340-8D96-9584443C273F}" srcOrd="1" destOrd="0" parTransId="{C6B38891-ED62-4A47-A1AB-F299171610EA}" sibTransId="{154FB20A-CA6F-204E-AFD1-02D7620B3412}"/>
    <dgm:cxn modelId="{63F94918-E63D-B04F-9DC3-4B17C36C26F2}" type="presOf" srcId="{B48F7AAA-8161-F340-8D96-9584443C273F}" destId="{9BF24A40-0BA7-824F-A76B-4DBF6FE96ACE}" srcOrd="0" destOrd="0" presId="urn:microsoft.com/office/officeart/2005/8/layout/target3"/>
    <dgm:cxn modelId="{0B8A721B-043A-AC47-97F3-49C0106A8255}" type="presOf" srcId="{179A5C17-19A0-6244-B207-87104E86ED6F}" destId="{13015DBC-0763-6249-B5A0-FC0CFB8088F3}" srcOrd="0" destOrd="0" presId="urn:microsoft.com/office/officeart/2005/8/layout/target3"/>
    <dgm:cxn modelId="{874BBB24-9A34-854F-BAAA-8C3DE3CE1CD3}" srcId="{5A4B4AEA-4B1B-E54A-8F64-AD2CF92222DD}" destId="{FE770B21-FF5C-A74B-9ED5-F99D35FBED38}" srcOrd="3" destOrd="0" parTransId="{335A4763-3710-0144-BACA-277C5529CAFD}" sibTransId="{06A4B578-0095-254D-B6B0-096B910FCBAF}"/>
    <dgm:cxn modelId="{7121082F-FACB-044B-A30A-312B57B400BA}" type="presOf" srcId="{EA297EAD-8B66-F94C-BDF5-6C9535483689}" destId="{710A391B-1525-1443-95C8-E1CCD16D7C39}" srcOrd="1" destOrd="0" presId="urn:microsoft.com/office/officeart/2005/8/layout/target3"/>
    <dgm:cxn modelId="{F16A7D5B-9A90-2848-B571-B6F6A837E57D}" type="presOf" srcId="{EA297EAD-8B66-F94C-BDF5-6C9535483689}" destId="{84A283CB-3B0A-B743-B648-FE0AF0D669B5}" srcOrd="0" destOrd="0" presId="urn:microsoft.com/office/officeart/2005/8/layout/target3"/>
    <dgm:cxn modelId="{A792C06B-6ECC-AD49-AAF1-A7C0104A8384}" type="presOf" srcId="{FE770B21-FF5C-A74B-9ED5-F99D35FBED38}" destId="{4957C022-B950-C34C-B94C-F70A07669EE3}" srcOrd="1" destOrd="0" presId="urn:microsoft.com/office/officeart/2005/8/layout/target3"/>
    <dgm:cxn modelId="{7D467E80-1D0F-8945-9C97-B8C4FB895BEF}" type="presOf" srcId="{B48F7AAA-8161-F340-8D96-9584443C273F}" destId="{CAB356AE-F5EC-1D46-BB78-8FC22BAB55A1}" srcOrd="1" destOrd="0" presId="urn:microsoft.com/office/officeart/2005/8/layout/target3"/>
    <dgm:cxn modelId="{9BADC18A-B5EA-0D4D-8BE4-9EA73E8ABE91}" type="presOf" srcId="{4A7E29E4-D997-9645-A5B2-C44EBF51772F}" destId="{938F480E-C3CE-9447-9915-63D9F5FD1E04}" srcOrd="1" destOrd="0" presId="urn:microsoft.com/office/officeart/2005/8/layout/target3"/>
    <dgm:cxn modelId="{768E1C92-CC51-9A4C-AEF7-E60F2E9B3052}" type="presOf" srcId="{5A4B4AEA-4B1B-E54A-8F64-AD2CF92222DD}" destId="{F3D55009-2366-4C4F-8B11-2B399DFDEB32}" srcOrd="0" destOrd="0" presId="urn:microsoft.com/office/officeart/2005/8/layout/target3"/>
    <dgm:cxn modelId="{DAD66798-4055-E34D-8362-F2D0AAA6EE7F}" type="presOf" srcId="{FE770B21-FF5C-A74B-9ED5-F99D35FBED38}" destId="{FD8C6306-41A3-1847-B8EF-C2CEECC7538A}" srcOrd="0" destOrd="0" presId="urn:microsoft.com/office/officeart/2005/8/layout/target3"/>
    <dgm:cxn modelId="{5C8ACB9F-FB7F-5943-BA89-DE1A8C38C908}" type="presOf" srcId="{179A5C17-19A0-6244-B207-87104E86ED6F}" destId="{86974154-1598-0541-BF79-6BBD430F1CD8}" srcOrd="1" destOrd="0" presId="urn:microsoft.com/office/officeart/2005/8/layout/target3"/>
    <dgm:cxn modelId="{DB7B92A3-64DB-FF41-B167-E4823361528C}" type="presOf" srcId="{175901FC-495A-2841-A0CA-B2E1A3899FF9}" destId="{726518D0-77CA-AB44-AD50-748B22E8F9CC}" srcOrd="1" destOrd="0" presId="urn:microsoft.com/office/officeart/2005/8/layout/target3"/>
    <dgm:cxn modelId="{724942CE-8766-B741-A729-34FE4C36B3EA}" type="presOf" srcId="{4A7E29E4-D997-9645-A5B2-C44EBF51772F}" destId="{F4D360ED-E0DE-8641-86C3-6611484E38F4}" srcOrd="0" destOrd="0" presId="urn:microsoft.com/office/officeart/2005/8/layout/target3"/>
    <dgm:cxn modelId="{5F6C43E0-A571-AF44-BCE8-F675CE618631}" srcId="{5A4B4AEA-4B1B-E54A-8F64-AD2CF92222DD}" destId="{179A5C17-19A0-6244-B207-87104E86ED6F}" srcOrd="2" destOrd="0" parTransId="{F0325B56-A8BE-5E4A-9B24-57DF619C264B}" sibTransId="{7FB83129-AE3B-6F4D-9AB2-F65D6AC2055D}"/>
    <dgm:cxn modelId="{562824E5-1E80-6B41-A883-CB7328461631}" srcId="{5A4B4AEA-4B1B-E54A-8F64-AD2CF92222DD}" destId="{4A7E29E4-D997-9645-A5B2-C44EBF51772F}" srcOrd="4" destOrd="0" parTransId="{BA7F606F-9604-CC4D-9963-198742FFA6FA}" sibTransId="{B8DBC108-871A-9C4D-8FBB-9425D5744976}"/>
    <dgm:cxn modelId="{5DA477F4-F57E-8147-975E-2E2D5FAC98C3}" type="presOf" srcId="{175901FC-495A-2841-A0CA-B2E1A3899FF9}" destId="{0846ACEB-172E-9442-B8BC-562835F87020}" srcOrd="0" destOrd="0" presId="urn:microsoft.com/office/officeart/2005/8/layout/target3"/>
    <dgm:cxn modelId="{8D514888-7F48-4843-9C3E-FA2103B7289C}" type="presParOf" srcId="{F3D55009-2366-4C4F-8B11-2B399DFDEB32}" destId="{747DC472-8A64-254C-8799-832DB38043CA}" srcOrd="0" destOrd="0" presId="urn:microsoft.com/office/officeart/2005/8/layout/target3"/>
    <dgm:cxn modelId="{224C8D49-4800-A04A-9825-59B286EA3048}" type="presParOf" srcId="{F3D55009-2366-4C4F-8B11-2B399DFDEB32}" destId="{D5029027-3FD0-CA44-9BB0-D4B84C401EFE}" srcOrd="1" destOrd="0" presId="urn:microsoft.com/office/officeart/2005/8/layout/target3"/>
    <dgm:cxn modelId="{4B236447-9ACB-AA4C-8268-C3831ECC7655}" type="presParOf" srcId="{F3D55009-2366-4C4F-8B11-2B399DFDEB32}" destId="{84A283CB-3B0A-B743-B648-FE0AF0D669B5}" srcOrd="2" destOrd="0" presId="urn:microsoft.com/office/officeart/2005/8/layout/target3"/>
    <dgm:cxn modelId="{CA886553-1D37-F641-8A00-781EC684A59A}" type="presParOf" srcId="{F3D55009-2366-4C4F-8B11-2B399DFDEB32}" destId="{CB3F6AA4-4C01-5B41-B731-BB374109CD9F}" srcOrd="3" destOrd="0" presId="urn:microsoft.com/office/officeart/2005/8/layout/target3"/>
    <dgm:cxn modelId="{0355D64F-4D6B-C941-81A9-8C2D99151A4C}" type="presParOf" srcId="{F3D55009-2366-4C4F-8B11-2B399DFDEB32}" destId="{0AED775E-7E3A-8D48-A634-DDE6B6C59100}" srcOrd="4" destOrd="0" presId="urn:microsoft.com/office/officeart/2005/8/layout/target3"/>
    <dgm:cxn modelId="{A193F451-9357-5543-80FB-5F5BC4C9B54E}" type="presParOf" srcId="{F3D55009-2366-4C4F-8B11-2B399DFDEB32}" destId="{9BF24A40-0BA7-824F-A76B-4DBF6FE96ACE}" srcOrd="5" destOrd="0" presId="urn:microsoft.com/office/officeart/2005/8/layout/target3"/>
    <dgm:cxn modelId="{25935DF5-1DB3-6E46-B911-311E926BFEDB}" type="presParOf" srcId="{F3D55009-2366-4C4F-8B11-2B399DFDEB32}" destId="{49F1FE6A-53B8-434B-A342-4002713F9617}" srcOrd="6" destOrd="0" presId="urn:microsoft.com/office/officeart/2005/8/layout/target3"/>
    <dgm:cxn modelId="{08F950CB-804E-0740-BDBE-DBADFEE50D53}" type="presParOf" srcId="{F3D55009-2366-4C4F-8B11-2B399DFDEB32}" destId="{51699590-B4B1-9443-AEB9-75D0DACF485B}" srcOrd="7" destOrd="0" presId="urn:microsoft.com/office/officeart/2005/8/layout/target3"/>
    <dgm:cxn modelId="{0F24509D-1819-9847-929A-A82CC0DC6EBA}" type="presParOf" srcId="{F3D55009-2366-4C4F-8B11-2B399DFDEB32}" destId="{13015DBC-0763-6249-B5A0-FC0CFB8088F3}" srcOrd="8" destOrd="0" presId="urn:microsoft.com/office/officeart/2005/8/layout/target3"/>
    <dgm:cxn modelId="{0BA37886-DA1D-C34E-AC84-102CFBDAF178}" type="presParOf" srcId="{F3D55009-2366-4C4F-8B11-2B399DFDEB32}" destId="{ECAA8742-41CD-8B48-8CEE-D8DE63BEA16E}" srcOrd="9" destOrd="0" presId="urn:microsoft.com/office/officeart/2005/8/layout/target3"/>
    <dgm:cxn modelId="{93F660DE-9A98-2549-B506-BA4976A6E3B9}" type="presParOf" srcId="{F3D55009-2366-4C4F-8B11-2B399DFDEB32}" destId="{EA8E1DD6-81AD-E748-B48A-E41CB5B36E71}" srcOrd="10" destOrd="0" presId="urn:microsoft.com/office/officeart/2005/8/layout/target3"/>
    <dgm:cxn modelId="{A2558C16-D125-B84D-AEF2-564DC2589FFE}" type="presParOf" srcId="{F3D55009-2366-4C4F-8B11-2B399DFDEB32}" destId="{FD8C6306-41A3-1847-B8EF-C2CEECC7538A}" srcOrd="11" destOrd="0" presId="urn:microsoft.com/office/officeart/2005/8/layout/target3"/>
    <dgm:cxn modelId="{2BE0C1C6-90FB-F146-B6D7-F16D910A2384}" type="presParOf" srcId="{F3D55009-2366-4C4F-8B11-2B399DFDEB32}" destId="{CCC217DA-309E-1F43-8B05-FAFE86BF15A6}" srcOrd="12" destOrd="0" presId="urn:microsoft.com/office/officeart/2005/8/layout/target3"/>
    <dgm:cxn modelId="{AEEAE5B2-2247-F049-ADEE-72FDB3B89B5F}" type="presParOf" srcId="{F3D55009-2366-4C4F-8B11-2B399DFDEB32}" destId="{7325EBD0-78D4-7940-A75F-AEBBC255B88A}" srcOrd="13" destOrd="0" presId="urn:microsoft.com/office/officeart/2005/8/layout/target3"/>
    <dgm:cxn modelId="{234759F6-9E9B-6A4E-8D72-3F2E58295CC1}" type="presParOf" srcId="{F3D55009-2366-4C4F-8B11-2B399DFDEB32}" destId="{F4D360ED-E0DE-8641-86C3-6611484E38F4}" srcOrd="14" destOrd="0" presId="urn:microsoft.com/office/officeart/2005/8/layout/target3"/>
    <dgm:cxn modelId="{DF1AAF6E-F661-2245-B05E-AC0E980FC74B}" type="presParOf" srcId="{F3D55009-2366-4C4F-8B11-2B399DFDEB32}" destId="{0E5F7E8D-ADE1-B143-8E83-FFDB5C772F7A}" srcOrd="15" destOrd="0" presId="urn:microsoft.com/office/officeart/2005/8/layout/target3"/>
    <dgm:cxn modelId="{A9FBEED9-4E93-A34E-86EC-3538D0297A34}" type="presParOf" srcId="{F3D55009-2366-4C4F-8B11-2B399DFDEB32}" destId="{B520069C-2A93-7B49-9D84-49501D91230A}" srcOrd="16" destOrd="0" presId="urn:microsoft.com/office/officeart/2005/8/layout/target3"/>
    <dgm:cxn modelId="{C3FEEDEE-ADF5-B24A-8E2F-20B5D7A1F72B}" type="presParOf" srcId="{F3D55009-2366-4C4F-8B11-2B399DFDEB32}" destId="{0846ACEB-172E-9442-B8BC-562835F87020}" srcOrd="17" destOrd="0" presId="urn:microsoft.com/office/officeart/2005/8/layout/target3"/>
    <dgm:cxn modelId="{1406F201-A558-CF47-9BE7-DE72079D4802}" type="presParOf" srcId="{F3D55009-2366-4C4F-8B11-2B399DFDEB32}" destId="{710A391B-1525-1443-95C8-E1CCD16D7C39}" srcOrd="18" destOrd="0" presId="urn:microsoft.com/office/officeart/2005/8/layout/target3"/>
    <dgm:cxn modelId="{23E3A9C6-04E8-EF49-BE86-0666224EF482}" type="presParOf" srcId="{F3D55009-2366-4C4F-8B11-2B399DFDEB32}" destId="{CAB356AE-F5EC-1D46-BB78-8FC22BAB55A1}" srcOrd="19" destOrd="0" presId="urn:microsoft.com/office/officeart/2005/8/layout/target3"/>
    <dgm:cxn modelId="{FA33122F-A8B8-0145-B8CE-52AC14D5D91A}" type="presParOf" srcId="{F3D55009-2366-4C4F-8B11-2B399DFDEB32}" destId="{86974154-1598-0541-BF79-6BBD430F1CD8}" srcOrd="20" destOrd="0" presId="urn:microsoft.com/office/officeart/2005/8/layout/target3"/>
    <dgm:cxn modelId="{27D32448-99EA-0340-AE8A-2B75BBEC38A4}" type="presParOf" srcId="{F3D55009-2366-4C4F-8B11-2B399DFDEB32}" destId="{4957C022-B950-C34C-B94C-F70A07669EE3}" srcOrd="21" destOrd="0" presId="urn:microsoft.com/office/officeart/2005/8/layout/target3"/>
    <dgm:cxn modelId="{9F9A87FD-51B4-CB4F-B088-4EBEAAA331C0}" type="presParOf" srcId="{F3D55009-2366-4C4F-8B11-2B399DFDEB32}" destId="{938F480E-C3CE-9447-9915-63D9F5FD1E04}" srcOrd="22" destOrd="0" presId="urn:microsoft.com/office/officeart/2005/8/layout/target3"/>
    <dgm:cxn modelId="{F007C770-F3E2-3A4B-A0F9-2C52FABBE355}" type="presParOf" srcId="{F3D55009-2366-4C4F-8B11-2B399DFDEB32}" destId="{726518D0-77CA-AB44-AD50-748B22E8F9CC}"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81808-2FB2-A34F-A9B2-4752F13D7CC6}">
      <dsp:nvSpPr>
        <dsp:cNvPr id="0" name=""/>
        <dsp:cNvSpPr/>
      </dsp:nvSpPr>
      <dsp:spPr>
        <a:xfrm rot="5400000">
          <a:off x="968058" y="485938"/>
          <a:ext cx="524399" cy="1379587"/>
        </a:xfrm>
        <a:prstGeom prst="bentUpArrow">
          <a:avLst>
            <a:gd name="adj1" fmla="val 32840"/>
            <a:gd name="adj2" fmla="val 25000"/>
            <a:gd name="adj3" fmla="val 35780"/>
          </a:avLst>
        </a:prstGeom>
        <a:solidFill>
          <a:schemeClr val="accent2">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DE768-86B4-7D44-B31B-0D184D06E482}">
      <dsp:nvSpPr>
        <dsp:cNvPr id="0" name=""/>
        <dsp:cNvSpPr/>
      </dsp:nvSpPr>
      <dsp:spPr>
        <a:xfrm>
          <a:off x="2157" y="299901"/>
          <a:ext cx="2743116" cy="617917"/>
        </a:xfrm>
        <a:prstGeom prst="roundRect">
          <a:avLst>
            <a:gd name="adj" fmla="val 166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IFSW Statement of Principles</a:t>
          </a:r>
        </a:p>
      </dsp:txBody>
      <dsp:txXfrm>
        <a:off x="32327" y="330071"/>
        <a:ext cx="2682776" cy="557577"/>
      </dsp:txXfrm>
    </dsp:sp>
    <dsp:sp modelId="{6AA7A214-B4AF-0A4C-B6A0-FD4E40582493}">
      <dsp:nvSpPr>
        <dsp:cNvPr id="0" name=""/>
        <dsp:cNvSpPr/>
      </dsp:nvSpPr>
      <dsp:spPr>
        <a:xfrm>
          <a:off x="1039313" y="1037366"/>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D93E500C-9B97-2E46-8003-44CF5998BE4E}">
      <dsp:nvSpPr>
        <dsp:cNvPr id="0" name=""/>
        <dsp:cNvSpPr/>
      </dsp:nvSpPr>
      <dsp:spPr>
        <a:xfrm rot="5400000">
          <a:off x="1833818" y="1278954"/>
          <a:ext cx="524399" cy="1379587"/>
        </a:xfrm>
        <a:prstGeom prst="bentUpArrow">
          <a:avLst>
            <a:gd name="adj1" fmla="val 32840"/>
            <a:gd name="adj2" fmla="val 25000"/>
            <a:gd name="adj3" fmla="val 35780"/>
          </a:avLst>
        </a:prstGeom>
        <a:solidFill>
          <a:schemeClr val="accent2">
            <a:tint val="50000"/>
            <a:hueOff val="167491"/>
            <a:satOff val="1656"/>
            <a:lumOff val="314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4D3DD-EDE1-C549-B624-30C75B5AB3E8}">
      <dsp:nvSpPr>
        <dsp:cNvPr id="0" name=""/>
        <dsp:cNvSpPr/>
      </dsp:nvSpPr>
      <dsp:spPr>
        <a:xfrm>
          <a:off x="1019294" y="1140826"/>
          <a:ext cx="2039952" cy="617917"/>
        </a:xfrm>
        <a:prstGeom prst="roundRect">
          <a:avLst>
            <a:gd name="adj" fmla="val 16670"/>
          </a:avLst>
        </a:prstGeom>
        <a:solidFill>
          <a:schemeClr val="accent2">
            <a:hueOff val="28360"/>
            <a:satOff val="3260"/>
            <a:lumOff val="-25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Case-Based Discussion</a:t>
          </a:r>
        </a:p>
      </dsp:txBody>
      <dsp:txXfrm>
        <a:off x="1049464" y="1170996"/>
        <a:ext cx="1979612" cy="557577"/>
      </dsp:txXfrm>
    </dsp:sp>
    <dsp:sp modelId="{C72D075E-1C38-3C4D-A6E8-BDCDBAEA17E1}">
      <dsp:nvSpPr>
        <dsp:cNvPr id="0" name=""/>
        <dsp:cNvSpPr/>
      </dsp:nvSpPr>
      <dsp:spPr>
        <a:xfrm>
          <a:off x="2004427" y="1673903"/>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694CC2EA-972E-7240-B7E1-BF1ABE2BED60}">
      <dsp:nvSpPr>
        <dsp:cNvPr id="0" name=""/>
        <dsp:cNvSpPr/>
      </dsp:nvSpPr>
      <dsp:spPr>
        <a:xfrm rot="5400000">
          <a:off x="3545452" y="2132726"/>
          <a:ext cx="524399" cy="1379587"/>
        </a:xfrm>
        <a:prstGeom prst="bentUpArrow">
          <a:avLst>
            <a:gd name="adj1" fmla="val 32840"/>
            <a:gd name="adj2" fmla="val 25000"/>
            <a:gd name="adj3" fmla="val 35780"/>
          </a:avLst>
        </a:prstGeom>
        <a:solidFill>
          <a:schemeClr val="accent2">
            <a:tint val="50000"/>
            <a:hueOff val="334982"/>
            <a:satOff val="3311"/>
            <a:lumOff val="62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4A356-88A8-AF41-9AC9-9D75350DE84E}">
      <dsp:nvSpPr>
        <dsp:cNvPr id="0" name=""/>
        <dsp:cNvSpPr/>
      </dsp:nvSpPr>
      <dsp:spPr>
        <a:xfrm>
          <a:off x="2265850" y="1942404"/>
          <a:ext cx="3417039" cy="617917"/>
        </a:xfrm>
        <a:prstGeom prst="roundRect">
          <a:avLst>
            <a:gd name="adj" fmla="val 16670"/>
          </a:avLst>
        </a:prstGeom>
        <a:solidFill>
          <a:schemeClr val="accent2">
            <a:hueOff val="56720"/>
            <a:satOff val="6519"/>
            <a:lumOff val="-5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Approaches for Pre-Empting or Managing Ethical Issues</a:t>
          </a:r>
        </a:p>
      </dsp:txBody>
      <dsp:txXfrm>
        <a:off x="2296020" y="1972574"/>
        <a:ext cx="3356699" cy="557577"/>
      </dsp:txXfrm>
    </dsp:sp>
    <dsp:sp modelId="{4826C435-4AB1-0441-876E-8A8132C69703}">
      <dsp:nvSpPr>
        <dsp:cNvPr id="0" name=""/>
        <dsp:cNvSpPr/>
      </dsp:nvSpPr>
      <dsp:spPr>
        <a:xfrm>
          <a:off x="4009666" y="2310439"/>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BFB3A733-20A1-7B44-B620-118ABD3E158D}">
      <dsp:nvSpPr>
        <dsp:cNvPr id="0" name=""/>
        <dsp:cNvSpPr/>
      </dsp:nvSpPr>
      <dsp:spPr>
        <a:xfrm rot="5400000">
          <a:off x="5137159" y="2905979"/>
          <a:ext cx="524399" cy="1379587"/>
        </a:xfrm>
        <a:prstGeom prst="bentUpArrow">
          <a:avLst>
            <a:gd name="adj1" fmla="val 32840"/>
            <a:gd name="adj2" fmla="val 25000"/>
            <a:gd name="adj3" fmla="val 35780"/>
          </a:avLst>
        </a:prstGeom>
        <a:solidFill>
          <a:schemeClr val="accent2">
            <a:tint val="50000"/>
            <a:hueOff val="502473"/>
            <a:satOff val="4967"/>
            <a:lumOff val="9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ED587-55E0-3C47-B82E-16F43805B109}">
      <dsp:nvSpPr>
        <dsp:cNvPr id="0" name=""/>
        <dsp:cNvSpPr/>
      </dsp:nvSpPr>
      <dsp:spPr>
        <a:xfrm>
          <a:off x="3681410" y="2701174"/>
          <a:ext cx="2758135" cy="617917"/>
        </a:xfrm>
        <a:prstGeom prst="roundRect">
          <a:avLst>
            <a:gd name="adj" fmla="val 16670"/>
          </a:avLst>
        </a:prstGeom>
        <a:solidFill>
          <a:schemeClr val="accent2">
            <a:hueOff val="85079"/>
            <a:satOff val="9779"/>
            <a:lumOff val="-779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Questions, Comments, and Ideas</a:t>
          </a:r>
        </a:p>
      </dsp:txBody>
      <dsp:txXfrm>
        <a:off x="3711580" y="2731344"/>
        <a:ext cx="2697795" cy="557577"/>
      </dsp:txXfrm>
    </dsp:sp>
    <dsp:sp modelId="{EB8582AF-5499-BB4B-BF89-FB675EB87AAA}">
      <dsp:nvSpPr>
        <dsp:cNvPr id="0" name=""/>
        <dsp:cNvSpPr/>
      </dsp:nvSpPr>
      <dsp:spPr>
        <a:xfrm>
          <a:off x="4996910" y="2946976"/>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DCF60006-7B0A-7041-B201-9A1B34A9ECE4}">
      <dsp:nvSpPr>
        <dsp:cNvPr id="0" name=""/>
        <dsp:cNvSpPr/>
      </dsp:nvSpPr>
      <dsp:spPr>
        <a:xfrm>
          <a:off x="5084748" y="3507502"/>
          <a:ext cx="2039952" cy="617917"/>
        </a:xfrm>
        <a:prstGeom prst="roundRect">
          <a:avLst>
            <a:gd name="adj" fmla="val 16670"/>
          </a:avLst>
        </a:prstGeom>
        <a:solidFill>
          <a:schemeClr val="accent2">
            <a:hueOff val="113439"/>
            <a:satOff val="13039"/>
            <a:lumOff val="-1039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Further resources</a:t>
          </a:r>
        </a:p>
      </dsp:txBody>
      <dsp:txXfrm>
        <a:off x="5114918" y="3537672"/>
        <a:ext cx="1979612" cy="557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2641C-0165-F642-955E-E2B557F91DC3}">
      <dsp:nvSpPr>
        <dsp:cNvPr id="0" name=""/>
        <dsp:cNvSpPr/>
      </dsp:nvSpPr>
      <dsp:spPr>
        <a:xfrm>
          <a:off x="0" y="1105"/>
          <a:ext cx="7315200" cy="720018"/>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Technology – SW at a distance</a:t>
          </a:r>
        </a:p>
      </dsp:txBody>
      <dsp:txXfrm>
        <a:off x="35148" y="36253"/>
        <a:ext cx="7244904" cy="649722"/>
      </dsp:txXfrm>
    </dsp:sp>
    <dsp:sp modelId="{CB2AC08C-AD83-A841-A21B-37599828E2E1}">
      <dsp:nvSpPr>
        <dsp:cNvPr id="0" name=""/>
        <dsp:cNvSpPr/>
      </dsp:nvSpPr>
      <dsp:spPr>
        <a:xfrm>
          <a:off x="0" y="734173"/>
          <a:ext cx="7315200" cy="720018"/>
        </a:xfrm>
        <a:prstGeom prst="roundRect">
          <a:avLst/>
        </a:prstGeom>
        <a:solidFill>
          <a:schemeClr val="accent3">
            <a:hueOff val="71428"/>
            <a:satOff val="-8015"/>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NGOs, Community Development Groups, International Justice</a:t>
          </a:r>
        </a:p>
      </dsp:txBody>
      <dsp:txXfrm>
        <a:off x="35148" y="769321"/>
        <a:ext cx="7244904" cy="649722"/>
      </dsp:txXfrm>
    </dsp:sp>
    <dsp:sp modelId="{3058A7E2-AA61-1842-A7BE-895C5A17EBD5}">
      <dsp:nvSpPr>
        <dsp:cNvPr id="0" name=""/>
        <dsp:cNvSpPr/>
      </dsp:nvSpPr>
      <dsp:spPr>
        <a:xfrm>
          <a:off x="0" y="1467242"/>
          <a:ext cx="7315200" cy="720018"/>
        </a:xfrm>
        <a:prstGeom prst="roundRect">
          <a:avLst/>
        </a:prstGeom>
        <a:solidFill>
          <a:schemeClr val="accent3">
            <a:hueOff val="142856"/>
            <a:satOff val="-16031"/>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Effects of globalization on trade, jobs, poverty, culture, climate change, migration, social dislocation, and social wellbeing</a:t>
          </a:r>
        </a:p>
      </dsp:txBody>
      <dsp:txXfrm>
        <a:off x="35148" y="1502390"/>
        <a:ext cx="7244904" cy="649722"/>
      </dsp:txXfrm>
    </dsp:sp>
    <dsp:sp modelId="{A4C809B1-587E-F543-A85F-F0C5AEC3042C}">
      <dsp:nvSpPr>
        <dsp:cNvPr id="0" name=""/>
        <dsp:cNvSpPr/>
      </dsp:nvSpPr>
      <dsp:spPr>
        <a:xfrm>
          <a:off x="0" y="2200310"/>
          <a:ext cx="7315200" cy="720018"/>
        </a:xfrm>
        <a:prstGeom prst="roundRect">
          <a:avLst/>
        </a:prstGeom>
        <a:solidFill>
          <a:schemeClr val="accent3">
            <a:hueOff val="214284"/>
            <a:satOff val="-24046"/>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International Disaster Preparedness/Response</a:t>
          </a:r>
        </a:p>
      </dsp:txBody>
      <dsp:txXfrm>
        <a:off x="35148" y="2235458"/>
        <a:ext cx="7244904" cy="649722"/>
      </dsp:txXfrm>
    </dsp:sp>
    <dsp:sp modelId="{B848F717-8735-4B48-977B-1EEA1E03AA8D}">
      <dsp:nvSpPr>
        <dsp:cNvPr id="0" name=""/>
        <dsp:cNvSpPr/>
      </dsp:nvSpPr>
      <dsp:spPr>
        <a:xfrm>
          <a:off x="0" y="2933379"/>
          <a:ext cx="7315200" cy="720018"/>
        </a:xfrm>
        <a:prstGeom prst="roundRect">
          <a:avLst/>
        </a:prstGeom>
        <a:solidFill>
          <a:schemeClr val="accent3">
            <a:hueOff val="285712"/>
            <a:satOff val="-32061"/>
            <a:lumOff val="54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International advocacy</a:t>
          </a:r>
        </a:p>
      </dsp:txBody>
      <dsp:txXfrm>
        <a:off x="35148" y="2968527"/>
        <a:ext cx="7244904" cy="649722"/>
      </dsp:txXfrm>
    </dsp:sp>
    <dsp:sp modelId="{9CD0EACF-E71D-DA4E-A99D-42398BB37145}">
      <dsp:nvSpPr>
        <dsp:cNvPr id="0" name=""/>
        <dsp:cNvSpPr/>
      </dsp:nvSpPr>
      <dsp:spPr>
        <a:xfrm>
          <a:off x="0" y="3666447"/>
          <a:ext cx="7315200" cy="720018"/>
        </a:xfrm>
        <a:prstGeom prst="roundRect">
          <a:avLst/>
        </a:prstGeom>
        <a:solidFill>
          <a:schemeClr val="accent3">
            <a:hueOff val="357140"/>
            <a:satOff val="-40077"/>
            <a:lumOff val="6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International partnerships</a:t>
          </a:r>
        </a:p>
      </dsp:txBody>
      <dsp:txXfrm>
        <a:off x="35148" y="3701595"/>
        <a:ext cx="7244904" cy="649722"/>
      </dsp:txXfrm>
    </dsp:sp>
    <dsp:sp modelId="{6970DEDB-282D-AB46-8697-D845A60BCBFB}">
      <dsp:nvSpPr>
        <dsp:cNvPr id="0" name=""/>
        <dsp:cNvSpPr/>
      </dsp:nvSpPr>
      <dsp:spPr>
        <a:xfrm>
          <a:off x="0" y="4399516"/>
          <a:ext cx="7315200" cy="720018"/>
        </a:xfrm>
        <a:prstGeom prst="roundRect">
          <a:avLst/>
        </a:prstGeom>
        <a:solidFill>
          <a:schemeClr val="accent3">
            <a:hueOff val="428568"/>
            <a:satOff val="-48092"/>
            <a:lumOff val="823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International education</a:t>
          </a:r>
        </a:p>
      </dsp:txBody>
      <dsp:txXfrm>
        <a:off x="35148" y="4434664"/>
        <a:ext cx="7244904" cy="649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DC472-8A64-254C-8799-832DB38043CA}">
      <dsp:nvSpPr>
        <dsp:cNvPr id="0" name=""/>
        <dsp:cNvSpPr/>
      </dsp:nvSpPr>
      <dsp:spPr>
        <a:xfrm>
          <a:off x="0" y="643254"/>
          <a:ext cx="4815840" cy="4815840"/>
        </a:xfrm>
        <a:prstGeom prst="pie">
          <a:avLst>
            <a:gd name="adj1" fmla="val 5400000"/>
            <a:gd name="adj2" fmla="val 1620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A283CB-3B0A-B743-B648-FE0AF0D669B5}">
      <dsp:nvSpPr>
        <dsp:cNvPr id="0" name=""/>
        <dsp:cNvSpPr/>
      </dsp:nvSpPr>
      <dsp:spPr>
        <a:xfrm>
          <a:off x="2407920" y="643254"/>
          <a:ext cx="5618479" cy="481584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Cultural humility and responsiveness</a:t>
          </a:r>
        </a:p>
      </dsp:txBody>
      <dsp:txXfrm>
        <a:off x="2407920" y="643254"/>
        <a:ext cx="5618479" cy="601981"/>
      </dsp:txXfrm>
    </dsp:sp>
    <dsp:sp modelId="{0AED775E-7E3A-8D48-A634-DDE6B6C59100}">
      <dsp:nvSpPr>
        <dsp:cNvPr id="0" name=""/>
        <dsp:cNvSpPr/>
      </dsp:nvSpPr>
      <dsp:spPr>
        <a:xfrm>
          <a:off x="421386" y="1245236"/>
          <a:ext cx="3973066" cy="3973066"/>
        </a:xfrm>
        <a:prstGeom prst="pie">
          <a:avLst>
            <a:gd name="adj1" fmla="val 5400000"/>
            <a:gd name="adj2" fmla="val 16200000"/>
          </a:avLst>
        </a:prstGeom>
        <a:solidFill>
          <a:schemeClr val="accent3">
            <a:hueOff val="85714"/>
            <a:satOff val="-9618"/>
            <a:lumOff val="164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F24A40-0BA7-824F-A76B-4DBF6FE96ACE}">
      <dsp:nvSpPr>
        <dsp:cNvPr id="0" name=""/>
        <dsp:cNvSpPr/>
      </dsp:nvSpPr>
      <dsp:spPr>
        <a:xfrm>
          <a:off x="2407920" y="1245236"/>
          <a:ext cx="5618479" cy="3973066"/>
        </a:xfrm>
        <a:prstGeom prst="rect">
          <a:avLst/>
        </a:prstGeom>
        <a:solidFill>
          <a:schemeClr val="lt1">
            <a:alpha val="90000"/>
            <a:hueOff val="0"/>
            <a:satOff val="0"/>
            <a:lumOff val="0"/>
            <a:alphaOff val="0"/>
          </a:schemeClr>
        </a:solidFill>
        <a:ln w="9525" cap="flat" cmpd="sng" algn="ctr">
          <a:solidFill>
            <a:schemeClr val="accent3">
              <a:hueOff val="85714"/>
              <a:satOff val="-9618"/>
              <a:lumOff val="1647"/>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 not decide for</a:t>
          </a:r>
        </a:p>
      </dsp:txBody>
      <dsp:txXfrm>
        <a:off x="2407920" y="1245236"/>
        <a:ext cx="5618479" cy="601981"/>
      </dsp:txXfrm>
    </dsp:sp>
    <dsp:sp modelId="{51699590-B4B1-9443-AEB9-75D0DACF485B}">
      <dsp:nvSpPr>
        <dsp:cNvPr id="0" name=""/>
        <dsp:cNvSpPr/>
      </dsp:nvSpPr>
      <dsp:spPr>
        <a:xfrm>
          <a:off x="842773" y="1847218"/>
          <a:ext cx="3130292" cy="3130292"/>
        </a:xfrm>
        <a:prstGeom prst="pie">
          <a:avLst>
            <a:gd name="adj1" fmla="val 5400000"/>
            <a:gd name="adj2" fmla="val 16200000"/>
          </a:avLst>
        </a:prstGeom>
        <a:solidFill>
          <a:schemeClr val="accent3">
            <a:hueOff val="171427"/>
            <a:satOff val="-19237"/>
            <a:lumOff val="3294"/>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015DBC-0763-6249-B5A0-FC0CFB8088F3}">
      <dsp:nvSpPr>
        <dsp:cNvPr id="0" name=""/>
        <dsp:cNvSpPr/>
      </dsp:nvSpPr>
      <dsp:spPr>
        <a:xfrm>
          <a:off x="2407920" y="1847218"/>
          <a:ext cx="5618479" cy="3130292"/>
        </a:xfrm>
        <a:prstGeom prst="rect">
          <a:avLst/>
        </a:prstGeom>
        <a:solidFill>
          <a:schemeClr val="lt1">
            <a:alpha val="90000"/>
            <a:hueOff val="0"/>
            <a:satOff val="0"/>
            <a:lumOff val="0"/>
            <a:alphaOff val="0"/>
          </a:schemeClr>
        </a:solidFill>
        <a:ln w="9525" cap="flat" cmpd="sng" algn="ctr">
          <a:solidFill>
            <a:schemeClr val="accent3">
              <a:hueOff val="171427"/>
              <a:satOff val="-19237"/>
              <a:lumOff val="3294"/>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Attend to  local laws, ethics, values, customs</a:t>
          </a:r>
        </a:p>
      </dsp:txBody>
      <dsp:txXfrm>
        <a:off x="2407920" y="1847218"/>
        <a:ext cx="5618479" cy="601976"/>
      </dsp:txXfrm>
    </dsp:sp>
    <dsp:sp modelId="{EA8E1DD6-81AD-E748-B48A-E41CB5B36E71}">
      <dsp:nvSpPr>
        <dsp:cNvPr id="0" name=""/>
        <dsp:cNvSpPr/>
      </dsp:nvSpPr>
      <dsp:spPr>
        <a:xfrm>
          <a:off x="1264157" y="2449194"/>
          <a:ext cx="2287524" cy="2287524"/>
        </a:xfrm>
        <a:prstGeom prst="pie">
          <a:avLst>
            <a:gd name="adj1" fmla="val 5400000"/>
            <a:gd name="adj2" fmla="val 16200000"/>
          </a:avLst>
        </a:prstGeom>
        <a:solidFill>
          <a:schemeClr val="accent3">
            <a:hueOff val="257141"/>
            <a:satOff val="-28855"/>
            <a:lumOff val="4942"/>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D8C6306-41A3-1847-B8EF-C2CEECC7538A}">
      <dsp:nvSpPr>
        <dsp:cNvPr id="0" name=""/>
        <dsp:cNvSpPr/>
      </dsp:nvSpPr>
      <dsp:spPr>
        <a:xfrm>
          <a:off x="2407920" y="2449194"/>
          <a:ext cx="5618479" cy="2287524"/>
        </a:xfrm>
        <a:prstGeom prst="rect">
          <a:avLst/>
        </a:prstGeom>
        <a:solidFill>
          <a:schemeClr val="lt1">
            <a:alpha val="90000"/>
            <a:hueOff val="0"/>
            <a:satOff val="0"/>
            <a:lumOff val="0"/>
            <a:alphaOff val="0"/>
          </a:schemeClr>
        </a:solidFill>
        <a:ln w="9525" cap="flat" cmpd="sng" algn="ctr">
          <a:solidFill>
            <a:schemeClr val="accent3">
              <a:hueOff val="257141"/>
              <a:satOff val="-28855"/>
              <a:lumOff val="4942"/>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Negotiate differences</a:t>
          </a:r>
        </a:p>
      </dsp:txBody>
      <dsp:txXfrm>
        <a:off x="2407920" y="2449194"/>
        <a:ext cx="5618479" cy="601981"/>
      </dsp:txXfrm>
    </dsp:sp>
    <dsp:sp modelId="{7325EBD0-78D4-7940-A75F-AEBBC255B88A}">
      <dsp:nvSpPr>
        <dsp:cNvPr id="0" name=""/>
        <dsp:cNvSpPr/>
      </dsp:nvSpPr>
      <dsp:spPr>
        <a:xfrm>
          <a:off x="1685544" y="3051176"/>
          <a:ext cx="1444750" cy="1444750"/>
        </a:xfrm>
        <a:prstGeom prst="pie">
          <a:avLst>
            <a:gd name="adj1" fmla="val 5400000"/>
            <a:gd name="adj2" fmla="val 16200000"/>
          </a:avLst>
        </a:prstGeom>
        <a:solidFill>
          <a:schemeClr val="accent3">
            <a:hueOff val="342855"/>
            <a:satOff val="-38474"/>
            <a:lumOff val="658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D360ED-E0DE-8641-86C3-6611484E38F4}">
      <dsp:nvSpPr>
        <dsp:cNvPr id="0" name=""/>
        <dsp:cNvSpPr/>
      </dsp:nvSpPr>
      <dsp:spPr>
        <a:xfrm>
          <a:off x="2407920" y="3051176"/>
          <a:ext cx="5618479" cy="1444750"/>
        </a:xfrm>
        <a:prstGeom prst="rect">
          <a:avLst/>
        </a:prstGeom>
        <a:solidFill>
          <a:schemeClr val="lt1">
            <a:alpha val="90000"/>
            <a:hueOff val="0"/>
            <a:satOff val="0"/>
            <a:lumOff val="0"/>
            <a:alphaOff val="0"/>
          </a:schemeClr>
        </a:solidFill>
        <a:ln w="9525" cap="flat" cmpd="sng" algn="ctr">
          <a:solidFill>
            <a:schemeClr val="accent3">
              <a:hueOff val="342855"/>
              <a:satOff val="-38474"/>
              <a:lumOff val="6589"/>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Narrative ethics</a:t>
          </a:r>
        </a:p>
      </dsp:txBody>
      <dsp:txXfrm>
        <a:off x="2407920" y="3051176"/>
        <a:ext cx="5618479" cy="601981"/>
      </dsp:txXfrm>
    </dsp:sp>
    <dsp:sp modelId="{B520069C-2A93-7B49-9D84-49501D91230A}">
      <dsp:nvSpPr>
        <dsp:cNvPr id="0" name=""/>
        <dsp:cNvSpPr/>
      </dsp:nvSpPr>
      <dsp:spPr>
        <a:xfrm>
          <a:off x="2106931" y="3653158"/>
          <a:ext cx="601976" cy="601976"/>
        </a:xfrm>
        <a:prstGeom prst="pie">
          <a:avLst>
            <a:gd name="adj1" fmla="val 5400000"/>
            <a:gd name="adj2" fmla="val 16200000"/>
          </a:avLst>
        </a:prstGeom>
        <a:solidFill>
          <a:schemeClr val="accent3">
            <a:hueOff val="428568"/>
            <a:satOff val="-48092"/>
            <a:lumOff val="823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46ACEB-172E-9442-B8BC-562835F87020}">
      <dsp:nvSpPr>
        <dsp:cNvPr id="0" name=""/>
        <dsp:cNvSpPr/>
      </dsp:nvSpPr>
      <dsp:spPr>
        <a:xfrm>
          <a:off x="2407920" y="3653158"/>
          <a:ext cx="5618479" cy="601976"/>
        </a:xfrm>
        <a:prstGeom prst="rect">
          <a:avLst/>
        </a:prstGeom>
        <a:solidFill>
          <a:schemeClr val="lt1">
            <a:alpha val="90000"/>
            <a:hueOff val="0"/>
            <a:satOff val="0"/>
            <a:lumOff val="0"/>
            <a:alphaOff val="0"/>
          </a:schemeClr>
        </a:solidFill>
        <a:ln w="9525" cap="flat" cmpd="sng" algn="ctr">
          <a:solidFill>
            <a:schemeClr val="accent3">
              <a:hueOff val="428568"/>
              <a:satOff val="-48092"/>
              <a:lumOff val="8236"/>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Cultural consultants</a:t>
          </a:r>
        </a:p>
      </dsp:txBody>
      <dsp:txXfrm>
        <a:off x="2407920" y="3653158"/>
        <a:ext cx="5618479" cy="6019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628DD-F6A9-C64D-9A86-B380BB7B4533}" type="datetimeFigureOut">
              <a:rPr lang="en-US" smtClean="0"/>
              <a:t>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C1219-BA37-2143-9E2D-C1DB46AE4DF4}" type="slidenum">
              <a:rPr lang="en-US" smtClean="0"/>
              <a:t>‹#›</a:t>
            </a:fld>
            <a:endParaRPr lang="en-US" dirty="0"/>
          </a:p>
        </p:txBody>
      </p:sp>
    </p:spTree>
    <p:extLst>
      <p:ext uri="{BB962C8B-B14F-4D97-AF65-F5344CB8AC3E}">
        <p14:creationId xmlns:p14="http://schemas.microsoft.com/office/powerpoint/2010/main" val="39257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CC1219-BA37-2143-9E2D-C1DB46AE4DF4}" type="slidenum">
              <a:rPr lang="en-US" smtClean="0"/>
              <a:t>1</a:t>
            </a:fld>
            <a:endParaRPr lang="en-US" dirty="0"/>
          </a:p>
        </p:txBody>
      </p:sp>
    </p:spTree>
    <p:extLst>
      <p:ext uri="{BB962C8B-B14F-4D97-AF65-F5344CB8AC3E}">
        <p14:creationId xmlns:p14="http://schemas.microsoft.com/office/powerpoint/2010/main" val="67369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10</a:t>
            </a:fld>
            <a:endParaRPr lang="en-US" dirty="0"/>
          </a:p>
        </p:txBody>
      </p:sp>
    </p:spTree>
    <p:extLst>
      <p:ext uri="{BB962C8B-B14F-4D97-AF65-F5344CB8AC3E}">
        <p14:creationId xmlns:p14="http://schemas.microsoft.com/office/powerpoint/2010/main" val="115711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11</a:t>
            </a:fld>
            <a:endParaRPr lang="en-US" dirty="0"/>
          </a:p>
        </p:txBody>
      </p:sp>
    </p:spTree>
    <p:extLst>
      <p:ext uri="{BB962C8B-B14F-4D97-AF65-F5344CB8AC3E}">
        <p14:creationId xmlns:p14="http://schemas.microsoft.com/office/powerpoint/2010/main" val="183251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12</a:t>
            </a:fld>
            <a:endParaRPr lang="en-US" dirty="0"/>
          </a:p>
        </p:txBody>
      </p:sp>
    </p:spTree>
    <p:extLst>
      <p:ext uri="{BB962C8B-B14F-4D97-AF65-F5344CB8AC3E}">
        <p14:creationId xmlns:p14="http://schemas.microsoft.com/office/powerpoint/2010/main" val="217002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13</a:t>
            </a:fld>
            <a:endParaRPr lang="en-US" dirty="0"/>
          </a:p>
        </p:txBody>
      </p:sp>
    </p:spTree>
    <p:extLst>
      <p:ext uri="{BB962C8B-B14F-4D97-AF65-F5344CB8AC3E}">
        <p14:creationId xmlns:p14="http://schemas.microsoft.com/office/powerpoint/2010/main" val="294624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15</a:t>
            </a:fld>
            <a:endParaRPr lang="en-US" dirty="0"/>
          </a:p>
        </p:txBody>
      </p:sp>
    </p:spTree>
    <p:extLst>
      <p:ext uri="{BB962C8B-B14F-4D97-AF65-F5344CB8AC3E}">
        <p14:creationId xmlns:p14="http://schemas.microsoft.com/office/powerpoint/2010/main" val="425615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2</a:t>
            </a:fld>
            <a:endParaRPr lang="en-US" dirty="0"/>
          </a:p>
        </p:txBody>
      </p:sp>
    </p:spTree>
    <p:extLst>
      <p:ext uri="{BB962C8B-B14F-4D97-AF65-F5344CB8AC3E}">
        <p14:creationId xmlns:p14="http://schemas.microsoft.com/office/powerpoint/2010/main" val="368132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3</a:t>
            </a:fld>
            <a:endParaRPr lang="en-US" dirty="0"/>
          </a:p>
        </p:txBody>
      </p:sp>
    </p:spTree>
    <p:extLst>
      <p:ext uri="{BB962C8B-B14F-4D97-AF65-F5344CB8AC3E}">
        <p14:creationId xmlns:p14="http://schemas.microsoft.com/office/powerpoint/2010/main" val="296197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4</a:t>
            </a:fld>
            <a:endParaRPr lang="en-US" dirty="0"/>
          </a:p>
        </p:txBody>
      </p:sp>
    </p:spTree>
    <p:extLst>
      <p:ext uri="{BB962C8B-B14F-4D97-AF65-F5344CB8AC3E}">
        <p14:creationId xmlns:p14="http://schemas.microsoft.com/office/powerpoint/2010/main" val="23919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5</a:t>
            </a:fld>
            <a:endParaRPr lang="en-US" dirty="0"/>
          </a:p>
        </p:txBody>
      </p:sp>
    </p:spTree>
    <p:extLst>
      <p:ext uri="{BB962C8B-B14F-4D97-AF65-F5344CB8AC3E}">
        <p14:creationId xmlns:p14="http://schemas.microsoft.com/office/powerpoint/2010/main" val="267847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6</a:t>
            </a:fld>
            <a:endParaRPr lang="en-US" dirty="0"/>
          </a:p>
        </p:txBody>
      </p:sp>
    </p:spTree>
    <p:extLst>
      <p:ext uri="{BB962C8B-B14F-4D97-AF65-F5344CB8AC3E}">
        <p14:creationId xmlns:p14="http://schemas.microsoft.com/office/powerpoint/2010/main" val="64901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7</a:t>
            </a:fld>
            <a:endParaRPr lang="en-US" dirty="0"/>
          </a:p>
        </p:txBody>
      </p:sp>
    </p:spTree>
    <p:extLst>
      <p:ext uri="{BB962C8B-B14F-4D97-AF65-F5344CB8AC3E}">
        <p14:creationId xmlns:p14="http://schemas.microsoft.com/office/powerpoint/2010/main" val="167974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8</a:t>
            </a:fld>
            <a:endParaRPr lang="en-US" dirty="0"/>
          </a:p>
        </p:txBody>
      </p:sp>
    </p:spTree>
    <p:extLst>
      <p:ext uri="{BB962C8B-B14F-4D97-AF65-F5344CB8AC3E}">
        <p14:creationId xmlns:p14="http://schemas.microsoft.com/office/powerpoint/2010/main" val="168780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9</a:t>
            </a:fld>
            <a:endParaRPr lang="en-US" dirty="0"/>
          </a:p>
        </p:txBody>
      </p:sp>
    </p:spTree>
    <p:extLst>
      <p:ext uri="{BB962C8B-B14F-4D97-AF65-F5344CB8AC3E}">
        <p14:creationId xmlns:p14="http://schemas.microsoft.com/office/powerpoint/2010/main" val="95927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40ABB-64EC-7244-A1FB-8F585BBB563D}" type="datetime1">
              <a:rPr lang="en-US" smtClean="0"/>
              <a:t>2/5/20</a:t>
            </a:fld>
            <a:endParaRPr lang="en-US" dirty="0"/>
          </a:p>
        </p:txBody>
      </p:sp>
      <p:sp>
        <p:nvSpPr>
          <p:cNvPr id="5" name="Footer Placeholder 4"/>
          <p:cNvSpPr>
            <a:spLocks noGrp="1"/>
          </p:cNvSpPr>
          <p:nvPr>
            <p:ph type="ftr" sz="quarter" idx="11"/>
          </p:nvPr>
        </p:nvSpPr>
        <p:spPr/>
        <p:txBody>
          <a:bodyPr/>
          <a:lstStyle/>
          <a:p>
            <a:r>
              <a:rPr lang="en-US" dirty="0"/>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333299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BA833-021A-7640-9BA0-3BA37404EC40}" type="datetime1">
              <a:rPr lang="en-US" smtClean="0"/>
              <a:t>2/5/20</a:t>
            </a:fld>
            <a:endParaRPr lang="en-US" dirty="0"/>
          </a:p>
        </p:txBody>
      </p:sp>
      <p:sp>
        <p:nvSpPr>
          <p:cNvPr id="8" name="Footer Placeholder 7"/>
          <p:cNvSpPr>
            <a:spLocks noGrp="1"/>
          </p:cNvSpPr>
          <p:nvPr>
            <p:ph type="ftr" sz="quarter" idx="11"/>
          </p:nvPr>
        </p:nvSpPr>
        <p:spPr/>
        <p:txBody>
          <a:bodyPr/>
          <a:lstStyle/>
          <a:p>
            <a:r>
              <a:rPr lang="en-US" dirty="0"/>
              <a:t>Ethics in International SW</a:t>
            </a:r>
          </a:p>
        </p:txBody>
      </p:sp>
      <p:sp>
        <p:nvSpPr>
          <p:cNvPr id="9" name="Slide Number Placeholder 8"/>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36403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1DDB7-6BC9-BB42-B40C-0125A48EC8ED}" type="datetime1">
              <a:rPr lang="en-US" smtClean="0"/>
              <a:t>2/5/20</a:t>
            </a:fld>
            <a:endParaRPr lang="en-US" dirty="0"/>
          </a:p>
        </p:txBody>
      </p:sp>
      <p:sp>
        <p:nvSpPr>
          <p:cNvPr id="8" name="Footer Placeholder 7"/>
          <p:cNvSpPr>
            <a:spLocks noGrp="1"/>
          </p:cNvSpPr>
          <p:nvPr>
            <p:ph type="ftr" sz="quarter" idx="11"/>
          </p:nvPr>
        </p:nvSpPr>
        <p:spPr/>
        <p:txBody>
          <a:bodyPr/>
          <a:lstStyle/>
          <a:p>
            <a:r>
              <a:rPr lang="en-US" dirty="0"/>
              <a:t>Ethics in International SW</a:t>
            </a:r>
          </a:p>
        </p:txBody>
      </p:sp>
      <p:sp>
        <p:nvSpPr>
          <p:cNvPr id="9" name="Slide Number Placeholder 8"/>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231048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p:cNvSpPr>
            <a:spLocks noGrp="1"/>
          </p:cNvSpPr>
          <p:nvPr>
            <p:ph type="ftr" sz="quarter" idx="11"/>
          </p:nvPr>
        </p:nvSpPr>
        <p:spPr/>
        <p:txBody>
          <a:bodyPr/>
          <a:lstStyle/>
          <a:p>
            <a:r>
              <a:rPr lang="en-US" dirty="0"/>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54700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83D46-3AF5-2148-9747-58DB6425F556}" type="datetime1">
              <a:rPr lang="en-US" smtClean="0"/>
              <a:t>2/5/20</a:t>
            </a:fld>
            <a:endParaRPr lang="en-US" dirty="0"/>
          </a:p>
        </p:txBody>
      </p:sp>
      <p:sp>
        <p:nvSpPr>
          <p:cNvPr id="5" name="Footer Placeholder 4"/>
          <p:cNvSpPr>
            <a:spLocks noGrp="1"/>
          </p:cNvSpPr>
          <p:nvPr>
            <p:ph type="ftr" sz="quarter" idx="11"/>
          </p:nvPr>
        </p:nvSpPr>
        <p:spPr/>
        <p:txBody>
          <a:bodyPr/>
          <a:lstStyle/>
          <a:p>
            <a:r>
              <a:rPr lang="en-US" dirty="0"/>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236281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D9B36BF-7E7A-5D4D-B4D0-2B11B1DBB9D8}" type="datetime1">
              <a:rPr lang="en-US" smtClean="0"/>
              <a:t>2/5/20</a:t>
            </a:fld>
            <a:endParaRPr lang="en-US" dirty="0"/>
          </a:p>
        </p:txBody>
      </p:sp>
      <p:sp>
        <p:nvSpPr>
          <p:cNvPr id="9" name="Footer Placeholder 8"/>
          <p:cNvSpPr>
            <a:spLocks noGrp="1"/>
          </p:cNvSpPr>
          <p:nvPr>
            <p:ph type="ftr" sz="quarter" idx="11"/>
          </p:nvPr>
        </p:nvSpPr>
        <p:spPr/>
        <p:txBody>
          <a:bodyPr/>
          <a:lstStyle/>
          <a:p>
            <a:r>
              <a:rPr lang="en-US" dirty="0"/>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133044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9D70BA9-CE49-AA41-9D75-AAC77D4682F8}" type="datetime1">
              <a:rPr lang="en-US" smtClean="0"/>
              <a:t>2/5/20</a:t>
            </a:fld>
            <a:endParaRPr lang="en-US" dirty="0"/>
          </a:p>
        </p:txBody>
      </p:sp>
      <p:sp>
        <p:nvSpPr>
          <p:cNvPr id="11" name="Footer Placeholder 10"/>
          <p:cNvSpPr>
            <a:spLocks noGrp="1"/>
          </p:cNvSpPr>
          <p:nvPr>
            <p:ph type="ftr" sz="quarter" idx="11"/>
          </p:nvPr>
        </p:nvSpPr>
        <p:spPr/>
        <p:txBody>
          <a:bodyPr/>
          <a:lstStyle/>
          <a:p>
            <a:r>
              <a:rPr lang="en-US" dirty="0"/>
              <a:t>Ethics in International SW</a:t>
            </a:r>
          </a:p>
        </p:txBody>
      </p:sp>
      <p:sp>
        <p:nvSpPr>
          <p:cNvPr id="12" name="Slide Number Placeholder 11"/>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196271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E7A692B-180E-D240-A19B-96B20C33A76F}" type="datetime1">
              <a:rPr lang="en-US" smtClean="0"/>
              <a:t>2/5/20</a:t>
            </a:fld>
            <a:endParaRPr lang="en-US" dirty="0"/>
          </a:p>
        </p:txBody>
      </p:sp>
      <p:sp>
        <p:nvSpPr>
          <p:cNvPr id="7" name="Footer Placeholder 6"/>
          <p:cNvSpPr>
            <a:spLocks noGrp="1"/>
          </p:cNvSpPr>
          <p:nvPr>
            <p:ph type="ftr" sz="quarter" idx="11"/>
          </p:nvPr>
        </p:nvSpPr>
        <p:spPr/>
        <p:txBody>
          <a:bodyPr/>
          <a:lstStyle/>
          <a:p>
            <a:r>
              <a:rPr lang="en-US" dirty="0"/>
              <a:t>Ethics in International SW</a:t>
            </a:r>
          </a:p>
        </p:txBody>
      </p:sp>
      <p:sp>
        <p:nvSpPr>
          <p:cNvPr id="8" name="Slide Number Placeholder 7"/>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411632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04EBAF-AD46-914D-B05C-0FDE1AB34B51}" type="datetime1">
              <a:rPr lang="en-US" smtClean="0"/>
              <a:t>2/5/20</a:t>
            </a:fld>
            <a:endParaRPr lang="en-US" dirty="0"/>
          </a:p>
        </p:txBody>
      </p:sp>
      <p:sp>
        <p:nvSpPr>
          <p:cNvPr id="6" name="Footer Placeholder 5"/>
          <p:cNvSpPr>
            <a:spLocks noGrp="1"/>
          </p:cNvSpPr>
          <p:nvPr>
            <p:ph type="ftr" sz="quarter" idx="11"/>
          </p:nvPr>
        </p:nvSpPr>
        <p:spPr/>
        <p:txBody>
          <a:bodyPr/>
          <a:lstStyle/>
          <a:p>
            <a:r>
              <a:rPr lang="en-US" dirty="0"/>
              <a:t>Ethics in International SW</a:t>
            </a:r>
          </a:p>
        </p:txBody>
      </p:sp>
      <p:sp>
        <p:nvSpPr>
          <p:cNvPr id="7" name="Slide Number Placeholder 6"/>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360205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89885AA-DA03-784C-8E78-F9D56DC7B1E9}" type="datetime1">
              <a:rPr lang="en-US" smtClean="0"/>
              <a:t>2/5/20</a:t>
            </a:fld>
            <a:endParaRPr lang="en-US" dirty="0"/>
          </a:p>
        </p:txBody>
      </p:sp>
      <p:sp>
        <p:nvSpPr>
          <p:cNvPr id="9" name="Footer Placeholder 8"/>
          <p:cNvSpPr>
            <a:spLocks noGrp="1"/>
          </p:cNvSpPr>
          <p:nvPr>
            <p:ph type="ftr" sz="quarter" idx="11"/>
          </p:nvPr>
        </p:nvSpPr>
        <p:spPr/>
        <p:txBody>
          <a:bodyPr/>
          <a:lstStyle/>
          <a:p>
            <a:r>
              <a:rPr lang="en-US" dirty="0"/>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145294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B843051-B196-0345-A1FF-5761CE8DFFB6}" type="datetime1">
              <a:rPr lang="en-US" smtClean="0"/>
              <a:t>2/5/20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dirty="0"/>
          </a:p>
        </p:txBody>
      </p:sp>
    </p:spTree>
    <p:extLst>
      <p:ext uri="{BB962C8B-B14F-4D97-AF65-F5344CB8AC3E}">
        <p14:creationId xmlns:p14="http://schemas.microsoft.com/office/powerpoint/2010/main" val="32062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DEB7815-380A-634E-9F4D-D352D297BA6D}" type="datetime1">
              <a:rPr lang="en-US" smtClean="0"/>
              <a:t>2/5/20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dirty="0"/>
              <a:t>Ethics in International SW</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50DE559-42DF-C644-B4CD-E16C738E75A3}" type="slidenum">
              <a:rPr lang="en-US" smtClean="0"/>
              <a:t>‹#›</a:t>
            </a:fld>
            <a:endParaRPr lang="en-US" dirty="0"/>
          </a:p>
        </p:txBody>
      </p:sp>
    </p:spTree>
    <p:extLst>
      <p:ext uri="{BB962C8B-B14F-4D97-AF65-F5344CB8AC3E}">
        <p14:creationId xmlns:p14="http://schemas.microsoft.com/office/powerpoint/2010/main" val="13702127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praguephoto.com/"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clipartpanda.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us.oup.com/" TargetMode="External"/><Relationship Id="rId2" Type="http://schemas.openxmlformats.org/officeDocument/2006/relationships/hyperlink" Target="https://global.oup.com/academic/product/ethics-and-values-in-social-work-9780190678111?cc=us&amp;lang=en&amp;" TargetMode="External"/><Relationship Id="rId1" Type="http://schemas.openxmlformats.org/officeDocument/2006/relationships/slideLayout" Target="../slideLayouts/slideLayout2.xml"/><Relationship Id="rId6" Type="http://schemas.openxmlformats.org/officeDocument/2006/relationships/hyperlink" Target="http://www.globalization101.org/issues-in-depth" TargetMode="External"/><Relationship Id="rId5" Type="http://schemas.openxmlformats.org/officeDocument/2006/relationships/hyperlink" Target="https://www.ifsw.org/global-social-work-statement-of-ethical-principles" TargetMode="External"/><Relationship Id="rId4" Type="http://schemas.openxmlformats.org/officeDocument/2006/relationships/hyperlink" Target="https://www.routledge.com/The-Routledge-Handbook-of-Social-Work-Ethics-and-Values/Marson-Jr/p/book/978113834393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ocialworkers.org/About/Ethics/Code-of-Ethics/Code-of-Ethics-Englis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ocialworkers.org/Practice/Practice-Standards-Guidelin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50D4-40C2-904C-992F-85AF91C37750}"/>
              </a:ext>
            </a:extLst>
          </p:cNvPr>
          <p:cNvSpPr>
            <a:spLocks noGrp="1"/>
          </p:cNvSpPr>
          <p:nvPr>
            <p:ph type="ctrTitle"/>
          </p:nvPr>
        </p:nvSpPr>
        <p:spPr>
          <a:xfrm>
            <a:off x="709127" y="1458410"/>
            <a:ext cx="7772400" cy="2276192"/>
          </a:xfrm>
        </p:spPr>
        <p:txBody>
          <a:bodyPr>
            <a:noAutofit/>
          </a:bodyPr>
          <a:lstStyle/>
          <a:p>
            <a:pPr algn="ctr"/>
            <a:r>
              <a:rPr lang="en-US" sz="3600" dirty="0">
                <a:latin typeface="Arial" panose="020B0604020202020204" pitchFamily="34" charset="0"/>
                <a:cs typeface="Arial" panose="020B0604020202020204" pitchFamily="34" charset="0"/>
              </a:rPr>
              <a:t>BPD Conference</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Beyond 2020 -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t>
            </a:r>
            <a:r>
              <a:rPr lang="en-US" sz="3600" dirty="0"/>
              <a:t>Educating Students for Ethical International Social Work Practice </a:t>
            </a:r>
            <a:r>
              <a:rPr lang="en-US" sz="3600" b="1"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9ECE31D-B674-5C4F-AC24-6B05A227E8EB}"/>
              </a:ext>
            </a:extLst>
          </p:cNvPr>
          <p:cNvSpPr>
            <a:spLocks noGrp="1"/>
          </p:cNvSpPr>
          <p:nvPr>
            <p:ph type="subTitle" idx="1"/>
          </p:nvPr>
        </p:nvSpPr>
        <p:spPr>
          <a:xfrm>
            <a:off x="1852591" y="4319629"/>
            <a:ext cx="6754200" cy="1380393"/>
          </a:xfrm>
        </p:spPr>
        <p:txBody>
          <a:bodyPr>
            <a:noAutofit/>
          </a:bodyPr>
          <a:lstStyle/>
          <a:p>
            <a:r>
              <a:rPr lang="en-US" sz="2000" b="1" dirty="0">
                <a:solidFill>
                  <a:srgbClr val="FFFF00"/>
                </a:solidFill>
                <a:latin typeface="Arial" panose="020B0604020202020204" pitchFamily="34" charset="0"/>
                <a:cs typeface="Arial" panose="020B0604020202020204" pitchFamily="34" charset="0"/>
              </a:rPr>
              <a:t>Dawn Hobdy, LICSW, Director, Office of Ethics and Professional Review, NASW [DHobdy@naswdc.org]</a:t>
            </a:r>
          </a:p>
          <a:p>
            <a:r>
              <a:rPr lang="en-US" sz="2000" b="1" dirty="0">
                <a:solidFill>
                  <a:srgbClr val="FFFF00"/>
                </a:solidFill>
                <a:latin typeface="Arial" panose="020B0604020202020204" pitchFamily="34" charset="0"/>
                <a:cs typeface="Arial" panose="020B0604020202020204" pitchFamily="34" charset="0"/>
              </a:rPr>
              <a:t>Allan Barsky, PhD, JD, Sandler School of Social Work, Florida Atlantic University [Barsky@Barsky.org]</a:t>
            </a:r>
          </a:p>
        </p:txBody>
      </p:sp>
      <p:sp>
        <p:nvSpPr>
          <p:cNvPr id="4" name="TextBox 3">
            <a:extLst>
              <a:ext uri="{FF2B5EF4-FFF2-40B4-BE49-F238E27FC236}">
                <a16:creationId xmlns:a16="http://schemas.microsoft.com/office/drawing/2014/main" id="{3D5BEB45-CF9C-304F-9AEA-08F1F9E8E986}"/>
              </a:ext>
            </a:extLst>
          </p:cNvPr>
          <p:cNvSpPr txBox="1"/>
          <p:nvPr/>
        </p:nvSpPr>
        <p:spPr>
          <a:xfrm>
            <a:off x="9383773" y="3667691"/>
            <a:ext cx="2680677" cy="923330"/>
          </a:xfrm>
          <a:prstGeom prst="rect">
            <a:avLst/>
          </a:prstGeom>
          <a:noFill/>
        </p:spPr>
        <p:txBody>
          <a:bodyPr wrap="square" rtlCol="0">
            <a:spAutoFit/>
          </a:bodyPr>
          <a:lstStyle/>
          <a:p>
            <a:r>
              <a:rPr lang="en-US" dirty="0"/>
              <a:t>March 20, 2020 </a:t>
            </a:r>
          </a:p>
          <a:p>
            <a:r>
              <a:rPr lang="en-US" dirty="0"/>
              <a:t>1:45 to 3: PM</a:t>
            </a:r>
          </a:p>
          <a:p>
            <a:r>
              <a:rPr lang="en-US" dirty="0"/>
              <a:t>Birmingham, AL</a:t>
            </a:r>
          </a:p>
        </p:txBody>
      </p:sp>
      <p:pic>
        <p:nvPicPr>
          <p:cNvPr id="7" name="Picture 4" descr="http://www.geodus.com/globe-map/tresgrand/columbus-duplex_403441.jpg">
            <a:extLst>
              <a:ext uri="{FF2B5EF4-FFF2-40B4-BE49-F238E27FC236}">
                <a16:creationId xmlns:a16="http://schemas.microsoft.com/office/drawing/2014/main" id="{BE7558BD-5478-B649-94A9-48E9EA03C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821" y="793922"/>
            <a:ext cx="2298583" cy="2815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eaprefer.org/images/logo_nasw.gif">
            <a:extLst>
              <a:ext uri="{FF2B5EF4-FFF2-40B4-BE49-F238E27FC236}">
                <a16:creationId xmlns:a16="http://schemas.microsoft.com/office/drawing/2014/main" id="{11B42649-6C2C-EF41-9D89-33B8DAAF5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27" y="4302493"/>
            <a:ext cx="1545265" cy="707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forbesimg.com/media/lists/colleges/florida-atlantic-university_416x416.jpg">
            <a:extLst>
              <a:ext uri="{FF2B5EF4-FFF2-40B4-BE49-F238E27FC236}">
                <a16:creationId xmlns:a16="http://schemas.microsoft.com/office/drawing/2014/main" id="{1977D9D9-C827-A141-A661-84F7BAE3B0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452" b="25086"/>
          <a:stretch/>
        </p:blipFill>
        <p:spPr bwMode="auto">
          <a:xfrm>
            <a:off x="137627" y="5135167"/>
            <a:ext cx="1545265" cy="6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1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27ED-3776-E04B-BE26-DCF36FB8518E}"/>
              </a:ext>
            </a:extLst>
          </p:cNvPr>
          <p:cNvSpPr>
            <a:spLocks noGrp="1"/>
          </p:cNvSpPr>
          <p:nvPr>
            <p:ph type="title"/>
          </p:nvPr>
        </p:nvSpPr>
        <p:spPr/>
        <p:txBody>
          <a:bodyPr/>
          <a:lstStyle/>
          <a:p>
            <a:r>
              <a:rPr lang="en-US" dirty="0"/>
              <a:t>Case 6: Emergencies</a:t>
            </a:r>
          </a:p>
        </p:txBody>
      </p:sp>
      <p:sp>
        <p:nvSpPr>
          <p:cNvPr id="3" name="Content Placeholder 2">
            <a:extLst>
              <a:ext uri="{FF2B5EF4-FFF2-40B4-BE49-F238E27FC236}">
                <a16:creationId xmlns:a16="http://schemas.microsoft.com/office/drawing/2014/main" id="{D394BBC3-E469-7549-A833-1866CB56A4B6}"/>
              </a:ext>
            </a:extLst>
          </p:cNvPr>
          <p:cNvSpPr>
            <a:spLocks noGrp="1"/>
          </p:cNvSpPr>
          <p:nvPr>
            <p:ph idx="1"/>
          </p:nvPr>
        </p:nvSpPr>
        <p:spPr>
          <a:xfrm>
            <a:off x="3859828" y="686645"/>
            <a:ext cx="5020732" cy="5120640"/>
          </a:xfrm>
        </p:spPr>
        <p:txBody>
          <a:bodyPr>
            <a:normAutofit/>
          </a:bodyPr>
          <a:lstStyle/>
          <a:p>
            <a:r>
              <a:rPr lang="en-US" sz="2800" dirty="0"/>
              <a:t>Quincy provides counseling via teleconferencing to clients in Estonia.</a:t>
            </a:r>
          </a:p>
          <a:p>
            <a:r>
              <a:rPr lang="en-US" sz="2800" dirty="0"/>
              <a:t>One of Quincy’s clients, Kaspar, discloses plans to bomb an abortion clinic (without saying which one).</a:t>
            </a:r>
          </a:p>
          <a:p>
            <a:r>
              <a:rPr lang="en-US" sz="2800" dirty="0"/>
              <a:t>Kaspar terminates videoconference without notice and does not return Quincy’s calls or messages.</a:t>
            </a:r>
          </a:p>
        </p:txBody>
      </p:sp>
      <p:sp>
        <p:nvSpPr>
          <p:cNvPr id="4" name="Date Placeholder 3">
            <a:extLst>
              <a:ext uri="{FF2B5EF4-FFF2-40B4-BE49-F238E27FC236}">
                <a16:creationId xmlns:a16="http://schemas.microsoft.com/office/drawing/2014/main" id="{D63B31D5-666A-8145-B84C-73DD5ACBAD34}"/>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3795D452-D5DF-C047-A19B-FC1C8D9ACD2D}"/>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1DEE6219-83F8-FB43-B6EF-BE775875E26B}"/>
              </a:ext>
            </a:extLst>
          </p:cNvPr>
          <p:cNvSpPr>
            <a:spLocks noGrp="1"/>
          </p:cNvSpPr>
          <p:nvPr>
            <p:ph type="sldNum" sz="quarter" idx="12"/>
          </p:nvPr>
        </p:nvSpPr>
        <p:spPr/>
        <p:txBody>
          <a:bodyPr/>
          <a:lstStyle/>
          <a:p>
            <a:fld id="{C50DE559-42DF-C644-B4CD-E16C738E75A3}" type="slidenum">
              <a:rPr lang="en-US" smtClean="0"/>
              <a:t>10</a:t>
            </a:fld>
            <a:endParaRPr lang="en-US" dirty="0"/>
          </a:p>
        </p:txBody>
      </p:sp>
      <p:pic>
        <p:nvPicPr>
          <p:cNvPr id="5122" name="Picture 2" descr="https://www.polkcountyiowa.gov/media/9965/stereotypical-bomb.jpg">
            <a:extLst>
              <a:ext uri="{FF2B5EF4-FFF2-40B4-BE49-F238E27FC236}">
                <a16:creationId xmlns:a16="http://schemas.microsoft.com/office/drawing/2014/main" id="{F26F8B76-65E6-1949-94C9-A64144653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136954" y="1752112"/>
            <a:ext cx="4495800" cy="29897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CE0149C-21B2-E24E-B8EA-DFF86B58AAC2}"/>
              </a:ext>
            </a:extLst>
          </p:cNvPr>
          <p:cNvSpPr/>
          <p:nvPr/>
        </p:nvSpPr>
        <p:spPr>
          <a:xfrm>
            <a:off x="9025468" y="4891159"/>
            <a:ext cx="2709332" cy="738664"/>
          </a:xfrm>
          <a:prstGeom prst="rect">
            <a:avLst/>
          </a:prstGeom>
        </p:spPr>
        <p:txBody>
          <a:bodyPr wrap="square">
            <a:spAutoFit/>
          </a:bodyPr>
          <a:lstStyle/>
          <a:p>
            <a:r>
              <a:rPr lang="en-US" sz="1050" dirty="0"/>
              <a:t>Photo Source: https://www.polkcountyiowa.gov/emergency-management/emergency-preparedness/be-informed/bomb-threats/</a:t>
            </a:r>
          </a:p>
        </p:txBody>
      </p:sp>
    </p:spTree>
    <p:extLst>
      <p:ext uri="{BB962C8B-B14F-4D97-AF65-F5344CB8AC3E}">
        <p14:creationId xmlns:p14="http://schemas.microsoft.com/office/powerpoint/2010/main" val="313148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4094-FC1A-7F4B-873E-04F49C003449}"/>
              </a:ext>
            </a:extLst>
          </p:cNvPr>
          <p:cNvSpPr>
            <a:spLocks noGrp="1"/>
          </p:cNvSpPr>
          <p:nvPr>
            <p:ph type="title"/>
          </p:nvPr>
        </p:nvSpPr>
        <p:spPr/>
        <p:txBody>
          <a:bodyPr/>
          <a:lstStyle/>
          <a:p>
            <a:r>
              <a:rPr lang="en-US" dirty="0"/>
              <a:t>Case 7: Overseas Advocacy</a:t>
            </a:r>
          </a:p>
        </p:txBody>
      </p:sp>
      <p:sp>
        <p:nvSpPr>
          <p:cNvPr id="3" name="Content Placeholder 2">
            <a:extLst>
              <a:ext uri="{FF2B5EF4-FFF2-40B4-BE49-F238E27FC236}">
                <a16:creationId xmlns:a16="http://schemas.microsoft.com/office/drawing/2014/main" id="{C6A443CC-141D-C04F-96B0-EA0970F971CF}"/>
              </a:ext>
            </a:extLst>
          </p:cNvPr>
          <p:cNvSpPr>
            <a:spLocks noGrp="1"/>
          </p:cNvSpPr>
          <p:nvPr>
            <p:ph idx="1"/>
          </p:nvPr>
        </p:nvSpPr>
        <p:spPr>
          <a:xfrm>
            <a:off x="3514725" y="664083"/>
            <a:ext cx="5114925" cy="5492242"/>
          </a:xfrm>
        </p:spPr>
        <p:txBody>
          <a:bodyPr>
            <a:noAutofit/>
          </a:bodyPr>
          <a:lstStyle/>
          <a:p>
            <a:r>
              <a:rPr lang="en-US" sz="2400" dirty="0"/>
              <a:t>Verna, an American SW working with a humanitarian aid group in South Sudan, has concerns about girls having access to education</a:t>
            </a:r>
          </a:p>
          <a:p>
            <a:r>
              <a:rPr lang="en-US" sz="2400" dirty="0"/>
              <a:t>Notes girls are more likely to die in pregnancy than to graduate primary school</a:t>
            </a:r>
          </a:p>
          <a:p>
            <a:r>
              <a:rPr lang="en-US" sz="2400" dirty="0"/>
              <a:t>Verna proposes nonviolent social action to promote education access</a:t>
            </a:r>
          </a:p>
          <a:p>
            <a:r>
              <a:rPr lang="en-US" sz="2400" dirty="0"/>
              <a:t>Some colleagues accuse Verna of cultural colonialism and chauvinism</a:t>
            </a:r>
          </a:p>
          <a:p>
            <a:r>
              <a:rPr lang="en-US" sz="2400" dirty="0"/>
              <a:t>Some community members believe education for girls goes against traditional values and religious beliefs</a:t>
            </a:r>
          </a:p>
        </p:txBody>
      </p:sp>
      <p:sp>
        <p:nvSpPr>
          <p:cNvPr id="4" name="Date Placeholder 3">
            <a:extLst>
              <a:ext uri="{FF2B5EF4-FFF2-40B4-BE49-F238E27FC236}">
                <a16:creationId xmlns:a16="http://schemas.microsoft.com/office/drawing/2014/main" id="{1704B6C4-F624-3A47-BFC8-515752B44574}"/>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EB2184DF-F344-634C-97EF-2AC8741548C3}"/>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CF3829E8-2CFB-8441-A78F-EAD47E932A27}"/>
              </a:ext>
            </a:extLst>
          </p:cNvPr>
          <p:cNvSpPr>
            <a:spLocks noGrp="1"/>
          </p:cNvSpPr>
          <p:nvPr>
            <p:ph type="sldNum" sz="quarter" idx="12"/>
          </p:nvPr>
        </p:nvSpPr>
        <p:spPr/>
        <p:txBody>
          <a:bodyPr/>
          <a:lstStyle/>
          <a:p>
            <a:fld id="{C50DE559-42DF-C644-B4CD-E16C738E75A3}" type="slidenum">
              <a:rPr lang="en-US" smtClean="0"/>
              <a:t>11</a:t>
            </a:fld>
            <a:endParaRPr lang="en-US" dirty="0"/>
          </a:p>
        </p:txBody>
      </p:sp>
      <p:pic>
        <p:nvPicPr>
          <p:cNvPr id="6146" name="Picture 2" descr="http://www.spraguephoto.com/stock-photos/6434-Children-at-the-Comboni-school,-Narus,-South-Sudan,-Sudan.%7C8916.jpg">
            <a:extLst>
              <a:ext uri="{FF2B5EF4-FFF2-40B4-BE49-F238E27FC236}">
                <a16:creationId xmlns:a16="http://schemas.microsoft.com/office/drawing/2014/main" id="{197AFA88-5468-3442-9A75-0ACCA806D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067" y="2201333"/>
            <a:ext cx="3190860" cy="2610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D0C995-1CFE-3E4A-A8B1-C57FEBE8C8A4}"/>
              </a:ext>
            </a:extLst>
          </p:cNvPr>
          <p:cNvSpPr txBox="1"/>
          <p:nvPr/>
        </p:nvSpPr>
        <p:spPr>
          <a:xfrm>
            <a:off x="8629650" y="5012267"/>
            <a:ext cx="2631017" cy="261610"/>
          </a:xfrm>
          <a:prstGeom prst="rect">
            <a:avLst/>
          </a:prstGeom>
          <a:noFill/>
        </p:spPr>
        <p:txBody>
          <a:bodyPr wrap="square" rtlCol="0">
            <a:spAutoFit/>
          </a:bodyPr>
          <a:lstStyle/>
          <a:p>
            <a:r>
              <a:rPr lang="en-US" sz="1100" dirty="0"/>
              <a:t>Photo Source: </a:t>
            </a:r>
            <a:r>
              <a:rPr lang="en-US" sz="1100" dirty="0">
                <a:hlinkClick r:id="rId4"/>
              </a:rPr>
              <a:t>www.SpraguePhoto.com</a:t>
            </a:r>
            <a:endParaRPr lang="en-US" sz="1100" dirty="0"/>
          </a:p>
        </p:txBody>
      </p:sp>
    </p:spTree>
    <p:extLst>
      <p:ext uri="{BB962C8B-B14F-4D97-AF65-F5344CB8AC3E}">
        <p14:creationId xmlns:p14="http://schemas.microsoft.com/office/powerpoint/2010/main" val="24236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999-DB74-C44B-876A-4AED630D6704}"/>
              </a:ext>
            </a:extLst>
          </p:cNvPr>
          <p:cNvSpPr>
            <a:spLocks noGrp="1"/>
          </p:cNvSpPr>
          <p:nvPr>
            <p:ph type="title"/>
          </p:nvPr>
        </p:nvSpPr>
        <p:spPr/>
        <p:txBody>
          <a:bodyPr/>
          <a:lstStyle/>
          <a:p>
            <a:r>
              <a:rPr lang="en-US" dirty="0"/>
              <a:t>Approaches to Consider </a:t>
            </a:r>
          </a:p>
        </p:txBody>
      </p:sp>
      <p:graphicFrame>
        <p:nvGraphicFramePr>
          <p:cNvPr id="7" name="Content Placeholder 6">
            <a:extLst>
              <a:ext uri="{FF2B5EF4-FFF2-40B4-BE49-F238E27FC236}">
                <a16:creationId xmlns:a16="http://schemas.microsoft.com/office/drawing/2014/main" id="{A8D8A256-974A-9045-A5FD-C339755C3E96}"/>
              </a:ext>
            </a:extLst>
          </p:cNvPr>
          <p:cNvGraphicFramePr>
            <a:graphicFrameLocks noGrp="1"/>
          </p:cNvGraphicFramePr>
          <p:nvPr>
            <p:ph idx="1"/>
            <p:extLst>
              <p:ext uri="{D42A27DB-BD31-4B8C-83A1-F6EECF244321}">
                <p14:modId xmlns:p14="http://schemas.microsoft.com/office/powerpoint/2010/main" val="1613295745"/>
              </p:ext>
            </p:extLst>
          </p:nvPr>
        </p:nvGraphicFramePr>
        <p:xfrm>
          <a:off x="3589867" y="254000"/>
          <a:ext cx="8026400" cy="610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FF819BD-0212-B64D-99A0-44B54B0EC8FD}"/>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72419174-4D05-CB45-96BB-23A6DECA9933}"/>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2793E265-CC92-B74D-A4EF-6610252F90CC}"/>
              </a:ext>
            </a:extLst>
          </p:cNvPr>
          <p:cNvSpPr>
            <a:spLocks noGrp="1"/>
          </p:cNvSpPr>
          <p:nvPr>
            <p:ph type="sldNum" sz="quarter" idx="12"/>
          </p:nvPr>
        </p:nvSpPr>
        <p:spPr/>
        <p:txBody>
          <a:bodyPr/>
          <a:lstStyle/>
          <a:p>
            <a:fld id="{C50DE559-42DF-C644-B4CD-E16C738E75A3}" type="slidenum">
              <a:rPr lang="en-US" smtClean="0"/>
              <a:t>12</a:t>
            </a:fld>
            <a:endParaRPr lang="en-US" dirty="0"/>
          </a:p>
        </p:txBody>
      </p:sp>
    </p:spTree>
    <p:extLst>
      <p:ext uri="{BB962C8B-B14F-4D97-AF65-F5344CB8AC3E}">
        <p14:creationId xmlns:p14="http://schemas.microsoft.com/office/powerpoint/2010/main" val="131133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07E6-BEC2-D144-B669-A733FAD56ADD}"/>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52D2447D-6E8E-4440-8BE2-C6E53744CEB7}"/>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0FEC92ED-C07A-A048-83CB-55836DD4BB78}"/>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7DDEFD23-A8BE-194B-B5CD-D044717D70EE}"/>
              </a:ext>
            </a:extLst>
          </p:cNvPr>
          <p:cNvSpPr>
            <a:spLocks noGrp="1"/>
          </p:cNvSpPr>
          <p:nvPr>
            <p:ph type="sldNum" sz="quarter" idx="12"/>
          </p:nvPr>
        </p:nvSpPr>
        <p:spPr/>
        <p:txBody>
          <a:bodyPr/>
          <a:lstStyle/>
          <a:p>
            <a:fld id="{C50DE559-42DF-C644-B4CD-E16C738E75A3}" type="slidenum">
              <a:rPr lang="en-US" smtClean="0"/>
              <a:t>13</a:t>
            </a:fld>
            <a:endParaRPr lang="en-US" dirty="0"/>
          </a:p>
        </p:txBody>
      </p:sp>
      <p:pic>
        <p:nvPicPr>
          <p:cNvPr id="7170" name="Picture 2" descr="http://images.clipartpanda.com/concern-clipart-d-man-comments-concerns-problems-complaints-concept-white-background-front-angle-view-43476867.jpg">
            <a:extLst>
              <a:ext uri="{FF2B5EF4-FFF2-40B4-BE49-F238E27FC236}">
                <a16:creationId xmlns:a16="http://schemas.microsoft.com/office/drawing/2014/main" id="{FAE4FA81-903F-2849-98A4-CD59F7477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24"/>
          <a:stretch/>
        </p:blipFill>
        <p:spPr bwMode="auto">
          <a:xfrm>
            <a:off x="3622675" y="742950"/>
            <a:ext cx="7314353"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CA86DA-E050-D641-B309-654FC150E08B}"/>
              </a:ext>
            </a:extLst>
          </p:cNvPr>
          <p:cNvSpPr txBox="1"/>
          <p:nvPr/>
        </p:nvSpPr>
        <p:spPr>
          <a:xfrm>
            <a:off x="6715125" y="6000750"/>
            <a:ext cx="3065660" cy="307777"/>
          </a:xfrm>
          <a:prstGeom prst="rect">
            <a:avLst/>
          </a:prstGeom>
          <a:noFill/>
        </p:spPr>
        <p:txBody>
          <a:bodyPr wrap="square" rtlCol="0">
            <a:spAutoFit/>
          </a:bodyPr>
          <a:lstStyle/>
          <a:p>
            <a:r>
              <a:rPr lang="en-US" sz="1400" dirty="0"/>
              <a:t>Image  Source: </a:t>
            </a:r>
            <a:r>
              <a:rPr lang="en-US" sz="1400" dirty="0">
                <a:hlinkClick r:id="rId4"/>
              </a:rPr>
              <a:t>www.clipartpanda.com</a:t>
            </a:r>
            <a:endParaRPr lang="en-US" sz="1400" dirty="0"/>
          </a:p>
        </p:txBody>
      </p:sp>
      <p:pic>
        <p:nvPicPr>
          <p:cNvPr id="7172" name="Picture 4" descr="https://smartboxdentalmarketing.com/wp-content/uploads/2016/08/idea-light-bulb.png">
            <a:extLst>
              <a:ext uri="{FF2B5EF4-FFF2-40B4-BE49-F238E27FC236}">
                <a16:creationId xmlns:a16="http://schemas.microsoft.com/office/drawing/2014/main" id="{A61E2C70-F37D-2547-B60D-5552C9A3D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9350" y="1123837"/>
            <a:ext cx="2358390" cy="262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6C95-F0EE-EE4E-8000-DCF6586428C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29029F8-604E-5D4A-8AA6-BB43AF70DFDA}"/>
              </a:ext>
            </a:extLst>
          </p:cNvPr>
          <p:cNvSpPr>
            <a:spLocks noGrp="1"/>
          </p:cNvSpPr>
          <p:nvPr>
            <p:ph idx="1"/>
          </p:nvPr>
        </p:nvSpPr>
        <p:spPr>
          <a:xfrm>
            <a:off x="3497580" y="795867"/>
            <a:ext cx="8195310" cy="5350933"/>
          </a:xfrm>
        </p:spPr>
        <p:txBody>
          <a:bodyPr>
            <a:noAutofit/>
          </a:bodyPr>
          <a:lstStyle/>
          <a:p>
            <a:r>
              <a:rPr lang="en-US" dirty="0">
                <a:latin typeface="Arial" panose="020B0604020202020204" pitchFamily="34" charset="0"/>
                <a:cs typeface="Arial" panose="020B0604020202020204" pitchFamily="34" charset="0"/>
              </a:rPr>
              <a:t>Barsky, A. E. (2019). </a:t>
            </a:r>
            <a:r>
              <a:rPr lang="en-US" dirty="0">
                <a:latin typeface="Arial" panose="020B0604020202020204" pitchFamily="34" charset="0"/>
                <a:cs typeface="Arial" panose="020B0604020202020204" pitchFamily="34" charset="0"/>
                <a:hlinkClick r:id="rId2"/>
              </a:rPr>
              <a:t>Ethics and values in social work: An integrated approach for a comprehensive curriculum</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 New York: </a:t>
            </a:r>
            <a:r>
              <a:rPr lang="en-US" dirty="0">
                <a:latin typeface="Arial" panose="020B0604020202020204" pitchFamily="34" charset="0"/>
                <a:cs typeface="Arial" panose="020B0604020202020204" pitchFamily="34" charset="0"/>
                <a:hlinkClick r:id="rId3"/>
              </a:rPr>
              <a:t>Oxford University Press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Barsky, A. E. (2019). Narrative ethics in social work practice. In S. Marson and McKinney, R. (Eds.). </a:t>
            </a:r>
            <a:r>
              <a:rPr lang="en-US" i="1" dirty="0">
                <a:latin typeface="Arial" panose="020B0604020202020204" pitchFamily="34" charset="0"/>
                <a:cs typeface="Arial" panose="020B0604020202020204" pitchFamily="34" charset="0"/>
                <a:hlinkClick r:id="rId4"/>
              </a:rPr>
              <a:t>The Routledge handbook of social work ethics and values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(Chapter 8). New York: Routledge.</a:t>
            </a:r>
          </a:p>
          <a:p>
            <a:r>
              <a:rPr lang="en-US" dirty="0">
                <a:latin typeface="Arial" panose="020B0604020202020204" pitchFamily="34" charset="0"/>
                <a:cs typeface="Arial" panose="020B0604020202020204" pitchFamily="34" charset="0"/>
              </a:rPr>
              <a:t>Cox, D., &amp; Pawar, M. (2013). </a:t>
            </a:r>
            <a:r>
              <a:rPr lang="en-US" i="1" dirty="0">
                <a:latin typeface="Arial" panose="020B0604020202020204" pitchFamily="34" charset="0"/>
                <a:cs typeface="Arial" panose="020B0604020202020204" pitchFamily="34" charset="0"/>
              </a:rPr>
              <a:t>International social work: Issues, strategies, and programs</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 Thousand Oaks, CA: SAGE.</a:t>
            </a:r>
          </a:p>
          <a:p>
            <a:r>
              <a:rPr lang="en-US" dirty="0">
                <a:latin typeface="Arial" panose="020B0604020202020204" pitchFamily="34" charset="0"/>
                <a:cs typeface="Arial" panose="020B0604020202020204" pitchFamily="34" charset="0"/>
              </a:rPr>
              <a:t>International Federation of Social Workers (IFSW). (2018). Global social work statement of ethical principles. Retrieved from </a:t>
            </a:r>
            <a:r>
              <a:rPr lang="en-US" dirty="0">
                <a:latin typeface="Arial" panose="020B0604020202020204" pitchFamily="34" charset="0"/>
                <a:cs typeface="Arial" panose="020B0604020202020204" pitchFamily="34" charset="0"/>
                <a:hlinkClick r:id="rId5"/>
              </a:rPr>
              <a:t>https://www.ifsw.org/global-social-work-statement-of-ethical-principles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Levin Institute (n.d.). Globalism 101: Issues in depth. Retrieved from </a:t>
            </a:r>
            <a:r>
              <a:rPr lang="en-US" dirty="0">
                <a:latin typeface="Arial" panose="020B0604020202020204" pitchFamily="34" charset="0"/>
                <a:cs typeface="Arial" panose="020B0604020202020204" pitchFamily="34" charset="0"/>
                <a:hlinkClick r:id="rId6"/>
              </a:rPr>
              <a:t>http://www.globalization101.org/issues-in-depth</a:t>
            </a:r>
            <a:r>
              <a:rPr lang="en-US"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992A36F3-0134-AC4F-8E1B-69A2BEA95528}"/>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BE72FAF3-144F-3246-B481-3F4094C2358C}"/>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60F0E63E-93A4-9D43-8C3C-384C68E2A710}"/>
              </a:ext>
            </a:extLst>
          </p:cNvPr>
          <p:cNvSpPr>
            <a:spLocks noGrp="1"/>
          </p:cNvSpPr>
          <p:nvPr>
            <p:ph type="sldNum" sz="quarter" idx="12"/>
          </p:nvPr>
        </p:nvSpPr>
        <p:spPr/>
        <p:txBody>
          <a:bodyPr/>
          <a:lstStyle/>
          <a:p>
            <a:fld id="{C50DE559-42DF-C644-B4CD-E16C738E75A3}" type="slidenum">
              <a:rPr lang="en-US" smtClean="0"/>
              <a:t>14</a:t>
            </a:fld>
            <a:endParaRPr lang="en-US" dirty="0"/>
          </a:p>
        </p:txBody>
      </p:sp>
    </p:spTree>
    <p:extLst>
      <p:ext uri="{BB962C8B-B14F-4D97-AF65-F5344CB8AC3E}">
        <p14:creationId xmlns:p14="http://schemas.microsoft.com/office/powerpoint/2010/main" val="354681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9ECE-B7A7-0E42-88D3-75B3C7C2B92B}"/>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272FD99C-F3CD-874F-A49B-817E074A2F8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Nadan, Y. (2017). Rethinking cultural competence in international social work. </a:t>
            </a:r>
            <a:r>
              <a:rPr lang="en-US" i="1" dirty="0">
                <a:latin typeface="Arial" panose="020B0604020202020204" pitchFamily="34" charset="0"/>
                <a:cs typeface="Arial" panose="020B0604020202020204" pitchFamily="34" charset="0"/>
              </a:rPr>
              <a:t>International Social Work</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60</a:t>
            </a:r>
            <a:r>
              <a:rPr lang="en-US" dirty="0">
                <a:latin typeface="Arial" panose="020B0604020202020204" pitchFamily="34" charset="0"/>
                <a:cs typeface="Arial" panose="020B0604020202020204" pitchFamily="34" charset="0"/>
              </a:rPr>
              <a:t>(1), 74-83. </a:t>
            </a:r>
          </a:p>
          <a:p>
            <a:r>
              <a:rPr lang="en-US" dirty="0">
                <a:latin typeface="Arial" panose="020B0604020202020204" pitchFamily="34" charset="0"/>
                <a:cs typeface="Arial" panose="020B0604020202020204" pitchFamily="34" charset="0"/>
              </a:rPr>
              <a:t>National Association of Social Workers. (2018). </a:t>
            </a:r>
            <a:r>
              <a:rPr lang="en-US" i="1" dirty="0">
                <a:latin typeface="Arial" panose="020B0604020202020204" pitchFamily="34" charset="0"/>
                <a:cs typeface="Arial" panose="020B0604020202020204" pitchFamily="34" charset="0"/>
              </a:rPr>
              <a:t>Code of ethics</a:t>
            </a:r>
            <a:r>
              <a:rPr lang="en-US" dirty="0">
                <a:latin typeface="Arial" panose="020B0604020202020204" pitchFamily="34" charset="0"/>
                <a:cs typeface="Arial" panose="020B0604020202020204" pitchFamily="34" charset="0"/>
              </a:rPr>
              <a:t>. Washington, DC: Author. Retrieved from </a:t>
            </a:r>
            <a:r>
              <a:rPr lang="en-US" dirty="0">
                <a:latin typeface="Arial" panose="020B0604020202020204" pitchFamily="34" charset="0"/>
                <a:cs typeface="Arial" panose="020B0604020202020204" pitchFamily="34" charset="0"/>
                <a:hlinkClick r:id="rId3"/>
              </a:rPr>
              <a:t>https://www.socialworkers.org/About/Ethics/Code-of-Ethics/Code-of-Ethics-English</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National Association of Social Workers (NASW), Council on Social Work Education, Association of Social Work Boards, &amp; Clinical Social Work Association. (2017). </a:t>
            </a:r>
            <a:r>
              <a:rPr lang="en-US" i="1" dirty="0">
                <a:latin typeface="Arial" panose="020B0604020202020204" pitchFamily="34" charset="0"/>
                <a:cs typeface="Arial" panose="020B0604020202020204" pitchFamily="34" charset="0"/>
              </a:rPr>
              <a:t>Practice standards on social work and technology</a:t>
            </a:r>
            <a:r>
              <a:rPr lang="en-US" dirty="0">
                <a:latin typeface="Arial" panose="020B0604020202020204" pitchFamily="34" charset="0"/>
                <a:cs typeface="Arial" panose="020B0604020202020204" pitchFamily="34" charset="0"/>
              </a:rPr>
              <a:t>. Washington, DC: Author. Retrieved from </a:t>
            </a:r>
            <a:r>
              <a:rPr lang="en-US" dirty="0">
                <a:latin typeface="Arial" panose="020B0604020202020204" pitchFamily="34" charset="0"/>
                <a:cs typeface="Arial" panose="020B0604020202020204" pitchFamily="34" charset="0"/>
                <a:hlinkClick r:id="rId4"/>
              </a:rPr>
              <a:t>https://www.socialworkers.org/Practice/Practice-Standards-Guidelines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Wilks, T. (2005). Social work and narrative ethics. </a:t>
            </a:r>
            <a:r>
              <a:rPr lang="en-US" i="1" dirty="0">
                <a:latin typeface="Arial" panose="020B0604020202020204" pitchFamily="34" charset="0"/>
                <a:cs typeface="Arial" panose="020B0604020202020204" pitchFamily="34" charset="0"/>
              </a:rPr>
              <a:t>British Journal of Social Work</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35</a:t>
            </a:r>
            <a:r>
              <a:rPr lang="en-US" dirty="0">
                <a:latin typeface="Arial" panose="020B0604020202020204" pitchFamily="34" charset="0"/>
                <a:cs typeface="Arial" panose="020B0604020202020204" pitchFamily="34" charset="0"/>
              </a:rPr>
              <a:t>(8), 1249–1264.</a:t>
            </a:r>
          </a:p>
        </p:txBody>
      </p:sp>
      <p:sp>
        <p:nvSpPr>
          <p:cNvPr id="4" name="Date Placeholder 3">
            <a:extLst>
              <a:ext uri="{FF2B5EF4-FFF2-40B4-BE49-F238E27FC236}">
                <a16:creationId xmlns:a16="http://schemas.microsoft.com/office/drawing/2014/main" id="{90475DD9-E595-DB45-BDCD-6382088BC683}"/>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2C280DE0-1FB4-9644-980B-6D0F8556209C}"/>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57976FD3-A83A-7745-879E-D9F632A8BE04}"/>
              </a:ext>
            </a:extLst>
          </p:cNvPr>
          <p:cNvSpPr>
            <a:spLocks noGrp="1"/>
          </p:cNvSpPr>
          <p:nvPr>
            <p:ph type="sldNum" sz="quarter" idx="12"/>
          </p:nvPr>
        </p:nvSpPr>
        <p:spPr/>
        <p:txBody>
          <a:bodyPr/>
          <a:lstStyle/>
          <a:p>
            <a:fld id="{C50DE559-42DF-C644-B4CD-E16C738E75A3}" type="slidenum">
              <a:rPr lang="en-US" smtClean="0"/>
              <a:t>15</a:t>
            </a:fld>
            <a:endParaRPr lang="en-US" dirty="0"/>
          </a:p>
        </p:txBody>
      </p:sp>
    </p:spTree>
    <p:extLst>
      <p:ext uri="{BB962C8B-B14F-4D97-AF65-F5344CB8AC3E}">
        <p14:creationId xmlns:p14="http://schemas.microsoft.com/office/powerpoint/2010/main" val="304189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D046-CA35-EB40-AD4E-CE9A0086707A}"/>
              </a:ext>
            </a:extLst>
          </p:cNvPr>
          <p:cNvSpPr>
            <a:spLocks noGrp="1"/>
          </p:cNvSpPr>
          <p:nvPr>
            <p:ph type="title"/>
          </p:nvPr>
        </p:nvSpPr>
        <p:spPr/>
        <p:txBody>
          <a:bodyPr/>
          <a:lstStyle/>
          <a:p>
            <a:r>
              <a:rPr lang="en-US" dirty="0"/>
              <a:t>To access this PowerPoint presentation online, please use your cellphone camera to capture this QR Code.</a:t>
            </a:r>
          </a:p>
        </p:txBody>
      </p:sp>
      <p:sp>
        <p:nvSpPr>
          <p:cNvPr id="4" name="Date Placeholder 3">
            <a:extLst>
              <a:ext uri="{FF2B5EF4-FFF2-40B4-BE49-F238E27FC236}">
                <a16:creationId xmlns:a16="http://schemas.microsoft.com/office/drawing/2014/main" id="{1AB1C5FE-7679-EE42-B4FB-277E7DABE0B7}"/>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AD1305D1-26F2-6542-8A9F-28F4E40F6E30}"/>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34793981-EFED-F840-986D-7FC2B7E0A0CF}"/>
              </a:ext>
            </a:extLst>
          </p:cNvPr>
          <p:cNvSpPr>
            <a:spLocks noGrp="1"/>
          </p:cNvSpPr>
          <p:nvPr>
            <p:ph type="sldNum" sz="quarter" idx="12"/>
          </p:nvPr>
        </p:nvSpPr>
        <p:spPr/>
        <p:txBody>
          <a:bodyPr/>
          <a:lstStyle/>
          <a:p>
            <a:fld id="{C50DE559-42DF-C644-B4CD-E16C738E75A3}" type="slidenum">
              <a:rPr lang="en-US" smtClean="0"/>
              <a:t>16</a:t>
            </a:fld>
            <a:endParaRPr lang="en-US" dirty="0"/>
          </a:p>
        </p:txBody>
      </p:sp>
      <p:pic>
        <p:nvPicPr>
          <p:cNvPr id="7" name="Content Placeholder 6">
            <a:extLst>
              <a:ext uri="{FF2B5EF4-FFF2-40B4-BE49-F238E27FC236}">
                <a16:creationId xmlns:a16="http://schemas.microsoft.com/office/drawing/2014/main" id="{8D6CD332-39F0-514A-A0B3-57F440ACEF50}"/>
              </a:ext>
            </a:extLst>
          </p:cNvPr>
          <p:cNvPicPr>
            <a:picLocks noGrp="1" noChangeAspect="1"/>
          </p:cNvPicPr>
          <p:nvPr>
            <p:ph idx="1"/>
          </p:nvPr>
        </p:nvPicPr>
        <p:blipFill>
          <a:blip r:embed="rId2"/>
          <a:stretch>
            <a:fillRect/>
          </a:stretch>
        </p:blipFill>
        <p:spPr>
          <a:xfrm>
            <a:off x="4426861" y="835962"/>
            <a:ext cx="5353924" cy="5353924"/>
          </a:xfrm>
          <a:prstGeom prst="rect">
            <a:avLst/>
          </a:prstGeom>
        </p:spPr>
      </p:pic>
    </p:spTree>
    <p:extLst>
      <p:ext uri="{BB962C8B-B14F-4D97-AF65-F5344CB8AC3E}">
        <p14:creationId xmlns:p14="http://schemas.microsoft.com/office/powerpoint/2010/main" val="329534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6785-4946-164F-AC03-55E3A1A9AB77}"/>
              </a:ext>
            </a:extLst>
          </p:cNvPr>
          <p:cNvSpPr>
            <a:spLocks noGrp="1"/>
          </p:cNvSpPr>
          <p:nvPr>
            <p:ph type="title"/>
          </p:nvPr>
        </p:nvSpPr>
        <p:spPr/>
        <p:txBody>
          <a:bodyPr/>
          <a:lstStyle/>
          <a:p>
            <a:r>
              <a:rPr lang="en-US" dirty="0"/>
              <a:t>Agenda</a:t>
            </a:r>
          </a:p>
        </p:txBody>
      </p:sp>
      <p:graphicFrame>
        <p:nvGraphicFramePr>
          <p:cNvPr id="7" name="Content Placeholder 6">
            <a:extLst>
              <a:ext uri="{FF2B5EF4-FFF2-40B4-BE49-F238E27FC236}">
                <a16:creationId xmlns:a16="http://schemas.microsoft.com/office/drawing/2014/main" id="{B5A796B0-3676-4F40-BE79-18528738445F}"/>
              </a:ext>
            </a:extLst>
          </p:cNvPr>
          <p:cNvGraphicFramePr>
            <a:graphicFrameLocks noGrp="1"/>
          </p:cNvGraphicFramePr>
          <p:nvPr>
            <p:ph idx="1"/>
            <p:extLst>
              <p:ext uri="{D42A27DB-BD31-4B8C-83A1-F6EECF244321}">
                <p14:modId xmlns:p14="http://schemas.microsoft.com/office/powerpoint/2010/main" val="1879717944"/>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9093A3B-1943-CA4E-8453-0EB19DC7FAC4}"/>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3ED486BE-6816-2E40-B624-5E20308C7410}"/>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37E98010-9AE6-BA49-AB44-799ADF9E1C1F}"/>
              </a:ext>
            </a:extLst>
          </p:cNvPr>
          <p:cNvSpPr>
            <a:spLocks noGrp="1"/>
          </p:cNvSpPr>
          <p:nvPr>
            <p:ph type="sldNum" sz="quarter" idx="12"/>
          </p:nvPr>
        </p:nvSpPr>
        <p:spPr/>
        <p:txBody>
          <a:bodyPr/>
          <a:lstStyle/>
          <a:p>
            <a:fld id="{C50DE559-42DF-C644-B4CD-E16C738E75A3}" type="slidenum">
              <a:rPr lang="en-US" smtClean="0"/>
              <a:t>2</a:t>
            </a:fld>
            <a:endParaRPr lang="en-US" dirty="0"/>
          </a:p>
        </p:txBody>
      </p:sp>
    </p:spTree>
    <p:extLst>
      <p:ext uri="{BB962C8B-B14F-4D97-AF65-F5344CB8AC3E}">
        <p14:creationId xmlns:p14="http://schemas.microsoft.com/office/powerpoint/2010/main" val="346760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9415-895D-5D48-9DB8-A50EF1EE4B80}"/>
              </a:ext>
            </a:extLst>
          </p:cNvPr>
          <p:cNvSpPr>
            <a:spLocks noGrp="1"/>
          </p:cNvSpPr>
          <p:nvPr>
            <p:ph type="title"/>
          </p:nvPr>
        </p:nvSpPr>
        <p:spPr/>
        <p:txBody>
          <a:bodyPr/>
          <a:lstStyle/>
          <a:p>
            <a:r>
              <a:rPr lang="en-US" dirty="0"/>
              <a:t>IFSW Statement of Principles</a:t>
            </a:r>
          </a:p>
        </p:txBody>
      </p:sp>
      <p:sp>
        <p:nvSpPr>
          <p:cNvPr id="3" name="Content Placeholder 2">
            <a:extLst>
              <a:ext uri="{FF2B5EF4-FFF2-40B4-BE49-F238E27FC236}">
                <a16:creationId xmlns:a16="http://schemas.microsoft.com/office/drawing/2014/main" id="{C5E52D51-0181-AD45-A807-1633F4B6E407}"/>
              </a:ext>
            </a:extLst>
          </p:cNvPr>
          <p:cNvSpPr>
            <a:spLocks noGrp="1"/>
          </p:cNvSpPr>
          <p:nvPr>
            <p:ph idx="1"/>
          </p:nvPr>
        </p:nvSpPr>
        <p:spPr/>
        <p:txBody>
          <a:bodyPr>
            <a:normAutofit lnSpcReduction="10000"/>
          </a:bodyPr>
          <a:lstStyle/>
          <a:p>
            <a:pPr marL="457200" indent="-457200">
              <a:buFont typeface="+mj-lt"/>
              <a:buAutoNum type="arabicPeriod"/>
            </a:pPr>
            <a:r>
              <a:rPr lang="en-US" b="1" dirty="0">
                <a:latin typeface="Arial" panose="020B0604020202020204" pitchFamily="34" charset="0"/>
                <a:cs typeface="Arial" panose="020B0604020202020204" pitchFamily="34" charset="0"/>
              </a:rPr>
              <a:t>Recognition of the Inherent Dignity of Humanity </a:t>
            </a:r>
          </a:p>
          <a:p>
            <a:pPr marL="457200" indent="-457200">
              <a:buFont typeface="+mj-lt"/>
              <a:buAutoNum type="arabicPeriod"/>
            </a:pPr>
            <a:r>
              <a:rPr lang="en-US" b="1" dirty="0">
                <a:latin typeface="Arial" panose="020B0604020202020204" pitchFamily="34" charset="0"/>
                <a:cs typeface="Arial" panose="020B0604020202020204" pitchFamily="34" charset="0"/>
              </a:rPr>
              <a:t>Promoting Human Rights</a:t>
            </a:r>
          </a:p>
          <a:p>
            <a:pPr marL="457200" indent="-457200">
              <a:buFont typeface="+mj-lt"/>
              <a:buAutoNum type="arabicPeriod"/>
            </a:pPr>
            <a:r>
              <a:rPr lang="en-US" b="1" dirty="0">
                <a:latin typeface="Arial" panose="020B0604020202020204" pitchFamily="34" charset="0"/>
                <a:cs typeface="Arial" panose="020B0604020202020204" pitchFamily="34" charset="0"/>
              </a:rPr>
              <a:t>Promoting Social Justice</a:t>
            </a:r>
          </a:p>
          <a:p>
            <a:pPr marL="457200" indent="-457200">
              <a:buFont typeface="+mj-lt"/>
              <a:buAutoNum type="arabicPeriod"/>
            </a:pPr>
            <a:r>
              <a:rPr lang="en-US" b="1" dirty="0">
                <a:latin typeface="Arial" panose="020B0604020202020204" pitchFamily="34" charset="0"/>
                <a:cs typeface="Arial" panose="020B0604020202020204" pitchFamily="34" charset="0"/>
              </a:rPr>
              <a:t>Promoting the Right to Self-Determination</a:t>
            </a:r>
          </a:p>
          <a:p>
            <a:pPr marL="457200" indent="-457200">
              <a:buFont typeface="+mj-lt"/>
              <a:buAutoNum type="arabicPeriod"/>
            </a:pPr>
            <a:r>
              <a:rPr lang="en-US" b="1" dirty="0">
                <a:latin typeface="Arial" panose="020B0604020202020204" pitchFamily="34" charset="0"/>
                <a:cs typeface="Arial" panose="020B0604020202020204" pitchFamily="34" charset="0"/>
              </a:rPr>
              <a:t>Promoting the Right to Participation</a:t>
            </a:r>
          </a:p>
          <a:p>
            <a:pPr marL="457200" indent="-457200">
              <a:buFont typeface="+mj-lt"/>
              <a:buAutoNum type="arabicPeriod"/>
            </a:pPr>
            <a:r>
              <a:rPr lang="en-US" b="1" dirty="0">
                <a:latin typeface="Arial" panose="020B0604020202020204" pitchFamily="34" charset="0"/>
                <a:cs typeface="Arial" panose="020B0604020202020204" pitchFamily="34" charset="0"/>
              </a:rPr>
              <a:t>Respect for Confidentiality and Privacy </a:t>
            </a:r>
          </a:p>
          <a:p>
            <a:pPr marL="457200" indent="-457200">
              <a:buFont typeface="+mj-lt"/>
              <a:buAutoNum type="arabicPeriod"/>
            </a:pPr>
            <a:r>
              <a:rPr lang="en-US" b="1" dirty="0">
                <a:latin typeface="Arial" panose="020B0604020202020204" pitchFamily="34" charset="0"/>
                <a:cs typeface="Arial" panose="020B0604020202020204" pitchFamily="34" charset="0"/>
              </a:rPr>
              <a:t>Treating People as Whole Persons</a:t>
            </a:r>
          </a:p>
          <a:p>
            <a:pPr marL="457200" indent="-457200">
              <a:buFont typeface="+mj-lt"/>
              <a:buAutoNum type="arabicPeriod"/>
            </a:pPr>
            <a:r>
              <a:rPr lang="en-US" b="1" dirty="0">
                <a:latin typeface="Arial" panose="020B0604020202020204" pitchFamily="34" charset="0"/>
                <a:cs typeface="Arial" panose="020B0604020202020204" pitchFamily="34" charset="0"/>
              </a:rPr>
              <a:t>Ethical Use of Technology and Social Media</a:t>
            </a:r>
          </a:p>
          <a:p>
            <a:pPr marL="457200" indent="-457200">
              <a:buFont typeface="+mj-lt"/>
              <a:buAutoNum type="arabicPeriod"/>
            </a:pPr>
            <a:r>
              <a:rPr lang="en-US" b="1" dirty="0">
                <a:latin typeface="Arial" panose="020B0604020202020204" pitchFamily="34" charset="0"/>
                <a:cs typeface="Arial" panose="020B0604020202020204" pitchFamily="34" charset="0"/>
              </a:rPr>
              <a:t>Professional Integrity</a:t>
            </a:r>
          </a:p>
          <a:p>
            <a:pPr marL="0" indent="0">
              <a:buNone/>
            </a:pPr>
            <a:r>
              <a:rPr lang="en-US" dirty="0"/>
              <a:t>An array of values and ethical principles inform us as social workers; this reality was recognized in 2014 by the International Federation of Social Workers and The International Association of Schools of Social Work in the global definition of social work, which is layered and encourages regional and national amplifications.</a:t>
            </a:r>
          </a:p>
        </p:txBody>
      </p:sp>
      <p:sp>
        <p:nvSpPr>
          <p:cNvPr id="4" name="Date Placeholder 3">
            <a:extLst>
              <a:ext uri="{FF2B5EF4-FFF2-40B4-BE49-F238E27FC236}">
                <a16:creationId xmlns:a16="http://schemas.microsoft.com/office/drawing/2014/main" id="{0F3F3EB6-7359-E344-8741-9B8D180BF9F0}"/>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260871F0-6F45-EE40-B679-0BBEB4DF6420}"/>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3E37C20A-8B2B-1A4D-8340-EB5B49F65435}"/>
              </a:ext>
            </a:extLst>
          </p:cNvPr>
          <p:cNvSpPr>
            <a:spLocks noGrp="1"/>
          </p:cNvSpPr>
          <p:nvPr>
            <p:ph type="sldNum" sz="quarter" idx="12"/>
          </p:nvPr>
        </p:nvSpPr>
        <p:spPr/>
        <p:txBody>
          <a:bodyPr/>
          <a:lstStyle/>
          <a:p>
            <a:fld id="{C50DE559-42DF-C644-B4CD-E16C738E75A3}" type="slidenum">
              <a:rPr lang="en-US" smtClean="0"/>
              <a:t>3</a:t>
            </a:fld>
            <a:endParaRPr lang="en-US" dirty="0"/>
          </a:p>
        </p:txBody>
      </p:sp>
    </p:spTree>
    <p:extLst>
      <p:ext uri="{BB962C8B-B14F-4D97-AF65-F5344CB8AC3E}">
        <p14:creationId xmlns:p14="http://schemas.microsoft.com/office/powerpoint/2010/main" val="347629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32C8-5958-0247-BA9A-7EF5B9BCC036}"/>
              </a:ext>
            </a:extLst>
          </p:cNvPr>
          <p:cNvSpPr>
            <a:spLocks noGrp="1"/>
          </p:cNvSpPr>
          <p:nvPr>
            <p:ph type="title"/>
          </p:nvPr>
        </p:nvSpPr>
        <p:spPr/>
        <p:txBody>
          <a:bodyPr/>
          <a:lstStyle/>
          <a:p>
            <a:r>
              <a:rPr lang="en-US" dirty="0"/>
              <a:t>Trends in International Social Work - </a:t>
            </a:r>
            <a:br>
              <a:rPr lang="en-US" dirty="0"/>
            </a:br>
            <a:r>
              <a:rPr lang="en-US" dirty="0"/>
              <a:t>“Beyond 2020”</a:t>
            </a:r>
          </a:p>
        </p:txBody>
      </p:sp>
      <p:graphicFrame>
        <p:nvGraphicFramePr>
          <p:cNvPr id="7" name="Content Placeholder 6">
            <a:extLst>
              <a:ext uri="{FF2B5EF4-FFF2-40B4-BE49-F238E27FC236}">
                <a16:creationId xmlns:a16="http://schemas.microsoft.com/office/drawing/2014/main" id="{EDF670F8-77F3-4044-8005-17C4F6A0E98A}"/>
              </a:ext>
            </a:extLst>
          </p:cNvPr>
          <p:cNvGraphicFramePr>
            <a:graphicFrameLocks noGrp="1"/>
          </p:cNvGraphicFramePr>
          <p:nvPr>
            <p:ph idx="1"/>
            <p:extLst>
              <p:ext uri="{D42A27DB-BD31-4B8C-83A1-F6EECF244321}">
                <p14:modId xmlns:p14="http://schemas.microsoft.com/office/powerpoint/2010/main" val="584203302"/>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AD35FFB-5F4C-2043-86DF-B3B410374360}"/>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5BBF62FA-C381-8D49-83E3-706239F9FFE4}"/>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5533D691-C87B-674F-A637-B8223DC891AE}"/>
              </a:ext>
            </a:extLst>
          </p:cNvPr>
          <p:cNvSpPr>
            <a:spLocks noGrp="1"/>
          </p:cNvSpPr>
          <p:nvPr>
            <p:ph type="sldNum" sz="quarter" idx="12"/>
          </p:nvPr>
        </p:nvSpPr>
        <p:spPr/>
        <p:txBody>
          <a:bodyPr/>
          <a:lstStyle/>
          <a:p>
            <a:fld id="{C50DE559-42DF-C644-B4CD-E16C738E75A3}" type="slidenum">
              <a:rPr lang="en-US" smtClean="0"/>
              <a:t>4</a:t>
            </a:fld>
            <a:endParaRPr lang="en-US" dirty="0"/>
          </a:p>
        </p:txBody>
      </p:sp>
    </p:spTree>
    <p:extLst>
      <p:ext uri="{BB962C8B-B14F-4D97-AF65-F5344CB8AC3E}">
        <p14:creationId xmlns:p14="http://schemas.microsoft.com/office/powerpoint/2010/main" val="41524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3B03-A03A-F742-B624-1FC462591590}"/>
              </a:ext>
            </a:extLst>
          </p:cNvPr>
          <p:cNvSpPr>
            <a:spLocks noGrp="1"/>
          </p:cNvSpPr>
          <p:nvPr>
            <p:ph type="title"/>
          </p:nvPr>
        </p:nvSpPr>
        <p:spPr/>
        <p:txBody>
          <a:bodyPr>
            <a:normAutofit/>
          </a:bodyPr>
          <a:lstStyle/>
          <a:p>
            <a:r>
              <a:rPr lang="en-US" sz="3200" dirty="0"/>
              <a:t>Case 1 – Cultural Humility and Responsiveness</a:t>
            </a:r>
          </a:p>
        </p:txBody>
      </p:sp>
      <p:sp>
        <p:nvSpPr>
          <p:cNvPr id="3" name="Content Placeholder 2">
            <a:extLst>
              <a:ext uri="{FF2B5EF4-FFF2-40B4-BE49-F238E27FC236}">
                <a16:creationId xmlns:a16="http://schemas.microsoft.com/office/drawing/2014/main" id="{0C560754-1E54-514B-827F-2D1DE230A336}"/>
              </a:ext>
            </a:extLst>
          </p:cNvPr>
          <p:cNvSpPr>
            <a:spLocks noGrp="1"/>
          </p:cNvSpPr>
          <p:nvPr>
            <p:ph idx="1"/>
          </p:nvPr>
        </p:nvSpPr>
        <p:spPr/>
        <p:txBody>
          <a:bodyPr>
            <a:normAutofit/>
          </a:bodyPr>
          <a:lstStyle/>
          <a:p>
            <a:r>
              <a:rPr lang="en-US" sz="3200" dirty="0"/>
              <a:t>Sasha completed her social work education in USA, including social work with families coursework (including family systems concepts re boundaries, roles, rules, triangles, differentiation, and enmeshment).</a:t>
            </a:r>
          </a:p>
          <a:p>
            <a:r>
              <a:rPr lang="en-US" sz="3200" dirty="0"/>
              <a:t>Sasha obtains work in Vietnam, helping families with elderly grandparents who are developing dementia</a:t>
            </a:r>
          </a:p>
        </p:txBody>
      </p:sp>
      <p:sp>
        <p:nvSpPr>
          <p:cNvPr id="4" name="Date Placeholder 3">
            <a:extLst>
              <a:ext uri="{FF2B5EF4-FFF2-40B4-BE49-F238E27FC236}">
                <a16:creationId xmlns:a16="http://schemas.microsoft.com/office/drawing/2014/main" id="{FEDA5C5B-2DB1-CA48-9A2F-6320E92094B2}"/>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35D81B3D-FC89-CE4F-97A3-37C739799BAD}"/>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6A8AC5B8-1554-2347-BD91-58E433B7D2BE}"/>
              </a:ext>
            </a:extLst>
          </p:cNvPr>
          <p:cNvSpPr>
            <a:spLocks noGrp="1"/>
          </p:cNvSpPr>
          <p:nvPr>
            <p:ph type="sldNum" sz="quarter" idx="12"/>
          </p:nvPr>
        </p:nvSpPr>
        <p:spPr/>
        <p:txBody>
          <a:bodyPr/>
          <a:lstStyle/>
          <a:p>
            <a:fld id="{C50DE559-42DF-C644-B4CD-E16C738E75A3}" type="slidenum">
              <a:rPr lang="en-US" smtClean="0"/>
              <a:t>5</a:t>
            </a:fld>
            <a:endParaRPr lang="en-US" dirty="0"/>
          </a:p>
        </p:txBody>
      </p:sp>
    </p:spTree>
    <p:extLst>
      <p:ext uri="{BB962C8B-B14F-4D97-AF65-F5344CB8AC3E}">
        <p14:creationId xmlns:p14="http://schemas.microsoft.com/office/powerpoint/2010/main" val="187624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014E-B122-BC4F-A44C-0B55E3CE20A0}"/>
              </a:ext>
            </a:extLst>
          </p:cNvPr>
          <p:cNvSpPr>
            <a:spLocks noGrp="1"/>
          </p:cNvSpPr>
          <p:nvPr>
            <p:ph type="title"/>
          </p:nvPr>
        </p:nvSpPr>
        <p:spPr/>
        <p:txBody>
          <a:bodyPr/>
          <a:lstStyle/>
          <a:p>
            <a:r>
              <a:rPr lang="en-US" dirty="0"/>
              <a:t>Case 2 – Cultural and Ethical Differences</a:t>
            </a:r>
          </a:p>
        </p:txBody>
      </p:sp>
      <p:sp>
        <p:nvSpPr>
          <p:cNvPr id="3" name="Content Placeholder 2">
            <a:extLst>
              <a:ext uri="{FF2B5EF4-FFF2-40B4-BE49-F238E27FC236}">
                <a16:creationId xmlns:a16="http://schemas.microsoft.com/office/drawing/2014/main" id="{2DE18B12-C245-9241-8BA5-F8347B686BFB}"/>
              </a:ext>
            </a:extLst>
          </p:cNvPr>
          <p:cNvSpPr>
            <a:spLocks noGrp="1"/>
          </p:cNvSpPr>
          <p:nvPr>
            <p:ph idx="1"/>
          </p:nvPr>
        </p:nvSpPr>
        <p:spPr/>
        <p:txBody>
          <a:bodyPr>
            <a:normAutofit/>
          </a:bodyPr>
          <a:lstStyle/>
          <a:p>
            <a:r>
              <a:rPr lang="en-US" sz="2800" dirty="0"/>
              <a:t>Sunil, a social work professor, is familiar with the laws and codes of ethics governing social work practice in his home state of Colorado.</a:t>
            </a:r>
          </a:p>
          <a:p>
            <a:r>
              <a:rPr lang="en-US" sz="2800" dirty="0"/>
              <a:t>Sunil is supervising American students with international field placements in Haiti.</a:t>
            </a:r>
          </a:p>
          <a:p>
            <a:r>
              <a:rPr lang="en-US" sz="2800" dirty="0"/>
              <a:t>During supervision, one of Sunil’s students, Val, says the grandparents of a 13-year-old client have been using corporal punishment (with a belt) for discipline</a:t>
            </a:r>
          </a:p>
        </p:txBody>
      </p:sp>
      <p:sp>
        <p:nvSpPr>
          <p:cNvPr id="4" name="Date Placeholder 3">
            <a:extLst>
              <a:ext uri="{FF2B5EF4-FFF2-40B4-BE49-F238E27FC236}">
                <a16:creationId xmlns:a16="http://schemas.microsoft.com/office/drawing/2014/main" id="{DB3B0423-B8FD-474A-A16D-7BC426545829}"/>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F27EE656-B010-B54D-B4CC-34A1279B3F4B}"/>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E19641B9-A9A5-E143-BD86-5EAC4858412B}"/>
              </a:ext>
            </a:extLst>
          </p:cNvPr>
          <p:cNvSpPr>
            <a:spLocks noGrp="1"/>
          </p:cNvSpPr>
          <p:nvPr>
            <p:ph type="sldNum" sz="quarter" idx="12"/>
          </p:nvPr>
        </p:nvSpPr>
        <p:spPr/>
        <p:txBody>
          <a:bodyPr/>
          <a:lstStyle/>
          <a:p>
            <a:fld id="{C50DE559-42DF-C644-B4CD-E16C738E75A3}" type="slidenum">
              <a:rPr lang="en-US" smtClean="0"/>
              <a:t>6</a:t>
            </a:fld>
            <a:endParaRPr lang="en-US" dirty="0"/>
          </a:p>
        </p:txBody>
      </p:sp>
    </p:spTree>
    <p:extLst>
      <p:ext uri="{BB962C8B-B14F-4D97-AF65-F5344CB8AC3E}">
        <p14:creationId xmlns:p14="http://schemas.microsoft.com/office/powerpoint/2010/main" val="27082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F52C-C42D-4241-AFBA-125AA0DC9FC4}"/>
              </a:ext>
            </a:extLst>
          </p:cNvPr>
          <p:cNvSpPr>
            <a:spLocks noGrp="1"/>
          </p:cNvSpPr>
          <p:nvPr>
            <p:ph type="title"/>
          </p:nvPr>
        </p:nvSpPr>
        <p:spPr/>
        <p:txBody>
          <a:bodyPr/>
          <a:lstStyle/>
          <a:p>
            <a:r>
              <a:rPr lang="en-US" dirty="0"/>
              <a:t>Case 3 – Legal Differences</a:t>
            </a:r>
          </a:p>
        </p:txBody>
      </p:sp>
      <p:sp>
        <p:nvSpPr>
          <p:cNvPr id="3" name="Content Placeholder 2">
            <a:extLst>
              <a:ext uri="{FF2B5EF4-FFF2-40B4-BE49-F238E27FC236}">
                <a16:creationId xmlns:a16="http://schemas.microsoft.com/office/drawing/2014/main" id="{0DCE97DC-5856-934D-B906-ACCE118F0139}"/>
              </a:ext>
            </a:extLst>
          </p:cNvPr>
          <p:cNvSpPr>
            <a:spLocks noGrp="1"/>
          </p:cNvSpPr>
          <p:nvPr>
            <p:ph idx="1"/>
          </p:nvPr>
        </p:nvSpPr>
        <p:spPr>
          <a:xfrm>
            <a:off x="5743575" y="864108"/>
            <a:ext cx="5983818" cy="5120640"/>
          </a:xfrm>
        </p:spPr>
        <p:txBody>
          <a:bodyPr>
            <a:normAutofit fontScale="92500" lnSpcReduction="10000"/>
          </a:bodyPr>
          <a:lstStyle/>
          <a:p>
            <a:r>
              <a:rPr lang="en-US" sz="3200" dirty="0"/>
              <a:t>Solel, an American  BSW student, has a field practicum with an addictions program in the Czech Republic (Barsky, 2019).</a:t>
            </a:r>
          </a:p>
          <a:p>
            <a:r>
              <a:rPr lang="en-US" sz="3200" dirty="0"/>
              <a:t>One of her clients discloses having been verbally abusive to his young son.</a:t>
            </a:r>
          </a:p>
          <a:p>
            <a:r>
              <a:rPr lang="en-US" sz="3200" dirty="0"/>
              <a:t>Does Solel have a duty to report the abuse?  To Czech authorities, to American authorities ,or both?</a:t>
            </a:r>
          </a:p>
          <a:p>
            <a:r>
              <a:rPr lang="en-US" sz="3200" dirty="0"/>
              <a:t>Is Solel operating under American or Czech laws and codes of ethics? </a:t>
            </a:r>
          </a:p>
        </p:txBody>
      </p:sp>
      <p:sp>
        <p:nvSpPr>
          <p:cNvPr id="4" name="Date Placeholder 3">
            <a:extLst>
              <a:ext uri="{FF2B5EF4-FFF2-40B4-BE49-F238E27FC236}">
                <a16:creationId xmlns:a16="http://schemas.microsoft.com/office/drawing/2014/main" id="{BE9CE5C5-A4A0-F149-BCDF-7EA2F7DA4596}"/>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114741B9-FD99-AE46-BF7E-37E26E0ADCB8}"/>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C1E102E6-E7C0-0A41-BA3A-970D90CC7A62}"/>
              </a:ext>
            </a:extLst>
          </p:cNvPr>
          <p:cNvSpPr>
            <a:spLocks noGrp="1"/>
          </p:cNvSpPr>
          <p:nvPr>
            <p:ph type="sldNum" sz="quarter" idx="12"/>
          </p:nvPr>
        </p:nvSpPr>
        <p:spPr/>
        <p:txBody>
          <a:bodyPr/>
          <a:lstStyle/>
          <a:p>
            <a:fld id="{C50DE559-42DF-C644-B4CD-E16C738E75A3}" type="slidenum">
              <a:rPr lang="en-US" smtClean="0"/>
              <a:t>7</a:t>
            </a:fld>
            <a:endParaRPr lang="en-US" dirty="0"/>
          </a:p>
        </p:txBody>
      </p:sp>
      <p:pic>
        <p:nvPicPr>
          <p:cNvPr id="7" name="Picture 6">
            <a:extLst>
              <a:ext uri="{FF2B5EF4-FFF2-40B4-BE49-F238E27FC236}">
                <a16:creationId xmlns:a16="http://schemas.microsoft.com/office/drawing/2014/main" id="{38E56E7D-8C59-0648-8AA3-5570F28CDEE5}"/>
              </a:ext>
            </a:extLst>
          </p:cNvPr>
          <p:cNvPicPr>
            <a:picLocks noChangeAspect="1"/>
          </p:cNvPicPr>
          <p:nvPr/>
        </p:nvPicPr>
        <p:blipFill rotWithShape="1">
          <a:blip r:embed="rId3"/>
          <a:srcRect b="57213"/>
          <a:stretch/>
        </p:blipFill>
        <p:spPr>
          <a:xfrm>
            <a:off x="3531831" y="2444618"/>
            <a:ext cx="2141570" cy="1679510"/>
          </a:xfrm>
          <a:prstGeom prst="rect">
            <a:avLst/>
          </a:prstGeom>
        </p:spPr>
      </p:pic>
    </p:spTree>
    <p:extLst>
      <p:ext uri="{BB962C8B-B14F-4D97-AF65-F5344CB8AC3E}">
        <p14:creationId xmlns:p14="http://schemas.microsoft.com/office/powerpoint/2010/main" val="2450200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5BC2-3581-5F41-B88B-5B0BB2B154C4}"/>
              </a:ext>
            </a:extLst>
          </p:cNvPr>
          <p:cNvSpPr>
            <a:spLocks noGrp="1"/>
          </p:cNvSpPr>
          <p:nvPr>
            <p:ph type="title"/>
          </p:nvPr>
        </p:nvSpPr>
        <p:spPr/>
        <p:txBody>
          <a:bodyPr/>
          <a:lstStyle/>
          <a:p>
            <a:r>
              <a:rPr lang="en-US" dirty="0"/>
              <a:t>Case 4: Short-Term Work vs. Long-Term Implications</a:t>
            </a:r>
          </a:p>
        </p:txBody>
      </p:sp>
      <p:sp>
        <p:nvSpPr>
          <p:cNvPr id="3" name="Content Placeholder 2">
            <a:extLst>
              <a:ext uri="{FF2B5EF4-FFF2-40B4-BE49-F238E27FC236}">
                <a16:creationId xmlns:a16="http://schemas.microsoft.com/office/drawing/2014/main" id="{93CC16D3-7ED5-C54F-A5B2-77E2A0D118DD}"/>
              </a:ext>
            </a:extLst>
          </p:cNvPr>
          <p:cNvSpPr>
            <a:spLocks noGrp="1"/>
          </p:cNvSpPr>
          <p:nvPr>
            <p:ph idx="1"/>
          </p:nvPr>
        </p:nvSpPr>
        <p:spPr>
          <a:xfrm>
            <a:off x="3598334" y="805625"/>
            <a:ext cx="7315200" cy="3822192"/>
          </a:xfrm>
        </p:spPr>
        <p:txBody>
          <a:bodyPr>
            <a:normAutofit lnSpcReduction="10000"/>
          </a:bodyPr>
          <a:lstStyle/>
          <a:p>
            <a:r>
              <a:rPr lang="en-US" sz="3200" dirty="0"/>
              <a:t>As part of a program in Greece to help refugees from Syria, the XYZ Aid Group provides refugees with cell phones so that they can receive telephone–based counseling from Arabic-speaking social workers who specialize in trauma.</a:t>
            </a:r>
          </a:p>
          <a:p>
            <a:r>
              <a:rPr lang="en-US" sz="3200" dirty="0"/>
              <a:t>After 2 years of operation, XYZ runs out of funding and can no longer provide social work services. </a:t>
            </a:r>
          </a:p>
        </p:txBody>
      </p:sp>
      <p:sp>
        <p:nvSpPr>
          <p:cNvPr id="4" name="Date Placeholder 3">
            <a:extLst>
              <a:ext uri="{FF2B5EF4-FFF2-40B4-BE49-F238E27FC236}">
                <a16:creationId xmlns:a16="http://schemas.microsoft.com/office/drawing/2014/main" id="{B11585F4-A6C8-494C-8E64-FF5AA5B8BA1F}"/>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95C27946-EAC1-6449-BE0C-465EF4336257}"/>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F62B5C6C-A1E9-C942-879C-1122BCEE4A7D}"/>
              </a:ext>
            </a:extLst>
          </p:cNvPr>
          <p:cNvSpPr>
            <a:spLocks noGrp="1"/>
          </p:cNvSpPr>
          <p:nvPr>
            <p:ph type="sldNum" sz="quarter" idx="12"/>
          </p:nvPr>
        </p:nvSpPr>
        <p:spPr/>
        <p:txBody>
          <a:bodyPr/>
          <a:lstStyle/>
          <a:p>
            <a:fld id="{C50DE559-42DF-C644-B4CD-E16C738E75A3}" type="slidenum">
              <a:rPr lang="en-US" smtClean="0"/>
              <a:t>8</a:t>
            </a:fld>
            <a:endParaRPr lang="en-US" dirty="0"/>
          </a:p>
        </p:txBody>
      </p:sp>
      <p:pic>
        <p:nvPicPr>
          <p:cNvPr id="3074" name="Picture 2" descr="http://images.indianexpress.com/2015/10/syrian-refugees-greece.jpg">
            <a:extLst>
              <a:ext uri="{FF2B5EF4-FFF2-40B4-BE49-F238E27FC236}">
                <a16:creationId xmlns:a16="http://schemas.microsoft.com/office/drawing/2014/main" id="{4ADA8027-6591-DE47-BDE4-6E95C5215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868" y="4328583"/>
            <a:ext cx="3647097" cy="20277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5758EC-2C6C-C04B-BB5F-CA7180E010CA}"/>
              </a:ext>
            </a:extLst>
          </p:cNvPr>
          <p:cNvSpPr/>
          <p:nvPr/>
        </p:nvSpPr>
        <p:spPr>
          <a:xfrm>
            <a:off x="7428094" y="6354247"/>
            <a:ext cx="4114396" cy="369332"/>
          </a:xfrm>
          <a:prstGeom prst="rect">
            <a:avLst/>
          </a:prstGeom>
        </p:spPr>
        <p:txBody>
          <a:bodyPr wrap="none">
            <a:spAutoFit/>
          </a:bodyPr>
          <a:lstStyle/>
          <a:p>
            <a:r>
              <a:rPr lang="en-US" dirty="0"/>
              <a:t>Photo Source: https://indianexpress.com</a:t>
            </a:r>
          </a:p>
        </p:txBody>
      </p:sp>
    </p:spTree>
    <p:extLst>
      <p:ext uri="{BB962C8B-B14F-4D97-AF65-F5344CB8AC3E}">
        <p14:creationId xmlns:p14="http://schemas.microsoft.com/office/powerpoint/2010/main" val="37438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3E5B-D0EA-1F4D-99A9-D780D25354B5}"/>
              </a:ext>
            </a:extLst>
          </p:cNvPr>
          <p:cNvSpPr>
            <a:spLocks noGrp="1"/>
          </p:cNvSpPr>
          <p:nvPr>
            <p:ph type="title"/>
          </p:nvPr>
        </p:nvSpPr>
        <p:spPr/>
        <p:txBody>
          <a:bodyPr/>
          <a:lstStyle/>
          <a:p>
            <a:r>
              <a:rPr lang="en-US" dirty="0"/>
              <a:t>Case 5: Oppressive Policies and Social Experiments</a:t>
            </a:r>
          </a:p>
        </p:txBody>
      </p:sp>
      <p:sp>
        <p:nvSpPr>
          <p:cNvPr id="3" name="Content Placeholder 2">
            <a:extLst>
              <a:ext uri="{FF2B5EF4-FFF2-40B4-BE49-F238E27FC236}">
                <a16:creationId xmlns:a16="http://schemas.microsoft.com/office/drawing/2014/main" id="{002C73C5-EE20-3B48-9250-DB898309919D}"/>
              </a:ext>
            </a:extLst>
          </p:cNvPr>
          <p:cNvSpPr>
            <a:spLocks noGrp="1"/>
          </p:cNvSpPr>
          <p:nvPr>
            <p:ph idx="1"/>
          </p:nvPr>
        </p:nvSpPr>
        <p:spPr>
          <a:xfrm>
            <a:off x="3869268" y="864108"/>
            <a:ext cx="4760382" cy="5120640"/>
          </a:xfrm>
        </p:spPr>
        <p:txBody>
          <a:bodyPr>
            <a:normAutofit/>
          </a:bodyPr>
          <a:lstStyle/>
          <a:p>
            <a:r>
              <a:rPr lang="en-US" sz="2400" dirty="0"/>
              <a:t>Sergei, an American social work, moves to Russia to help develop a government-funded center for at-risk youth.</a:t>
            </a:r>
          </a:p>
          <a:p>
            <a:r>
              <a:rPr lang="en-US" sz="2400" dirty="0"/>
              <a:t>Sergei discovers that his client records are reviewed by state authorities to identify gay and transgender youth.</a:t>
            </a:r>
          </a:p>
          <a:p>
            <a:r>
              <a:rPr lang="en-US" sz="2400" dirty="0"/>
              <a:t>The authorities use this information to send the gay and transgender youth to “conversion therapy” camps.</a:t>
            </a:r>
          </a:p>
        </p:txBody>
      </p:sp>
      <p:sp>
        <p:nvSpPr>
          <p:cNvPr id="4" name="Date Placeholder 3">
            <a:extLst>
              <a:ext uri="{FF2B5EF4-FFF2-40B4-BE49-F238E27FC236}">
                <a16:creationId xmlns:a16="http://schemas.microsoft.com/office/drawing/2014/main" id="{5A652A67-1A1C-294E-9E20-F730109BC005}"/>
              </a:ext>
            </a:extLst>
          </p:cNvPr>
          <p:cNvSpPr>
            <a:spLocks noGrp="1"/>
          </p:cNvSpPr>
          <p:nvPr>
            <p:ph type="dt" sz="half" idx="10"/>
          </p:nvPr>
        </p:nvSpPr>
        <p:spPr/>
        <p:txBody>
          <a:bodyPr/>
          <a:lstStyle/>
          <a:p>
            <a:fld id="{753E412F-C58C-004C-8BBC-F04DA006A636}" type="datetime1">
              <a:rPr lang="en-US" smtClean="0"/>
              <a:t>2/5/20</a:t>
            </a:fld>
            <a:endParaRPr lang="en-US" dirty="0"/>
          </a:p>
        </p:txBody>
      </p:sp>
      <p:sp>
        <p:nvSpPr>
          <p:cNvPr id="5" name="Footer Placeholder 4">
            <a:extLst>
              <a:ext uri="{FF2B5EF4-FFF2-40B4-BE49-F238E27FC236}">
                <a16:creationId xmlns:a16="http://schemas.microsoft.com/office/drawing/2014/main" id="{5FD51B74-7369-4C49-A211-FCC28BB61123}"/>
              </a:ext>
            </a:extLst>
          </p:cNvPr>
          <p:cNvSpPr>
            <a:spLocks noGrp="1"/>
          </p:cNvSpPr>
          <p:nvPr>
            <p:ph type="ftr" sz="quarter" idx="11"/>
          </p:nvPr>
        </p:nvSpPr>
        <p:spPr/>
        <p:txBody>
          <a:bodyPr/>
          <a:lstStyle/>
          <a:p>
            <a:r>
              <a:rPr lang="en-US" dirty="0"/>
              <a:t>Ethics in International SW</a:t>
            </a:r>
          </a:p>
        </p:txBody>
      </p:sp>
      <p:sp>
        <p:nvSpPr>
          <p:cNvPr id="6" name="Slide Number Placeholder 5">
            <a:extLst>
              <a:ext uri="{FF2B5EF4-FFF2-40B4-BE49-F238E27FC236}">
                <a16:creationId xmlns:a16="http://schemas.microsoft.com/office/drawing/2014/main" id="{FF5C5DA1-8EE4-3C4C-BCFD-E0FAD8C06EFC}"/>
              </a:ext>
            </a:extLst>
          </p:cNvPr>
          <p:cNvSpPr>
            <a:spLocks noGrp="1"/>
          </p:cNvSpPr>
          <p:nvPr>
            <p:ph type="sldNum" sz="quarter" idx="12"/>
          </p:nvPr>
        </p:nvSpPr>
        <p:spPr/>
        <p:txBody>
          <a:bodyPr/>
          <a:lstStyle/>
          <a:p>
            <a:fld id="{C50DE559-42DF-C644-B4CD-E16C738E75A3}" type="slidenum">
              <a:rPr lang="en-US" smtClean="0"/>
              <a:t>9</a:t>
            </a:fld>
            <a:endParaRPr lang="en-US" dirty="0"/>
          </a:p>
        </p:txBody>
      </p:sp>
      <p:pic>
        <p:nvPicPr>
          <p:cNvPr id="2050" name="Picture 2" descr="https://i.ytimg.com/vi/kAWPvI-1790/hqdefault.jpg">
            <a:extLst>
              <a:ext uri="{FF2B5EF4-FFF2-40B4-BE49-F238E27FC236}">
                <a16:creationId xmlns:a16="http://schemas.microsoft.com/office/drawing/2014/main" id="{A25DA938-36C0-034D-9E1E-04DFB3EB8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32" t="20101" r="30468" b="13750"/>
          <a:stretch/>
        </p:blipFill>
        <p:spPr bwMode="auto">
          <a:xfrm>
            <a:off x="9006416" y="1857374"/>
            <a:ext cx="2176992" cy="2714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C3DC04-D765-6049-B672-DF412359D0A3}"/>
              </a:ext>
            </a:extLst>
          </p:cNvPr>
          <p:cNvSpPr txBox="1"/>
          <p:nvPr/>
        </p:nvSpPr>
        <p:spPr>
          <a:xfrm>
            <a:off x="8973079" y="4758935"/>
            <a:ext cx="2244195" cy="577081"/>
          </a:xfrm>
          <a:prstGeom prst="rect">
            <a:avLst/>
          </a:prstGeom>
          <a:noFill/>
        </p:spPr>
        <p:txBody>
          <a:bodyPr wrap="square" rtlCol="0">
            <a:spAutoFit/>
          </a:bodyPr>
          <a:lstStyle/>
          <a:p>
            <a:r>
              <a:rPr lang="en-US" sz="1050" dirty="0"/>
              <a:t>Photo Source: https://www.youtube.com/watch?v=kAWPvI-1790</a:t>
            </a:r>
          </a:p>
        </p:txBody>
      </p:sp>
    </p:spTree>
    <p:extLst>
      <p:ext uri="{BB962C8B-B14F-4D97-AF65-F5344CB8AC3E}">
        <p14:creationId xmlns:p14="http://schemas.microsoft.com/office/powerpoint/2010/main" val="23122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p:tgtEl>
                                          <p:spTgt spid="2050"/>
                                        </p:tgtEl>
                                        <p:attrNameLst>
                                          <p:attrName>ppt_y</p:attrName>
                                        </p:attrNameLst>
                                      </p:cBhvr>
                                      <p:tavLst>
                                        <p:tav tm="0">
                                          <p:val>
                                            <p:strVal val="#ppt_y+#ppt_h*1.125000"/>
                                          </p:val>
                                        </p:tav>
                                        <p:tav tm="100000">
                                          <p:val>
                                            <p:strVal val="#ppt_y"/>
                                          </p:val>
                                        </p:tav>
                                      </p:tavLst>
                                    </p:anim>
                                    <p:animEffect transition="in" filter="wipe(up)">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{B3497A7E-7E84-4146-B1E3-2FBCED96C999}tf10001124</Template>
  <TotalTime>6083</TotalTime>
  <Words>1241</Words>
  <Application>Microsoft Macintosh PowerPoint</Application>
  <PresentationFormat>Widescreen</PresentationFormat>
  <Paragraphs>144</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Wingdings 2</vt:lpstr>
      <vt:lpstr>Frame</vt:lpstr>
      <vt:lpstr>BPD Conference - Beyond 2020 - “Educating Students for Ethical International Social Work Practice ”</vt:lpstr>
      <vt:lpstr>Agenda</vt:lpstr>
      <vt:lpstr>IFSW Statement of Principles</vt:lpstr>
      <vt:lpstr>Trends in International Social Work -  “Beyond 2020”</vt:lpstr>
      <vt:lpstr>Case 1 – Cultural Humility and Responsiveness</vt:lpstr>
      <vt:lpstr>Case 2 – Cultural and Ethical Differences</vt:lpstr>
      <vt:lpstr>Case 3 – Legal Differences</vt:lpstr>
      <vt:lpstr>Case 4: Short-Term Work vs. Long-Term Implications</vt:lpstr>
      <vt:lpstr>Case 5: Oppressive Policies and Social Experiments</vt:lpstr>
      <vt:lpstr>Case 6: Emergencies</vt:lpstr>
      <vt:lpstr>Case 7: Overseas Advocacy</vt:lpstr>
      <vt:lpstr>Approaches to Consider </vt:lpstr>
      <vt:lpstr>Conclusion</vt:lpstr>
      <vt:lpstr>References</vt:lpstr>
      <vt:lpstr>References (continued)</vt:lpstr>
      <vt:lpstr>To access this PowerPoint presentation online, please use your cellphone camera to capture this QR Code.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on Social Work Education 65th Annual Program Meeting  “Ethics in International Social Work Practice: Preparing Students”</dc:title>
  <dc:creator>Allan Barsky</dc:creator>
  <cp:lastModifiedBy>Allan Barsky</cp:lastModifiedBy>
  <cp:revision>47</cp:revision>
  <dcterms:created xsi:type="dcterms:W3CDTF">2019-08-08T23:37:54Z</dcterms:created>
  <dcterms:modified xsi:type="dcterms:W3CDTF">2020-02-05T14:08:45Z</dcterms:modified>
</cp:coreProperties>
</file>