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2" r:id="rId1"/>
  </p:sldMasterIdLst>
  <p:notesMasterIdLst>
    <p:notesMasterId r:id="rId19"/>
  </p:notesMasterIdLst>
  <p:sldIdLst>
    <p:sldId id="256" r:id="rId2"/>
    <p:sldId id="257" r:id="rId3"/>
    <p:sldId id="267" r:id="rId4"/>
    <p:sldId id="268" r:id="rId5"/>
    <p:sldId id="264" r:id="rId6"/>
    <p:sldId id="258" r:id="rId7"/>
    <p:sldId id="260" r:id="rId8"/>
    <p:sldId id="272" r:id="rId9"/>
    <p:sldId id="259" r:id="rId10"/>
    <p:sldId id="265" r:id="rId11"/>
    <p:sldId id="261" r:id="rId12"/>
    <p:sldId id="271" r:id="rId13"/>
    <p:sldId id="262" r:id="rId14"/>
    <p:sldId id="269" r:id="rId15"/>
    <p:sldId id="270" r:id="rId16"/>
    <p:sldId id="263"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65"/>
    <p:restoredTop sz="93284"/>
  </p:normalViewPr>
  <p:slideViewPr>
    <p:cSldViewPr snapToGrid="0">
      <p:cViewPr varScale="1">
        <p:scale>
          <a:sx n="131" d="100"/>
          <a:sy n="131" d="100"/>
        </p:scale>
        <p:origin x="1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52D4A-3F52-A74E-B0BC-39ABB9C98377}"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06DC7A88-94B9-2C41-AFAB-6062352B123B}">
      <dgm:prSet/>
      <dgm:spPr/>
      <dgm:t>
        <a:bodyPr/>
        <a:lstStyle/>
        <a:p>
          <a:r>
            <a:rPr lang="en-US"/>
            <a:t>Threats… and Solutions</a:t>
          </a:r>
        </a:p>
      </dgm:t>
    </dgm:pt>
    <dgm:pt modelId="{D8208F08-3BCA-7A46-A4F2-6913469AC52D}" type="parTrans" cxnId="{266D890F-0442-7747-A337-48CD0EE53FBF}">
      <dgm:prSet/>
      <dgm:spPr/>
      <dgm:t>
        <a:bodyPr/>
        <a:lstStyle/>
        <a:p>
          <a:endParaRPr lang="en-US"/>
        </a:p>
      </dgm:t>
    </dgm:pt>
    <dgm:pt modelId="{5A9F1A9A-259D-9E4E-BDEB-51D90D0ED2C2}" type="sibTrans" cxnId="{266D890F-0442-7747-A337-48CD0EE53FBF}">
      <dgm:prSet/>
      <dgm:spPr/>
      <dgm:t>
        <a:bodyPr/>
        <a:lstStyle/>
        <a:p>
          <a:endParaRPr lang="en-US"/>
        </a:p>
      </dgm:t>
    </dgm:pt>
    <dgm:pt modelId="{8DAB536B-290D-5742-B139-D0105BD68A3F}" type="pres">
      <dgm:prSet presAssocID="{82D52D4A-3F52-A74E-B0BC-39ABB9C98377}" presName="compositeShape" presStyleCnt="0">
        <dgm:presLayoutVars>
          <dgm:chMax val="7"/>
          <dgm:dir/>
          <dgm:resizeHandles val="exact"/>
        </dgm:presLayoutVars>
      </dgm:prSet>
      <dgm:spPr/>
    </dgm:pt>
    <dgm:pt modelId="{8F88260D-4480-E645-89D3-4D32102C9B1F}" type="pres">
      <dgm:prSet presAssocID="{06DC7A88-94B9-2C41-AFAB-6062352B123B}" presName="circ1TxSh" presStyleLbl="vennNode1" presStyleIdx="0" presStyleCnt="1"/>
      <dgm:spPr/>
    </dgm:pt>
  </dgm:ptLst>
  <dgm:cxnLst>
    <dgm:cxn modelId="{266D890F-0442-7747-A337-48CD0EE53FBF}" srcId="{82D52D4A-3F52-A74E-B0BC-39ABB9C98377}" destId="{06DC7A88-94B9-2C41-AFAB-6062352B123B}" srcOrd="0" destOrd="0" parTransId="{D8208F08-3BCA-7A46-A4F2-6913469AC52D}" sibTransId="{5A9F1A9A-259D-9E4E-BDEB-51D90D0ED2C2}"/>
    <dgm:cxn modelId="{9E164C8F-B28F-4844-8192-A322E436CF55}" type="presOf" srcId="{82D52D4A-3F52-A74E-B0BC-39ABB9C98377}" destId="{8DAB536B-290D-5742-B139-D0105BD68A3F}" srcOrd="0" destOrd="0" presId="urn:microsoft.com/office/officeart/2005/8/layout/venn1"/>
    <dgm:cxn modelId="{CF93A4ED-5DAA-DB46-8E29-A92C1488AB44}" type="presOf" srcId="{06DC7A88-94B9-2C41-AFAB-6062352B123B}" destId="{8F88260D-4480-E645-89D3-4D32102C9B1F}" srcOrd="0" destOrd="0" presId="urn:microsoft.com/office/officeart/2005/8/layout/venn1"/>
    <dgm:cxn modelId="{3A54D6C5-F66B-B643-9483-E9009A9D1365}" type="presParOf" srcId="{8DAB536B-290D-5742-B139-D0105BD68A3F}" destId="{8F88260D-4480-E645-89D3-4D32102C9B1F}" srcOrd="0"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98CF27-DD3E-1040-89DF-45F019D641E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F03765C-C00A-8642-8A32-6485466AE41B}">
      <dgm:prSet/>
      <dgm:spPr/>
      <dgm:t>
        <a:bodyPr/>
        <a:lstStyle/>
        <a:p>
          <a:r>
            <a:rPr lang="en-US" dirty="0"/>
            <a:t>Principles</a:t>
          </a:r>
        </a:p>
      </dgm:t>
    </dgm:pt>
    <dgm:pt modelId="{7F20D4EF-5EAD-FE4F-831E-856FEB9630B8}" type="parTrans" cxnId="{D2D012CA-06F7-DA43-B461-BC2A6D61F2D2}">
      <dgm:prSet/>
      <dgm:spPr/>
      <dgm:t>
        <a:bodyPr/>
        <a:lstStyle/>
        <a:p>
          <a:endParaRPr lang="en-US"/>
        </a:p>
      </dgm:t>
    </dgm:pt>
    <dgm:pt modelId="{42603C3F-0302-D141-8FCF-BED59C4A5057}" type="sibTrans" cxnId="{D2D012CA-06F7-DA43-B461-BC2A6D61F2D2}">
      <dgm:prSet/>
      <dgm:spPr/>
      <dgm:t>
        <a:bodyPr/>
        <a:lstStyle/>
        <a:p>
          <a:endParaRPr lang="en-US"/>
        </a:p>
      </dgm:t>
    </dgm:pt>
    <dgm:pt modelId="{23DCA18E-8386-4E4A-A2CC-B9509F0A651F}">
      <dgm:prSet/>
      <dgm:spPr/>
      <dgm:t>
        <a:bodyPr/>
        <a:lstStyle/>
        <a:p>
          <a:r>
            <a:rPr lang="en-US" dirty="0"/>
            <a:t>Reliability and Safety</a:t>
          </a:r>
        </a:p>
      </dgm:t>
    </dgm:pt>
    <dgm:pt modelId="{E06438DB-0B56-D74B-88CF-4CD93C2099A0}" type="parTrans" cxnId="{5579D45D-07E3-8848-9474-4C1845760938}">
      <dgm:prSet/>
      <dgm:spPr/>
      <dgm:t>
        <a:bodyPr/>
        <a:lstStyle/>
        <a:p>
          <a:endParaRPr lang="en-US"/>
        </a:p>
      </dgm:t>
    </dgm:pt>
    <dgm:pt modelId="{B8CF2DD4-DB4D-544C-AD5A-42B34FC11FEE}" type="sibTrans" cxnId="{5579D45D-07E3-8848-9474-4C1845760938}">
      <dgm:prSet/>
      <dgm:spPr/>
      <dgm:t>
        <a:bodyPr/>
        <a:lstStyle/>
        <a:p>
          <a:endParaRPr lang="en-US"/>
        </a:p>
      </dgm:t>
    </dgm:pt>
    <dgm:pt modelId="{9776226C-BF2F-0140-B82F-501421BFE833}">
      <dgm:prSet/>
      <dgm:spPr/>
      <dgm:t>
        <a:bodyPr/>
        <a:lstStyle/>
        <a:p>
          <a:r>
            <a:rPr lang="en-US" dirty="0"/>
            <a:t>Inclusiveness</a:t>
          </a:r>
        </a:p>
      </dgm:t>
    </dgm:pt>
    <dgm:pt modelId="{9C0CB3FE-19A0-BF4D-BD37-C21C58975B87}" type="parTrans" cxnId="{D1ABA8B7-5A2D-5A4A-949A-F35763A9A383}">
      <dgm:prSet/>
      <dgm:spPr/>
      <dgm:t>
        <a:bodyPr/>
        <a:lstStyle/>
        <a:p>
          <a:endParaRPr lang="en-US"/>
        </a:p>
      </dgm:t>
    </dgm:pt>
    <dgm:pt modelId="{15F5FBD9-3DD0-C54B-B0DB-356923A51629}" type="sibTrans" cxnId="{D1ABA8B7-5A2D-5A4A-949A-F35763A9A383}">
      <dgm:prSet/>
      <dgm:spPr/>
      <dgm:t>
        <a:bodyPr/>
        <a:lstStyle/>
        <a:p>
          <a:endParaRPr lang="en-US"/>
        </a:p>
      </dgm:t>
    </dgm:pt>
    <dgm:pt modelId="{F2ECAD51-0AC3-014A-AC2D-172C4CAC42C1}">
      <dgm:prSet/>
      <dgm:spPr/>
      <dgm:t>
        <a:bodyPr/>
        <a:lstStyle/>
        <a:p>
          <a:r>
            <a:rPr lang="en-US" dirty="0"/>
            <a:t>Transparency</a:t>
          </a:r>
        </a:p>
      </dgm:t>
    </dgm:pt>
    <dgm:pt modelId="{78555BC9-7B1D-AE43-8C75-6701465D65A2}" type="parTrans" cxnId="{CCDF95BA-3993-3F4E-BAA5-F74C6D3F43D3}">
      <dgm:prSet/>
      <dgm:spPr/>
      <dgm:t>
        <a:bodyPr/>
        <a:lstStyle/>
        <a:p>
          <a:endParaRPr lang="en-US"/>
        </a:p>
      </dgm:t>
    </dgm:pt>
    <dgm:pt modelId="{BCC9461C-3991-C248-A440-3820566F42F9}" type="sibTrans" cxnId="{CCDF95BA-3993-3F4E-BAA5-F74C6D3F43D3}">
      <dgm:prSet/>
      <dgm:spPr/>
      <dgm:t>
        <a:bodyPr/>
        <a:lstStyle/>
        <a:p>
          <a:endParaRPr lang="en-US"/>
        </a:p>
      </dgm:t>
    </dgm:pt>
    <dgm:pt modelId="{6F7C6999-5419-A749-97CF-2CF231F96A3A}">
      <dgm:prSet/>
      <dgm:spPr/>
      <dgm:t>
        <a:bodyPr/>
        <a:lstStyle/>
        <a:p>
          <a:r>
            <a:rPr lang="en-US" dirty="0"/>
            <a:t>Accountability</a:t>
          </a:r>
        </a:p>
      </dgm:t>
    </dgm:pt>
    <dgm:pt modelId="{DAC56A6E-32ED-B549-A9EC-5D27EB7E4F67}" type="parTrans" cxnId="{6640F868-8D95-BB4E-83B5-F557889D4FB9}">
      <dgm:prSet/>
      <dgm:spPr/>
      <dgm:t>
        <a:bodyPr/>
        <a:lstStyle/>
        <a:p>
          <a:endParaRPr lang="en-US"/>
        </a:p>
      </dgm:t>
    </dgm:pt>
    <dgm:pt modelId="{871DC8FE-060B-764D-A384-263B1C11817F}" type="sibTrans" cxnId="{6640F868-8D95-BB4E-83B5-F557889D4FB9}">
      <dgm:prSet/>
      <dgm:spPr/>
      <dgm:t>
        <a:bodyPr/>
        <a:lstStyle/>
        <a:p>
          <a:endParaRPr lang="en-US"/>
        </a:p>
      </dgm:t>
    </dgm:pt>
    <dgm:pt modelId="{A9F36389-AECE-ED4A-AE53-497E2B66F5F9}">
      <dgm:prSet/>
      <dgm:spPr/>
      <dgm:t>
        <a:bodyPr/>
        <a:lstStyle/>
        <a:p>
          <a:r>
            <a:rPr lang="en-US" dirty="0"/>
            <a:t>Privacy and Security</a:t>
          </a:r>
        </a:p>
      </dgm:t>
    </dgm:pt>
    <dgm:pt modelId="{4D0927C9-CF17-5540-B2DC-CC8E80CA70A7}" type="parTrans" cxnId="{E7ACE432-9FFC-6549-A6D0-1B9BE2008E32}">
      <dgm:prSet/>
      <dgm:spPr/>
      <dgm:t>
        <a:bodyPr/>
        <a:lstStyle/>
        <a:p>
          <a:endParaRPr lang="en-US"/>
        </a:p>
      </dgm:t>
    </dgm:pt>
    <dgm:pt modelId="{68B44477-56A5-0C4E-BCD6-F9FAA1AB6EA8}" type="sibTrans" cxnId="{E7ACE432-9FFC-6549-A6D0-1B9BE2008E32}">
      <dgm:prSet/>
      <dgm:spPr/>
      <dgm:t>
        <a:bodyPr/>
        <a:lstStyle/>
        <a:p>
          <a:endParaRPr lang="en-US"/>
        </a:p>
      </dgm:t>
    </dgm:pt>
    <dgm:pt modelId="{B809032E-4ECD-0442-BB70-08084A1DA606}">
      <dgm:prSet/>
      <dgm:spPr/>
      <dgm:t>
        <a:bodyPr/>
        <a:lstStyle/>
        <a:p>
          <a:r>
            <a:rPr lang="en-US" dirty="0"/>
            <a:t>Fairness</a:t>
          </a:r>
        </a:p>
      </dgm:t>
    </dgm:pt>
    <dgm:pt modelId="{E99AE6A1-0BAA-E143-B0B5-8E033D7C24F6}" type="parTrans" cxnId="{32B44F51-1318-FB4B-9F36-990228ABA831}">
      <dgm:prSet/>
      <dgm:spPr/>
      <dgm:t>
        <a:bodyPr/>
        <a:lstStyle/>
        <a:p>
          <a:endParaRPr lang="en-US"/>
        </a:p>
      </dgm:t>
    </dgm:pt>
    <dgm:pt modelId="{DC948F0C-7AF9-3249-A9E9-A67C1BABB15F}" type="sibTrans" cxnId="{32B44F51-1318-FB4B-9F36-990228ABA831}">
      <dgm:prSet/>
      <dgm:spPr/>
      <dgm:t>
        <a:bodyPr/>
        <a:lstStyle/>
        <a:p>
          <a:endParaRPr lang="en-US"/>
        </a:p>
      </dgm:t>
    </dgm:pt>
    <dgm:pt modelId="{C91069D8-815C-F944-AED7-62C215B241E4}" type="pres">
      <dgm:prSet presAssocID="{4798CF27-DD3E-1040-89DF-45F019D641E8}" presName="hierChild1" presStyleCnt="0">
        <dgm:presLayoutVars>
          <dgm:orgChart val="1"/>
          <dgm:chPref val="1"/>
          <dgm:dir/>
          <dgm:animOne val="branch"/>
          <dgm:animLvl val="lvl"/>
          <dgm:resizeHandles/>
        </dgm:presLayoutVars>
      </dgm:prSet>
      <dgm:spPr/>
    </dgm:pt>
    <dgm:pt modelId="{B644E8E9-46C9-5B49-9A09-46C086840792}" type="pres">
      <dgm:prSet presAssocID="{8F03765C-C00A-8642-8A32-6485466AE41B}" presName="hierRoot1" presStyleCnt="0">
        <dgm:presLayoutVars>
          <dgm:hierBranch val="init"/>
        </dgm:presLayoutVars>
      </dgm:prSet>
      <dgm:spPr/>
    </dgm:pt>
    <dgm:pt modelId="{F2649512-5F0C-C44D-898B-81367FCB71BB}" type="pres">
      <dgm:prSet presAssocID="{8F03765C-C00A-8642-8A32-6485466AE41B}" presName="rootComposite1" presStyleCnt="0"/>
      <dgm:spPr/>
    </dgm:pt>
    <dgm:pt modelId="{CB64462B-5253-DE4C-A0FE-9AE4FCBFD8CB}" type="pres">
      <dgm:prSet presAssocID="{8F03765C-C00A-8642-8A32-6485466AE41B}" presName="rootText1" presStyleLbl="node0" presStyleIdx="0" presStyleCnt="1">
        <dgm:presLayoutVars>
          <dgm:chPref val="3"/>
        </dgm:presLayoutVars>
      </dgm:prSet>
      <dgm:spPr/>
    </dgm:pt>
    <dgm:pt modelId="{32315945-5C33-A84D-8678-25BA8F6CF0EF}" type="pres">
      <dgm:prSet presAssocID="{8F03765C-C00A-8642-8A32-6485466AE41B}" presName="rootConnector1" presStyleLbl="node1" presStyleIdx="0" presStyleCnt="0"/>
      <dgm:spPr/>
    </dgm:pt>
    <dgm:pt modelId="{D76DB23C-68BC-8642-9431-8C0804EB1102}" type="pres">
      <dgm:prSet presAssocID="{8F03765C-C00A-8642-8A32-6485466AE41B}" presName="hierChild2" presStyleCnt="0"/>
      <dgm:spPr/>
    </dgm:pt>
    <dgm:pt modelId="{EC826D2E-BD27-294C-9BDF-FB7993BFFE54}" type="pres">
      <dgm:prSet presAssocID="{E99AE6A1-0BAA-E143-B0B5-8E033D7C24F6}" presName="Name37" presStyleLbl="parChTrans1D2" presStyleIdx="0" presStyleCnt="6"/>
      <dgm:spPr/>
    </dgm:pt>
    <dgm:pt modelId="{0C2B1496-C294-4A4C-999F-42A879CCD554}" type="pres">
      <dgm:prSet presAssocID="{B809032E-4ECD-0442-BB70-08084A1DA606}" presName="hierRoot2" presStyleCnt="0">
        <dgm:presLayoutVars>
          <dgm:hierBranch val="init"/>
        </dgm:presLayoutVars>
      </dgm:prSet>
      <dgm:spPr/>
    </dgm:pt>
    <dgm:pt modelId="{72C5C7CF-3B21-B64B-812C-05F1B03985E2}" type="pres">
      <dgm:prSet presAssocID="{B809032E-4ECD-0442-BB70-08084A1DA606}" presName="rootComposite" presStyleCnt="0"/>
      <dgm:spPr/>
    </dgm:pt>
    <dgm:pt modelId="{9627D1ED-A80C-DB47-9D9F-57C9649A9E4A}" type="pres">
      <dgm:prSet presAssocID="{B809032E-4ECD-0442-BB70-08084A1DA606}" presName="rootText" presStyleLbl="node2" presStyleIdx="0" presStyleCnt="6">
        <dgm:presLayoutVars>
          <dgm:chPref val="3"/>
        </dgm:presLayoutVars>
      </dgm:prSet>
      <dgm:spPr/>
    </dgm:pt>
    <dgm:pt modelId="{23C8DFAD-BF59-5C4E-9F76-F0A565B15199}" type="pres">
      <dgm:prSet presAssocID="{B809032E-4ECD-0442-BB70-08084A1DA606}" presName="rootConnector" presStyleLbl="node2" presStyleIdx="0" presStyleCnt="6"/>
      <dgm:spPr/>
    </dgm:pt>
    <dgm:pt modelId="{7F61524E-ACFF-3643-9AE7-F5FE01444652}" type="pres">
      <dgm:prSet presAssocID="{B809032E-4ECD-0442-BB70-08084A1DA606}" presName="hierChild4" presStyleCnt="0"/>
      <dgm:spPr/>
    </dgm:pt>
    <dgm:pt modelId="{DF59D413-E1A4-5E45-AF50-1CE27E9795A4}" type="pres">
      <dgm:prSet presAssocID="{B809032E-4ECD-0442-BB70-08084A1DA606}" presName="hierChild5" presStyleCnt="0"/>
      <dgm:spPr/>
    </dgm:pt>
    <dgm:pt modelId="{7D9D8ECD-434B-6E44-A963-7B79EA8A11D6}" type="pres">
      <dgm:prSet presAssocID="{E06438DB-0B56-D74B-88CF-4CD93C2099A0}" presName="Name37" presStyleLbl="parChTrans1D2" presStyleIdx="1" presStyleCnt="6"/>
      <dgm:spPr/>
    </dgm:pt>
    <dgm:pt modelId="{F273CFDB-E829-7641-9593-6E877470B3AE}" type="pres">
      <dgm:prSet presAssocID="{23DCA18E-8386-4E4A-A2CC-B9509F0A651F}" presName="hierRoot2" presStyleCnt="0">
        <dgm:presLayoutVars>
          <dgm:hierBranch val="init"/>
        </dgm:presLayoutVars>
      </dgm:prSet>
      <dgm:spPr/>
    </dgm:pt>
    <dgm:pt modelId="{69A3AB8C-1601-7947-8084-67B14C9F97E9}" type="pres">
      <dgm:prSet presAssocID="{23DCA18E-8386-4E4A-A2CC-B9509F0A651F}" presName="rootComposite" presStyleCnt="0"/>
      <dgm:spPr/>
    </dgm:pt>
    <dgm:pt modelId="{3129D3F3-F45B-DF45-A7C3-187B3D243E36}" type="pres">
      <dgm:prSet presAssocID="{23DCA18E-8386-4E4A-A2CC-B9509F0A651F}" presName="rootText" presStyleLbl="node2" presStyleIdx="1" presStyleCnt="6">
        <dgm:presLayoutVars>
          <dgm:chPref val="3"/>
        </dgm:presLayoutVars>
      </dgm:prSet>
      <dgm:spPr/>
    </dgm:pt>
    <dgm:pt modelId="{80E45DA2-D109-9544-B8BC-74198B80F216}" type="pres">
      <dgm:prSet presAssocID="{23DCA18E-8386-4E4A-A2CC-B9509F0A651F}" presName="rootConnector" presStyleLbl="node2" presStyleIdx="1" presStyleCnt="6"/>
      <dgm:spPr/>
    </dgm:pt>
    <dgm:pt modelId="{0E759B2B-E5C5-B848-82E1-224B9CBE3523}" type="pres">
      <dgm:prSet presAssocID="{23DCA18E-8386-4E4A-A2CC-B9509F0A651F}" presName="hierChild4" presStyleCnt="0"/>
      <dgm:spPr/>
    </dgm:pt>
    <dgm:pt modelId="{27DA54FD-AF70-5E49-B280-CB6BFEA3DD51}" type="pres">
      <dgm:prSet presAssocID="{23DCA18E-8386-4E4A-A2CC-B9509F0A651F}" presName="hierChild5" presStyleCnt="0"/>
      <dgm:spPr/>
    </dgm:pt>
    <dgm:pt modelId="{5FC0FB29-B7C6-0547-9311-911893DAE04B}" type="pres">
      <dgm:prSet presAssocID="{9C0CB3FE-19A0-BF4D-BD37-C21C58975B87}" presName="Name37" presStyleLbl="parChTrans1D2" presStyleIdx="2" presStyleCnt="6"/>
      <dgm:spPr/>
    </dgm:pt>
    <dgm:pt modelId="{85DA5CAC-D25A-DA40-A688-CB9D8530C93D}" type="pres">
      <dgm:prSet presAssocID="{9776226C-BF2F-0140-B82F-501421BFE833}" presName="hierRoot2" presStyleCnt="0">
        <dgm:presLayoutVars>
          <dgm:hierBranch val="init"/>
        </dgm:presLayoutVars>
      </dgm:prSet>
      <dgm:spPr/>
    </dgm:pt>
    <dgm:pt modelId="{5EAB3A93-7583-6A44-913C-01E80A639699}" type="pres">
      <dgm:prSet presAssocID="{9776226C-BF2F-0140-B82F-501421BFE833}" presName="rootComposite" presStyleCnt="0"/>
      <dgm:spPr/>
    </dgm:pt>
    <dgm:pt modelId="{6637DE63-37B2-3142-9C98-8079AC7052FB}" type="pres">
      <dgm:prSet presAssocID="{9776226C-BF2F-0140-B82F-501421BFE833}" presName="rootText" presStyleLbl="node2" presStyleIdx="2" presStyleCnt="6">
        <dgm:presLayoutVars>
          <dgm:chPref val="3"/>
        </dgm:presLayoutVars>
      </dgm:prSet>
      <dgm:spPr/>
    </dgm:pt>
    <dgm:pt modelId="{B30CF8A5-3F85-A846-A015-07814E495D56}" type="pres">
      <dgm:prSet presAssocID="{9776226C-BF2F-0140-B82F-501421BFE833}" presName="rootConnector" presStyleLbl="node2" presStyleIdx="2" presStyleCnt="6"/>
      <dgm:spPr/>
    </dgm:pt>
    <dgm:pt modelId="{D2201194-CC2A-4340-815B-4846AE53FC85}" type="pres">
      <dgm:prSet presAssocID="{9776226C-BF2F-0140-B82F-501421BFE833}" presName="hierChild4" presStyleCnt="0"/>
      <dgm:spPr/>
    </dgm:pt>
    <dgm:pt modelId="{99AF0B8D-2FE3-D846-B028-42A217A42E26}" type="pres">
      <dgm:prSet presAssocID="{9776226C-BF2F-0140-B82F-501421BFE833}" presName="hierChild5" presStyleCnt="0"/>
      <dgm:spPr/>
    </dgm:pt>
    <dgm:pt modelId="{995033BA-BD74-E140-8629-7DC9B0C0B6DD}" type="pres">
      <dgm:prSet presAssocID="{78555BC9-7B1D-AE43-8C75-6701465D65A2}" presName="Name37" presStyleLbl="parChTrans1D2" presStyleIdx="3" presStyleCnt="6"/>
      <dgm:spPr/>
    </dgm:pt>
    <dgm:pt modelId="{1DF19050-80DE-174E-B405-90D8CFC184E7}" type="pres">
      <dgm:prSet presAssocID="{F2ECAD51-0AC3-014A-AC2D-172C4CAC42C1}" presName="hierRoot2" presStyleCnt="0">
        <dgm:presLayoutVars>
          <dgm:hierBranch val="init"/>
        </dgm:presLayoutVars>
      </dgm:prSet>
      <dgm:spPr/>
    </dgm:pt>
    <dgm:pt modelId="{0E8C87A3-6161-1F4E-B2E1-E23776FC2DD7}" type="pres">
      <dgm:prSet presAssocID="{F2ECAD51-0AC3-014A-AC2D-172C4CAC42C1}" presName="rootComposite" presStyleCnt="0"/>
      <dgm:spPr/>
    </dgm:pt>
    <dgm:pt modelId="{BF045F50-C5AC-5C42-B236-6D537658AF13}" type="pres">
      <dgm:prSet presAssocID="{F2ECAD51-0AC3-014A-AC2D-172C4CAC42C1}" presName="rootText" presStyleLbl="node2" presStyleIdx="3" presStyleCnt="6">
        <dgm:presLayoutVars>
          <dgm:chPref val="3"/>
        </dgm:presLayoutVars>
      </dgm:prSet>
      <dgm:spPr/>
    </dgm:pt>
    <dgm:pt modelId="{E1422B77-F42A-1343-BFF1-D22CDF6007F4}" type="pres">
      <dgm:prSet presAssocID="{F2ECAD51-0AC3-014A-AC2D-172C4CAC42C1}" presName="rootConnector" presStyleLbl="node2" presStyleIdx="3" presStyleCnt="6"/>
      <dgm:spPr/>
    </dgm:pt>
    <dgm:pt modelId="{449D2A54-36BE-A943-8E68-DDEBDA261132}" type="pres">
      <dgm:prSet presAssocID="{F2ECAD51-0AC3-014A-AC2D-172C4CAC42C1}" presName="hierChild4" presStyleCnt="0"/>
      <dgm:spPr/>
    </dgm:pt>
    <dgm:pt modelId="{338B64F0-D280-9848-A1A8-F3B9B6D6596B}" type="pres">
      <dgm:prSet presAssocID="{F2ECAD51-0AC3-014A-AC2D-172C4CAC42C1}" presName="hierChild5" presStyleCnt="0"/>
      <dgm:spPr/>
    </dgm:pt>
    <dgm:pt modelId="{0F210803-EEF6-9149-968A-BB059493F524}" type="pres">
      <dgm:prSet presAssocID="{DAC56A6E-32ED-B549-A9EC-5D27EB7E4F67}" presName="Name37" presStyleLbl="parChTrans1D2" presStyleIdx="4" presStyleCnt="6"/>
      <dgm:spPr/>
    </dgm:pt>
    <dgm:pt modelId="{816A9ECC-D4DC-024D-BA56-509D399BDAB5}" type="pres">
      <dgm:prSet presAssocID="{6F7C6999-5419-A749-97CF-2CF231F96A3A}" presName="hierRoot2" presStyleCnt="0">
        <dgm:presLayoutVars>
          <dgm:hierBranch val="init"/>
        </dgm:presLayoutVars>
      </dgm:prSet>
      <dgm:spPr/>
    </dgm:pt>
    <dgm:pt modelId="{2E85CF4D-521D-E145-90FF-F06660569A86}" type="pres">
      <dgm:prSet presAssocID="{6F7C6999-5419-A749-97CF-2CF231F96A3A}" presName="rootComposite" presStyleCnt="0"/>
      <dgm:spPr/>
    </dgm:pt>
    <dgm:pt modelId="{7DFD2F95-1DA8-E740-9815-FB9AD4E5AB09}" type="pres">
      <dgm:prSet presAssocID="{6F7C6999-5419-A749-97CF-2CF231F96A3A}" presName="rootText" presStyleLbl="node2" presStyleIdx="4" presStyleCnt="6">
        <dgm:presLayoutVars>
          <dgm:chPref val="3"/>
        </dgm:presLayoutVars>
      </dgm:prSet>
      <dgm:spPr/>
    </dgm:pt>
    <dgm:pt modelId="{DF745F45-E42A-DF4A-9015-330318BF4BC8}" type="pres">
      <dgm:prSet presAssocID="{6F7C6999-5419-A749-97CF-2CF231F96A3A}" presName="rootConnector" presStyleLbl="node2" presStyleIdx="4" presStyleCnt="6"/>
      <dgm:spPr/>
    </dgm:pt>
    <dgm:pt modelId="{7A051B48-AA42-044C-879A-5F41FBA880D1}" type="pres">
      <dgm:prSet presAssocID="{6F7C6999-5419-A749-97CF-2CF231F96A3A}" presName="hierChild4" presStyleCnt="0"/>
      <dgm:spPr/>
    </dgm:pt>
    <dgm:pt modelId="{FAEEE0F4-C418-8F4D-9ADB-11906A6CD296}" type="pres">
      <dgm:prSet presAssocID="{6F7C6999-5419-A749-97CF-2CF231F96A3A}" presName="hierChild5" presStyleCnt="0"/>
      <dgm:spPr/>
    </dgm:pt>
    <dgm:pt modelId="{A07FF509-E136-9A45-8CDB-036E3E26B6B3}" type="pres">
      <dgm:prSet presAssocID="{4D0927C9-CF17-5540-B2DC-CC8E80CA70A7}" presName="Name37" presStyleLbl="parChTrans1D2" presStyleIdx="5" presStyleCnt="6"/>
      <dgm:spPr/>
    </dgm:pt>
    <dgm:pt modelId="{10E3F7F1-7943-8E4B-824D-2B0B132083FE}" type="pres">
      <dgm:prSet presAssocID="{A9F36389-AECE-ED4A-AE53-497E2B66F5F9}" presName="hierRoot2" presStyleCnt="0">
        <dgm:presLayoutVars>
          <dgm:hierBranch val="init"/>
        </dgm:presLayoutVars>
      </dgm:prSet>
      <dgm:spPr/>
    </dgm:pt>
    <dgm:pt modelId="{38052D4B-3FDC-C54F-A155-E8C412A0A1BA}" type="pres">
      <dgm:prSet presAssocID="{A9F36389-AECE-ED4A-AE53-497E2B66F5F9}" presName="rootComposite" presStyleCnt="0"/>
      <dgm:spPr/>
    </dgm:pt>
    <dgm:pt modelId="{4361073E-57C9-9E4E-BC6B-1438FE70BE6E}" type="pres">
      <dgm:prSet presAssocID="{A9F36389-AECE-ED4A-AE53-497E2B66F5F9}" presName="rootText" presStyleLbl="node2" presStyleIdx="5" presStyleCnt="6">
        <dgm:presLayoutVars>
          <dgm:chPref val="3"/>
        </dgm:presLayoutVars>
      </dgm:prSet>
      <dgm:spPr/>
    </dgm:pt>
    <dgm:pt modelId="{E92832B0-1F98-A34B-8AFF-66FAA57F8F7A}" type="pres">
      <dgm:prSet presAssocID="{A9F36389-AECE-ED4A-AE53-497E2B66F5F9}" presName="rootConnector" presStyleLbl="node2" presStyleIdx="5" presStyleCnt="6"/>
      <dgm:spPr/>
    </dgm:pt>
    <dgm:pt modelId="{8BF4C810-73E0-D646-9AD0-0DA60B13553E}" type="pres">
      <dgm:prSet presAssocID="{A9F36389-AECE-ED4A-AE53-497E2B66F5F9}" presName="hierChild4" presStyleCnt="0"/>
      <dgm:spPr/>
    </dgm:pt>
    <dgm:pt modelId="{29AE06D4-9D7F-0C48-B101-614B56CB28FC}" type="pres">
      <dgm:prSet presAssocID="{A9F36389-AECE-ED4A-AE53-497E2B66F5F9}" presName="hierChild5" presStyleCnt="0"/>
      <dgm:spPr/>
    </dgm:pt>
    <dgm:pt modelId="{B3853E74-CFBA-1340-B890-C17D1B96D56D}" type="pres">
      <dgm:prSet presAssocID="{8F03765C-C00A-8642-8A32-6485466AE41B}" presName="hierChild3" presStyleCnt="0"/>
      <dgm:spPr/>
    </dgm:pt>
  </dgm:ptLst>
  <dgm:cxnLst>
    <dgm:cxn modelId="{786B0303-62D6-9E48-BCAF-10605B354F21}" type="presOf" srcId="{9776226C-BF2F-0140-B82F-501421BFE833}" destId="{B30CF8A5-3F85-A846-A015-07814E495D56}" srcOrd="1" destOrd="0" presId="urn:microsoft.com/office/officeart/2005/8/layout/orgChart1"/>
    <dgm:cxn modelId="{B1CDAF17-0835-2842-9A66-6955D9B3A749}" type="presOf" srcId="{23DCA18E-8386-4E4A-A2CC-B9509F0A651F}" destId="{80E45DA2-D109-9544-B8BC-74198B80F216}" srcOrd="1" destOrd="0" presId="urn:microsoft.com/office/officeart/2005/8/layout/orgChart1"/>
    <dgm:cxn modelId="{9A8AF622-F62C-FA4A-8D5B-62AD3FAB2FE0}" type="presOf" srcId="{E06438DB-0B56-D74B-88CF-4CD93C2099A0}" destId="{7D9D8ECD-434B-6E44-A963-7B79EA8A11D6}" srcOrd="0" destOrd="0" presId="urn:microsoft.com/office/officeart/2005/8/layout/orgChart1"/>
    <dgm:cxn modelId="{99883827-EE9A-F54E-8C80-DFC601439AE3}" type="presOf" srcId="{6F7C6999-5419-A749-97CF-2CF231F96A3A}" destId="{7DFD2F95-1DA8-E740-9815-FB9AD4E5AB09}" srcOrd="0" destOrd="0" presId="urn:microsoft.com/office/officeart/2005/8/layout/orgChart1"/>
    <dgm:cxn modelId="{E7ACE432-9FFC-6549-A6D0-1B9BE2008E32}" srcId="{8F03765C-C00A-8642-8A32-6485466AE41B}" destId="{A9F36389-AECE-ED4A-AE53-497E2B66F5F9}" srcOrd="5" destOrd="0" parTransId="{4D0927C9-CF17-5540-B2DC-CC8E80CA70A7}" sibTransId="{68B44477-56A5-0C4E-BCD6-F9FAA1AB6EA8}"/>
    <dgm:cxn modelId="{39762D35-4231-5A40-84E9-38DF466525B3}" type="presOf" srcId="{DAC56A6E-32ED-B549-A9EC-5D27EB7E4F67}" destId="{0F210803-EEF6-9149-968A-BB059493F524}" srcOrd="0" destOrd="0" presId="urn:microsoft.com/office/officeart/2005/8/layout/orgChart1"/>
    <dgm:cxn modelId="{32B44F51-1318-FB4B-9F36-990228ABA831}" srcId="{8F03765C-C00A-8642-8A32-6485466AE41B}" destId="{B809032E-4ECD-0442-BB70-08084A1DA606}" srcOrd="0" destOrd="0" parTransId="{E99AE6A1-0BAA-E143-B0B5-8E033D7C24F6}" sibTransId="{DC948F0C-7AF9-3249-A9E9-A67C1BABB15F}"/>
    <dgm:cxn modelId="{5579D45D-07E3-8848-9474-4C1845760938}" srcId="{8F03765C-C00A-8642-8A32-6485466AE41B}" destId="{23DCA18E-8386-4E4A-A2CC-B9509F0A651F}" srcOrd="1" destOrd="0" parTransId="{E06438DB-0B56-D74B-88CF-4CD93C2099A0}" sibTransId="{B8CF2DD4-DB4D-544C-AD5A-42B34FC11FEE}"/>
    <dgm:cxn modelId="{53D90161-3434-FD48-9360-0130D5E36171}" type="presOf" srcId="{B809032E-4ECD-0442-BB70-08084A1DA606}" destId="{9627D1ED-A80C-DB47-9D9F-57C9649A9E4A}" srcOrd="0" destOrd="0" presId="urn:microsoft.com/office/officeart/2005/8/layout/orgChart1"/>
    <dgm:cxn modelId="{F8CE3468-F067-0E44-A38F-4512D4C62EF2}" type="presOf" srcId="{9C0CB3FE-19A0-BF4D-BD37-C21C58975B87}" destId="{5FC0FB29-B7C6-0547-9311-911893DAE04B}" srcOrd="0" destOrd="0" presId="urn:microsoft.com/office/officeart/2005/8/layout/orgChart1"/>
    <dgm:cxn modelId="{6640F868-8D95-BB4E-83B5-F557889D4FB9}" srcId="{8F03765C-C00A-8642-8A32-6485466AE41B}" destId="{6F7C6999-5419-A749-97CF-2CF231F96A3A}" srcOrd="4" destOrd="0" parTransId="{DAC56A6E-32ED-B549-A9EC-5D27EB7E4F67}" sibTransId="{871DC8FE-060B-764D-A384-263B1C11817F}"/>
    <dgm:cxn modelId="{4211396E-57EC-AC48-B55F-1FDD0D802477}" type="presOf" srcId="{78555BC9-7B1D-AE43-8C75-6701465D65A2}" destId="{995033BA-BD74-E140-8629-7DC9B0C0B6DD}" srcOrd="0" destOrd="0" presId="urn:microsoft.com/office/officeart/2005/8/layout/orgChart1"/>
    <dgm:cxn modelId="{24B4E47A-967C-2E4F-90A6-0E706B0AC817}" type="presOf" srcId="{F2ECAD51-0AC3-014A-AC2D-172C4CAC42C1}" destId="{BF045F50-C5AC-5C42-B236-6D537658AF13}" srcOrd="0" destOrd="0" presId="urn:microsoft.com/office/officeart/2005/8/layout/orgChart1"/>
    <dgm:cxn modelId="{1976007B-A0A9-8D4F-B185-4865923403F7}" type="presOf" srcId="{8F03765C-C00A-8642-8A32-6485466AE41B}" destId="{CB64462B-5253-DE4C-A0FE-9AE4FCBFD8CB}" srcOrd="0" destOrd="0" presId="urn:microsoft.com/office/officeart/2005/8/layout/orgChart1"/>
    <dgm:cxn modelId="{13A1E799-5200-4043-BFF7-3BD9A499C2D2}" type="presOf" srcId="{9776226C-BF2F-0140-B82F-501421BFE833}" destId="{6637DE63-37B2-3142-9C98-8079AC7052FB}" srcOrd="0" destOrd="0" presId="urn:microsoft.com/office/officeart/2005/8/layout/orgChart1"/>
    <dgm:cxn modelId="{3AD878A5-0F15-6243-A7D0-5033F2BC5DB8}" type="presOf" srcId="{23DCA18E-8386-4E4A-A2CC-B9509F0A651F}" destId="{3129D3F3-F45B-DF45-A7C3-187B3D243E36}" srcOrd="0" destOrd="0" presId="urn:microsoft.com/office/officeart/2005/8/layout/orgChart1"/>
    <dgm:cxn modelId="{1612FCA7-57DA-EA4F-94DE-D76D8B7E7D7B}" type="presOf" srcId="{6F7C6999-5419-A749-97CF-2CF231F96A3A}" destId="{DF745F45-E42A-DF4A-9015-330318BF4BC8}" srcOrd="1" destOrd="0" presId="urn:microsoft.com/office/officeart/2005/8/layout/orgChart1"/>
    <dgm:cxn modelId="{B77488AC-FD59-F24C-A05A-61601805419B}" type="presOf" srcId="{B809032E-4ECD-0442-BB70-08084A1DA606}" destId="{23C8DFAD-BF59-5C4E-9F76-F0A565B15199}" srcOrd="1" destOrd="0" presId="urn:microsoft.com/office/officeart/2005/8/layout/orgChart1"/>
    <dgm:cxn modelId="{7EBC50AE-0A30-9042-8F8C-9296BBE985C4}" type="presOf" srcId="{8F03765C-C00A-8642-8A32-6485466AE41B}" destId="{32315945-5C33-A84D-8678-25BA8F6CF0EF}" srcOrd="1" destOrd="0" presId="urn:microsoft.com/office/officeart/2005/8/layout/orgChart1"/>
    <dgm:cxn modelId="{73F0DCAF-F7B4-5346-8F0A-58C5813C2ABF}" type="presOf" srcId="{A9F36389-AECE-ED4A-AE53-497E2B66F5F9}" destId="{E92832B0-1F98-A34B-8AFF-66FAA57F8F7A}" srcOrd="1" destOrd="0" presId="urn:microsoft.com/office/officeart/2005/8/layout/orgChart1"/>
    <dgm:cxn modelId="{D1ABA8B7-5A2D-5A4A-949A-F35763A9A383}" srcId="{8F03765C-C00A-8642-8A32-6485466AE41B}" destId="{9776226C-BF2F-0140-B82F-501421BFE833}" srcOrd="2" destOrd="0" parTransId="{9C0CB3FE-19A0-BF4D-BD37-C21C58975B87}" sibTransId="{15F5FBD9-3DD0-C54B-B0DB-356923A51629}"/>
    <dgm:cxn modelId="{CCDF95BA-3993-3F4E-BAA5-F74C6D3F43D3}" srcId="{8F03765C-C00A-8642-8A32-6485466AE41B}" destId="{F2ECAD51-0AC3-014A-AC2D-172C4CAC42C1}" srcOrd="3" destOrd="0" parTransId="{78555BC9-7B1D-AE43-8C75-6701465D65A2}" sibTransId="{BCC9461C-3991-C248-A440-3820566F42F9}"/>
    <dgm:cxn modelId="{D2D012CA-06F7-DA43-B461-BC2A6D61F2D2}" srcId="{4798CF27-DD3E-1040-89DF-45F019D641E8}" destId="{8F03765C-C00A-8642-8A32-6485466AE41B}" srcOrd="0" destOrd="0" parTransId="{7F20D4EF-5EAD-FE4F-831E-856FEB9630B8}" sibTransId="{42603C3F-0302-D141-8FCF-BED59C4A5057}"/>
    <dgm:cxn modelId="{E3DA56D3-504B-1A4F-9A8A-BD5435C73D69}" type="presOf" srcId="{E99AE6A1-0BAA-E143-B0B5-8E033D7C24F6}" destId="{EC826D2E-BD27-294C-9BDF-FB7993BFFE54}" srcOrd="0" destOrd="0" presId="urn:microsoft.com/office/officeart/2005/8/layout/orgChart1"/>
    <dgm:cxn modelId="{1E6603E6-5E67-1F4E-BF30-35EF3F557E95}" type="presOf" srcId="{4D0927C9-CF17-5540-B2DC-CC8E80CA70A7}" destId="{A07FF509-E136-9A45-8CDB-036E3E26B6B3}" srcOrd="0" destOrd="0" presId="urn:microsoft.com/office/officeart/2005/8/layout/orgChart1"/>
    <dgm:cxn modelId="{5D71F6E7-92D5-004D-99D2-FB2E9765948C}" type="presOf" srcId="{A9F36389-AECE-ED4A-AE53-497E2B66F5F9}" destId="{4361073E-57C9-9E4E-BC6B-1438FE70BE6E}" srcOrd="0" destOrd="0" presId="urn:microsoft.com/office/officeart/2005/8/layout/orgChart1"/>
    <dgm:cxn modelId="{176227EB-B49B-A74A-B317-15504BBC3F79}" type="presOf" srcId="{4798CF27-DD3E-1040-89DF-45F019D641E8}" destId="{C91069D8-815C-F944-AED7-62C215B241E4}" srcOrd="0" destOrd="0" presId="urn:microsoft.com/office/officeart/2005/8/layout/orgChart1"/>
    <dgm:cxn modelId="{2F820DF9-4196-914E-A9AE-F941B22D0EB9}" type="presOf" srcId="{F2ECAD51-0AC3-014A-AC2D-172C4CAC42C1}" destId="{E1422B77-F42A-1343-BFF1-D22CDF6007F4}" srcOrd="1" destOrd="0" presId="urn:microsoft.com/office/officeart/2005/8/layout/orgChart1"/>
    <dgm:cxn modelId="{5E7C8F28-8910-3B4E-A891-E4A6454A2756}" type="presParOf" srcId="{C91069D8-815C-F944-AED7-62C215B241E4}" destId="{B644E8E9-46C9-5B49-9A09-46C086840792}" srcOrd="0" destOrd="0" presId="urn:microsoft.com/office/officeart/2005/8/layout/orgChart1"/>
    <dgm:cxn modelId="{0F63A257-3929-5F4E-ADA8-FE454225842A}" type="presParOf" srcId="{B644E8E9-46C9-5B49-9A09-46C086840792}" destId="{F2649512-5F0C-C44D-898B-81367FCB71BB}" srcOrd="0" destOrd="0" presId="urn:microsoft.com/office/officeart/2005/8/layout/orgChart1"/>
    <dgm:cxn modelId="{36D57C5C-7F4F-644B-AFC4-0D4B36534A49}" type="presParOf" srcId="{F2649512-5F0C-C44D-898B-81367FCB71BB}" destId="{CB64462B-5253-DE4C-A0FE-9AE4FCBFD8CB}" srcOrd="0" destOrd="0" presId="urn:microsoft.com/office/officeart/2005/8/layout/orgChart1"/>
    <dgm:cxn modelId="{A4E38721-F73C-4B4E-A3B6-99FFC568BCC1}" type="presParOf" srcId="{F2649512-5F0C-C44D-898B-81367FCB71BB}" destId="{32315945-5C33-A84D-8678-25BA8F6CF0EF}" srcOrd="1" destOrd="0" presId="urn:microsoft.com/office/officeart/2005/8/layout/orgChart1"/>
    <dgm:cxn modelId="{23DCACB6-9CB4-924F-945C-BCF754F20C32}" type="presParOf" srcId="{B644E8E9-46C9-5B49-9A09-46C086840792}" destId="{D76DB23C-68BC-8642-9431-8C0804EB1102}" srcOrd="1" destOrd="0" presId="urn:microsoft.com/office/officeart/2005/8/layout/orgChart1"/>
    <dgm:cxn modelId="{80655885-6F11-FB4E-9B50-E26E85636EF5}" type="presParOf" srcId="{D76DB23C-68BC-8642-9431-8C0804EB1102}" destId="{EC826D2E-BD27-294C-9BDF-FB7993BFFE54}" srcOrd="0" destOrd="0" presId="urn:microsoft.com/office/officeart/2005/8/layout/orgChart1"/>
    <dgm:cxn modelId="{A4B9C47D-BB11-044D-9ABC-E04F9F4C2D18}" type="presParOf" srcId="{D76DB23C-68BC-8642-9431-8C0804EB1102}" destId="{0C2B1496-C294-4A4C-999F-42A879CCD554}" srcOrd="1" destOrd="0" presId="urn:microsoft.com/office/officeart/2005/8/layout/orgChart1"/>
    <dgm:cxn modelId="{BC5AC5D9-9574-AB4E-8239-224B20CC391E}" type="presParOf" srcId="{0C2B1496-C294-4A4C-999F-42A879CCD554}" destId="{72C5C7CF-3B21-B64B-812C-05F1B03985E2}" srcOrd="0" destOrd="0" presId="urn:microsoft.com/office/officeart/2005/8/layout/orgChart1"/>
    <dgm:cxn modelId="{83C4071D-216D-A444-B1CF-864F28096F6C}" type="presParOf" srcId="{72C5C7CF-3B21-B64B-812C-05F1B03985E2}" destId="{9627D1ED-A80C-DB47-9D9F-57C9649A9E4A}" srcOrd="0" destOrd="0" presId="urn:microsoft.com/office/officeart/2005/8/layout/orgChart1"/>
    <dgm:cxn modelId="{DF8A433E-3CE8-134C-BDE5-82B3F9BFA229}" type="presParOf" srcId="{72C5C7CF-3B21-B64B-812C-05F1B03985E2}" destId="{23C8DFAD-BF59-5C4E-9F76-F0A565B15199}" srcOrd="1" destOrd="0" presId="urn:microsoft.com/office/officeart/2005/8/layout/orgChart1"/>
    <dgm:cxn modelId="{ED0ACA30-68F4-D445-9DC6-39206014CDAE}" type="presParOf" srcId="{0C2B1496-C294-4A4C-999F-42A879CCD554}" destId="{7F61524E-ACFF-3643-9AE7-F5FE01444652}" srcOrd="1" destOrd="0" presId="urn:microsoft.com/office/officeart/2005/8/layout/orgChart1"/>
    <dgm:cxn modelId="{B2637338-995D-464F-95E1-DD2DB5231BBE}" type="presParOf" srcId="{0C2B1496-C294-4A4C-999F-42A879CCD554}" destId="{DF59D413-E1A4-5E45-AF50-1CE27E9795A4}" srcOrd="2" destOrd="0" presId="urn:microsoft.com/office/officeart/2005/8/layout/orgChart1"/>
    <dgm:cxn modelId="{CF410108-4D14-354F-8509-CFBEE5FF4CBA}" type="presParOf" srcId="{D76DB23C-68BC-8642-9431-8C0804EB1102}" destId="{7D9D8ECD-434B-6E44-A963-7B79EA8A11D6}" srcOrd="2" destOrd="0" presId="urn:microsoft.com/office/officeart/2005/8/layout/orgChart1"/>
    <dgm:cxn modelId="{282451CA-4CBD-274C-9D8E-1BD26D85A1C2}" type="presParOf" srcId="{D76DB23C-68BC-8642-9431-8C0804EB1102}" destId="{F273CFDB-E829-7641-9593-6E877470B3AE}" srcOrd="3" destOrd="0" presId="urn:microsoft.com/office/officeart/2005/8/layout/orgChart1"/>
    <dgm:cxn modelId="{7875C676-4E50-0E4F-90D0-39694989E1E4}" type="presParOf" srcId="{F273CFDB-E829-7641-9593-6E877470B3AE}" destId="{69A3AB8C-1601-7947-8084-67B14C9F97E9}" srcOrd="0" destOrd="0" presId="urn:microsoft.com/office/officeart/2005/8/layout/orgChart1"/>
    <dgm:cxn modelId="{34644CE2-43E6-4C40-BD93-AE3CC8A23D59}" type="presParOf" srcId="{69A3AB8C-1601-7947-8084-67B14C9F97E9}" destId="{3129D3F3-F45B-DF45-A7C3-187B3D243E36}" srcOrd="0" destOrd="0" presId="urn:microsoft.com/office/officeart/2005/8/layout/orgChart1"/>
    <dgm:cxn modelId="{477D6106-D999-5A42-86FD-A0EC64D981F6}" type="presParOf" srcId="{69A3AB8C-1601-7947-8084-67B14C9F97E9}" destId="{80E45DA2-D109-9544-B8BC-74198B80F216}" srcOrd="1" destOrd="0" presId="urn:microsoft.com/office/officeart/2005/8/layout/orgChart1"/>
    <dgm:cxn modelId="{1609E11C-323E-E24A-B43A-9C7E0FC42156}" type="presParOf" srcId="{F273CFDB-E829-7641-9593-6E877470B3AE}" destId="{0E759B2B-E5C5-B848-82E1-224B9CBE3523}" srcOrd="1" destOrd="0" presId="urn:microsoft.com/office/officeart/2005/8/layout/orgChart1"/>
    <dgm:cxn modelId="{BD823947-8F91-934B-A650-E114FD9F0473}" type="presParOf" srcId="{F273CFDB-E829-7641-9593-6E877470B3AE}" destId="{27DA54FD-AF70-5E49-B280-CB6BFEA3DD51}" srcOrd="2" destOrd="0" presId="urn:microsoft.com/office/officeart/2005/8/layout/orgChart1"/>
    <dgm:cxn modelId="{AF9FCF89-8C5E-104E-8C9A-CA8024CB6AB9}" type="presParOf" srcId="{D76DB23C-68BC-8642-9431-8C0804EB1102}" destId="{5FC0FB29-B7C6-0547-9311-911893DAE04B}" srcOrd="4" destOrd="0" presId="urn:microsoft.com/office/officeart/2005/8/layout/orgChart1"/>
    <dgm:cxn modelId="{5FD44A71-1695-B64B-8D08-4F3BA08984C2}" type="presParOf" srcId="{D76DB23C-68BC-8642-9431-8C0804EB1102}" destId="{85DA5CAC-D25A-DA40-A688-CB9D8530C93D}" srcOrd="5" destOrd="0" presId="urn:microsoft.com/office/officeart/2005/8/layout/orgChart1"/>
    <dgm:cxn modelId="{61D04E10-654E-B94B-A735-E7019568A3D6}" type="presParOf" srcId="{85DA5CAC-D25A-DA40-A688-CB9D8530C93D}" destId="{5EAB3A93-7583-6A44-913C-01E80A639699}" srcOrd="0" destOrd="0" presId="urn:microsoft.com/office/officeart/2005/8/layout/orgChart1"/>
    <dgm:cxn modelId="{F4FC961F-031B-654E-A358-1FA7096DC774}" type="presParOf" srcId="{5EAB3A93-7583-6A44-913C-01E80A639699}" destId="{6637DE63-37B2-3142-9C98-8079AC7052FB}" srcOrd="0" destOrd="0" presId="urn:microsoft.com/office/officeart/2005/8/layout/orgChart1"/>
    <dgm:cxn modelId="{E0416CEE-7AA0-3643-A462-A63495AB26EF}" type="presParOf" srcId="{5EAB3A93-7583-6A44-913C-01E80A639699}" destId="{B30CF8A5-3F85-A846-A015-07814E495D56}" srcOrd="1" destOrd="0" presId="urn:microsoft.com/office/officeart/2005/8/layout/orgChart1"/>
    <dgm:cxn modelId="{81F22956-85F1-1841-B56F-CE215CD782FD}" type="presParOf" srcId="{85DA5CAC-D25A-DA40-A688-CB9D8530C93D}" destId="{D2201194-CC2A-4340-815B-4846AE53FC85}" srcOrd="1" destOrd="0" presId="urn:microsoft.com/office/officeart/2005/8/layout/orgChart1"/>
    <dgm:cxn modelId="{96413308-E3E2-F546-96D1-CB1CC48D8E14}" type="presParOf" srcId="{85DA5CAC-D25A-DA40-A688-CB9D8530C93D}" destId="{99AF0B8D-2FE3-D846-B028-42A217A42E26}" srcOrd="2" destOrd="0" presId="urn:microsoft.com/office/officeart/2005/8/layout/orgChart1"/>
    <dgm:cxn modelId="{CE3EDE10-A949-644D-93A0-8C6994F3FEC2}" type="presParOf" srcId="{D76DB23C-68BC-8642-9431-8C0804EB1102}" destId="{995033BA-BD74-E140-8629-7DC9B0C0B6DD}" srcOrd="6" destOrd="0" presId="urn:microsoft.com/office/officeart/2005/8/layout/orgChart1"/>
    <dgm:cxn modelId="{CAF9C59A-58FB-DF47-BC2E-FEF06783F5AA}" type="presParOf" srcId="{D76DB23C-68BC-8642-9431-8C0804EB1102}" destId="{1DF19050-80DE-174E-B405-90D8CFC184E7}" srcOrd="7" destOrd="0" presId="urn:microsoft.com/office/officeart/2005/8/layout/orgChart1"/>
    <dgm:cxn modelId="{578EC4C1-E445-A440-8151-C165E0E93C43}" type="presParOf" srcId="{1DF19050-80DE-174E-B405-90D8CFC184E7}" destId="{0E8C87A3-6161-1F4E-B2E1-E23776FC2DD7}" srcOrd="0" destOrd="0" presId="urn:microsoft.com/office/officeart/2005/8/layout/orgChart1"/>
    <dgm:cxn modelId="{834D0E28-6A63-6644-92A4-865DDBCE05D3}" type="presParOf" srcId="{0E8C87A3-6161-1F4E-B2E1-E23776FC2DD7}" destId="{BF045F50-C5AC-5C42-B236-6D537658AF13}" srcOrd="0" destOrd="0" presId="urn:microsoft.com/office/officeart/2005/8/layout/orgChart1"/>
    <dgm:cxn modelId="{25190937-330F-FF48-96A6-88552A649B25}" type="presParOf" srcId="{0E8C87A3-6161-1F4E-B2E1-E23776FC2DD7}" destId="{E1422B77-F42A-1343-BFF1-D22CDF6007F4}" srcOrd="1" destOrd="0" presId="urn:microsoft.com/office/officeart/2005/8/layout/orgChart1"/>
    <dgm:cxn modelId="{418D0CB7-086A-004D-BCD6-B000F54C5885}" type="presParOf" srcId="{1DF19050-80DE-174E-B405-90D8CFC184E7}" destId="{449D2A54-36BE-A943-8E68-DDEBDA261132}" srcOrd="1" destOrd="0" presId="urn:microsoft.com/office/officeart/2005/8/layout/orgChart1"/>
    <dgm:cxn modelId="{34C0A4FB-8A91-E24B-BA59-456CD6FB2B4E}" type="presParOf" srcId="{1DF19050-80DE-174E-B405-90D8CFC184E7}" destId="{338B64F0-D280-9848-A1A8-F3B9B6D6596B}" srcOrd="2" destOrd="0" presId="urn:microsoft.com/office/officeart/2005/8/layout/orgChart1"/>
    <dgm:cxn modelId="{60500925-9419-0F4C-85A8-57323884711A}" type="presParOf" srcId="{D76DB23C-68BC-8642-9431-8C0804EB1102}" destId="{0F210803-EEF6-9149-968A-BB059493F524}" srcOrd="8" destOrd="0" presId="urn:microsoft.com/office/officeart/2005/8/layout/orgChart1"/>
    <dgm:cxn modelId="{04D3D6D9-2080-2041-B6C5-6C83B6B79A70}" type="presParOf" srcId="{D76DB23C-68BC-8642-9431-8C0804EB1102}" destId="{816A9ECC-D4DC-024D-BA56-509D399BDAB5}" srcOrd="9" destOrd="0" presId="urn:microsoft.com/office/officeart/2005/8/layout/orgChart1"/>
    <dgm:cxn modelId="{A4817BCA-5163-D94A-A494-30194E0AEF1F}" type="presParOf" srcId="{816A9ECC-D4DC-024D-BA56-509D399BDAB5}" destId="{2E85CF4D-521D-E145-90FF-F06660569A86}" srcOrd="0" destOrd="0" presId="urn:microsoft.com/office/officeart/2005/8/layout/orgChart1"/>
    <dgm:cxn modelId="{12E10ECB-A108-2548-968E-A64AA3DEA2C0}" type="presParOf" srcId="{2E85CF4D-521D-E145-90FF-F06660569A86}" destId="{7DFD2F95-1DA8-E740-9815-FB9AD4E5AB09}" srcOrd="0" destOrd="0" presId="urn:microsoft.com/office/officeart/2005/8/layout/orgChart1"/>
    <dgm:cxn modelId="{7C806B59-1CCE-3241-9A20-86CAD8F3D494}" type="presParOf" srcId="{2E85CF4D-521D-E145-90FF-F06660569A86}" destId="{DF745F45-E42A-DF4A-9015-330318BF4BC8}" srcOrd="1" destOrd="0" presId="urn:microsoft.com/office/officeart/2005/8/layout/orgChart1"/>
    <dgm:cxn modelId="{866503AB-FF76-5349-945D-44330D13E20F}" type="presParOf" srcId="{816A9ECC-D4DC-024D-BA56-509D399BDAB5}" destId="{7A051B48-AA42-044C-879A-5F41FBA880D1}" srcOrd="1" destOrd="0" presId="urn:microsoft.com/office/officeart/2005/8/layout/orgChart1"/>
    <dgm:cxn modelId="{17825946-E53E-8843-8888-C2C8F5453A39}" type="presParOf" srcId="{816A9ECC-D4DC-024D-BA56-509D399BDAB5}" destId="{FAEEE0F4-C418-8F4D-9ADB-11906A6CD296}" srcOrd="2" destOrd="0" presId="urn:microsoft.com/office/officeart/2005/8/layout/orgChart1"/>
    <dgm:cxn modelId="{7F007B89-6A17-B046-B41D-D28A9662BA49}" type="presParOf" srcId="{D76DB23C-68BC-8642-9431-8C0804EB1102}" destId="{A07FF509-E136-9A45-8CDB-036E3E26B6B3}" srcOrd="10" destOrd="0" presId="urn:microsoft.com/office/officeart/2005/8/layout/orgChart1"/>
    <dgm:cxn modelId="{A4159A5F-9A85-3249-97DD-C8E470E3F956}" type="presParOf" srcId="{D76DB23C-68BC-8642-9431-8C0804EB1102}" destId="{10E3F7F1-7943-8E4B-824D-2B0B132083FE}" srcOrd="11" destOrd="0" presId="urn:microsoft.com/office/officeart/2005/8/layout/orgChart1"/>
    <dgm:cxn modelId="{5008A451-5245-D842-997B-D9D2C57A9F33}" type="presParOf" srcId="{10E3F7F1-7943-8E4B-824D-2B0B132083FE}" destId="{38052D4B-3FDC-C54F-A155-E8C412A0A1BA}" srcOrd="0" destOrd="0" presId="urn:microsoft.com/office/officeart/2005/8/layout/orgChart1"/>
    <dgm:cxn modelId="{5DD31D64-03CB-8A4B-8B81-D6CAF1C8037D}" type="presParOf" srcId="{38052D4B-3FDC-C54F-A155-E8C412A0A1BA}" destId="{4361073E-57C9-9E4E-BC6B-1438FE70BE6E}" srcOrd="0" destOrd="0" presId="urn:microsoft.com/office/officeart/2005/8/layout/orgChart1"/>
    <dgm:cxn modelId="{CCFA3EC6-8F2A-8141-A665-6699C79C6A3A}" type="presParOf" srcId="{38052D4B-3FDC-C54F-A155-E8C412A0A1BA}" destId="{E92832B0-1F98-A34B-8AFF-66FAA57F8F7A}" srcOrd="1" destOrd="0" presId="urn:microsoft.com/office/officeart/2005/8/layout/orgChart1"/>
    <dgm:cxn modelId="{ABC2A25D-844B-9A40-BA74-68797ECA34AB}" type="presParOf" srcId="{10E3F7F1-7943-8E4B-824D-2B0B132083FE}" destId="{8BF4C810-73E0-D646-9AD0-0DA60B13553E}" srcOrd="1" destOrd="0" presId="urn:microsoft.com/office/officeart/2005/8/layout/orgChart1"/>
    <dgm:cxn modelId="{37B9FE45-0947-794D-94F0-2DEEF3645FDF}" type="presParOf" srcId="{10E3F7F1-7943-8E4B-824D-2B0B132083FE}" destId="{29AE06D4-9D7F-0C48-B101-614B56CB28FC}" srcOrd="2" destOrd="0" presId="urn:microsoft.com/office/officeart/2005/8/layout/orgChart1"/>
    <dgm:cxn modelId="{CCAF95EB-87BD-A44D-8C5A-A3BCAEF3C185}" type="presParOf" srcId="{B644E8E9-46C9-5B49-9A09-46C086840792}" destId="{B3853E74-CFBA-1340-B890-C17D1B96D56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E354EE-3611-4B71-8358-F53CD72F482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5C0CC48-2309-4929-BCDE-F3734522FAF4}">
      <dgm:prSet/>
      <dgm:spPr/>
      <dgm:t>
        <a:bodyPr/>
        <a:lstStyle/>
        <a:p>
          <a:r>
            <a:rPr lang="en-US" b="1" dirty="0"/>
            <a:t>Restrictive:</a:t>
          </a:r>
          <a:br>
            <a:rPr lang="en-US" dirty="0"/>
          </a:br>
          <a:r>
            <a:rPr lang="en-US" dirty="0"/>
            <a:t>Thou shalt not use AI</a:t>
          </a:r>
        </a:p>
      </dgm:t>
    </dgm:pt>
    <dgm:pt modelId="{0DFC7496-BEF7-4F58-B36F-C50981E26CA2}" type="parTrans" cxnId="{B84A6083-7957-4842-B250-5D23F2F0B3D9}">
      <dgm:prSet/>
      <dgm:spPr/>
      <dgm:t>
        <a:bodyPr/>
        <a:lstStyle/>
        <a:p>
          <a:endParaRPr lang="en-US"/>
        </a:p>
      </dgm:t>
    </dgm:pt>
    <dgm:pt modelId="{ADD4A00C-03D8-4D15-806F-9B64CFF96915}" type="sibTrans" cxnId="{B84A6083-7957-4842-B250-5D23F2F0B3D9}">
      <dgm:prSet/>
      <dgm:spPr/>
      <dgm:t>
        <a:bodyPr/>
        <a:lstStyle/>
        <a:p>
          <a:endParaRPr lang="en-US"/>
        </a:p>
      </dgm:t>
    </dgm:pt>
    <dgm:pt modelId="{3FC96788-75E1-42D4-B386-04C1335C22A4}">
      <dgm:prSet/>
      <dgm:spPr/>
      <dgm:t>
        <a:bodyPr/>
        <a:lstStyle/>
        <a:p>
          <a:r>
            <a:rPr lang="en-US" b="1" dirty="0"/>
            <a:t>Expansive: </a:t>
          </a:r>
          <a:r>
            <a:rPr lang="en-US" dirty="0"/>
            <a:t>Feel free to use AI as you wish (use your judgement)</a:t>
          </a:r>
        </a:p>
      </dgm:t>
    </dgm:pt>
    <dgm:pt modelId="{DA2E76FD-D231-4211-AEB1-C8C2975DCE06}" type="parTrans" cxnId="{6C40853A-ABD5-4979-93BC-F812445E2CB6}">
      <dgm:prSet/>
      <dgm:spPr/>
      <dgm:t>
        <a:bodyPr/>
        <a:lstStyle/>
        <a:p>
          <a:endParaRPr lang="en-US"/>
        </a:p>
      </dgm:t>
    </dgm:pt>
    <dgm:pt modelId="{9FCF392A-B23A-4571-92CC-62CD08245FCF}" type="sibTrans" cxnId="{6C40853A-ABD5-4979-93BC-F812445E2CB6}">
      <dgm:prSet/>
      <dgm:spPr/>
      <dgm:t>
        <a:bodyPr/>
        <a:lstStyle/>
        <a:p>
          <a:endParaRPr lang="en-US"/>
        </a:p>
      </dgm:t>
    </dgm:pt>
    <dgm:pt modelId="{72718BE3-4D01-4A21-B69E-8A4E8FA59329}">
      <dgm:prSet/>
      <dgm:spPr/>
      <dgm:t>
        <a:bodyPr/>
        <a:lstStyle/>
        <a:p>
          <a:r>
            <a:rPr lang="en-US" b="1" dirty="0"/>
            <a:t>Middle Ground: </a:t>
          </a:r>
          <a:r>
            <a:rPr lang="en-US" dirty="0"/>
            <a:t>Some uses are ethical and responsible, others are not</a:t>
          </a:r>
        </a:p>
      </dgm:t>
    </dgm:pt>
    <dgm:pt modelId="{81E5B105-2277-4AF7-99B7-75623EA257C3}" type="parTrans" cxnId="{DA284040-F92A-409F-A675-C2D2CA27F205}">
      <dgm:prSet/>
      <dgm:spPr/>
      <dgm:t>
        <a:bodyPr/>
        <a:lstStyle/>
        <a:p>
          <a:endParaRPr lang="en-US"/>
        </a:p>
      </dgm:t>
    </dgm:pt>
    <dgm:pt modelId="{8D2058CD-C4E7-4E98-BEE7-9A0A4DD09AF0}" type="sibTrans" cxnId="{DA284040-F92A-409F-A675-C2D2CA27F205}">
      <dgm:prSet/>
      <dgm:spPr/>
      <dgm:t>
        <a:bodyPr/>
        <a:lstStyle/>
        <a:p>
          <a:endParaRPr lang="en-US"/>
        </a:p>
      </dgm:t>
    </dgm:pt>
    <dgm:pt modelId="{CF51D7FB-8E4A-8745-87D9-6119802F55E6}" type="pres">
      <dgm:prSet presAssocID="{C9E354EE-3611-4B71-8358-F53CD72F4826}" presName="vert0" presStyleCnt="0">
        <dgm:presLayoutVars>
          <dgm:dir/>
          <dgm:animOne val="branch"/>
          <dgm:animLvl val="lvl"/>
        </dgm:presLayoutVars>
      </dgm:prSet>
      <dgm:spPr/>
    </dgm:pt>
    <dgm:pt modelId="{B7388154-7846-684A-9B03-260D5A36910C}" type="pres">
      <dgm:prSet presAssocID="{15C0CC48-2309-4929-BCDE-F3734522FAF4}" presName="thickLine" presStyleLbl="alignNode1" presStyleIdx="0" presStyleCnt="3"/>
      <dgm:spPr/>
    </dgm:pt>
    <dgm:pt modelId="{B1B2D19C-4F22-C144-B1D6-DA6092CD8FE9}" type="pres">
      <dgm:prSet presAssocID="{15C0CC48-2309-4929-BCDE-F3734522FAF4}" presName="horz1" presStyleCnt="0"/>
      <dgm:spPr/>
    </dgm:pt>
    <dgm:pt modelId="{89272171-C5D1-1E47-B513-BF33BCD6FFBD}" type="pres">
      <dgm:prSet presAssocID="{15C0CC48-2309-4929-BCDE-F3734522FAF4}" presName="tx1" presStyleLbl="revTx" presStyleIdx="0" presStyleCnt="3"/>
      <dgm:spPr/>
    </dgm:pt>
    <dgm:pt modelId="{A9F517AB-6BCE-7344-B4A3-93AD58EE17B3}" type="pres">
      <dgm:prSet presAssocID="{15C0CC48-2309-4929-BCDE-F3734522FAF4}" presName="vert1" presStyleCnt="0"/>
      <dgm:spPr/>
    </dgm:pt>
    <dgm:pt modelId="{F3DE1CA7-AF84-8147-9156-03785F0B2EFB}" type="pres">
      <dgm:prSet presAssocID="{3FC96788-75E1-42D4-B386-04C1335C22A4}" presName="thickLine" presStyleLbl="alignNode1" presStyleIdx="1" presStyleCnt="3"/>
      <dgm:spPr/>
    </dgm:pt>
    <dgm:pt modelId="{0EA20181-5D39-8A44-9F14-BF776789ADA3}" type="pres">
      <dgm:prSet presAssocID="{3FC96788-75E1-42D4-B386-04C1335C22A4}" presName="horz1" presStyleCnt="0"/>
      <dgm:spPr/>
    </dgm:pt>
    <dgm:pt modelId="{DBCA8EED-AEE6-5C4C-B90A-A0A237275279}" type="pres">
      <dgm:prSet presAssocID="{3FC96788-75E1-42D4-B386-04C1335C22A4}" presName="tx1" presStyleLbl="revTx" presStyleIdx="1" presStyleCnt="3"/>
      <dgm:spPr/>
    </dgm:pt>
    <dgm:pt modelId="{E27EAE00-E087-C642-8BF1-FDE064F08C3C}" type="pres">
      <dgm:prSet presAssocID="{3FC96788-75E1-42D4-B386-04C1335C22A4}" presName="vert1" presStyleCnt="0"/>
      <dgm:spPr/>
    </dgm:pt>
    <dgm:pt modelId="{A5654EF1-7F70-DB46-8839-6D2E9B7EE4A3}" type="pres">
      <dgm:prSet presAssocID="{72718BE3-4D01-4A21-B69E-8A4E8FA59329}" presName="thickLine" presStyleLbl="alignNode1" presStyleIdx="2" presStyleCnt="3"/>
      <dgm:spPr/>
    </dgm:pt>
    <dgm:pt modelId="{3FCD8EF0-FB97-AE46-AA71-D336D3849768}" type="pres">
      <dgm:prSet presAssocID="{72718BE3-4D01-4A21-B69E-8A4E8FA59329}" presName="horz1" presStyleCnt="0"/>
      <dgm:spPr/>
    </dgm:pt>
    <dgm:pt modelId="{2DB745C8-264C-474B-B3F1-510894D1D60D}" type="pres">
      <dgm:prSet presAssocID="{72718BE3-4D01-4A21-B69E-8A4E8FA59329}" presName="tx1" presStyleLbl="revTx" presStyleIdx="2" presStyleCnt="3"/>
      <dgm:spPr/>
    </dgm:pt>
    <dgm:pt modelId="{49B40F8B-9506-8B4A-8C97-A65D107211F2}" type="pres">
      <dgm:prSet presAssocID="{72718BE3-4D01-4A21-B69E-8A4E8FA59329}" presName="vert1" presStyleCnt="0"/>
      <dgm:spPr/>
    </dgm:pt>
  </dgm:ptLst>
  <dgm:cxnLst>
    <dgm:cxn modelId="{89A1B61A-5EC7-7B4A-9E30-44880023A7A5}" type="presOf" srcId="{72718BE3-4D01-4A21-B69E-8A4E8FA59329}" destId="{2DB745C8-264C-474B-B3F1-510894D1D60D}" srcOrd="0" destOrd="0" presId="urn:microsoft.com/office/officeart/2008/layout/LinedList"/>
    <dgm:cxn modelId="{6C40853A-ABD5-4979-93BC-F812445E2CB6}" srcId="{C9E354EE-3611-4B71-8358-F53CD72F4826}" destId="{3FC96788-75E1-42D4-B386-04C1335C22A4}" srcOrd="1" destOrd="0" parTransId="{DA2E76FD-D231-4211-AEB1-C8C2975DCE06}" sibTransId="{9FCF392A-B23A-4571-92CC-62CD08245FCF}"/>
    <dgm:cxn modelId="{DA284040-F92A-409F-A675-C2D2CA27F205}" srcId="{C9E354EE-3611-4B71-8358-F53CD72F4826}" destId="{72718BE3-4D01-4A21-B69E-8A4E8FA59329}" srcOrd="2" destOrd="0" parTransId="{81E5B105-2277-4AF7-99B7-75623EA257C3}" sibTransId="{8D2058CD-C4E7-4E98-BEE7-9A0A4DD09AF0}"/>
    <dgm:cxn modelId="{FB68D275-E90B-7746-9722-31FC6C05BC8C}" type="presOf" srcId="{C9E354EE-3611-4B71-8358-F53CD72F4826}" destId="{CF51D7FB-8E4A-8745-87D9-6119802F55E6}" srcOrd="0" destOrd="0" presId="urn:microsoft.com/office/officeart/2008/layout/LinedList"/>
    <dgm:cxn modelId="{F7AEBA7C-1603-8741-8997-26B09DE920AA}" type="presOf" srcId="{15C0CC48-2309-4929-BCDE-F3734522FAF4}" destId="{89272171-C5D1-1E47-B513-BF33BCD6FFBD}" srcOrd="0" destOrd="0" presId="urn:microsoft.com/office/officeart/2008/layout/LinedList"/>
    <dgm:cxn modelId="{B84A6083-7957-4842-B250-5D23F2F0B3D9}" srcId="{C9E354EE-3611-4B71-8358-F53CD72F4826}" destId="{15C0CC48-2309-4929-BCDE-F3734522FAF4}" srcOrd="0" destOrd="0" parTransId="{0DFC7496-BEF7-4F58-B36F-C50981E26CA2}" sibTransId="{ADD4A00C-03D8-4D15-806F-9B64CFF96915}"/>
    <dgm:cxn modelId="{486D04CE-BF36-D043-BF51-E21A19BC3646}" type="presOf" srcId="{3FC96788-75E1-42D4-B386-04C1335C22A4}" destId="{DBCA8EED-AEE6-5C4C-B90A-A0A237275279}" srcOrd="0" destOrd="0" presId="urn:microsoft.com/office/officeart/2008/layout/LinedList"/>
    <dgm:cxn modelId="{39664599-2AA7-414F-A7B8-278EA0AB70D6}" type="presParOf" srcId="{CF51D7FB-8E4A-8745-87D9-6119802F55E6}" destId="{B7388154-7846-684A-9B03-260D5A36910C}" srcOrd="0" destOrd="0" presId="urn:microsoft.com/office/officeart/2008/layout/LinedList"/>
    <dgm:cxn modelId="{3A9640A5-38B5-2542-A977-B06096B1C076}" type="presParOf" srcId="{CF51D7FB-8E4A-8745-87D9-6119802F55E6}" destId="{B1B2D19C-4F22-C144-B1D6-DA6092CD8FE9}" srcOrd="1" destOrd="0" presId="urn:microsoft.com/office/officeart/2008/layout/LinedList"/>
    <dgm:cxn modelId="{71FD9C75-9362-2748-88AE-4021725CA64A}" type="presParOf" srcId="{B1B2D19C-4F22-C144-B1D6-DA6092CD8FE9}" destId="{89272171-C5D1-1E47-B513-BF33BCD6FFBD}" srcOrd="0" destOrd="0" presId="urn:microsoft.com/office/officeart/2008/layout/LinedList"/>
    <dgm:cxn modelId="{9048AA88-45BA-EE40-80D6-986E4ECD9444}" type="presParOf" srcId="{B1B2D19C-4F22-C144-B1D6-DA6092CD8FE9}" destId="{A9F517AB-6BCE-7344-B4A3-93AD58EE17B3}" srcOrd="1" destOrd="0" presId="urn:microsoft.com/office/officeart/2008/layout/LinedList"/>
    <dgm:cxn modelId="{028F5E9A-F263-BD4B-AEDE-CAF6731193BE}" type="presParOf" srcId="{CF51D7FB-8E4A-8745-87D9-6119802F55E6}" destId="{F3DE1CA7-AF84-8147-9156-03785F0B2EFB}" srcOrd="2" destOrd="0" presId="urn:microsoft.com/office/officeart/2008/layout/LinedList"/>
    <dgm:cxn modelId="{2161472D-7357-6A4A-B974-63A978523A0D}" type="presParOf" srcId="{CF51D7FB-8E4A-8745-87D9-6119802F55E6}" destId="{0EA20181-5D39-8A44-9F14-BF776789ADA3}" srcOrd="3" destOrd="0" presId="urn:microsoft.com/office/officeart/2008/layout/LinedList"/>
    <dgm:cxn modelId="{45B3A11D-3258-E543-BCC9-B5714F2AEDAF}" type="presParOf" srcId="{0EA20181-5D39-8A44-9F14-BF776789ADA3}" destId="{DBCA8EED-AEE6-5C4C-B90A-A0A237275279}" srcOrd="0" destOrd="0" presId="urn:microsoft.com/office/officeart/2008/layout/LinedList"/>
    <dgm:cxn modelId="{56C6DCBA-CF58-3645-908D-08E385939632}" type="presParOf" srcId="{0EA20181-5D39-8A44-9F14-BF776789ADA3}" destId="{E27EAE00-E087-C642-8BF1-FDE064F08C3C}" srcOrd="1" destOrd="0" presId="urn:microsoft.com/office/officeart/2008/layout/LinedList"/>
    <dgm:cxn modelId="{DD4E2623-DA04-C94F-ABC5-D547706B5D72}" type="presParOf" srcId="{CF51D7FB-8E4A-8745-87D9-6119802F55E6}" destId="{A5654EF1-7F70-DB46-8839-6D2E9B7EE4A3}" srcOrd="4" destOrd="0" presId="urn:microsoft.com/office/officeart/2008/layout/LinedList"/>
    <dgm:cxn modelId="{2EA76569-2C65-5E43-A75E-FB3EA8FDBAAA}" type="presParOf" srcId="{CF51D7FB-8E4A-8745-87D9-6119802F55E6}" destId="{3FCD8EF0-FB97-AE46-AA71-D336D3849768}" srcOrd="5" destOrd="0" presId="urn:microsoft.com/office/officeart/2008/layout/LinedList"/>
    <dgm:cxn modelId="{A4D650B8-8E9F-5C41-AC69-D96B9C22EC48}" type="presParOf" srcId="{3FCD8EF0-FB97-AE46-AA71-D336D3849768}" destId="{2DB745C8-264C-474B-B3F1-510894D1D60D}" srcOrd="0" destOrd="0" presId="urn:microsoft.com/office/officeart/2008/layout/LinedList"/>
    <dgm:cxn modelId="{5626178F-992E-0C4E-A318-91204651B7DD}" type="presParOf" srcId="{3FCD8EF0-FB97-AE46-AA71-D336D3849768}" destId="{49B40F8B-9506-8B4A-8C97-A65D107211F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8260D-4480-E645-89D3-4D32102C9B1F}">
      <dsp:nvSpPr>
        <dsp:cNvPr id="0" name=""/>
        <dsp:cNvSpPr/>
      </dsp:nvSpPr>
      <dsp:spPr>
        <a:xfrm>
          <a:off x="0" y="63230"/>
          <a:ext cx="1692612" cy="1692612"/>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a:t>Threats… and Solutions</a:t>
          </a:r>
        </a:p>
      </dsp:txBody>
      <dsp:txXfrm>
        <a:off x="247877" y="311107"/>
        <a:ext cx="1196858" cy="1196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F509-E136-9A45-8CDB-036E3E26B6B3}">
      <dsp:nvSpPr>
        <dsp:cNvPr id="0" name=""/>
        <dsp:cNvSpPr/>
      </dsp:nvSpPr>
      <dsp:spPr>
        <a:xfrm>
          <a:off x="4936141" y="1355224"/>
          <a:ext cx="4233297" cy="293881"/>
        </a:xfrm>
        <a:custGeom>
          <a:avLst/>
          <a:gdLst/>
          <a:ahLst/>
          <a:cxnLst/>
          <a:rect l="0" t="0" r="0" b="0"/>
          <a:pathLst>
            <a:path>
              <a:moveTo>
                <a:pt x="0" y="0"/>
              </a:moveTo>
              <a:lnTo>
                <a:pt x="0" y="146940"/>
              </a:lnTo>
              <a:lnTo>
                <a:pt x="4233297" y="146940"/>
              </a:lnTo>
              <a:lnTo>
                <a:pt x="4233297"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210803-EEF6-9149-968A-BB059493F524}">
      <dsp:nvSpPr>
        <dsp:cNvPr id="0" name=""/>
        <dsp:cNvSpPr/>
      </dsp:nvSpPr>
      <dsp:spPr>
        <a:xfrm>
          <a:off x="4936141" y="1355224"/>
          <a:ext cx="2539978" cy="293881"/>
        </a:xfrm>
        <a:custGeom>
          <a:avLst/>
          <a:gdLst/>
          <a:ahLst/>
          <a:cxnLst/>
          <a:rect l="0" t="0" r="0" b="0"/>
          <a:pathLst>
            <a:path>
              <a:moveTo>
                <a:pt x="0" y="0"/>
              </a:moveTo>
              <a:lnTo>
                <a:pt x="0" y="146940"/>
              </a:lnTo>
              <a:lnTo>
                <a:pt x="2539978" y="146940"/>
              </a:lnTo>
              <a:lnTo>
                <a:pt x="2539978"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5033BA-BD74-E140-8629-7DC9B0C0B6DD}">
      <dsp:nvSpPr>
        <dsp:cNvPr id="0" name=""/>
        <dsp:cNvSpPr/>
      </dsp:nvSpPr>
      <dsp:spPr>
        <a:xfrm>
          <a:off x="4936141" y="1355224"/>
          <a:ext cx="846659" cy="293881"/>
        </a:xfrm>
        <a:custGeom>
          <a:avLst/>
          <a:gdLst/>
          <a:ahLst/>
          <a:cxnLst/>
          <a:rect l="0" t="0" r="0" b="0"/>
          <a:pathLst>
            <a:path>
              <a:moveTo>
                <a:pt x="0" y="0"/>
              </a:moveTo>
              <a:lnTo>
                <a:pt x="0" y="146940"/>
              </a:lnTo>
              <a:lnTo>
                <a:pt x="846659" y="146940"/>
              </a:lnTo>
              <a:lnTo>
                <a:pt x="846659"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0FB29-B7C6-0547-9311-911893DAE04B}">
      <dsp:nvSpPr>
        <dsp:cNvPr id="0" name=""/>
        <dsp:cNvSpPr/>
      </dsp:nvSpPr>
      <dsp:spPr>
        <a:xfrm>
          <a:off x="4089482" y="1355224"/>
          <a:ext cx="846659" cy="293881"/>
        </a:xfrm>
        <a:custGeom>
          <a:avLst/>
          <a:gdLst/>
          <a:ahLst/>
          <a:cxnLst/>
          <a:rect l="0" t="0" r="0" b="0"/>
          <a:pathLst>
            <a:path>
              <a:moveTo>
                <a:pt x="846659" y="0"/>
              </a:moveTo>
              <a:lnTo>
                <a:pt x="846659" y="146940"/>
              </a:lnTo>
              <a:lnTo>
                <a:pt x="0" y="146940"/>
              </a:lnTo>
              <a:lnTo>
                <a:pt x="0"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9D8ECD-434B-6E44-A963-7B79EA8A11D6}">
      <dsp:nvSpPr>
        <dsp:cNvPr id="0" name=""/>
        <dsp:cNvSpPr/>
      </dsp:nvSpPr>
      <dsp:spPr>
        <a:xfrm>
          <a:off x="2396163" y="1355224"/>
          <a:ext cx="2539978" cy="293881"/>
        </a:xfrm>
        <a:custGeom>
          <a:avLst/>
          <a:gdLst/>
          <a:ahLst/>
          <a:cxnLst/>
          <a:rect l="0" t="0" r="0" b="0"/>
          <a:pathLst>
            <a:path>
              <a:moveTo>
                <a:pt x="2539978" y="0"/>
              </a:moveTo>
              <a:lnTo>
                <a:pt x="2539978" y="146940"/>
              </a:lnTo>
              <a:lnTo>
                <a:pt x="0" y="146940"/>
              </a:lnTo>
              <a:lnTo>
                <a:pt x="0"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26D2E-BD27-294C-9BDF-FB7993BFFE54}">
      <dsp:nvSpPr>
        <dsp:cNvPr id="0" name=""/>
        <dsp:cNvSpPr/>
      </dsp:nvSpPr>
      <dsp:spPr>
        <a:xfrm>
          <a:off x="702844" y="1355224"/>
          <a:ext cx="4233297" cy="293881"/>
        </a:xfrm>
        <a:custGeom>
          <a:avLst/>
          <a:gdLst/>
          <a:ahLst/>
          <a:cxnLst/>
          <a:rect l="0" t="0" r="0" b="0"/>
          <a:pathLst>
            <a:path>
              <a:moveTo>
                <a:pt x="4233297" y="0"/>
              </a:moveTo>
              <a:lnTo>
                <a:pt x="4233297" y="146940"/>
              </a:lnTo>
              <a:lnTo>
                <a:pt x="0" y="146940"/>
              </a:lnTo>
              <a:lnTo>
                <a:pt x="0" y="293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4462B-5253-DE4C-A0FE-9AE4FCBFD8CB}">
      <dsp:nvSpPr>
        <dsp:cNvPr id="0" name=""/>
        <dsp:cNvSpPr/>
      </dsp:nvSpPr>
      <dsp:spPr>
        <a:xfrm>
          <a:off x="4236422" y="6555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Principles</a:t>
          </a:r>
        </a:p>
      </dsp:txBody>
      <dsp:txXfrm>
        <a:off x="4236422" y="655505"/>
        <a:ext cx="1399437" cy="699718"/>
      </dsp:txXfrm>
    </dsp:sp>
    <dsp:sp modelId="{9627D1ED-A80C-DB47-9D9F-57C9649A9E4A}">
      <dsp:nvSpPr>
        <dsp:cNvPr id="0" name=""/>
        <dsp:cNvSpPr/>
      </dsp:nvSpPr>
      <dsp:spPr>
        <a:xfrm>
          <a:off x="3125"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Fairness</a:t>
          </a:r>
        </a:p>
      </dsp:txBody>
      <dsp:txXfrm>
        <a:off x="3125" y="1649105"/>
        <a:ext cx="1399437" cy="699718"/>
      </dsp:txXfrm>
    </dsp:sp>
    <dsp:sp modelId="{3129D3F3-F45B-DF45-A7C3-187B3D243E36}">
      <dsp:nvSpPr>
        <dsp:cNvPr id="0" name=""/>
        <dsp:cNvSpPr/>
      </dsp:nvSpPr>
      <dsp:spPr>
        <a:xfrm>
          <a:off x="1696444"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Reliability and Safety</a:t>
          </a:r>
        </a:p>
      </dsp:txBody>
      <dsp:txXfrm>
        <a:off x="1696444" y="1649105"/>
        <a:ext cx="1399437" cy="699718"/>
      </dsp:txXfrm>
    </dsp:sp>
    <dsp:sp modelId="{6637DE63-37B2-3142-9C98-8079AC7052FB}">
      <dsp:nvSpPr>
        <dsp:cNvPr id="0" name=""/>
        <dsp:cNvSpPr/>
      </dsp:nvSpPr>
      <dsp:spPr>
        <a:xfrm>
          <a:off x="3389763"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Inclusiveness</a:t>
          </a:r>
        </a:p>
      </dsp:txBody>
      <dsp:txXfrm>
        <a:off x="3389763" y="1649105"/>
        <a:ext cx="1399437" cy="699718"/>
      </dsp:txXfrm>
    </dsp:sp>
    <dsp:sp modelId="{BF045F50-C5AC-5C42-B236-6D537658AF13}">
      <dsp:nvSpPr>
        <dsp:cNvPr id="0" name=""/>
        <dsp:cNvSpPr/>
      </dsp:nvSpPr>
      <dsp:spPr>
        <a:xfrm>
          <a:off x="5083082"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Transparency</a:t>
          </a:r>
        </a:p>
      </dsp:txBody>
      <dsp:txXfrm>
        <a:off x="5083082" y="1649105"/>
        <a:ext cx="1399437" cy="699718"/>
      </dsp:txXfrm>
    </dsp:sp>
    <dsp:sp modelId="{7DFD2F95-1DA8-E740-9815-FB9AD4E5AB09}">
      <dsp:nvSpPr>
        <dsp:cNvPr id="0" name=""/>
        <dsp:cNvSpPr/>
      </dsp:nvSpPr>
      <dsp:spPr>
        <a:xfrm>
          <a:off x="6776401"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Accountability</a:t>
          </a:r>
        </a:p>
      </dsp:txBody>
      <dsp:txXfrm>
        <a:off x="6776401" y="1649105"/>
        <a:ext cx="1399437" cy="699718"/>
      </dsp:txXfrm>
    </dsp:sp>
    <dsp:sp modelId="{4361073E-57C9-9E4E-BC6B-1438FE70BE6E}">
      <dsp:nvSpPr>
        <dsp:cNvPr id="0" name=""/>
        <dsp:cNvSpPr/>
      </dsp:nvSpPr>
      <dsp:spPr>
        <a:xfrm>
          <a:off x="8469720" y="1649105"/>
          <a:ext cx="1399437" cy="699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Privacy and Security</a:t>
          </a:r>
        </a:p>
      </dsp:txBody>
      <dsp:txXfrm>
        <a:off x="8469720" y="1649105"/>
        <a:ext cx="1399437" cy="699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88154-7846-684A-9B03-260D5A36910C}">
      <dsp:nvSpPr>
        <dsp:cNvPr id="0" name=""/>
        <dsp:cNvSpPr/>
      </dsp:nvSpPr>
      <dsp:spPr>
        <a:xfrm>
          <a:off x="0" y="2398"/>
          <a:ext cx="588968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72171-C5D1-1E47-B513-BF33BCD6FFBD}">
      <dsp:nvSpPr>
        <dsp:cNvPr id="0" name=""/>
        <dsp:cNvSpPr/>
      </dsp:nvSpPr>
      <dsp:spPr>
        <a:xfrm>
          <a:off x="0" y="2398"/>
          <a:ext cx="5889686" cy="16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Restrictive:</a:t>
          </a:r>
          <a:br>
            <a:rPr lang="en-US" sz="3400" kern="1200" dirty="0"/>
          </a:br>
          <a:r>
            <a:rPr lang="en-US" sz="3400" kern="1200" dirty="0"/>
            <a:t>Thou shalt not use AI</a:t>
          </a:r>
        </a:p>
      </dsp:txBody>
      <dsp:txXfrm>
        <a:off x="0" y="2398"/>
        <a:ext cx="5889686" cy="1635443"/>
      </dsp:txXfrm>
    </dsp:sp>
    <dsp:sp modelId="{F3DE1CA7-AF84-8147-9156-03785F0B2EFB}">
      <dsp:nvSpPr>
        <dsp:cNvPr id="0" name=""/>
        <dsp:cNvSpPr/>
      </dsp:nvSpPr>
      <dsp:spPr>
        <a:xfrm>
          <a:off x="0" y="1637841"/>
          <a:ext cx="5889686" cy="0"/>
        </a:xfrm>
        <a:prstGeom prst="line">
          <a:avLst/>
        </a:prstGeom>
        <a:solidFill>
          <a:schemeClr val="accent2">
            <a:hueOff val="-20111"/>
            <a:satOff val="-11542"/>
            <a:lumOff val="3137"/>
            <a:alphaOff val="0"/>
          </a:schemeClr>
        </a:solidFill>
        <a:ln w="15875" cap="flat" cmpd="sng" algn="ctr">
          <a:solidFill>
            <a:schemeClr val="accent2">
              <a:hueOff val="-20111"/>
              <a:satOff val="-11542"/>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CA8EED-AEE6-5C4C-B90A-A0A237275279}">
      <dsp:nvSpPr>
        <dsp:cNvPr id="0" name=""/>
        <dsp:cNvSpPr/>
      </dsp:nvSpPr>
      <dsp:spPr>
        <a:xfrm>
          <a:off x="0" y="1637841"/>
          <a:ext cx="5889686" cy="16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Expansive: </a:t>
          </a:r>
          <a:r>
            <a:rPr lang="en-US" sz="3400" kern="1200" dirty="0"/>
            <a:t>Feel free to use AI as you wish (use your judgement)</a:t>
          </a:r>
        </a:p>
      </dsp:txBody>
      <dsp:txXfrm>
        <a:off x="0" y="1637841"/>
        <a:ext cx="5889686" cy="1635443"/>
      </dsp:txXfrm>
    </dsp:sp>
    <dsp:sp modelId="{A5654EF1-7F70-DB46-8839-6D2E9B7EE4A3}">
      <dsp:nvSpPr>
        <dsp:cNvPr id="0" name=""/>
        <dsp:cNvSpPr/>
      </dsp:nvSpPr>
      <dsp:spPr>
        <a:xfrm>
          <a:off x="0" y="3273285"/>
          <a:ext cx="5889686" cy="0"/>
        </a:xfrm>
        <a:prstGeom prst="line">
          <a:avLst/>
        </a:prstGeom>
        <a:solidFill>
          <a:schemeClr val="accent2">
            <a:hueOff val="-40223"/>
            <a:satOff val="-23083"/>
            <a:lumOff val="6275"/>
            <a:alphaOff val="0"/>
          </a:schemeClr>
        </a:solidFill>
        <a:ln w="15875" cap="flat" cmpd="sng" algn="ctr">
          <a:solidFill>
            <a:schemeClr val="accent2">
              <a:hueOff val="-40223"/>
              <a:satOff val="-23083"/>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745C8-264C-474B-B3F1-510894D1D60D}">
      <dsp:nvSpPr>
        <dsp:cNvPr id="0" name=""/>
        <dsp:cNvSpPr/>
      </dsp:nvSpPr>
      <dsp:spPr>
        <a:xfrm>
          <a:off x="0" y="3273285"/>
          <a:ext cx="5889686" cy="16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Middle Ground: </a:t>
          </a:r>
          <a:r>
            <a:rPr lang="en-US" sz="3400" kern="1200" dirty="0"/>
            <a:t>Some uses are ethical and responsible, others are not</a:t>
          </a:r>
        </a:p>
      </dsp:txBody>
      <dsp:txXfrm>
        <a:off x="0" y="3273285"/>
        <a:ext cx="5889686" cy="16354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C3CCDD1-CD17-4D49-B35F-E985E955B994}" type="datetimeFigureOut">
              <a:rPr lang="en-US" smtClean="0"/>
              <a:t>10/22/23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C81CC-D1D1-3846-94A7-1C99CDBF3AD5}" type="slidenum">
              <a:rPr lang="en-US" smtClean="0"/>
              <a:t>‹#›</a:t>
            </a:fld>
            <a:endParaRPr lang="en-US" dirty="0"/>
          </a:p>
        </p:txBody>
      </p:sp>
    </p:spTree>
    <p:extLst>
      <p:ext uri="{BB962C8B-B14F-4D97-AF65-F5344CB8AC3E}">
        <p14:creationId xmlns:p14="http://schemas.microsoft.com/office/powerpoint/2010/main" val="200550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Courtney.wiest@saintleo.ed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m02.safelinks.protection.outlook.com/?url=https%3A%2F%2Fwww.nature.com%2Farticles%2Fd41586-023-00191-1&amp;data=05%7C01%7Cabarsky%40fau.edu%7C249b4c44f18d4dea6dbb08dbc0dbbd66%7C63c3c9c1e824413fb4352f0cabb2828f%7C0%7C0%7C638315822228671853%7CUnknown%7CTWFpbGZsb3d8eyJWIjoiMC4wLjAwMDAiLCJQIjoiV2luMzIiLCJBTiI6Ik1haWwiLCJXVCI6Mn0%3D%7C3000%7C%7C%7C&amp;sdata=iBuYsA1V3m4N%2BnxV0pf0Akc2bOXRbuoOEzkaFSynpt0%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800" b="0" i="0" u="none" strike="noStrike" dirty="0">
                <a:solidFill>
                  <a:srgbClr val="000000"/>
                </a:solidFill>
                <a:effectLst/>
                <a:highlight>
                  <a:srgbClr val="FFFF00"/>
                </a:highlight>
                <a:latin typeface="Times New Roman" panose="02020603050405020304" pitchFamily="18" charset="0"/>
              </a:rPr>
              <a:t>USE QR Code – to follow along… (PPT posted on my website)</a:t>
            </a: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SUGGESTED TOPICS PANEL </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Briefly describe your institution, programs, size, and student demographics placed in internships each year.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What are the most challenging issues facing AI in Social Work Education?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Explore the implication of AI for Social Work Education and practice.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Discuss the ethical use of AI in Social Work education and practice.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Explore policies related to AI in higher education.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Aptos" panose="020B0004020202020204" pitchFamily="34" charset="0"/>
              </a:rPr>
              <a:t>Provide and share resources to assist Social Work educators and administration.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We would also appreciate you bringing copies of resource materials for the session. We can post these on the NADD website for members to reference. Additionally, if you have a presentation, you must bring a laptop with your presentation loaded.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If you plan to attend APM and can join us the day before, we will pay each participant an honorarium of $300. Thanks for considering this opportunity. Please respond to me at </a:t>
            </a:r>
            <a:r>
              <a:rPr lang="en-US" sz="1800" b="0" i="0" u="sng" strike="noStrike" dirty="0">
                <a:solidFill>
                  <a:srgbClr val="4A6EE0"/>
                </a:solidFill>
                <a:effectLst/>
                <a:latin typeface="Times New Roman" panose="02020603050405020304" pitchFamily="18" charset="0"/>
                <a:hlinkClick r:id="rId3" tooltip="mailto:Courtney.wiest@saintleo.edu"/>
              </a:rPr>
              <a:t>Courtney.wiest@saintleo.edu</a:t>
            </a:r>
            <a:r>
              <a:rPr lang="en-US" sz="1800" b="0" i="0" u="none" strike="noStrike" dirty="0">
                <a:solidFill>
                  <a:srgbClr val="000000"/>
                </a:solidFill>
                <a:effectLst/>
                <a:latin typeface="Times New Roman" panose="02020603050405020304" pitchFamily="18" charset="0"/>
              </a:rPr>
              <a:t>  by September 7th. In your response, please provide me with your name, title, and institution that will be listed in the meeting program.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Thanks for your consideration.</a:t>
            </a:r>
          </a:p>
          <a:p>
            <a:pPr marL="0" marR="0" algn="l">
              <a:spcBef>
                <a:spcPts val="0"/>
              </a:spcBef>
              <a:spcAft>
                <a:spcPts val="0"/>
              </a:spcAft>
            </a:pPr>
            <a:endParaRPr lang="en-US" sz="1800" b="0" i="0" u="none" strike="noStrike" dirty="0">
              <a:solidFill>
                <a:srgbClr val="000000"/>
              </a:solidFill>
              <a:effectLst/>
              <a:latin typeface="Times New Roman" panose="02020603050405020304" pitchFamily="18" charset="0"/>
            </a:endParaRPr>
          </a:p>
          <a:p>
            <a:pPr marL="0" marR="0" algn="l">
              <a:spcBef>
                <a:spcPts val="0"/>
              </a:spcBef>
              <a:spcAft>
                <a:spcPts val="0"/>
              </a:spcAft>
            </a:pPr>
            <a:r>
              <a:rPr lang="en-US" sz="1800" b="0" i="0" u="none" strike="noStrike" dirty="0">
                <a:solidFill>
                  <a:srgbClr val="000000"/>
                </a:solidFill>
                <a:effectLst/>
                <a:latin typeface="Times New Roman" panose="02020603050405020304" pitchFamily="18" charset="0"/>
              </a:rPr>
              <a:t>Mary and Jane – Video by Sara Lewis:  https://</a:t>
            </a:r>
            <a:r>
              <a:rPr lang="en-US" sz="1800" b="0" i="0" u="none" strike="noStrike" dirty="0" err="1">
                <a:solidFill>
                  <a:srgbClr val="000000"/>
                </a:solidFill>
                <a:effectLst/>
                <a:latin typeface="Times New Roman" panose="02020603050405020304" pitchFamily="18" charset="0"/>
              </a:rPr>
              <a:t>www.youtube.com</a:t>
            </a:r>
            <a:r>
              <a:rPr lang="en-US" sz="1800" b="0" i="0" u="none" strike="noStrike" dirty="0">
                <a:solidFill>
                  <a:srgbClr val="000000"/>
                </a:solidFill>
                <a:effectLst/>
                <a:latin typeface="Times New Roman" panose="02020603050405020304" pitchFamily="18" charset="0"/>
              </a:rPr>
              <a:t>/</a:t>
            </a:r>
            <a:r>
              <a:rPr lang="en-US" sz="1800" b="0" i="0" u="none" strike="noStrike" dirty="0" err="1">
                <a:solidFill>
                  <a:srgbClr val="000000"/>
                </a:solidFill>
                <a:effectLst/>
                <a:latin typeface="Times New Roman" panose="02020603050405020304" pitchFamily="18" charset="0"/>
              </a:rPr>
              <a:t>watch?v</a:t>
            </a:r>
            <a:r>
              <a:rPr lang="en-US" sz="1800" b="0" i="0" u="none" strike="noStrike" dirty="0">
                <a:solidFill>
                  <a:srgbClr val="000000"/>
                </a:solidFill>
                <a:effectLst/>
                <a:latin typeface="Times New Roman" panose="02020603050405020304" pitchFamily="18" charset="0"/>
              </a:rPr>
              <a:t>=m9KY8Bn0Vkg </a:t>
            </a:r>
            <a:endParaRPr lang="en-US" sz="1800" b="0" i="0" u="none" strike="noStrike"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EF3C81CC-D1D1-3846-94A7-1C99CDBF3AD5}" type="slidenum">
              <a:rPr lang="en-US" smtClean="0"/>
              <a:t>1</a:t>
            </a:fld>
            <a:endParaRPr lang="en-US" dirty="0"/>
          </a:p>
        </p:txBody>
      </p:sp>
    </p:spTree>
    <p:extLst>
      <p:ext uri="{BB962C8B-B14F-4D97-AF65-F5344CB8AC3E}">
        <p14:creationId xmlns:p14="http://schemas.microsoft.com/office/powerpoint/2010/main" val="151078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ethical issues to what we’ve always been dealing with in SW – our core SW values and ethical principles still apply (and can still use our ethical decision-making frameworks and frameworks for managing conflicts) – focus on “ethical principles” when specifics of our COE has not caught up to new applications (e.g., respect, informed consent – process – including risks/</a:t>
            </a:r>
            <a:r>
              <a:rPr lang="en-US" dirty="0" err="1"/>
              <a:t>beneftis</a:t>
            </a:r>
            <a:r>
              <a:rPr lang="en-US" dirty="0"/>
              <a:t>). Think by analogy to what you are already doing. Cross-check, verify… determine final product to be used (AI is not the final expert/judge). Be aware of AI as a prediction tool – that is fallible (e.g., how Google searchers do not necessarily produce accurate information)</a:t>
            </a:r>
          </a:p>
          <a:p>
            <a:r>
              <a:rPr lang="en-US" dirty="0"/>
              <a:t>Accountability – 2 things true at same time: AI can be helpful, but there’s still a level of responsibility (check for accuracy; check to see how information may be used – HIPAA compliant/BAA?; is it an experimental form of AI – beta testing?; use of privacy settings, ask about research on the AI program)</a:t>
            </a:r>
          </a:p>
          <a:p>
            <a:r>
              <a:rPr lang="en-US" dirty="0"/>
              <a:t>Know what’s going on in the AI – what algorithms, where is the data coming from? Are there equity issues (racial or socioeconomic biases in the sources)</a:t>
            </a:r>
          </a:p>
          <a:p>
            <a:r>
              <a:rPr lang="en-US" dirty="0"/>
              <a:t>Consult with AI experts, users… organizations.</a:t>
            </a:r>
          </a:p>
          <a:p>
            <a:r>
              <a:rPr lang="en-US" dirty="0"/>
              <a:t>Research on AI outputs… </a:t>
            </a:r>
          </a:p>
          <a:p>
            <a:r>
              <a:rPr lang="en-US" dirty="0"/>
              <a:t>Generative Ai – had to teach it not to be racist… </a:t>
            </a:r>
          </a:p>
          <a:p>
            <a:r>
              <a:rPr lang="en-US" dirty="0"/>
              <a:t>Accountability – who is liable if there are problems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Threats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–e.g., cheating and academic dishonesty - AI can also bring solutions to threats to education (e.g., rather than multiple choice answers, which are easily answered… ask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ChatGPT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give an explanation of why a particular answer is right or wrong) – customized tutoring;</a:t>
            </a:r>
          </a:p>
        </p:txBody>
      </p:sp>
      <p:sp>
        <p:nvSpPr>
          <p:cNvPr id="4" name="Slide Number Placeholder 3"/>
          <p:cNvSpPr>
            <a:spLocks noGrp="1"/>
          </p:cNvSpPr>
          <p:nvPr>
            <p:ph type="sldNum" sz="quarter" idx="5"/>
          </p:nvPr>
        </p:nvSpPr>
        <p:spPr/>
        <p:txBody>
          <a:bodyPr/>
          <a:lstStyle/>
          <a:p>
            <a:fld id="{EF3C81CC-D1D1-3846-94A7-1C99CDBF3AD5}" type="slidenum">
              <a:rPr lang="en-US" smtClean="0"/>
              <a:t>11</a:t>
            </a:fld>
            <a:endParaRPr lang="en-US" dirty="0"/>
          </a:p>
        </p:txBody>
      </p:sp>
    </p:spTree>
    <p:extLst>
      <p:ext uri="{BB962C8B-B14F-4D97-AF65-F5344CB8AC3E}">
        <p14:creationId xmlns:p14="http://schemas.microsoft.com/office/powerpoint/2010/main" val="352726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a:r>
            <a:r>
              <a:rPr lang="en-US" b="0" i="0" dirty="0">
                <a:solidFill>
                  <a:srgbClr val="161616"/>
                </a:solidFill>
                <a:effectLst/>
                <a:latin typeface="Segoe UI" panose="020B0502040204020203" pitchFamily="34" charset="0"/>
              </a:rPr>
              <a:t>Responsible Artificial Intelligence (Responsible AI) is an approach to developing, assessing, and deploying AI systems in a safe, trustworthy, and ethical way. AI systems are the product of many decisions made by those who develop and deploy them. From system purpose to how people interact with AI systems, Responsible AI can help proactively guide these decisions toward more beneficial and equitable outcomes. That means keeping people and their goals at the center of system design decisions and respecting enduring values like fairness, reliability, and transparency.</a:t>
            </a:r>
          </a:p>
          <a:p>
            <a:pPr algn="l"/>
            <a:r>
              <a:rPr lang="en-US" b="0" i="0" dirty="0">
                <a:solidFill>
                  <a:srgbClr val="161616"/>
                </a:solidFill>
                <a:effectLst/>
                <a:latin typeface="Segoe UI" panose="020B0502040204020203" pitchFamily="34" charset="0"/>
              </a:rPr>
              <a:t>Microsoft has developed a </a:t>
            </a:r>
            <a:r>
              <a:rPr lang="en-US" b="0" i="0" u="none" strike="noStrike" dirty="0">
                <a:solidFill>
                  <a:srgbClr val="161616"/>
                </a:solidFill>
                <a:effectLst/>
                <a:latin typeface="Segoe UI" panose="020B0502040204020203" pitchFamily="34" charset="0"/>
                <a:hlinkClick r:id="rId3"/>
              </a:rPr>
              <a:t>Responsible AI Standard</a:t>
            </a:r>
            <a:r>
              <a:rPr lang="en-US" b="0" i="0" dirty="0">
                <a:solidFill>
                  <a:srgbClr val="161616"/>
                </a:solidFill>
                <a:effectLst/>
                <a:latin typeface="Segoe UI" panose="020B0502040204020203" pitchFamily="34" charset="0"/>
              </a:rPr>
              <a:t>. It's a framework for building AI systems according to six principles: fairness, reliability and safety, privacy and security, inclusiveness, transparency, and accountability. For Microsoft, these principles are the cornerstone of a responsible and trustworthy approach to AI, especially as intelligent technology becomes more prevalent in products and services that people use every day.” - https://</a:t>
            </a:r>
            <a:r>
              <a:rPr lang="en-US" b="0" i="0" dirty="0" err="1">
                <a:solidFill>
                  <a:srgbClr val="161616"/>
                </a:solidFill>
                <a:effectLst/>
                <a:latin typeface="Segoe UI" panose="020B0502040204020203" pitchFamily="34" charset="0"/>
              </a:rPr>
              <a:t>learn.microsoft.com</a:t>
            </a:r>
            <a:r>
              <a:rPr lang="en-US" b="0" i="0" dirty="0">
                <a:solidFill>
                  <a:srgbClr val="161616"/>
                </a:solidFill>
                <a:effectLst/>
                <a:latin typeface="Segoe UI" panose="020B0502040204020203" pitchFamily="34" charset="0"/>
              </a:rPr>
              <a:t>/</a:t>
            </a:r>
            <a:r>
              <a:rPr lang="en-US" b="0" i="0" dirty="0" err="1">
                <a:solidFill>
                  <a:srgbClr val="161616"/>
                </a:solidFill>
                <a:effectLst/>
                <a:latin typeface="Segoe UI" panose="020B0502040204020203" pitchFamily="34" charset="0"/>
              </a:rPr>
              <a:t>en</a:t>
            </a:r>
            <a:r>
              <a:rPr lang="en-US" b="0" i="0" dirty="0">
                <a:solidFill>
                  <a:srgbClr val="161616"/>
                </a:solidFill>
                <a:effectLst/>
                <a:latin typeface="Segoe UI" panose="020B0502040204020203" pitchFamily="34" charset="0"/>
              </a:rPr>
              <a:t>-us/azure/machine-learning/</a:t>
            </a:r>
            <a:r>
              <a:rPr lang="en-US" b="0" i="0" dirty="0" err="1">
                <a:solidFill>
                  <a:srgbClr val="161616"/>
                </a:solidFill>
                <a:effectLst/>
                <a:latin typeface="Segoe UI" panose="020B0502040204020203" pitchFamily="34" charset="0"/>
              </a:rPr>
              <a:t>concept-responsible-ai?view</a:t>
            </a:r>
            <a:r>
              <a:rPr lang="en-US" b="0" i="0" dirty="0">
                <a:solidFill>
                  <a:srgbClr val="161616"/>
                </a:solidFill>
                <a:effectLst/>
                <a:latin typeface="Segoe UI" panose="020B0502040204020203" pitchFamily="34" charset="0"/>
              </a:rPr>
              <a:t>=azureml-api-2 </a:t>
            </a:r>
          </a:p>
          <a:p>
            <a:endParaRPr lang="en-US" dirty="0"/>
          </a:p>
        </p:txBody>
      </p:sp>
      <p:sp>
        <p:nvSpPr>
          <p:cNvPr id="4" name="Slide Number Placeholder 3"/>
          <p:cNvSpPr>
            <a:spLocks noGrp="1"/>
          </p:cNvSpPr>
          <p:nvPr>
            <p:ph type="sldNum" sz="quarter" idx="5"/>
          </p:nvPr>
        </p:nvSpPr>
        <p:spPr/>
        <p:txBody>
          <a:bodyPr/>
          <a:lstStyle/>
          <a:p>
            <a:fld id="{EF3C81CC-D1D1-3846-94A7-1C99CDBF3AD5}" type="slidenum">
              <a:rPr lang="en-US" smtClean="0"/>
              <a:t>12</a:t>
            </a:fld>
            <a:endParaRPr lang="en-US" dirty="0"/>
          </a:p>
        </p:txBody>
      </p:sp>
    </p:spTree>
    <p:extLst>
      <p:ext uri="{BB962C8B-B14F-4D97-AF65-F5344CB8AC3E}">
        <p14:creationId xmlns:p14="http://schemas.microsoft.com/office/powerpoint/2010/main" val="152115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students are already using AI</a:t>
            </a:r>
          </a:p>
          <a:p>
            <a:pPr marL="342900" marR="0" lvl="0" indent="-342900">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Online training – real time, interaction with avatars or virtual clients</a:t>
            </a:r>
          </a:p>
          <a:p>
            <a:endParaRPr lang="en-US" dirty="0"/>
          </a:p>
        </p:txBody>
      </p:sp>
      <p:sp>
        <p:nvSpPr>
          <p:cNvPr id="4" name="Slide Number Placeholder 3"/>
          <p:cNvSpPr>
            <a:spLocks noGrp="1"/>
          </p:cNvSpPr>
          <p:nvPr>
            <p:ph type="sldNum" sz="quarter" idx="5"/>
          </p:nvPr>
        </p:nvSpPr>
        <p:spPr/>
        <p:txBody>
          <a:bodyPr/>
          <a:lstStyle/>
          <a:p>
            <a:fld id="{EF3C81CC-D1D1-3846-94A7-1C99CDBF3AD5}" type="slidenum">
              <a:rPr lang="en-US" smtClean="0"/>
              <a:t>14</a:t>
            </a:fld>
            <a:endParaRPr lang="en-US" dirty="0"/>
          </a:p>
        </p:txBody>
      </p:sp>
    </p:spTree>
    <p:extLst>
      <p:ext uri="{BB962C8B-B14F-4D97-AF65-F5344CB8AC3E}">
        <p14:creationId xmlns:p14="http://schemas.microsoft.com/office/powerpoint/2010/main" val="2790488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your syllabus say? Oregon State - https://</a:t>
            </a:r>
            <a:r>
              <a:rPr lang="en-US" dirty="0" err="1"/>
              <a:t>ctl.oregonstate.edu</a:t>
            </a:r>
            <a:r>
              <a:rPr lang="en-US" dirty="0"/>
              <a:t>/guidance-syllabus-statements-about-ai-use </a:t>
            </a:r>
          </a:p>
          <a:p>
            <a:r>
              <a:rPr lang="en-US" dirty="0"/>
              <a:t>What’s ok and what’s not ok&gt; – upload the log of prompts.  - transparency issue</a:t>
            </a:r>
          </a:p>
          <a:p>
            <a:r>
              <a:rPr lang="en-US" dirty="0"/>
              <a:t>Early vs. late adopters of technology – need to educate ourselves (avoid “head in sand approach”)</a:t>
            </a:r>
          </a:p>
          <a:p>
            <a:r>
              <a:rPr lang="en-US" dirty="0"/>
              <a:t>Students will be creative in how they use these tools – even if we don’t talk about them</a:t>
            </a:r>
          </a:p>
        </p:txBody>
      </p:sp>
      <p:sp>
        <p:nvSpPr>
          <p:cNvPr id="4" name="Slide Number Placeholder 3"/>
          <p:cNvSpPr>
            <a:spLocks noGrp="1"/>
          </p:cNvSpPr>
          <p:nvPr>
            <p:ph type="sldNum" sz="quarter" idx="5"/>
          </p:nvPr>
        </p:nvSpPr>
        <p:spPr/>
        <p:txBody>
          <a:bodyPr/>
          <a:lstStyle/>
          <a:p>
            <a:fld id="{EF3C81CC-D1D1-3846-94A7-1C99CDBF3AD5}" type="slidenum">
              <a:rPr lang="en-US" smtClean="0"/>
              <a:t>15</a:t>
            </a:fld>
            <a:endParaRPr lang="en-US" dirty="0"/>
          </a:p>
        </p:txBody>
      </p:sp>
    </p:spTree>
    <p:extLst>
      <p:ext uri="{BB962C8B-B14F-4D97-AF65-F5344CB8AC3E}">
        <p14:creationId xmlns:p14="http://schemas.microsoft.com/office/powerpoint/2010/main" val="197156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just at the beginning of AI development… the power of AI will develop exponentially (types of task, ability to operate independently, accuracy and depth of analysis and responses) – e.g., ability to demonstrate empathy, ability to perform critical analysis… </a:t>
            </a:r>
          </a:p>
          <a:p>
            <a:r>
              <a:rPr lang="en-US" dirty="0"/>
              <a:t>Natural language processing (Siri, Alexa); personal context awareness, generative AI (ChatGPT), language data statistical analysis, machine learning, prediction (e.g., prediction from words spoken or text submitted about what you want or what you’ll say next).</a:t>
            </a:r>
          </a:p>
        </p:txBody>
      </p:sp>
      <p:sp>
        <p:nvSpPr>
          <p:cNvPr id="4" name="Slide Number Placeholder 3"/>
          <p:cNvSpPr>
            <a:spLocks noGrp="1"/>
          </p:cNvSpPr>
          <p:nvPr>
            <p:ph type="sldNum" sz="quarter" idx="5"/>
          </p:nvPr>
        </p:nvSpPr>
        <p:spPr/>
        <p:txBody>
          <a:bodyPr/>
          <a:lstStyle/>
          <a:p>
            <a:fld id="{EF3C81CC-D1D1-3846-94A7-1C99CDBF3AD5}" type="slidenum">
              <a:rPr lang="en-US" smtClean="0"/>
              <a:t>3</a:t>
            </a:fld>
            <a:endParaRPr lang="en-US" dirty="0"/>
          </a:p>
        </p:txBody>
      </p:sp>
    </p:spTree>
    <p:extLst>
      <p:ext uri="{BB962C8B-B14F-4D97-AF65-F5344CB8AC3E}">
        <p14:creationId xmlns:p14="http://schemas.microsoft.com/office/powerpoint/2010/main" val="240067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ChatGPT – generative language, essay writing, essay improving…</a:t>
            </a:r>
          </a:p>
          <a:p>
            <a:r>
              <a:rPr lang="en-US" dirty="0"/>
              <a:t>Bard – Brainstorming</a:t>
            </a:r>
          </a:p>
          <a:p>
            <a:r>
              <a:rPr lang="en-US" dirty="0"/>
              <a:t>ChatSpot – analysis of data –for business</a:t>
            </a:r>
          </a:p>
          <a:p>
            <a:r>
              <a:rPr lang="en-US" dirty="0"/>
              <a:t>Bing Chat – answers complex questions, generates text, poems, etc.</a:t>
            </a:r>
          </a:p>
          <a:p>
            <a:r>
              <a:rPr lang="en-US" dirty="0"/>
              <a:t>Replika – AI companion – “ready to chat when you need an empathic friend”</a:t>
            </a:r>
          </a:p>
          <a:p>
            <a:r>
              <a:rPr lang="en-US" dirty="0"/>
              <a:t>Explain paper – summarizes papers/articles</a:t>
            </a:r>
          </a:p>
          <a:p>
            <a:r>
              <a:rPr lang="en-US" b="0" i="0" u="none" strike="noStrike" dirty="0">
                <a:solidFill>
                  <a:srgbClr val="333333"/>
                </a:solidFill>
                <a:effectLst/>
                <a:latin typeface="Heuristica"/>
              </a:rPr>
              <a:t>Springer Nature, one of the world’s largest academic publishers, </a:t>
            </a:r>
            <a:r>
              <a:rPr lang="en-US" b="0" i="0" dirty="0">
                <a:effectLst/>
                <a:latin typeface="Heuristica"/>
                <a:hlinkClick r:id="rId3" tooltip="https://nam02.safelinks.protection.outlook.com/?url=https%3A%2F%2Fwww.nature.com%2Farticles%2Fd41586-023-00191-1&amp;data=05%7C01%7Cabarsky%40fau.edu%7C249b4c44f18d4dea6dbb08dbc0dbbd66%7C63c3c9c1e824413fb4352f0cabb2828f%7C0%7C0%7C638315822228671853%7CUnknown%7CTWFpbGZsb3d8eyJWIjoiMC4wLjAwMDAiLCJQIjoiV2luMzIiLCJBTiI6Ik1haWwiLCJXVCI6Mn0%3D%7C3000%7C%7C%7C&amp;sdata=iBuYsA1V3m4N%2BnxV0pf0Akc2bOXRbuoOEzkaFSynpt0%3D&amp;reserved=0"/>
              </a:rPr>
              <a:t>prohibits</a:t>
            </a:r>
            <a:r>
              <a:rPr lang="en-US" b="0" i="0" u="none" strike="noStrike" dirty="0">
                <a:solidFill>
                  <a:srgbClr val="333333"/>
                </a:solidFill>
                <a:effectLst/>
                <a:latin typeface="Heuristica"/>
              </a:rPr>
              <a:t> crediting AI as an author on a paper and requires authors to disclose if and how AI was used, for example.</a:t>
            </a:r>
            <a:endParaRPr lang="en-US" dirty="0"/>
          </a:p>
          <a:p>
            <a:r>
              <a:rPr lang="en-US" dirty="0"/>
              <a:t>Quivr – second brain – stores and manages data.</a:t>
            </a:r>
          </a:p>
          <a:p>
            <a:r>
              <a:rPr lang="en-US" dirty="0"/>
              <a:t>D.ID</a:t>
            </a:r>
          </a:p>
        </p:txBody>
      </p:sp>
      <p:sp>
        <p:nvSpPr>
          <p:cNvPr id="4" name="Slide Number Placeholder 3"/>
          <p:cNvSpPr>
            <a:spLocks noGrp="1"/>
          </p:cNvSpPr>
          <p:nvPr>
            <p:ph type="sldNum" sz="quarter" idx="5"/>
          </p:nvPr>
        </p:nvSpPr>
        <p:spPr/>
        <p:txBody>
          <a:bodyPr/>
          <a:lstStyle/>
          <a:p>
            <a:fld id="{EF3C81CC-D1D1-3846-94A7-1C99CDBF3AD5}" type="slidenum">
              <a:rPr lang="en-US" smtClean="0"/>
              <a:t>4</a:t>
            </a:fld>
            <a:endParaRPr lang="en-US" dirty="0"/>
          </a:p>
        </p:txBody>
      </p:sp>
    </p:spTree>
    <p:extLst>
      <p:ext uri="{BB962C8B-B14F-4D97-AF65-F5344CB8AC3E}">
        <p14:creationId xmlns:p14="http://schemas.microsoft.com/office/powerpoint/2010/main" val="584878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we going, how fast, what risks, what possibilities and opportunities?</a:t>
            </a:r>
          </a:p>
          <a:p>
            <a:r>
              <a:rPr lang="en-US" dirty="0"/>
              <a:t>Knowledge and technology are not necessarily inherently good or bad – how we use knowledge and technology may be used for good and not so good effects.</a:t>
            </a:r>
          </a:p>
          <a:p>
            <a:r>
              <a:rPr lang="en-US" dirty="0"/>
              <a:t>Profound changes / Paradigm shifts</a:t>
            </a:r>
          </a:p>
        </p:txBody>
      </p:sp>
      <p:sp>
        <p:nvSpPr>
          <p:cNvPr id="4" name="Slide Number Placeholder 3"/>
          <p:cNvSpPr>
            <a:spLocks noGrp="1"/>
          </p:cNvSpPr>
          <p:nvPr>
            <p:ph type="sldNum" sz="quarter" idx="5"/>
          </p:nvPr>
        </p:nvSpPr>
        <p:spPr/>
        <p:txBody>
          <a:bodyPr/>
          <a:lstStyle/>
          <a:p>
            <a:fld id="{EF3C81CC-D1D1-3846-94A7-1C99CDBF3AD5}" type="slidenum">
              <a:rPr lang="en-US" smtClean="0"/>
              <a:t>5</a:t>
            </a:fld>
            <a:endParaRPr lang="en-US" dirty="0"/>
          </a:p>
        </p:txBody>
      </p:sp>
    </p:spTree>
    <p:extLst>
      <p:ext uri="{BB962C8B-B14F-4D97-AF65-F5344CB8AC3E}">
        <p14:creationId xmlns:p14="http://schemas.microsoft.com/office/powerpoint/2010/main" val="252492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fast, but if you have to fact check it… it may take more time.</a:t>
            </a:r>
            <a:br>
              <a:rPr lang="en-US" dirty="0"/>
            </a:br>
            <a:r>
              <a:rPr lang="en-US" dirty="0"/>
              <a:t>Use clinical judgment when using AI</a:t>
            </a:r>
          </a:p>
          <a:p>
            <a:r>
              <a:rPr lang="en-US" dirty="0"/>
              <a:t>How can we use AI in manner consistent with our ethical principles</a:t>
            </a:r>
          </a:p>
          <a:p>
            <a:r>
              <a:rPr lang="en-US" dirty="0"/>
              <a:t>Don’t be afraid – try it (starting point – experiment)</a:t>
            </a:r>
          </a:p>
        </p:txBody>
      </p:sp>
      <p:sp>
        <p:nvSpPr>
          <p:cNvPr id="4" name="Slide Number Placeholder 3"/>
          <p:cNvSpPr>
            <a:spLocks noGrp="1"/>
          </p:cNvSpPr>
          <p:nvPr>
            <p:ph type="sldNum" sz="quarter" idx="5"/>
          </p:nvPr>
        </p:nvSpPr>
        <p:spPr/>
        <p:txBody>
          <a:bodyPr/>
          <a:lstStyle/>
          <a:p>
            <a:fld id="{EF3C81CC-D1D1-3846-94A7-1C99CDBF3AD5}" type="slidenum">
              <a:rPr lang="en-US" smtClean="0"/>
              <a:t>6</a:t>
            </a:fld>
            <a:endParaRPr lang="en-US" dirty="0"/>
          </a:p>
        </p:txBody>
      </p:sp>
    </p:spTree>
    <p:extLst>
      <p:ext uri="{BB962C8B-B14F-4D97-AF65-F5344CB8AC3E}">
        <p14:creationId xmlns:p14="http://schemas.microsoft.com/office/powerpoint/2010/main" val="322738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Policing – e.g., TurnItIn – not accurate – may falsely accuse students, may miss students who “cheat”, as AI develops software to catch use of AI has to keep catching up.</a:t>
            </a:r>
          </a:p>
        </p:txBody>
      </p:sp>
      <p:sp>
        <p:nvSpPr>
          <p:cNvPr id="4" name="Slide Number Placeholder 3"/>
          <p:cNvSpPr>
            <a:spLocks noGrp="1"/>
          </p:cNvSpPr>
          <p:nvPr>
            <p:ph type="sldNum" sz="quarter" idx="5"/>
          </p:nvPr>
        </p:nvSpPr>
        <p:spPr/>
        <p:txBody>
          <a:bodyPr/>
          <a:lstStyle/>
          <a:p>
            <a:fld id="{EF3C81CC-D1D1-3846-94A7-1C99CDBF3AD5}" type="slidenum">
              <a:rPr lang="en-US" smtClean="0"/>
              <a:t>7</a:t>
            </a:fld>
            <a:endParaRPr lang="en-US" dirty="0"/>
          </a:p>
        </p:txBody>
      </p:sp>
    </p:spTree>
    <p:extLst>
      <p:ext uri="{BB962C8B-B14F-4D97-AF65-F5344CB8AC3E}">
        <p14:creationId xmlns:p14="http://schemas.microsoft.com/office/powerpoint/2010/main" val="82916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from one coding language to another (R to Python) – time saving</a:t>
            </a:r>
          </a:p>
          <a:p>
            <a:r>
              <a:rPr lang="en-US" dirty="0"/>
              <a:t>Research – gathering and analyzing large amounts of data, photographs or video data (not just text)</a:t>
            </a:r>
          </a:p>
          <a:p>
            <a:r>
              <a:rPr lang="en-US" dirty="0"/>
              <a:t>Keep the human in the loop – not just trust AI to come up with accurate info or resources</a:t>
            </a:r>
          </a:p>
          <a:p>
            <a:r>
              <a:rPr lang="en-US" dirty="0"/>
              <a:t>Benefits from equity perspective (e.g., researchers whose first language is not English)</a:t>
            </a:r>
          </a:p>
        </p:txBody>
      </p:sp>
      <p:sp>
        <p:nvSpPr>
          <p:cNvPr id="4" name="Slide Number Placeholder 3"/>
          <p:cNvSpPr>
            <a:spLocks noGrp="1"/>
          </p:cNvSpPr>
          <p:nvPr>
            <p:ph type="sldNum" sz="quarter" idx="5"/>
          </p:nvPr>
        </p:nvSpPr>
        <p:spPr/>
        <p:txBody>
          <a:bodyPr/>
          <a:lstStyle/>
          <a:p>
            <a:fld id="{EF3C81CC-D1D1-3846-94A7-1C99CDBF3AD5}" type="slidenum">
              <a:rPr lang="en-US" smtClean="0"/>
              <a:t>8</a:t>
            </a:fld>
            <a:endParaRPr lang="en-US" dirty="0"/>
          </a:p>
        </p:txBody>
      </p:sp>
    </p:spTree>
    <p:extLst>
      <p:ext uri="{BB962C8B-B14F-4D97-AF65-F5344CB8AC3E}">
        <p14:creationId xmlns:p14="http://schemas.microsoft.com/office/powerpoint/2010/main" val="105786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“GPT Whisperers”</a:t>
            </a:r>
          </a:p>
          <a:p>
            <a:r>
              <a:rPr lang="en-US" dirty="0"/>
              <a:t>Endless possibilities for practice: Community organizing, policy analysis, conducting intakes, taking clients through a problem-solving process, social robots to combat isolation, screening social media for risks of suicidal or homicidal thoughts and plans, monitoring medication… </a:t>
            </a:r>
          </a:p>
        </p:txBody>
      </p:sp>
      <p:sp>
        <p:nvSpPr>
          <p:cNvPr id="4" name="Slide Number Placeholder 3"/>
          <p:cNvSpPr>
            <a:spLocks noGrp="1"/>
          </p:cNvSpPr>
          <p:nvPr>
            <p:ph type="sldNum" sz="quarter" idx="5"/>
          </p:nvPr>
        </p:nvSpPr>
        <p:spPr/>
        <p:txBody>
          <a:bodyPr/>
          <a:lstStyle/>
          <a:p>
            <a:fld id="{EF3C81CC-D1D1-3846-94A7-1C99CDBF3AD5}" type="slidenum">
              <a:rPr lang="en-US" smtClean="0"/>
              <a:t>9</a:t>
            </a:fld>
            <a:endParaRPr lang="en-US" dirty="0"/>
          </a:p>
        </p:txBody>
      </p:sp>
    </p:spTree>
    <p:extLst>
      <p:ext uri="{BB962C8B-B14F-4D97-AF65-F5344CB8AC3E}">
        <p14:creationId xmlns:p14="http://schemas.microsoft.com/office/powerpoint/2010/main" val="268361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“GPT Whisperers”</a:t>
            </a:r>
          </a:p>
        </p:txBody>
      </p:sp>
      <p:sp>
        <p:nvSpPr>
          <p:cNvPr id="4" name="Slide Number Placeholder 3"/>
          <p:cNvSpPr>
            <a:spLocks noGrp="1"/>
          </p:cNvSpPr>
          <p:nvPr>
            <p:ph type="sldNum" sz="quarter" idx="5"/>
          </p:nvPr>
        </p:nvSpPr>
        <p:spPr/>
        <p:txBody>
          <a:bodyPr/>
          <a:lstStyle/>
          <a:p>
            <a:fld id="{EF3C81CC-D1D1-3846-94A7-1C99CDBF3AD5}" type="slidenum">
              <a:rPr lang="en-US" smtClean="0"/>
              <a:t>10</a:t>
            </a:fld>
            <a:endParaRPr lang="en-US" dirty="0"/>
          </a:p>
        </p:txBody>
      </p:sp>
    </p:spTree>
    <p:extLst>
      <p:ext uri="{BB962C8B-B14F-4D97-AF65-F5344CB8AC3E}">
        <p14:creationId xmlns:p14="http://schemas.microsoft.com/office/powerpoint/2010/main" val="2831580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25A3D8-ED40-5244-8365-1801CCA91597}" type="datetime1">
              <a:rPr lang="en-US" smtClean="0"/>
              <a:t>10/22/23</a:t>
            </a:fld>
            <a:endParaRPr lang="en-US" dirty="0"/>
          </a:p>
        </p:txBody>
      </p:sp>
      <p:sp>
        <p:nvSpPr>
          <p:cNvPr id="5" name="Footer Placeholder 4"/>
          <p:cNvSpPr>
            <a:spLocks noGrp="1"/>
          </p:cNvSpPr>
          <p:nvPr>
            <p:ph type="ftr" sz="quarter" idx="11"/>
          </p:nvPr>
        </p:nvSpPr>
        <p:spPr/>
        <p:txBody>
          <a:bodyPr/>
          <a:lstStyle/>
          <a:p>
            <a:r>
              <a:rPr lang="en-US" dirty="0"/>
              <a:t>Allan Barsky - AI</a:t>
            </a:r>
          </a:p>
        </p:txBody>
      </p:sp>
      <p:sp>
        <p:nvSpPr>
          <p:cNvPr id="6" name="Slide Number Placeholder 5"/>
          <p:cNvSpPr>
            <a:spLocks noGrp="1"/>
          </p:cNvSpPr>
          <p:nvPr>
            <p:ph type="sldNum" sz="quarter" idx="12"/>
          </p:nvPr>
        </p:nvSpPr>
        <p:spPr/>
        <p:txBody>
          <a:bodyPr rIns="45720"/>
          <a:lstStyle/>
          <a:p>
            <a:fld id="{73B850FF-6169-4056-8077-06FFA93A5366}" type="slidenum">
              <a:rPr lang="en-US" smtClean="0"/>
              <a:pPr/>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6688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F8162-9C03-BD4C-B8B1-789CABD846E0}" type="datetime1">
              <a:rPr lang="en-US" smtClean="0"/>
              <a:t>10/22/23</a:t>
            </a:fld>
            <a:endParaRPr lang="en-US" dirty="0"/>
          </a:p>
        </p:txBody>
      </p:sp>
      <p:sp>
        <p:nvSpPr>
          <p:cNvPr id="5" name="Footer Placeholder 4"/>
          <p:cNvSpPr>
            <a:spLocks noGrp="1"/>
          </p:cNvSpPr>
          <p:nvPr>
            <p:ph type="ftr" sz="quarter" idx="11"/>
          </p:nvPr>
        </p:nvSpPr>
        <p:spPr/>
        <p:txBody>
          <a:bodyPr/>
          <a:lstStyle/>
          <a:p>
            <a:r>
              <a:rPr lang="en-US" dirty="0"/>
              <a:t>Allan Barsky - AI</a:t>
            </a:r>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17639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A8E2CB-6E52-3B48-86B4-07AD823E1577}" type="datetime1">
              <a:rPr lang="en-US" smtClean="0"/>
              <a:t>10/22/23</a:t>
            </a:fld>
            <a:endParaRPr lang="en-US" dirty="0"/>
          </a:p>
        </p:txBody>
      </p:sp>
      <p:sp>
        <p:nvSpPr>
          <p:cNvPr id="5" name="Footer Placeholder 4"/>
          <p:cNvSpPr>
            <a:spLocks noGrp="1"/>
          </p:cNvSpPr>
          <p:nvPr>
            <p:ph type="ftr" sz="quarter" idx="11"/>
          </p:nvPr>
        </p:nvSpPr>
        <p:spPr/>
        <p:txBody>
          <a:bodyPr/>
          <a:lstStyle/>
          <a:p>
            <a:r>
              <a:rPr lang="en-US" dirty="0"/>
              <a:t>Allan Barsky - AI</a:t>
            </a:r>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12272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15ACF6-7307-4C43-8D54-3C5E157FDCFF}" type="datetime1">
              <a:rPr lang="en-US" smtClean="0"/>
              <a:t>10/22/23</a:t>
            </a:fld>
            <a:endParaRPr lang="en-US" dirty="0"/>
          </a:p>
        </p:txBody>
      </p:sp>
      <p:sp>
        <p:nvSpPr>
          <p:cNvPr id="5" name="Footer Placeholder 4"/>
          <p:cNvSpPr>
            <a:spLocks noGrp="1"/>
          </p:cNvSpPr>
          <p:nvPr>
            <p:ph type="ftr" sz="quarter" idx="11"/>
          </p:nvPr>
        </p:nvSpPr>
        <p:spPr/>
        <p:txBody>
          <a:bodyPr/>
          <a:lstStyle/>
          <a:p>
            <a:r>
              <a:rPr lang="en-US" dirty="0"/>
              <a:t>Allan Barsky - AI</a:t>
            </a:r>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4362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69D21-2248-6F46-9D99-B541440346BD}" type="datetime1">
              <a:rPr lang="en-US" smtClean="0"/>
              <a:t>10/22/23</a:t>
            </a:fld>
            <a:endParaRPr lang="en-US" dirty="0"/>
          </a:p>
        </p:txBody>
      </p:sp>
      <p:sp>
        <p:nvSpPr>
          <p:cNvPr id="5" name="Footer Placeholder 4"/>
          <p:cNvSpPr>
            <a:spLocks noGrp="1"/>
          </p:cNvSpPr>
          <p:nvPr>
            <p:ph type="ftr" sz="quarter" idx="11"/>
          </p:nvPr>
        </p:nvSpPr>
        <p:spPr/>
        <p:txBody>
          <a:bodyPr/>
          <a:lstStyle/>
          <a:p>
            <a:r>
              <a:rPr lang="en-US" dirty="0"/>
              <a:t>Allan Barsky - AI</a:t>
            </a:r>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8331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1427F5-42BB-F546-B93B-DBC9C70F18FD}" type="datetime1">
              <a:rPr lang="en-US" smtClean="0"/>
              <a:t>10/22/23</a:t>
            </a:fld>
            <a:endParaRPr lang="en-US" dirty="0"/>
          </a:p>
        </p:txBody>
      </p:sp>
      <p:sp>
        <p:nvSpPr>
          <p:cNvPr id="6" name="Footer Placeholder 5"/>
          <p:cNvSpPr>
            <a:spLocks noGrp="1"/>
          </p:cNvSpPr>
          <p:nvPr>
            <p:ph type="ftr" sz="quarter" idx="11"/>
          </p:nvPr>
        </p:nvSpPr>
        <p:spPr/>
        <p:txBody>
          <a:bodyPr/>
          <a:lstStyle/>
          <a:p>
            <a:r>
              <a:rPr lang="en-US" dirty="0"/>
              <a:t>Allan Barsky - AI</a:t>
            </a:r>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55039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6C5203-B68B-F646-858A-DC77C2051395}" type="datetime1">
              <a:rPr lang="en-US" smtClean="0"/>
              <a:t>10/22/23</a:t>
            </a:fld>
            <a:endParaRPr lang="en-US" dirty="0"/>
          </a:p>
        </p:txBody>
      </p:sp>
      <p:sp>
        <p:nvSpPr>
          <p:cNvPr id="8" name="Footer Placeholder 7"/>
          <p:cNvSpPr>
            <a:spLocks noGrp="1"/>
          </p:cNvSpPr>
          <p:nvPr>
            <p:ph type="ftr" sz="quarter" idx="11"/>
          </p:nvPr>
        </p:nvSpPr>
        <p:spPr/>
        <p:txBody>
          <a:bodyPr/>
          <a:lstStyle/>
          <a:p>
            <a:r>
              <a:rPr lang="en-US" dirty="0"/>
              <a:t>Allan Barsky - AI</a:t>
            </a:r>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2384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DE8D8C-55E5-FD4E-828E-8711208FF8DF}" type="datetime1">
              <a:rPr lang="en-US" smtClean="0"/>
              <a:t>10/22/23</a:t>
            </a:fld>
            <a:endParaRPr lang="en-US" dirty="0"/>
          </a:p>
        </p:txBody>
      </p:sp>
      <p:sp>
        <p:nvSpPr>
          <p:cNvPr id="4" name="Footer Placeholder 3"/>
          <p:cNvSpPr>
            <a:spLocks noGrp="1"/>
          </p:cNvSpPr>
          <p:nvPr>
            <p:ph type="ftr" sz="quarter" idx="11"/>
          </p:nvPr>
        </p:nvSpPr>
        <p:spPr/>
        <p:txBody>
          <a:bodyPr/>
          <a:lstStyle/>
          <a:p>
            <a:r>
              <a:rPr lang="en-US" dirty="0"/>
              <a:t>Allan Barsky - AI</a:t>
            </a:r>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5380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B4BBAC7-CFF1-0345-827F-24352F32F241}" type="datetime1">
              <a:rPr lang="en-US" smtClean="0"/>
              <a:t>10/22/23</a:t>
            </a:fld>
            <a:endParaRPr lang="en-US" dirty="0"/>
          </a:p>
        </p:txBody>
      </p:sp>
      <p:sp>
        <p:nvSpPr>
          <p:cNvPr id="3" name="Footer Placeholder 2"/>
          <p:cNvSpPr>
            <a:spLocks noGrp="1"/>
          </p:cNvSpPr>
          <p:nvPr>
            <p:ph type="ftr" sz="quarter" idx="11"/>
          </p:nvPr>
        </p:nvSpPr>
        <p:spPr/>
        <p:txBody>
          <a:bodyPr/>
          <a:lstStyle/>
          <a:p>
            <a:r>
              <a:rPr lang="en-US" dirty="0"/>
              <a:t>Allan Barsky - AI</a:t>
            </a:r>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68806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BEF0A-F227-0A47-AD9E-42F9E4F9E83D}" type="datetime1">
              <a:rPr lang="en-US" smtClean="0"/>
              <a:t>10/22/23</a:t>
            </a:fld>
            <a:endParaRPr lang="en-US" dirty="0"/>
          </a:p>
        </p:txBody>
      </p:sp>
      <p:sp>
        <p:nvSpPr>
          <p:cNvPr id="6" name="Footer Placeholder 5"/>
          <p:cNvSpPr>
            <a:spLocks noGrp="1"/>
          </p:cNvSpPr>
          <p:nvPr>
            <p:ph type="ftr" sz="quarter" idx="11"/>
          </p:nvPr>
        </p:nvSpPr>
        <p:spPr/>
        <p:txBody>
          <a:bodyPr/>
          <a:lstStyle/>
          <a:p>
            <a:r>
              <a:rPr lang="en-US" dirty="0"/>
              <a:t>Allan Barsky - AI</a:t>
            </a:r>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121042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28FC9A-D8E4-634E-99B8-E466D528CC08}" type="datetime1">
              <a:rPr lang="en-US" smtClean="0"/>
              <a:t>10/22/23</a:t>
            </a:fld>
            <a:endParaRPr lang="en-US" dirty="0"/>
          </a:p>
        </p:txBody>
      </p:sp>
      <p:sp>
        <p:nvSpPr>
          <p:cNvPr id="6" name="Footer Placeholder 5"/>
          <p:cNvSpPr>
            <a:spLocks noGrp="1"/>
          </p:cNvSpPr>
          <p:nvPr>
            <p:ph type="ftr" sz="quarter" idx="11"/>
          </p:nvPr>
        </p:nvSpPr>
        <p:spPr/>
        <p:txBody>
          <a:bodyPr/>
          <a:lstStyle/>
          <a:p>
            <a:r>
              <a:rPr lang="en-US" dirty="0"/>
              <a:t>Allan Barsky - AI</a:t>
            </a:r>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81238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048FA88-823D-3D47-B675-583C2139A109}" type="datetime1">
              <a:rPr lang="en-US" smtClean="0"/>
              <a:t>10/22/23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Allan Barsky - AI</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73B850FF-6169-4056-8077-06FFA93A5366}"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1092054"/>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hyperlink" Target="mailto:abarsky@fa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hyperlink" Target="https://oue.fas.harvard.edu/ai-guidance"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s://ctl.oregonstate.edu/guidance-syllabus-statements-about-ai-use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s://www.msudenver.edu/academic-affairs/guidelines-policy/generative-artificial-intelligence-taskforce-gait" TargetMode="External"/><Relationship Id="rId5" Type="http://schemas.openxmlformats.org/officeDocument/2006/relationships/diagramQuickStyle" Target="../diagrams/quickStyle3.xml"/><Relationship Id="rId10" Type="http://schemas.openxmlformats.org/officeDocument/2006/relationships/hyperlink" Target="https://mcgraw.princeton.edu/guidance-aichatgpt" TargetMode="External"/><Relationship Id="rId4" Type="http://schemas.openxmlformats.org/officeDocument/2006/relationships/diagramLayout" Target="../diagrams/layout3.xml"/><Relationship Id="rId9" Type="http://schemas.openxmlformats.org/officeDocument/2006/relationships/hyperlink" Target="https://ctal.udel.edu/advanced-automated-tool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datascience.columbia.edu/about-us/data-for-good/" TargetMode="External"/><Relationship Id="rId13" Type="http://schemas.microsoft.com/office/2007/relationships/hdphoto" Target="../media/hdphoto1.wdp"/><Relationship Id="rId3" Type="http://schemas.openxmlformats.org/officeDocument/2006/relationships/hyperlink" Target="https://apastyle.apa.org/blog/how-to-cite-chatgpt" TargetMode="External"/><Relationship Id="rId7" Type="http://schemas.openxmlformats.org/officeDocument/2006/relationships/hyperlink" Target="https://www.mdlinx.com/article/can-ai-replace-therapists-some-patients-think-so-as-they-turn-to-chat-gpt/4FzAn1SXlzSUWREEhbblh9" TargetMode="External"/><Relationship Id="rId12" Type="http://schemas.openxmlformats.org/officeDocument/2006/relationships/image" Target="../media/image20.png"/><Relationship Id="rId2" Type="http://schemas.openxmlformats.org/officeDocument/2006/relationships/hyperlink" Target="https://alltechishuman.org/" TargetMode="External"/><Relationship Id="rId1" Type="http://schemas.openxmlformats.org/officeDocument/2006/relationships/slideLayout" Target="../slideLayouts/slideLayout2.xml"/><Relationship Id="rId6" Type="http://schemas.openxmlformats.org/officeDocument/2006/relationships/hyperlink" Target="https://www.socialworker.com/feature-articles/ethics-articles/artificial-intelligence-tricks-or-tools-for-social-work-education-practice" TargetMode="External"/><Relationship Id="rId11" Type="http://schemas.openxmlformats.org/officeDocument/2006/relationships/hyperlink" Target="https://www.husita.org/" TargetMode="External"/><Relationship Id="rId5" Type="http://schemas.openxmlformats.org/officeDocument/2006/relationships/hyperlink" Target="https://livobook.com/?book=B0C5PDDL7D" TargetMode="External"/><Relationship Id="rId10" Type="http://schemas.openxmlformats.org/officeDocument/2006/relationships/hyperlink" Target="https://compstudiesjournal.com/2023/06/30/the-pedagogical-dangers-of-ai-detectors-for-the-teaching-of-writing" TargetMode="External"/><Relationship Id="rId4" Type="http://schemas.openxmlformats.org/officeDocument/2006/relationships/hyperlink" Target="https://www.apa.org/topics/artificial-intelligence-machine-learning" TargetMode="External"/><Relationship Id="rId9" Type="http://schemas.openxmlformats.org/officeDocument/2006/relationships/hyperlink" Target="https://sites.broadviewpress.com/ai/talkin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38/s41562-023-01675-w" TargetMode="External"/><Relationship Id="rId3" Type="http://schemas.openxmlformats.org/officeDocument/2006/relationships/hyperlink" Target="https://www.socialworktoday.com/archive/Summer23p26.shtml" TargetMode="External"/><Relationship Id="rId7" Type="http://schemas.openxmlformats.org/officeDocument/2006/relationships/hyperlink" Target="https://towardsdatascience.com/generative-ai-for-social-work-students-part-i-1f19ee9cbbe1" TargetMode="External"/><Relationship Id="rId12" Type="http://schemas.openxmlformats.org/officeDocument/2006/relationships/hyperlink" Target="https://tech.ed.gov/ai/" TargetMode="External"/><Relationship Id="rId2" Type="http://schemas.openxmlformats.org/officeDocument/2006/relationships/hyperlink" Target="https://itchronicles.com/artificial-intelligence/is-siri-ai" TargetMode="External"/><Relationship Id="rId1" Type="http://schemas.openxmlformats.org/officeDocument/2006/relationships/slideLayout" Target="../slideLayouts/slideLayout2.xml"/><Relationship Id="rId6" Type="http://schemas.openxmlformats.org/officeDocument/2006/relationships/hyperlink" Target="https://socialworkfutures.com/2018/12/26/what-happens-when-a-social-worker-becomes-a-futurist" TargetMode="External"/><Relationship Id="rId11" Type="http://schemas.openxmlformats.org/officeDocument/2006/relationships/hyperlink" Target="https://www.chronicle.com/article/im-a-student-you-have-no-idea-how-much-were-using-chatgpt?sra=true&amp;cid=gen_sign_in" TargetMode="External"/><Relationship Id="rId5" Type="http://schemas.openxmlformats.org/officeDocument/2006/relationships/hyperlink" Target="https://www.socialworkers.org/About/Ethics/AI-and-Social-Work" TargetMode="External"/><Relationship Id="rId10" Type="http://schemas.openxmlformats.org/officeDocument/2006/relationships/hyperlink" Target="https://www.teachingprofessor.com/topics/teaching-strategies/teaching-with-technology/get-a-feal-for-ai/" TargetMode="External"/><Relationship Id="rId4" Type="http://schemas.openxmlformats.org/officeDocument/2006/relationships/hyperlink" Target="https://blogs.microsoft.com/wp-content/uploads/prod/sites/5/2022/06/Microsoft-Responsible-AI-Standard-v2-General-Requirements-3.pdf" TargetMode="External"/><Relationship Id="rId9" Type="http://schemas.openxmlformats.org/officeDocument/2006/relationships/hyperlink" Target="https://doi.org/10.1080/10437797.2023.218987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chatspot.ai/" TargetMode="External"/><Relationship Id="rId13" Type="http://schemas.openxmlformats.org/officeDocument/2006/relationships/hyperlink" Target="https://www.explainpaper.com/" TargetMode="External"/><Relationship Id="rId18" Type="http://schemas.openxmlformats.org/officeDocument/2006/relationships/hyperlink" Target="https://d.id/" TargetMode="External"/><Relationship Id="rId3" Type="http://schemas.openxmlformats.org/officeDocument/2006/relationships/image" Target="../media/image6.jpeg"/><Relationship Id="rId7" Type="http://schemas.openxmlformats.org/officeDocument/2006/relationships/hyperlink" Target="https://bard.google.com/?utm_source=sem&amp;utm_medium=paid-media&amp;utm_campaign=q3enUS_sem7" TargetMode="External"/><Relationship Id="rId12" Type="http://schemas.openxmlformats.org/officeDocument/2006/relationships/hyperlink" Target="https://www.ithenticate.com/" TargetMode="External"/><Relationship Id="rId17" Type="http://schemas.openxmlformats.org/officeDocument/2006/relationships/hyperlink" Target="https://www.imagine.art/?utm_source=google&amp;utm_medium=cpc&amp;utm_campaign=Competitor_web&amp;utm_source=google&amp;utm_medium=cpc&amp;utm_campaign=20267445556&amp;gad_source=1&amp;gclid=CjwKCAjwkNOpBhBEEiwAb3MvvTXo3i92Q8FYnzSrn8DroXaX9OPuaZzT5z-hmIcU9f53jVNxwxJ5txoCTvgQAvD_BwE" TargetMode="External"/><Relationship Id="rId2" Type="http://schemas.openxmlformats.org/officeDocument/2006/relationships/notesSlide" Target="../notesSlides/notesSlide3.xml"/><Relationship Id="rId16" Type="http://schemas.openxmlformats.org/officeDocument/2006/relationships/image" Target="../media/image11.svg"/><Relationship Id="rId20" Type="http://schemas.openxmlformats.org/officeDocument/2006/relationships/hyperlink" Target="https://stablediffusionweb.com/" TargetMode="External"/><Relationship Id="rId1" Type="http://schemas.openxmlformats.org/officeDocument/2006/relationships/slideLayout" Target="../slideLayouts/slideLayout2.xml"/><Relationship Id="rId6" Type="http://schemas.openxmlformats.org/officeDocument/2006/relationships/hyperlink" Target="https://chat.openai.com/" TargetMode="External"/><Relationship Id="rId11" Type="http://schemas.openxmlformats.org/officeDocument/2006/relationships/hyperlink" Target="https://replika.com/" TargetMode="External"/><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hyperlink" Target="https://beta.character.ai/" TargetMode="External"/><Relationship Id="rId19" Type="http://schemas.openxmlformats.org/officeDocument/2006/relationships/hyperlink" Target="https://www.microsoft.com/en-us/microsoft-365/clipchamp" TargetMode="External"/><Relationship Id="rId4" Type="http://schemas.openxmlformats.org/officeDocument/2006/relationships/image" Target="../media/image2.png"/><Relationship Id="rId9" Type="http://schemas.openxmlformats.org/officeDocument/2006/relationships/hyperlink" Target="https://www.microsoft.com/en-us/bing?form=MW00X7&amp;ef_id=_k_CjwKCAjw69moBhBgEiwAUFCx2AW2MajBIouyisG18slWnQ5Ovy9PDDrnG1ZYBFSeJrWDYui1KaZrWBoCvyMQAvD_BwE_k_&amp;OCID=AIDcmmf8m4fdss_SEM__k_CjwKCAjw69moBhBgEiwAUFCx2AW2MajBIouyisG18slWnQ5Ovy9PDDrnG1ZYBFSeJrWDYui1KaZrWBoCvyMQAvD_BwE_k_&amp;gclid=CjwKCAjw69moBhBgEiwAUFCx2AW2MajBIouyisG18slWnQ5Ovy9PDDrnG1ZYBFSeJrWDYui1KaZrWBoCvyMQAvD_BwE" TargetMode="External"/><Relationship Id="rId14" Type="http://schemas.openxmlformats.org/officeDocument/2006/relationships/hyperlink" Target="https://www.quivr.app/logi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osaic of colorful geometric shapes">
            <a:extLst>
              <a:ext uri="{FF2B5EF4-FFF2-40B4-BE49-F238E27FC236}">
                <a16:creationId xmlns:a16="http://schemas.microsoft.com/office/drawing/2014/main" id="{71701085-72F5-EE92-D80A-497D14C3CBAC}"/>
              </a:ext>
            </a:extLst>
          </p:cNvPr>
          <p:cNvPicPr>
            <a:picLocks noChangeAspect="1"/>
          </p:cNvPicPr>
          <p:nvPr/>
        </p:nvPicPr>
        <p:blipFill rotWithShape="1">
          <a:blip r:embed="rId3">
            <a:alphaModFix amt="70000"/>
          </a:blip>
          <a:srcRect t="18021" r="-1" b="3303"/>
          <a:stretch/>
        </p:blipFill>
        <p:spPr>
          <a:xfrm>
            <a:off x="3068" y="1386"/>
            <a:ext cx="12188932" cy="6856614"/>
          </a:xfrm>
          <a:prstGeom prst="rect">
            <a:avLst/>
          </a:prstGeom>
        </p:spPr>
      </p:pic>
      <p:sp>
        <p:nvSpPr>
          <p:cNvPr id="2" name="Title 1">
            <a:extLst>
              <a:ext uri="{FF2B5EF4-FFF2-40B4-BE49-F238E27FC236}">
                <a16:creationId xmlns:a16="http://schemas.microsoft.com/office/drawing/2014/main" id="{43F33D55-3BAA-3BF4-FE1E-59F193A5CD56}"/>
              </a:ext>
            </a:extLst>
          </p:cNvPr>
          <p:cNvSpPr>
            <a:spLocks noGrp="1"/>
          </p:cNvSpPr>
          <p:nvPr>
            <p:ph type="ctrTitle"/>
          </p:nvPr>
        </p:nvSpPr>
        <p:spPr>
          <a:xfrm>
            <a:off x="838200" y="740211"/>
            <a:ext cx="7530685" cy="3163864"/>
          </a:xfrm>
        </p:spPr>
        <p:txBody>
          <a:bodyPr>
            <a:normAutofit/>
          </a:bodyPr>
          <a:lstStyle/>
          <a:p>
            <a:pPr algn="ctr"/>
            <a:r>
              <a:rPr lang="en-US" sz="3200" b="1" u="none" strike="noStrike" dirty="0">
                <a:solidFill>
                  <a:srgbClr val="002060"/>
                </a:solidFill>
                <a:effectLst/>
                <a:latin typeface="+mn-lt"/>
              </a:rPr>
              <a:t>Embracing Artificial Intelligence in Social Work Education:</a:t>
            </a:r>
            <a:br>
              <a:rPr lang="en-US" sz="3200" b="1" u="none" strike="noStrike" dirty="0">
                <a:solidFill>
                  <a:srgbClr val="002060"/>
                </a:solidFill>
                <a:effectLst/>
                <a:latin typeface="+mn-lt"/>
              </a:rPr>
            </a:br>
            <a:r>
              <a:rPr lang="en-US" sz="3200" b="1" u="none" strike="noStrike" dirty="0">
                <a:solidFill>
                  <a:srgbClr val="002060"/>
                </a:solidFill>
                <a:effectLst/>
                <a:latin typeface="+mn-lt"/>
              </a:rPr>
              <a:t>Implications of AI in Practice and Ethics</a:t>
            </a:r>
            <a:endParaRPr lang="en-US" sz="8000" b="1" dirty="0">
              <a:solidFill>
                <a:srgbClr val="002060"/>
              </a:solidFill>
              <a:latin typeface="+mn-lt"/>
            </a:endParaRPr>
          </a:p>
        </p:txBody>
      </p:sp>
      <p:sp>
        <p:nvSpPr>
          <p:cNvPr id="3" name="Subtitle 2">
            <a:extLst>
              <a:ext uri="{FF2B5EF4-FFF2-40B4-BE49-F238E27FC236}">
                <a16:creationId xmlns:a16="http://schemas.microsoft.com/office/drawing/2014/main" id="{4E437507-FB62-D3EB-88CE-719B87A97139}"/>
              </a:ext>
            </a:extLst>
          </p:cNvPr>
          <p:cNvSpPr>
            <a:spLocks noGrp="1"/>
          </p:cNvSpPr>
          <p:nvPr>
            <p:ph type="subTitle" idx="1"/>
          </p:nvPr>
        </p:nvSpPr>
        <p:spPr>
          <a:xfrm>
            <a:off x="989556" y="3224410"/>
            <a:ext cx="7991606" cy="3163864"/>
          </a:xfrm>
        </p:spPr>
        <p:txBody>
          <a:bodyPr>
            <a:normAutofit/>
          </a:bodyPr>
          <a:lstStyle/>
          <a:p>
            <a:pPr algn="ctr"/>
            <a:r>
              <a:rPr lang="en-US" sz="2200" b="1" dirty="0">
                <a:solidFill>
                  <a:srgbClr val="002060"/>
                </a:solidFill>
              </a:rPr>
              <a:t>Allan Edward Barsky, JD, MSW, PhD</a:t>
            </a:r>
            <a:br>
              <a:rPr lang="en-US" sz="2200" b="1" dirty="0">
                <a:solidFill>
                  <a:srgbClr val="002060"/>
                </a:solidFill>
              </a:rPr>
            </a:br>
            <a:r>
              <a:rPr lang="en-US" sz="2200" b="1" dirty="0">
                <a:solidFill>
                  <a:srgbClr val="002060"/>
                </a:solidFill>
              </a:rPr>
              <a:t>Sandler School of Social Work</a:t>
            </a:r>
            <a:br>
              <a:rPr lang="en-US" sz="2200" b="1" dirty="0">
                <a:solidFill>
                  <a:srgbClr val="002060"/>
                </a:solidFill>
              </a:rPr>
            </a:br>
            <a:r>
              <a:rPr lang="en-US" sz="2200" b="1" dirty="0">
                <a:solidFill>
                  <a:srgbClr val="002060"/>
                </a:solidFill>
              </a:rPr>
              <a:t>Florida Atlantic University</a:t>
            </a:r>
            <a:br>
              <a:rPr lang="en-US" sz="2200" b="1" dirty="0">
                <a:solidFill>
                  <a:srgbClr val="002060"/>
                </a:solidFill>
              </a:rPr>
            </a:br>
            <a:r>
              <a:rPr lang="en-US" sz="2200" b="1" dirty="0">
                <a:solidFill>
                  <a:srgbClr val="002060"/>
                </a:solidFill>
                <a:hlinkClick r:id="rId4">
                  <a:extLst>
                    <a:ext uri="{A12FA001-AC4F-418D-AE19-62706E023703}">
                      <ahyp:hlinkClr xmlns:ahyp="http://schemas.microsoft.com/office/drawing/2018/hyperlinkcolor" val="tx"/>
                    </a:ext>
                  </a:extLst>
                </a:hlinkClick>
              </a:rPr>
              <a:t>abarsky@fau.edu</a:t>
            </a:r>
            <a:endParaRPr lang="en-US" sz="2200" b="1" dirty="0">
              <a:solidFill>
                <a:srgbClr val="002060"/>
              </a:solidFill>
            </a:endParaRPr>
          </a:p>
          <a:p>
            <a:pPr algn="ctr"/>
            <a:r>
              <a:rPr lang="en-US" sz="2200" b="1" dirty="0">
                <a:solidFill>
                  <a:srgbClr val="002060"/>
                </a:solidFill>
              </a:rPr>
              <a:t>Panel Discussion: National Association of Deans and Directors</a:t>
            </a:r>
          </a:p>
          <a:p>
            <a:pPr algn="ctr"/>
            <a:r>
              <a:rPr lang="en-US" sz="2200" b="1" dirty="0">
                <a:solidFill>
                  <a:srgbClr val="002060"/>
                </a:solidFill>
              </a:rPr>
              <a:t>Atlanta, GA – October 25, 2023 – 3:45 to 5:15 PM</a:t>
            </a:r>
          </a:p>
        </p:txBody>
      </p:sp>
      <p:sp>
        <p:nvSpPr>
          <p:cNvPr id="6" name="TextBox 5">
            <a:extLst>
              <a:ext uri="{FF2B5EF4-FFF2-40B4-BE49-F238E27FC236}">
                <a16:creationId xmlns:a16="http://schemas.microsoft.com/office/drawing/2014/main" id="{C7449537-0BE6-B14B-8028-8230462462FE}"/>
              </a:ext>
            </a:extLst>
          </p:cNvPr>
          <p:cNvSpPr txBox="1"/>
          <p:nvPr/>
        </p:nvSpPr>
        <p:spPr>
          <a:xfrm>
            <a:off x="9666863" y="3165411"/>
            <a:ext cx="2051965" cy="1477328"/>
          </a:xfrm>
          <a:prstGeom prst="rect">
            <a:avLst/>
          </a:prstGeom>
          <a:noFill/>
        </p:spPr>
        <p:txBody>
          <a:bodyPr wrap="square">
            <a:spAutoFit/>
          </a:bodyPr>
          <a:lstStyle/>
          <a:p>
            <a:pPr marL="0" marR="0" algn="l">
              <a:spcBef>
                <a:spcPts val="0"/>
              </a:spcBef>
              <a:spcAft>
                <a:spcPts val="0"/>
              </a:spcAft>
              <a:buFont typeface="Arial" panose="020B0604020202020204" pitchFamily="34" charset="0"/>
              <a:buNone/>
            </a:pPr>
            <a:r>
              <a:rPr lang="en-US" sz="1800" b="0" i="0" u="none" strike="noStrike" dirty="0">
                <a:solidFill>
                  <a:srgbClr val="000000"/>
                </a:solidFill>
                <a:effectLst/>
                <a:latin typeface="Aptos" panose="020B0004020202020204" pitchFamily="34" charset="0"/>
              </a:rPr>
              <a:t>All images used in this presentation are free stock images from the MS PPT program.</a:t>
            </a:r>
            <a:endParaRPr lang="en-US" sz="1800" b="0" i="0" u="none" strike="noStrike" dirty="0">
              <a:solidFill>
                <a:srgbClr val="000000"/>
              </a:solidFill>
              <a:effectLst/>
              <a:latin typeface="Calibri" panose="020F0502020204030204" pitchFamily="34" charset="0"/>
            </a:endParaRPr>
          </a:p>
        </p:txBody>
      </p:sp>
      <p:pic>
        <p:nvPicPr>
          <p:cNvPr id="7" name="Picture 6">
            <a:extLst>
              <a:ext uri="{FF2B5EF4-FFF2-40B4-BE49-F238E27FC236}">
                <a16:creationId xmlns:a16="http://schemas.microsoft.com/office/drawing/2014/main" id="{120EBFEF-27AD-1D8A-9D8D-4E7352BC1CD4}"/>
              </a:ext>
            </a:extLst>
          </p:cNvPr>
          <p:cNvPicPr>
            <a:picLocks noChangeAspect="1"/>
          </p:cNvPicPr>
          <p:nvPr/>
        </p:nvPicPr>
        <p:blipFill rotWithShape="1">
          <a:blip r:embed="rId5"/>
          <a:srcRect l="7812" t="8114" r="4422" b="8097"/>
          <a:stretch/>
        </p:blipFill>
        <p:spPr>
          <a:xfrm>
            <a:off x="9666863" y="1105384"/>
            <a:ext cx="1885472" cy="1800013"/>
          </a:xfrm>
          <a:prstGeom prst="rect">
            <a:avLst/>
          </a:prstGeom>
        </p:spPr>
      </p:pic>
    </p:spTree>
    <p:extLst>
      <p:ext uri="{BB962C8B-B14F-4D97-AF65-F5344CB8AC3E}">
        <p14:creationId xmlns:p14="http://schemas.microsoft.com/office/powerpoint/2010/main" val="390536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BD274D-81B5-73C1-F64A-A657D0FD5159}"/>
              </a:ext>
            </a:extLst>
          </p:cNvPr>
          <p:cNvSpPr>
            <a:spLocks noGrp="1"/>
          </p:cNvSpPr>
          <p:nvPr>
            <p:ph type="title"/>
          </p:nvPr>
        </p:nvSpPr>
        <p:spPr>
          <a:xfrm>
            <a:off x="1313476" y="269441"/>
            <a:ext cx="5255335" cy="1077229"/>
          </a:xfrm>
        </p:spPr>
        <p:txBody>
          <a:bodyPr>
            <a:normAutofit/>
          </a:bodyPr>
          <a:lstStyle/>
          <a:p>
            <a:pPr algn="l"/>
            <a:r>
              <a:rPr lang="en-US" dirty="0"/>
              <a:t>Implications for Education: Possibilities</a:t>
            </a:r>
          </a:p>
        </p:txBody>
      </p:sp>
      <p:sp>
        <p:nvSpPr>
          <p:cNvPr id="7" name="Slide Number Placeholder 6">
            <a:extLst>
              <a:ext uri="{FF2B5EF4-FFF2-40B4-BE49-F238E27FC236}">
                <a16:creationId xmlns:a16="http://schemas.microsoft.com/office/drawing/2014/main" id="{86731D5A-AB04-9B41-8979-4DC5DFF96958}"/>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73B850FF-6169-4056-8077-06FFA93A5366}" type="slidenum">
              <a:rPr lang="en-US" sz="1500" smtClean="0"/>
              <a:pPr>
                <a:lnSpc>
                  <a:spcPct val="90000"/>
                </a:lnSpc>
                <a:spcAft>
                  <a:spcPts val="600"/>
                </a:spcAft>
              </a:pPr>
              <a:t>10</a:t>
            </a:fld>
            <a:endParaRPr lang="en-US" sz="1500" dirty="0"/>
          </a:p>
        </p:txBody>
      </p:sp>
      <p:sp>
        <p:nvSpPr>
          <p:cNvPr id="4" name="Date Placeholder 3">
            <a:extLst>
              <a:ext uri="{FF2B5EF4-FFF2-40B4-BE49-F238E27FC236}">
                <a16:creationId xmlns:a16="http://schemas.microsoft.com/office/drawing/2014/main" id="{5C91C82A-1B57-D2E7-F476-743BF8ACA73E}"/>
              </a:ext>
            </a:extLst>
          </p:cNvPr>
          <p:cNvSpPr>
            <a:spLocks noGrp="1"/>
          </p:cNvSpPr>
          <p:nvPr>
            <p:ph type="dt" sz="half" idx="10"/>
          </p:nvPr>
        </p:nvSpPr>
        <p:spPr>
          <a:xfrm rot="5400000">
            <a:off x="-810065" y="5270604"/>
            <a:ext cx="2662729" cy="182880"/>
          </a:xfrm>
        </p:spPr>
        <p:txBody>
          <a:bodyPr>
            <a:normAutofit/>
          </a:bodyPr>
          <a:lstStyle/>
          <a:p>
            <a:pPr>
              <a:lnSpc>
                <a:spcPct val="90000"/>
              </a:lnSpc>
              <a:spcAft>
                <a:spcPts val="600"/>
              </a:spcAft>
            </a:pPr>
            <a:fld id="{F5A2A180-A77D-7646-BAB1-E8C5D2B7D4BE}" type="datetime1">
              <a:rPr lang="en-US" smtClean="0"/>
              <a:pPr>
                <a:lnSpc>
                  <a:spcPct val="90000"/>
                </a:lnSpc>
                <a:spcAft>
                  <a:spcPts val="600"/>
                </a:spcAft>
              </a:pPr>
              <a:t>10/22/23</a:t>
            </a:fld>
            <a:endParaRPr lang="en-US" dirty="0"/>
          </a:p>
        </p:txBody>
      </p:sp>
      <p:sp>
        <p:nvSpPr>
          <p:cNvPr id="6" name="Footer Placeholder 5">
            <a:extLst>
              <a:ext uri="{FF2B5EF4-FFF2-40B4-BE49-F238E27FC236}">
                <a16:creationId xmlns:a16="http://schemas.microsoft.com/office/drawing/2014/main" id="{7826128B-5568-0284-25A5-CB83AA4605FC}"/>
              </a:ext>
            </a:extLst>
          </p:cNvPr>
          <p:cNvSpPr>
            <a:spLocks noGrp="1"/>
          </p:cNvSpPr>
          <p:nvPr>
            <p:ph type="ftr" sz="quarter" idx="11"/>
          </p:nvPr>
        </p:nvSpPr>
        <p:spPr>
          <a:xfrm rot="5400000">
            <a:off x="-2237130" y="3661144"/>
            <a:ext cx="5885352" cy="179176"/>
          </a:xfrm>
        </p:spPr>
        <p:txBody>
          <a:bodyPr>
            <a:normAutofit/>
          </a:bodyPr>
          <a:lstStyle/>
          <a:p>
            <a:pPr>
              <a:lnSpc>
                <a:spcPct val="90000"/>
              </a:lnSpc>
              <a:spcAft>
                <a:spcPts val="600"/>
              </a:spcAft>
            </a:pPr>
            <a:r>
              <a:rPr lang="en-US" dirty="0"/>
              <a:t>Allan Barsky - AI</a:t>
            </a:r>
          </a:p>
        </p:txBody>
      </p:sp>
      <p:sp>
        <p:nvSpPr>
          <p:cNvPr id="3" name="Content Placeholder 2">
            <a:extLst>
              <a:ext uri="{FF2B5EF4-FFF2-40B4-BE49-F238E27FC236}">
                <a16:creationId xmlns:a16="http://schemas.microsoft.com/office/drawing/2014/main" id="{43C6480B-D9EF-6FB0-0C61-67C446AD4B83}"/>
              </a:ext>
            </a:extLst>
          </p:cNvPr>
          <p:cNvSpPr>
            <a:spLocks noGrp="1"/>
          </p:cNvSpPr>
          <p:nvPr>
            <p:ph idx="1"/>
          </p:nvPr>
        </p:nvSpPr>
        <p:spPr>
          <a:xfrm>
            <a:off x="1201266" y="1356909"/>
            <a:ext cx="6136918" cy="5231650"/>
          </a:xfrm>
        </p:spPr>
        <p:txBody>
          <a:bodyPr>
            <a:normAutofit fontScale="92500" lnSpcReduction="20000"/>
          </a:bodyPr>
          <a:lstStyle/>
          <a:p>
            <a:r>
              <a:rPr lang="en-US" dirty="0"/>
              <a:t>More efficient, more effective ?</a:t>
            </a:r>
          </a:p>
          <a:p>
            <a:pPr lvl="1"/>
            <a:r>
              <a:rPr lang="en-US" dirty="0"/>
              <a:t>“Cheapening education”</a:t>
            </a:r>
          </a:p>
          <a:p>
            <a:pPr lvl="1"/>
            <a:r>
              <a:rPr lang="en-US" dirty="0"/>
              <a:t>Replace TA’s with AI? ST &amp; LT effects</a:t>
            </a:r>
          </a:p>
          <a:p>
            <a:r>
              <a:rPr lang="en-US" dirty="0"/>
              <a:t>Individualized learning (including people with disabilities, different languages)?</a:t>
            </a:r>
          </a:p>
          <a:p>
            <a:r>
              <a:rPr lang="en-US" dirty="0"/>
              <a:t>Strengths-based?</a:t>
            </a:r>
          </a:p>
          <a:p>
            <a:r>
              <a:rPr lang="en-US" dirty="0"/>
              <a:t>Enhanced feedback?</a:t>
            </a:r>
          </a:p>
          <a:p>
            <a:r>
              <a:rPr lang="en-US" dirty="0"/>
              <a:t>Preparing students for the future?</a:t>
            </a:r>
          </a:p>
          <a:p>
            <a:r>
              <a:rPr lang="en-US" dirty="0"/>
              <a:t>Opportunities for breadth and depth of learning (can draw from very large data sets, or specialized data sets)?</a:t>
            </a:r>
          </a:p>
          <a:p>
            <a:r>
              <a:rPr lang="en-US" dirty="0"/>
              <a:t>Bring back in-class tests and assignments, and oral exams?</a:t>
            </a:r>
          </a:p>
          <a:p>
            <a:endParaRPr lang="en-US" sz="1800" dirty="0"/>
          </a:p>
        </p:txBody>
      </p:sp>
      <p:sp>
        <p:nvSpPr>
          <p:cNvPr id="23" name="Rectangle 22">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ngle view of circuit shaped like a brain">
            <a:extLst>
              <a:ext uri="{FF2B5EF4-FFF2-40B4-BE49-F238E27FC236}">
                <a16:creationId xmlns:a16="http://schemas.microsoft.com/office/drawing/2014/main" id="{48100E2C-94E8-090B-AE17-85C521E5736A}"/>
              </a:ext>
            </a:extLst>
          </p:cNvPr>
          <p:cNvPicPr>
            <a:picLocks noChangeAspect="1"/>
          </p:cNvPicPr>
          <p:nvPr/>
        </p:nvPicPr>
        <p:blipFill rotWithShape="1">
          <a:blip r:embed="rId4"/>
          <a:srcRect l="27065" r="25571" b="1"/>
          <a:stretch/>
        </p:blipFill>
        <p:spPr>
          <a:xfrm>
            <a:off x="7534656" y="227"/>
            <a:ext cx="4657039" cy="6858000"/>
          </a:xfrm>
          <a:prstGeom prst="rect">
            <a:avLst/>
          </a:prstGeom>
        </p:spPr>
      </p:pic>
      <p:pic>
        <p:nvPicPr>
          <p:cNvPr id="25" name="Picture 24">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14246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strips(down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strips(down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strips(down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strips(downLeft)">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strips(downLeft)">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any question marks on black background">
            <a:extLst>
              <a:ext uri="{FF2B5EF4-FFF2-40B4-BE49-F238E27FC236}">
                <a16:creationId xmlns:a16="http://schemas.microsoft.com/office/drawing/2014/main" id="{E6FC07A3-83CF-BCEB-FBD6-EA9AC5E18A33}"/>
              </a:ext>
            </a:extLst>
          </p:cNvPr>
          <p:cNvPicPr>
            <a:picLocks noChangeAspect="1"/>
          </p:cNvPicPr>
          <p:nvPr/>
        </p:nvPicPr>
        <p:blipFill rotWithShape="1">
          <a:blip r:embed="rId3">
            <a:duotone>
              <a:schemeClr val="bg2">
                <a:shade val="45000"/>
                <a:satMod val="135000"/>
              </a:schemeClr>
              <a:prstClr val="white"/>
            </a:duotone>
            <a:alphaModFix amt="25000"/>
          </a:blip>
          <a:srcRect t="7785" r="-1" b="-1"/>
          <a:stretch/>
        </p:blipFill>
        <p:spPr>
          <a:xfrm>
            <a:off x="153" y="10"/>
            <a:ext cx="12191695" cy="6857990"/>
          </a:xfrm>
          <a:prstGeom prst="rect">
            <a:avLst/>
          </a:prstGeom>
        </p:spPr>
      </p:pic>
      <p:pic>
        <p:nvPicPr>
          <p:cNvPr id="30" name="Picture 29">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itle 1">
            <a:extLst>
              <a:ext uri="{FF2B5EF4-FFF2-40B4-BE49-F238E27FC236}">
                <a16:creationId xmlns:a16="http://schemas.microsoft.com/office/drawing/2014/main" id="{10FFBFC9-9DB1-9383-F0BA-73D23DD97ED1}"/>
              </a:ext>
            </a:extLst>
          </p:cNvPr>
          <p:cNvSpPr>
            <a:spLocks noGrp="1"/>
          </p:cNvSpPr>
          <p:nvPr>
            <p:ph type="title"/>
          </p:nvPr>
        </p:nvSpPr>
        <p:spPr>
          <a:xfrm>
            <a:off x="1357063" y="393700"/>
            <a:ext cx="9872895" cy="698500"/>
          </a:xfrm>
        </p:spPr>
        <p:txBody>
          <a:bodyPr>
            <a:normAutofit/>
          </a:bodyPr>
          <a:lstStyle/>
          <a:p>
            <a:pPr algn="l"/>
            <a:r>
              <a:rPr lang="en-US" dirty="0"/>
              <a:t>Ethical Use of AI: Knowing what questions to ask</a:t>
            </a:r>
          </a:p>
        </p:txBody>
      </p:sp>
      <p:sp>
        <p:nvSpPr>
          <p:cNvPr id="32" name="Rectangle 31">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D6A68FC-ADBC-F38F-2B8D-653C329B4238}"/>
              </a:ext>
            </a:extLst>
          </p:cNvPr>
          <p:cNvSpPr>
            <a:spLocks noGrp="1"/>
          </p:cNvSpPr>
          <p:nvPr>
            <p:ph idx="1"/>
          </p:nvPr>
        </p:nvSpPr>
        <p:spPr>
          <a:xfrm>
            <a:off x="2058802" y="952500"/>
            <a:ext cx="9334364" cy="5377962"/>
          </a:xfrm>
        </p:spPr>
        <p:txBody>
          <a:bodyPr>
            <a:noAutofit/>
          </a:bodyPr>
          <a:lstStyle/>
          <a:p>
            <a:r>
              <a:rPr lang="en-US" dirty="0"/>
              <a:t>Modeling ethical practice</a:t>
            </a:r>
          </a:p>
          <a:p>
            <a:r>
              <a:rPr lang="en-US" dirty="0"/>
              <a:t>Responsibility &amp; Accountability: AI as a “tool” not a “boss”; own it</a:t>
            </a:r>
          </a:p>
          <a:p>
            <a:r>
              <a:rPr lang="en-US" dirty="0"/>
              <a:t>Fairness (SW, client, professor, student, community…)</a:t>
            </a:r>
          </a:p>
          <a:p>
            <a:r>
              <a:rPr lang="en-US" dirty="0"/>
              <a:t>Honesty, informed consent, transparency: e.g., referencing</a:t>
            </a:r>
          </a:p>
          <a:p>
            <a:r>
              <a:rPr lang="en-US" dirty="0"/>
              <a:t>Privacy concerns</a:t>
            </a:r>
          </a:p>
          <a:p>
            <a:r>
              <a:rPr lang="en-US" dirty="0"/>
              <a:t>Task-Specific AI</a:t>
            </a:r>
          </a:p>
          <a:p>
            <a:r>
              <a:rPr lang="en-US" dirty="0"/>
              <a:t>Avoiding / Responding to Biases in AI (social justice)</a:t>
            </a:r>
          </a:p>
          <a:p>
            <a:r>
              <a:rPr lang="en-US" dirty="0"/>
              <a:t>IP practice: SWs and IT/Computer Scientists</a:t>
            </a:r>
          </a:p>
          <a:p>
            <a:r>
              <a:rPr lang="en-US" dirty="0"/>
              <a:t>Updating policies, practices</a:t>
            </a:r>
          </a:p>
          <a:p>
            <a:r>
              <a:rPr lang="en-US" dirty="0"/>
              <a:t>Evidence-based practice – How did AI get this answer? Novel interventions?</a:t>
            </a:r>
          </a:p>
        </p:txBody>
      </p:sp>
      <p:sp>
        <p:nvSpPr>
          <p:cNvPr id="4" name="Date Placeholder 3">
            <a:extLst>
              <a:ext uri="{FF2B5EF4-FFF2-40B4-BE49-F238E27FC236}">
                <a16:creationId xmlns:a16="http://schemas.microsoft.com/office/drawing/2014/main" id="{B3469F92-0C76-8573-0ADA-3A32C3DB22E0}"/>
              </a:ext>
            </a:extLst>
          </p:cNvPr>
          <p:cNvSpPr>
            <a:spLocks noGrp="1"/>
          </p:cNvSpPr>
          <p:nvPr>
            <p:ph type="dt" sz="half" idx="10"/>
          </p:nvPr>
        </p:nvSpPr>
        <p:spPr/>
        <p:txBody>
          <a:bodyPr/>
          <a:lstStyle/>
          <a:p>
            <a:fld id="{647CFB62-7432-D542-9913-7C55E90D054E}" type="datetime1">
              <a:rPr lang="en-US" smtClean="0"/>
              <a:t>10/22/23</a:t>
            </a:fld>
            <a:endParaRPr lang="en-US" dirty="0"/>
          </a:p>
        </p:txBody>
      </p:sp>
      <p:sp>
        <p:nvSpPr>
          <p:cNvPr id="6" name="Footer Placeholder 5">
            <a:extLst>
              <a:ext uri="{FF2B5EF4-FFF2-40B4-BE49-F238E27FC236}">
                <a16:creationId xmlns:a16="http://schemas.microsoft.com/office/drawing/2014/main" id="{D4537BE3-3D62-E5EF-044A-65139539AB19}"/>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7C6A437E-F805-3281-38AA-F6110DF75F0E}"/>
              </a:ext>
            </a:extLst>
          </p:cNvPr>
          <p:cNvSpPr>
            <a:spLocks noGrp="1"/>
          </p:cNvSpPr>
          <p:nvPr>
            <p:ph type="sldNum" sz="quarter" idx="12"/>
          </p:nvPr>
        </p:nvSpPr>
        <p:spPr/>
        <p:txBody>
          <a:bodyPr/>
          <a:lstStyle/>
          <a:p>
            <a:fld id="{73B850FF-6169-4056-8077-06FFA93A5366}" type="slidenum">
              <a:rPr lang="en-US" smtClean="0"/>
              <a:t>11</a:t>
            </a:fld>
            <a:endParaRPr lang="en-US" dirty="0"/>
          </a:p>
        </p:txBody>
      </p:sp>
      <p:graphicFrame>
        <p:nvGraphicFramePr>
          <p:cNvPr id="9" name="Diagram 8">
            <a:extLst>
              <a:ext uri="{FF2B5EF4-FFF2-40B4-BE49-F238E27FC236}">
                <a16:creationId xmlns:a16="http://schemas.microsoft.com/office/drawing/2014/main" id="{6F9955C4-2512-8888-31A5-8C774EB75A26}"/>
              </a:ext>
            </a:extLst>
          </p:cNvPr>
          <p:cNvGraphicFramePr/>
          <p:nvPr>
            <p:extLst>
              <p:ext uri="{D42A27DB-BD31-4B8C-83A1-F6EECF244321}">
                <p14:modId xmlns:p14="http://schemas.microsoft.com/office/powerpoint/2010/main" val="2326856229"/>
              </p:ext>
            </p:extLst>
          </p:nvPr>
        </p:nvGraphicFramePr>
        <p:xfrm>
          <a:off x="9786027" y="2636196"/>
          <a:ext cx="1692612" cy="18190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40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9067-1872-9D25-03F8-1C7F1970574F}"/>
              </a:ext>
            </a:extLst>
          </p:cNvPr>
          <p:cNvSpPr>
            <a:spLocks noGrp="1"/>
          </p:cNvSpPr>
          <p:nvPr>
            <p:ph type="title"/>
          </p:nvPr>
        </p:nvSpPr>
        <p:spPr>
          <a:xfrm>
            <a:off x="2500010" y="808056"/>
            <a:ext cx="8070130" cy="806735"/>
          </a:xfrm>
        </p:spPr>
        <p:txBody>
          <a:bodyPr/>
          <a:lstStyle/>
          <a:p>
            <a:pPr algn="l"/>
            <a:r>
              <a:rPr lang="en-US" dirty="0"/>
              <a:t>Responsible AI: Laws, Policies, Practices</a:t>
            </a:r>
          </a:p>
        </p:txBody>
      </p:sp>
      <p:sp>
        <p:nvSpPr>
          <p:cNvPr id="3" name="Content Placeholder 2">
            <a:extLst>
              <a:ext uri="{FF2B5EF4-FFF2-40B4-BE49-F238E27FC236}">
                <a16:creationId xmlns:a16="http://schemas.microsoft.com/office/drawing/2014/main" id="{D4DC3412-4081-3C94-801F-D04CDEE6926B}"/>
              </a:ext>
            </a:extLst>
          </p:cNvPr>
          <p:cNvSpPr>
            <a:spLocks noGrp="1"/>
          </p:cNvSpPr>
          <p:nvPr>
            <p:ph idx="1"/>
          </p:nvPr>
        </p:nvSpPr>
        <p:spPr>
          <a:xfrm>
            <a:off x="1400784" y="1493495"/>
            <a:ext cx="9169356" cy="2257237"/>
          </a:xfrm>
        </p:spPr>
        <p:txBody>
          <a:bodyPr/>
          <a:lstStyle/>
          <a:p>
            <a:r>
              <a:rPr lang="en-US" dirty="0"/>
              <a:t>Many AI inventors/developers are for-profit businesses (private sector)</a:t>
            </a:r>
          </a:p>
          <a:p>
            <a:r>
              <a:rPr lang="en-US" dirty="0"/>
              <a:t>Need to ensure government and public universities involved</a:t>
            </a:r>
          </a:p>
          <a:p>
            <a:r>
              <a:rPr lang="en-US" dirty="0"/>
              <a:t>Building AI frameworks</a:t>
            </a:r>
          </a:p>
          <a:p>
            <a:r>
              <a:rPr lang="en-US" dirty="0"/>
              <a:t>Using AI frameworks: Human interaction with AI</a:t>
            </a:r>
          </a:p>
        </p:txBody>
      </p:sp>
      <p:sp>
        <p:nvSpPr>
          <p:cNvPr id="4" name="Date Placeholder 3">
            <a:extLst>
              <a:ext uri="{FF2B5EF4-FFF2-40B4-BE49-F238E27FC236}">
                <a16:creationId xmlns:a16="http://schemas.microsoft.com/office/drawing/2014/main" id="{8F8DE68A-7106-1AAB-C11A-AD63FE7E2436}"/>
              </a:ext>
            </a:extLst>
          </p:cNvPr>
          <p:cNvSpPr>
            <a:spLocks noGrp="1"/>
          </p:cNvSpPr>
          <p:nvPr>
            <p:ph type="dt" sz="half" idx="10"/>
          </p:nvPr>
        </p:nvSpPr>
        <p:spPr/>
        <p:txBody>
          <a:bodyPr/>
          <a:lstStyle/>
          <a:p>
            <a:fld id="{2115ACF6-7307-4C43-8D54-3C5E157FDCFF}" type="datetime1">
              <a:rPr lang="en-US" smtClean="0"/>
              <a:t>10/22/23</a:t>
            </a:fld>
            <a:endParaRPr lang="en-US" dirty="0"/>
          </a:p>
        </p:txBody>
      </p:sp>
      <p:sp>
        <p:nvSpPr>
          <p:cNvPr id="5" name="Footer Placeholder 4">
            <a:extLst>
              <a:ext uri="{FF2B5EF4-FFF2-40B4-BE49-F238E27FC236}">
                <a16:creationId xmlns:a16="http://schemas.microsoft.com/office/drawing/2014/main" id="{849D123F-AB74-AB84-F874-3EC382B12979}"/>
              </a:ext>
            </a:extLst>
          </p:cNvPr>
          <p:cNvSpPr>
            <a:spLocks noGrp="1"/>
          </p:cNvSpPr>
          <p:nvPr>
            <p:ph type="ftr" sz="quarter" idx="11"/>
          </p:nvPr>
        </p:nvSpPr>
        <p:spPr/>
        <p:txBody>
          <a:bodyPr/>
          <a:lstStyle/>
          <a:p>
            <a:r>
              <a:rPr lang="en-US"/>
              <a:t>Allan Barsky - AI</a:t>
            </a:r>
            <a:endParaRPr lang="en-US" dirty="0"/>
          </a:p>
        </p:txBody>
      </p:sp>
      <p:sp>
        <p:nvSpPr>
          <p:cNvPr id="6" name="Slide Number Placeholder 5">
            <a:extLst>
              <a:ext uri="{FF2B5EF4-FFF2-40B4-BE49-F238E27FC236}">
                <a16:creationId xmlns:a16="http://schemas.microsoft.com/office/drawing/2014/main" id="{2EC0A1B4-AF89-3625-DCFA-F058744FBE1B}"/>
              </a:ext>
            </a:extLst>
          </p:cNvPr>
          <p:cNvSpPr>
            <a:spLocks noGrp="1"/>
          </p:cNvSpPr>
          <p:nvPr>
            <p:ph type="sldNum" sz="quarter" idx="12"/>
          </p:nvPr>
        </p:nvSpPr>
        <p:spPr/>
        <p:txBody>
          <a:bodyPr/>
          <a:lstStyle/>
          <a:p>
            <a:fld id="{73B850FF-6169-4056-8077-06FFA93A5366}" type="slidenum">
              <a:rPr lang="en-US" smtClean="0"/>
              <a:t>12</a:t>
            </a:fld>
            <a:endParaRPr lang="en-US" dirty="0"/>
          </a:p>
        </p:txBody>
      </p:sp>
      <p:graphicFrame>
        <p:nvGraphicFramePr>
          <p:cNvPr id="8" name="Diagram 7">
            <a:extLst>
              <a:ext uri="{FF2B5EF4-FFF2-40B4-BE49-F238E27FC236}">
                <a16:creationId xmlns:a16="http://schemas.microsoft.com/office/drawing/2014/main" id="{98E52167-4F43-13B5-1FD8-D72D2C0D8EDA}"/>
              </a:ext>
            </a:extLst>
          </p:cNvPr>
          <p:cNvGraphicFramePr/>
          <p:nvPr>
            <p:extLst>
              <p:ext uri="{D42A27DB-BD31-4B8C-83A1-F6EECF244321}">
                <p14:modId xmlns:p14="http://schemas.microsoft.com/office/powerpoint/2010/main" val="4221206995"/>
              </p:ext>
            </p:extLst>
          </p:nvPr>
        </p:nvGraphicFramePr>
        <p:xfrm>
          <a:off x="1303506" y="3185808"/>
          <a:ext cx="9872283" cy="3004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D7BDF9B-504D-5F46-512E-18A2C3234653}"/>
              </a:ext>
            </a:extLst>
          </p:cNvPr>
          <p:cNvSpPr txBox="1"/>
          <p:nvPr/>
        </p:nvSpPr>
        <p:spPr>
          <a:xfrm>
            <a:off x="1225685" y="6049944"/>
            <a:ext cx="1723549" cy="369332"/>
          </a:xfrm>
          <a:prstGeom prst="rect">
            <a:avLst/>
          </a:prstGeom>
          <a:noFill/>
        </p:spPr>
        <p:txBody>
          <a:bodyPr wrap="none" rtlCol="0">
            <a:spAutoFit/>
          </a:bodyPr>
          <a:lstStyle/>
          <a:p>
            <a:r>
              <a:rPr lang="en-US" dirty="0"/>
              <a:t>Social Justice?</a:t>
            </a:r>
          </a:p>
        </p:txBody>
      </p:sp>
    </p:spTree>
    <p:extLst>
      <p:ext uri="{BB962C8B-B14F-4D97-AF65-F5344CB8AC3E}">
        <p14:creationId xmlns:p14="http://schemas.microsoft.com/office/powerpoint/2010/main" val="67899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337560-AFE8-EE8F-6424-DA4E176FB830}"/>
              </a:ext>
            </a:extLst>
          </p:cNvPr>
          <p:cNvSpPr>
            <a:spLocks noGrp="1"/>
          </p:cNvSpPr>
          <p:nvPr>
            <p:ph type="title"/>
          </p:nvPr>
        </p:nvSpPr>
        <p:spPr>
          <a:xfrm>
            <a:off x="1309744" y="269441"/>
            <a:ext cx="5566543" cy="1077229"/>
          </a:xfrm>
        </p:spPr>
        <p:txBody>
          <a:bodyPr>
            <a:normAutofit/>
          </a:bodyPr>
          <a:lstStyle/>
          <a:p>
            <a:pPr algn="l"/>
            <a:r>
              <a:rPr lang="en-US" dirty="0"/>
              <a:t>Policies in BSW, MSW, PhD, DSW Programs</a:t>
            </a:r>
          </a:p>
        </p:txBody>
      </p:sp>
      <p:sp>
        <p:nvSpPr>
          <p:cNvPr id="3" name="Content Placeholder 2">
            <a:extLst>
              <a:ext uri="{FF2B5EF4-FFF2-40B4-BE49-F238E27FC236}">
                <a16:creationId xmlns:a16="http://schemas.microsoft.com/office/drawing/2014/main" id="{38AE284C-F4C2-13EF-A861-863A83ED038E}"/>
              </a:ext>
            </a:extLst>
          </p:cNvPr>
          <p:cNvSpPr>
            <a:spLocks noGrp="1"/>
          </p:cNvSpPr>
          <p:nvPr>
            <p:ph idx="1"/>
          </p:nvPr>
        </p:nvSpPr>
        <p:spPr>
          <a:xfrm>
            <a:off x="1309744" y="1346669"/>
            <a:ext cx="5566543" cy="5241889"/>
          </a:xfrm>
        </p:spPr>
        <p:txBody>
          <a:bodyPr>
            <a:normAutofit lnSpcReduction="10000"/>
          </a:bodyPr>
          <a:lstStyle/>
          <a:p>
            <a:pPr>
              <a:lnSpc>
                <a:spcPct val="110000"/>
              </a:lnSpc>
            </a:pPr>
            <a:r>
              <a:rPr lang="en-US" sz="2400" dirty="0"/>
              <a:t>For Professors</a:t>
            </a:r>
          </a:p>
          <a:p>
            <a:pPr>
              <a:lnSpc>
                <a:spcPct val="110000"/>
              </a:lnSpc>
            </a:pPr>
            <a:r>
              <a:rPr lang="en-US" sz="2400" dirty="0"/>
              <a:t>For Students</a:t>
            </a:r>
          </a:p>
          <a:p>
            <a:pPr>
              <a:lnSpc>
                <a:spcPct val="110000"/>
              </a:lnSpc>
            </a:pPr>
            <a:r>
              <a:rPr lang="en-US" sz="2400" dirty="0"/>
              <a:t>“Prudent, ethical, and responsible use” not just prohibitions or warnings</a:t>
            </a:r>
          </a:p>
          <a:p>
            <a:pPr>
              <a:lnSpc>
                <a:spcPct val="110000"/>
              </a:lnSpc>
            </a:pPr>
            <a:r>
              <a:rPr lang="en-US" sz="2400" dirty="0"/>
              <a:t>Examples of policies</a:t>
            </a:r>
          </a:p>
          <a:p>
            <a:pPr>
              <a:lnSpc>
                <a:spcPct val="110000"/>
              </a:lnSpc>
            </a:pPr>
            <a:r>
              <a:rPr lang="en-US" sz="2400" dirty="0"/>
              <a:t>Examples of assignments</a:t>
            </a:r>
          </a:p>
          <a:p>
            <a:pPr>
              <a:lnSpc>
                <a:spcPct val="110000"/>
              </a:lnSpc>
            </a:pPr>
            <a:r>
              <a:rPr lang="en-US" sz="2400" dirty="0"/>
              <a:t>Allow for new ways of teaching and learning, and monitor (stimulate, don’t stifle)</a:t>
            </a:r>
          </a:p>
          <a:p>
            <a:pPr>
              <a:lnSpc>
                <a:spcPct val="110000"/>
              </a:lnSpc>
            </a:pPr>
            <a:r>
              <a:rPr lang="en-US" sz="2400" dirty="0"/>
              <a:t>Know we will make mistakes, and need to learn (imagine)</a:t>
            </a:r>
          </a:p>
        </p:txBody>
      </p:sp>
      <p:sp>
        <p:nvSpPr>
          <p:cNvPr id="17" name="Rectangle 16">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Glasses on top of a book">
            <a:extLst>
              <a:ext uri="{FF2B5EF4-FFF2-40B4-BE49-F238E27FC236}">
                <a16:creationId xmlns:a16="http://schemas.microsoft.com/office/drawing/2014/main" id="{7FC1E334-0083-73F9-A811-316E76F4529A}"/>
              </a:ext>
            </a:extLst>
          </p:cNvPr>
          <p:cNvPicPr>
            <a:picLocks noChangeAspect="1"/>
          </p:cNvPicPr>
          <p:nvPr/>
        </p:nvPicPr>
        <p:blipFill rotWithShape="1">
          <a:blip r:embed="rId3"/>
          <a:srcRect l="14840" r="40172" b="-1"/>
          <a:stretch/>
        </p:blipFill>
        <p:spPr>
          <a:xfrm>
            <a:off x="7534656" y="227"/>
            <a:ext cx="4657039" cy="6858000"/>
          </a:xfrm>
          <a:prstGeom prst="rect">
            <a:avLst/>
          </a:prstGeom>
        </p:spPr>
      </p:pic>
      <p:pic>
        <p:nvPicPr>
          <p:cNvPr id="19" name="Picture 18">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
        <p:nvSpPr>
          <p:cNvPr id="4" name="Date Placeholder 3">
            <a:extLst>
              <a:ext uri="{FF2B5EF4-FFF2-40B4-BE49-F238E27FC236}">
                <a16:creationId xmlns:a16="http://schemas.microsoft.com/office/drawing/2014/main" id="{42EACD70-2B43-B226-9AAD-30DBEB5B3911}"/>
              </a:ext>
            </a:extLst>
          </p:cNvPr>
          <p:cNvSpPr>
            <a:spLocks noGrp="1"/>
          </p:cNvSpPr>
          <p:nvPr>
            <p:ph type="dt" sz="half" idx="10"/>
          </p:nvPr>
        </p:nvSpPr>
        <p:spPr/>
        <p:txBody>
          <a:bodyPr/>
          <a:lstStyle/>
          <a:p>
            <a:fld id="{E0270AB2-E151-074F-B233-C24EC5ED6B1B}" type="datetime1">
              <a:rPr lang="en-US" smtClean="0"/>
              <a:t>10/22/23</a:t>
            </a:fld>
            <a:endParaRPr lang="en-US" dirty="0"/>
          </a:p>
        </p:txBody>
      </p:sp>
      <p:sp>
        <p:nvSpPr>
          <p:cNvPr id="6" name="Footer Placeholder 5">
            <a:extLst>
              <a:ext uri="{FF2B5EF4-FFF2-40B4-BE49-F238E27FC236}">
                <a16:creationId xmlns:a16="http://schemas.microsoft.com/office/drawing/2014/main" id="{6077C90C-8334-56FE-0351-B1EC13902454}"/>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295EA381-A5D5-14C1-D730-F054DA210FC1}"/>
              </a:ext>
            </a:extLst>
          </p:cNvPr>
          <p:cNvSpPr>
            <a:spLocks noGrp="1"/>
          </p:cNvSpPr>
          <p:nvPr>
            <p:ph type="sldNum" sz="quarter" idx="12"/>
          </p:nvPr>
        </p:nvSpPr>
        <p:spPr/>
        <p:txBody>
          <a:bodyPr/>
          <a:lstStyle/>
          <a:p>
            <a:fld id="{73B850FF-6169-4056-8077-06FFA93A5366}" type="slidenum">
              <a:rPr lang="en-US" smtClean="0"/>
              <a:t>13</a:t>
            </a:fld>
            <a:endParaRPr lang="en-US" dirty="0"/>
          </a:p>
        </p:txBody>
      </p:sp>
    </p:spTree>
    <p:extLst>
      <p:ext uri="{BB962C8B-B14F-4D97-AF65-F5344CB8AC3E}">
        <p14:creationId xmlns:p14="http://schemas.microsoft.com/office/powerpoint/2010/main" val="9812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0748FE5-971C-4D3D-9E82-844F9896D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65180ED-82FA-4DB9-977A-EF01472A5B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6" name="Picture 15">
            <a:extLst>
              <a:ext uri="{FF2B5EF4-FFF2-40B4-BE49-F238E27FC236}">
                <a16:creationId xmlns:a16="http://schemas.microsoft.com/office/drawing/2014/main" id="{1770DC71-8434-464C-A23E-E7BC9BC893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8" name="Rectangle 17">
            <a:extLst>
              <a:ext uri="{FF2B5EF4-FFF2-40B4-BE49-F238E27FC236}">
                <a16:creationId xmlns:a16="http://schemas.microsoft.com/office/drawing/2014/main" id="{357561C8-C082-42A2-8092-4FB6D770A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C43BFC-462D-410C-B3EE-F37EF751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9ED183-1118-E26B-1BCB-9F175EB6AA77}"/>
              </a:ext>
            </a:extLst>
          </p:cNvPr>
          <p:cNvSpPr>
            <a:spLocks noGrp="1"/>
          </p:cNvSpPr>
          <p:nvPr>
            <p:ph type="title"/>
          </p:nvPr>
        </p:nvSpPr>
        <p:spPr>
          <a:xfrm>
            <a:off x="4653280" y="129403"/>
            <a:ext cx="5959617" cy="716079"/>
          </a:xfrm>
        </p:spPr>
        <p:txBody>
          <a:bodyPr>
            <a:normAutofit/>
          </a:bodyPr>
          <a:lstStyle/>
          <a:p>
            <a:pPr algn="l"/>
            <a:r>
              <a:rPr lang="en-US" dirty="0"/>
              <a:t>Possible “Positive” Uses of AI</a:t>
            </a:r>
          </a:p>
        </p:txBody>
      </p:sp>
      <p:sp>
        <p:nvSpPr>
          <p:cNvPr id="6" name="Slide Number Placeholder 5">
            <a:extLst>
              <a:ext uri="{FF2B5EF4-FFF2-40B4-BE49-F238E27FC236}">
                <a16:creationId xmlns:a16="http://schemas.microsoft.com/office/drawing/2014/main" id="{1DACA2DF-4EA1-C961-66FA-E4588451C516}"/>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73B850FF-6169-4056-8077-06FFA93A5366}" type="slidenum">
              <a:rPr lang="en-US" sz="1500" smtClean="0"/>
              <a:pPr>
                <a:lnSpc>
                  <a:spcPct val="90000"/>
                </a:lnSpc>
                <a:spcAft>
                  <a:spcPts val="600"/>
                </a:spcAft>
              </a:pPr>
              <a:t>14</a:t>
            </a:fld>
            <a:endParaRPr lang="en-US" sz="1500" dirty="0"/>
          </a:p>
        </p:txBody>
      </p:sp>
      <p:sp>
        <p:nvSpPr>
          <p:cNvPr id="4" name="Date Placeholder 3">
            <a:extLst>
              <a:ext uri="{FF2B5EF4-FFF2-40B4-BE49-F238E27FC236}">
                <a16:creationId xmlns:a16="http://schemas.microsoft.com/office/drawing/2014/main" id="{71134DD0-F0CE-48F8-8D33-1E2C89A9B87C}"/>
              </a:ext>
            </a:extLst>
          </p:cNvPr>
          <p:cNvSpPr>
            <a:spLocks noGrp="1"/>
          </p:cNvSpPr>
          <p:nvPr>
            <p:ph type="dt" sz="half" idx="10"/>
          </p:nvPr>
        </p:nvSpPr>
        <p:spPr>
          <a:xfrm rot="5400000">
            <a:off x="-810065" y="5270604"/>
            <a:ext cx="2662729" cy="182880"/>
          </a:xfrm>
        </p:spPr>
        <p:txBody>
          <a:bodyPr>
            <a:normAutofit/>
          </a:bodyPr>
          <a:lstStyle/>
          <a:p>
            <a:pPr>
              <a:lnSpc>
                <a:spcPct val="90000"/>
              </a:lnSpc>
              <a:spcAft>
                <a:spcPts val="600"/>
              </a:spcAft>
            </a:pPr>
            <a:fld id="{2115ACF6-7307-4C43-8D54-3C5E157FDCFF}" type="datetime1">
              <a:rPr lang="en-US" smtClean="0"/>
              <a:pPr>
                <a:lnSpc>
                  <a:spcPct val="90000"/>
                </a:lnSpc>
                <a:spcAft>
                  <a:spcPts val="600"/>
                </a:spcAft>
              </a:pPr>
              <a:t>10/22/23</a:t>
            </a:fld>
            <a:endParaRPr lang="en-US" dirty="0"/>
          </a:p>
        </p:txBody>
      </p:sp>
      <p:sp>
        <p:nvSpPr>
          <p:cNvPr id="5" name="Footer Placeholder 4">
            <a:extLst>
              <a:ext uri="{FF2B5EF4-FFF2-40B4-BE49-F238E27FC236}">
                <a16:creationId xmlns:a16="http://schemas.microsoft.com/office/drawing/2014/main" id="{FF0A278B-C037-1E27-EC9B-7DCCB1EEFD2E}"/>
              </a:ext>
            </a:extLst>
          </p:cNvPr>
          <p:cNvSpPr>
            <a:spLocks noGrp="1"/>
          </p:cNvSpPr>
          <p:nvPr>
            <p:ph type="ftr" sz="quarter" idx="11"/>
          </p:nvPr>
        </p:nvSpPr>
        <p:spPr>
          <a:xfrm rot="5400000">
            <a:off x="-2237130" y="3661144"/>
            <a:ext cx="5885352" cy="179176"/>
          </a:xfrm>
        </p:spPr>
        <p:txBody>
          <a:bodyPr>
            <a:normAutofit/>
          </a:bodyPr>
          <a:lstStyle/>
          <a:p>
            <a:pPr>
              <a:lnSpc>
                <a:spcPct val="90000"/>
              </a:lnSpc>
              <a:spcAft>
                <a:spcPts val="600"/>
              </a:spcAft>
            </a:pPr>
            <a:r>
              <a:rPr lang="en-US" dirty="0"/>
              <a:t>Allan Barsky - AI</a:t>
            </a:r>
          </a:p>
        </p:txBody>
      </p:sp>
      <p:pic>
        <p:nvPicPr>
          <p:cNvPr id="8" name="Picture 7" descr="A person reaching for a paper on a table full of paper and sticky notes">
            <a:extLst>
              <a:ext uri="{FF2B5EF4-FFF2-40B4-BE49-F238E27FC236}">
                <a16:creationId xmlns:a16="http://schemas.microsoft.com/office/drawing/2014/main" id="{3811F459-5EE9-6D68-8385-73C9657170EF}"/>
              </a:ext>
            </a:extLst>
          </p:cNvPr>
          <p:cNvPicPr>
            <a:picLocks noChangeAspect="1"/>
          </p:cNvPicPr>
          <p:nvPr/>
        </p:nvPicPr>
        <p:blipFill rotWithShape="1">
          <a:blip r:embed="rId6"/>
          <a:srcRect l="34653" r="35646" b="-2"/>
          <a:stretch/>
        </p:blipFill>
        <p:spPr>
          <a:xfrm>
            <a:off x="1011880" y="227"/>
            <a:ext cx="3051461" cy="6858000"/>
          </a:xfrm>
          <a:prstGeom prst="rect">
            <a:avLst/>
          </a:prstGeom>
          <a:ln w="12700">
            <a:solidFill>
              <a:schemeClr val="tx1"/>
            </a:solidFill>
          </a:ln>
        </p:spPr>
      </p:pic>
      <p:sp>
        <p:nvSpPr>
          <p:cNvPr id="22" name="Rectangle 21">
            <a:extLst>
              <a:ext uri="{FF2B5EF4-FFF2-40B4-BE49-F238E27FC236}">
                <a16:creationId xmlns:a16="http://schemas.microsoft.com/office/drawing/2014/main" id="{DDB9C59E-E311-421C-83D7-D60C5EBE7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C940E58-A6AE-79D0-F66A-1AF322081B43}"/>
              </a:ext>
            </a:extLst>
          </p:cNvPr>
          <p:cNvSpPr>
            <a:spLocks noGrp="1"/>
          </p:cNvSpPr>
          <p:nvPr>
            <p:ph idx="1"/>
          </p:nvPr>
        </p:nvSpPr>
        <p:spPr>
          <a:xfrm>
            <a:off x="4511040" y="808055"/>
            <a:ext cx="6481605" cy="5780503"/>
          </a:xfrm>
        </p:spPr>
        <p:txBody>
          <a:bodyPr>
            <a:normAutofit fontScale="92500"/>
          </a:bodyPr>
          <a:lstStyle/>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Editing papers for grammar and spelling</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Write first drafts of papers / presentations</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Understanding more about key concepts</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Summarize or explain articles in plain language</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Gathering data</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Brainstorming ideas</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Self-care</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Study strategies</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Develop study guides</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Generate fun images for PowerPoint presentations (Bing Images)</a:t>
            </a:r>
          </a:p>
          <a:p>
            <a:pPr marL="342900" marR="0" lvl="0" indent="-342900">
              <a:lnSpc>
                <a:spcPct val="110000"/>
              </a:lnSpc>
              <a:spcBef>
                <a:spcPts val="0"/>
              </a:spcBef>
              <a:spcAft>
                <a:spcPts val="0"/>
              </a:spcAft>
              <a:buFont typeface="Symbol" pitchFamily="2" charset="2"/>
              <a:buChar char=""/>
            </a:pPr>
            <a:r>
              <a:rPr lang="en-US" sz="2400" kern="100" dirty="0">
                <a:ea typeface="Calibri" panose="020F0502020204030204" pitchFamily="34" charset="0"/>
                <a:cs typeface="Times New Roman" panose="02020603050405020304" pitchFamily="18" charset="0"/>
              </a:rPr>
              <a:t>Online training – real time</a:t>
            </a:r>
          </a:p>
          <a:p>
            <a:pPr marL="342900" marR="0" lvl="0" indent="-342900">
              <a:lnSpc>
                <a:spcPct val="110000"/>
              </a:lnSpc>
              <a:spcBef>
                <a:spcPts val="0"/>
              </a:spcBef>
              <a:spcAft>
                <a:spcPts val="0"/>
              </a:spcAft>
              <a:buFont typeface="Symbol" pitchFamily="2" charset="2"/>
              <a:buChar char=""/>
            </a:pPr>
            <a:r>
              <a:rPr lang="en-US" sz="2400" kern="100" dirty="0">
                <a:effectLst/>
                <a:ea typeface="Calibri" panose="020F0502020204030204" pitchFamily="34" charset="0"/>
                <a:cs typeface="Times New Roman" panose="02020603050405020304" pitchFamily="18" charset="0"/>
              </a:rPr>
              <a:t>Supplement literature search… AND go back to original sources to ensure they are real and the information is accurate</a:t>
            </a:r>
          </a:p>
          <a:p>
            <a:pPr>
              <a:lnSpc>
                <a:spcPct val="110000"/>
              </a:lnSpc>
            </a:pPr>
            <a:endParaRPr lang="en-US" sz="1900" dirty="0"/>
          </a:p>
        </p:txBody>
      </p:sp>
      <p:sp>
        <p:nvSpPr>
          <p:cNvPr id="24" name="Rectangle 23">
            <a:extLst>
              <a:ext uri="{FF2B5EF4-FFF2-40B4-BE49-F238E27FC236}">
                <a16:creationId xmlns:a16="http://schemas.microsoft.com/office/drawing/2014/main" id="{FF9CCB84-4641-45C1-9C0C-D35DEB9B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107C4FB-96F7-6C95-239F-9DD9819176CA}"/>
              </a:ext>
            </a:extLst>
          </p:cNvPr>
          <p:cNvSpPr txBox="1"/>
          <p:nvPr/>
        </p:nvSpPr>
        <p:spPr>
          <a:xfrm>
            <a:off x="11613798" y="703744"/>
            <a:ext cx="361675" cy="3046988"/>
          </a:xfrm>
          <a:prstGeom prst="rect">
            <a:avLst/>
          </a:prstGeom>
          <a:noFill/>
        </p:spPr>
        <p:txBody>
          <a:bodyPr wrap="square" rtlCol="0">
            <a:spAutoFit/>
          </a:bodyPr>
          <a:lstStyle/>
          <a:p>
            <a:r>
              <a:rPr lang="en-US" sz="2400" b="1" dirty="0">
                <a:solidFill>
                  <a:schemeClr val="bg1"/>
                </a:solidFill>
              </a:rPr>
              <a:t>STUDENTS</a:t>
            </a:r>
          </a:p>
        </p:txBody>
      </p:sp>
    </p:spTree>
    <p:extLst>
      <p:ext uri="{BB962C8B-B14F-4D97-AF65-F5344CB8AC3E}">
        <p14:creationId xmlns:p14="http://schemas.microsoft.com/office/powerpoint/2010/main" val="95186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5E326A3-EB92-4BDA-9F77-45197E0CB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AC996C7-7B84-4645-9AA1-6EA85EAB4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229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48ADEF-3A70-9AD3-60D9-915FCFB99EAC}"/>
              </a:ext>
            </a:extLst>
          </p:cNvPr>
          <p:cNvSpPr>
            <a:spLocks noGrp="1"/>
          </p:cNvSpPr>
          <p:nvPr>
            <p:ph type="title"/>
          </p:nvPr>
        </p:nvSpPr>
        <p:spPr>
          <a:xfrm>
            <a:off x="1337191" y="1064365"/>
            <a:ext cx="2856582" cy="5311035"/>
          </a:xfrm>
        </p:spPr>
        <p:txBody>
          <a:bodyPr>
            <a:normAutofit fontScale="90000"/>
          </a:bodyPr>
          <a:lstStyle/>
          <a:p>
            <a:pPr algn="l"/>
            <a:r>
              <a:rPr lang="en-US" b="1" dirty="0">
                <a:solidFill>
                  <a:schemeClr val="bg1"/>
                </a:solidFill>
              </a:rPr>
              <a:t>Policies:</a:t>
            </a:r>
            <a:br>
              <a:rPr lang="en-US" dirty="0">
                <a:solidFill>
                  <a:schemeClr val="bg1"/>
                </a:solidFill>
              </a:rPr>
            </a:br>
            <a:br>
              <a:rPr lang="en-US" dirty="0">
                <a:solidFill>
                  <a:schemeClr val="bg1"/>
                </a:solidFill>
              </a:rPr>
            </a:br>
            <a:r>
              <a:rPr lang="en-US" dirty="0">
                <a:solidFill>
                  <a:schemeClr val="bg1"/>
                </a:solidFill>
              </a:rPr>
              <a:t>Course by Course,</a:t>
            </a:r>
            <a:br>
              <a:rPr lang="en-US" dirty="0">
                <a:solidFill>
                  <a:schemeClr val="bg1"/>
                </a:solidFill>
              </a:rPr>
            </a:br>
            <a:br>
              <a:rPr lang="en-US" dirty="0">
                <a:solidFill>
                  <a:schemeClr val="bg1"/>
                </a:solidFill>
              </a:rPr>
            </a:br>
            <a:r>
              <a:rPr lang="en-US" dirty="0">
                <a:solidFill>
                  <a:schemeClr val="bg1"/>
                </a:solidFill>
              </a:rPr>
              <a:t>and </a:t>
            </a:r>
            <a:br>
              <a:rPr lang="en-US" dirty="0">
                <a:solidFill>
                  <a:schemeClr val="bg1"/>
                </a:solidFill>
              </a:rPr>
            </a:br>
            <a:br>
              <a:rPr lang="en-US" dirty="0">
                <a:solidFill>
                  <a:schemeClr val="bg1"/>
                </a:solidFill>
              </a:rPr>
            </a:br>
            <a:r>
              <a:rPr lang="en-US" dirty="0">
                <a:solidFill>
                  <a:schemeClr val="bg1"/>
                </a:solidFill>
              </a:rPr>
              <a:t>Assignment by Assignment</a:t>
            </a:r>
            <a:br>
              <a:rPr lang="en-US" dirty="0">
                <a:solidFill>
                  <a:schemeClr val="bg1"/>
                </a:solidFill>
              </a:rPr>
            </a:br>
            <a:br>
              <a:rPr lang="en-US" dirty="0">
                <a:solidFill>
                  <a:schemeClr val="bg1"/>
                </a:solidFill>
              </a:rPr>
            </a:br>
            <a:r>
              <a:rPr lang="en-US" dirty="0">
                <a:solidFill>
                  <a:schemeClr val="bg1"/>
                </a:solidFill>
              </a:rPr>
              <a:t>(in course syllabi)</a:t>
            </a:r>
          </a:p>
        </p:txBody>
      </p:sp>
      <p:sp>
        <p:nvSpPr>
          <p:cNvPr id="6" name="Slide Number Placeholder 5">
            <a:extLst>
              <a:ext uri="{FF2B5EF4-FFF2-40B4-BE49-F238E27FC236}">
                <a16:creationId xmlns:a16="http://schemas.microsoft.com/office/drawing/2014/main" id="{7B07D096-B23C-4E16-E9E4-2FBCD0D799A9}"/>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73B850FF-6169-4056-8077-06FFA93A5366}" type="slidenum">
              <a:rPr lang="en-US" sz="1500">
                <a:solidFill>
                  <a:schemeClr val="bg1"/>
                </a:solidFill>
              </a:rPr>
              <a:pPr>
                <a:lnSpc>
                  <a:spcPct val="90000"/>
                </a:lnSpc>
                <a:spcAft>
                  <a:spcPts val="600"/>
                </a:spcAft>
              </a:pPr>
              <a:t>15</a:t>
            </a:fld>
            <a:endParaRPr lang="en-US" sz="1500" dirty="0">
              <a:solidFill>
                <a:schemeClr val="bg1"/>
              </a:solidFill>
            </a:endParaRPr>
          </a:p>
        </p:txBody>
      </p:sp>
      <p:sp>
        <p:nvSpPr>
          <p:cNvPr id="4" name="Date Placeholder 3">
            <a:extLst>
              <a:ext uri="{FF2B5EF4-FFF2-40B4-BE49-F238E27FC236}">
                <a16:creationId xmlns:a16="http://schemas.microsoft.com/office/drawing/2014/main" id="{E1E5A5EE-AB9D-21FE-2BE0-9EEE73FAAB4E}"/>
              </a:ext>
            </a:extLst>
          </p:cNvPr>
          <p:cNvSpPr>
            <a:spLocks noGrp="1"/>
          </p:cNvSpPr>
          <p:nvPr>
            <p:ph type="dt" sz="half" idx="10"/>
          </p:nvPr>
        </p:nvSpPr>
        <p:spPr>
          <a:xfrm rot="5400000">
            <a:off x="-810065" y="5270604"/>
            <a:ext cx="2662729" cy="182880"/>
          </a:xfrm>
        </p:spPr>
        <p:txBody>
          <a:bodyPr>
            <a:normAutofit/>
          </a:bodyPr>
          <a:lstStyle/>
          <a:p>
            <a:pPr>
              <a:lnSpc>
                <a:spcPct val="90000"/>
              </a:lnSpc>
              <a:spcAft>
                <a:spcPts val="600"/>
              </a:spcAft>
            </a:pPr>
            <a:fld id="{2115ACF6-7307-4C43-8D54-3C5E157FDCFF}" type="datetime1">
              <a:rPr lang="en-US">
                <a:solidFill>
                  <a:schemeClr val="bg1"/>
                </a:solidFill>
              </a:rPr>
              <a:pPr>
                <a:lnSpc>
                  <a:spcPct val="90000"/>
                </a:lnSpc>
                <a:spcAft>
                  <a:spcPts val="600"/>
                </a:spcAft>
              </a:pPr>
              <a:t>10/22/23</a:t>
            </a:fld>
            <a:endParaRPr lang="en-US" dirty="0">
              <a:solidFill>
                <a:schemeClr val="bg1"/>
              </a:solidFill>
            </a:endParaRPr>
          </a:p>
        </p:txBody>
      </p:sp>
      <p:sp>
        <p:nvSpPr>
          <p:cNvPr id="5" name="Footer Placeholder 4">
            <a:extLst>
              <a:ext uri="{FF2B5EF4-FFF2-40B4-BE49-F238E27FC236}">
                <a16:creationId xmlns:a16="http://schemas.microsoft.com/office/drawing/2014/main" id="{9DE00DCA-5760-3327-544F-6E18EA45262E}"/>
              </a:ext>
            </a:extLst>
          </p:cNvPr>
          <p:cNvSpPr>
            <a:spLocks noGrp="1"/>
          </p:cNvSpPr>
          <p:nvPr>
            <p:ph type="ftr" sz="quarter" idx="11"/>
          </p:nvPr>
        </p:nvSpPr>
        <p:spPr>
          <a:xfrm rot="5400000">
            <a:off x="-2237130" y="3661144"/>
            <a:ext cx="5885352" cy="179176"/>
          </a:xfrm>
        </p:spPr>
        <p:txBody>
          <a:bodyPr>
            <a:normAutofit/>
          </a:bodyPr>
          <a:lstStyle/>
          <a:p>
            <a:pPr>
              <a:lnSpc>
                <a:spcPct val="90000"/>
              </a:lnSpc>
              <a:spcAft>
                <a:spcPts val="600"/>
              </a:spcAft>
            </a:pPr>
            <a:r>
              <a:rPr lang="en-US" dirty="0">
                <a:solidFill>
                  <a:schemeClr val="bg1"/>
                </a:solidFill>
              </a:rPr>
              <a:t>Allan Barsky - AI</a:t>
            </a:r>
          </a:p>
        </p:txBody>
      </p:sp>
      <p:sp>
        <p:nvSpPr>
          <p:cNvPr id="25" name="Rectangle 24">
            <a:extLst>
              <a:ext uri="{FF2B5EF4-FFF2-40B4-BE49-F238E27FC236}">
                <a16:creationId xmlns:a16="http://schemas.microsoft.com/office/drawing/2014/main" id="{32DC315B-5680-47D9-B827-34D012FB1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769"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Content Placeholder 2">
            <a:extLst>
              <a:ext uri="{FF2B5EF4-FFF2-40B4-BE49-F238E27FC236}">
                <a16:creationId xmlns:a16="http://schemas.microsoft.com/office/drawing/2014/main" id="{B50A7D1B-64AE-11A3-B96A-A13296B15988}"/>
              </a:ext>
            </a:extLst>
          </p:cNvPr>
          <p:cNvGraphicFramePr>
            <a:graphicFrameLocks noGrp="1"/>
          </p:cNvGraphicFramePr>
          <p:nvPr>
            <p:ph idx="1"/>
            <p:extLst>
              <p:ext uri="{D42A27DB-BD31-4B8C-83A1-F6EECF244321}">
                <p14:modId xmlns:p14="http://schemas.microsoft.com/office/powerpoint/2010/main" val="3791699807"/>
              </p:ext>
            </p:extLst>
          </p:nvPr>
        </p:nvGraphicFramePr>
        <p:xfrm>
          <a:off x="5440814" y="270473"/>
          <a:ext cx="5889686" cy="4911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EC79FC0-8E58-2765-3458-C16569760772}"/>
              </a:ext>
            </a:extLst>
          </p:cNvPr>
          <p:cNvSpPr txBox="1"/>
          <p:nvPr/>
        </p:nvSpPr>
        <p:spPr>
          <a:xfrm>
            <a:off x="5480042" y="5181600"/>
            <a:ext cx="6096000" cy="1384995"/>
          </a:xfrm>
          <a:prstGeom prst="rect">
            <a:avLst/>
          </a:prstGeom>
          <a:noFill/>
        </p:spPr>
        <p:txBody>
          <a:bodyPr wrap="square">
            <a:spAutoFit/>
          </a:bodyPr>
          <a:lstStyle/>
          <a:p>
            <a:pPr marL="0" marR="0">
              <a:spcBef>
                <a:spcPts val="0"/>
              </a:spcBef>
              <a:spcAft>
                <a:spcPts val="0"/>
              </a:spcAft>
            </a:pPr>
            <a:r>
              <a:rPr lang="en-US" sz="1200" kern="100" dirty="0">
                <a:solidFill>
                  <a:srgbClr val="000000"/>
                </a:solidFill>
                <a:ea typeface="Calibri" panose="020F0502020204030204" pitchFamily="34" charset="0"/>
                <a:cs typeface="Times New Roman" panose="02020603050405020304" pitchFamily="18" charset="0"/>
              </a:rPr>
              <a:t>Examples:</a:t>
            </a:r>
          </a:p>
          <a:p>
            <a:pPr marL="0" marR="0">
              <a:spcBef>
                <a:spcPts val="0"/>
              </a:spcBef>
              <a:spcAft>
                <a:spcPts val="0"/>
              </a:spcAft>
            </a:pPr>
            <a:r>
              <a:rPr lang="en-US" sz="1200" u="sng" kern="100" dirty="0">
                <a:solidFill>
                  <a:srgbClr val="000000"/>
                </a:solidFill>
                <a:effectLst/>
                <a:ea typeface="Calibri" panose="020F0502020204030204" pitchFamily="34" charset="0"/>
                <a:cs typeface="Times New Roman" panose="02020603050405020304" pitchFamily="18" charset="0"/>
                <a:hlinkClick r:id="rId8"/>
              </a:rPr>
              <a:t>https://oue.fas.harvard.edu/ai-guidance</a:t>
            </a:r>
            <a:r>
              <a:rPr lang="en-US" sz="1200" u="sng"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u="sng" kern="100" dirty="0">
                <a:solidFill>
                  <a:srgbClr val="000000"/>
                </a:solidFill>
                <a:effectLst/>
                <a:ea typeface="Calibri" panose="020F0502020204030204" pitchFamily="34" charset="0"/>
                <a:cs typeface="Times New Roman" panose="02020603050405020304" pitchFamily="18" charset="0"/>
                <a:hlinkClick r:id="rId9"/>
              </a:rPr>
              <a:t>https://ctal.udel.edu/advanced-automated-tools/</a:t>
            </a: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u="sng" kern="100" dirty="0">
                <a:solidFill>
                  <a:srgbClr val="000000"/>
                </a:solidFill>
                <a:effectLst/>
                <a:ea typeface="Calibri" panose="020F0502020204030204" pitchFamily="34" charset="0"/>
                <a:cs typeface="Times New Roman" panose="02020603050405020304" pitchFamily="18" charset="0"/>
                <a:hlinkClick r:id="rId10"/>
              </a:rPr>
              <a:t>https://mcgraw.princeton.edu/guidance-aichatgpt</a:t>
            </a:r>
            <a:r>
              <a:rPr lang="en-US" sz="1200" kern="100" dirty="0">
                <a:solidFill>
                  <a:srgbClr val="000000"/>
                </a:solidFill>
                <a:effectLst/>
                <a:ea typeface="Calibri" panose="020F0502020204030204" pitchFamily="34" charset="0"/>
                <a:cs typeface="Times New Roman" panose="02020603050405020304" pitchFamily="18" charset="0"/>
              </a:rPr>
              <a:t> </a:t>
            </a:r>
            <a:endParaRPr lang="en-US" sz="1200" kern="100" dirty="0">
              <a:effectLst/>
              <a:ea typeface="Calibri" panose="020F0502020204030204" pitchFamily="34" charset="0"/>
              <a:cs typeface="Times New Roman" panose="02020603050405020304" pitchFamily="18" charset="0"/>
            </a:endParaRPr>
          </a:p>
          <a:p>
            <a:r>
              <a:rPr lang="en-US" sz="1200" u="sng" dirty="0">
                <a:solidFill>
                  <a:srgbClr val="000000"/>
                </a:solidFill>
                <a:effectLst/>
                <a:ea typeface="Calibri" panose="020F0502020204030204" pitchFamily="34" charset="0"/>
                <a:hlinkClick r:id="rId11"/>
              </a:rPr>
              <a:t>https://www.msudenver.edu/academic-affairs/guidelines-policy/generative-artificial-intelligence-taskforce-gait</a:t>
            </a:r>
            <a:r>
              <a:rPr lang="en-US" sz="1200" dirty="0">
                <a:effectLst/>
              </a:rPr>
              <a:t> </a:t>
            </a:r>
          </a:p>
          <a:p>
            <a:r>
              <a:rPr lang="en-US" sz="1000" dirty="0">
                <a:hlinkClick r:id="rId12"/>
              </a:rPr>
              <a:t>https://ctl.oregonstate.edu/guidance-syllabus-statements-about-ai-usem</a:t>
            </a:r>
            <a:endParaRPr lang="en-US" sz="1000" dirty="0"/>
          </a:p>
        </p:txBody>
      </p:sp>
    </p:spTree>
    <p:extLst>
      <p:ext uri="{BB962C8B-B14F-4D97-AF65-F5344CB8AC3E}">
        <p14:creationId xmlns:p14="http://schemas.microsoft.com/office/powerpoint/2010/main" val="1200163968"/>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C4748-5990-284D-A44D-1EE7B310FCDD}"/>
              </a:ext>
            </a:extLst>
          </p:cNvPr>
          <p:cNvSpPr>
            <a:spLocks noGrp="1"/>
          </p:cNvSpPr>
          <p:nvPr>
            <p:ph type="title"/>
          </p:nvPr>
        </p:nvSpPr>
        <p:spPr>
          <a:xfrm>
            <a:off x="1099531" y="139842"/>
            <a:ext cx="2593237" cy="516652"/>
          </a:xfrm>
        </p:spPr>
        <p:txBody>
          <a:bodyPr>
            <a:normAutofit fontScale="90000"/>
          </a:bodyPr>
          <a:lstStyle/>
          <a:p>
            <a:pPr algn="l"/>
            <a:r>
              <a:rPr lang="en-US" dirty="0"/>
              <a:t>Resources</a:t>
            </a:r>
          </a:p>
        </p:txBody>
      </p:sp>
      <p:sp>
        <p:nvSpPr>
          <p:cNvPr id="3" name="Content Placeholder 2">
            <a:extLst>
              <a:ext uri="{FF2B5EF4-FFF2-40B4-BE49-F238E27FC236}">
                <a16:creationId xmlns:a16="http://schemas.microsoft.com/office/drawing/2014/main" id="{BA2F907E-DA35-7979-B8E1-1AEBA3D31854}"/>
              </a:ext>
            </a:extLst>
          </p:cNvPr>
          <p:cNvSpPr>
            <a:spLocks noGrp="1"/>
          </p:cNvSpPr>
          <p:nvPr>
            <p:ph idx="1"/>
          </p:nvPr>
        </p:nvSpPr>
        <p:spPr>
          <a:xfrm>
            <a:off x="984738" y="656494"/>
            <a:ext cx="9873762" cy="6036914"/>
          </a:xfrm>
        </p:spPr>
        <p:txBody>
          <a:bodyPr>
            <a:normAutofit fontScale="92500" lnSpcReduction="10000"/>
          </a:bodyPr>
          <a:lstStyle/>
          <a:p>
            <a:r>
              <a:rPr lang="en-US" sz="1600" dirty="0">
                <a:effectLst/>
                <a:latin typeface="Arial" panose="020B0604020202020204" pitchFamily="34" charset="0"/>
                <a:ea typeface="Times New Roman" panose="02020603050405020304" pitchFamily="18" charset="0"/>
                <a:cs typeface="Arial" panose="020B0604020202020204" pitchFamily="34" charset="0"/>
              </a:rPr>
              <a:t>All </a:t>
            </a:r>
            <a:r>
              <a:rPr lang="en-US" sz="1600" dirty="0">
                <a:latin typeface="Arial" panose="020B0604020202020204" pitchFamily="34" charset="0"/>
                <a:ea typeface="Times New Roman" panose="02020603050405020304" pitchFamily="18" charset="0"/>
                <a:cs typeface="Arial" panose="020B0604020202020204" pitchFamily="34" charset="0"/>
              </a:rPr>
              <a:t>Tech is Human. (n.d.). </a:t>
            </a:r>
            <a:r>
              <a:rPr lang="en-US" sz="1600" dirty="0">
                <a:latin typeface="Arial" panose="020B0604020202020204" pitchFamily="34" charset="0"/>
                <a:ea typeface="Times New Roman" panose="02020603050405020304" pitchFamily="18" charset="0"/>
                <a:cs typeface="Arial" panose="020B0604020202020204" pitchFamily="34" charset="0"/>
                <a:hlinkClick r:id="rId2"/>
              </a:rPr>
              <a:t>https://alltechishuman.org/</a:t>
            </a:r>
            <a:r>
              <a:rPr lang="en-US" sz="1600" dirty="0">
                <a:latin typeface="Arial" panose="020B0604020202020204" pitchFamily="34" charset="0"/>
                <a:ea typeface="Times New Roman" panose="02020603050405020304" pitchFamily="18" charset="0"/>
                <a:cs typeface="Arial" panose="020B0604020202020204" pitchFamily="34" charset="0"/>
              </a:rPr>
              <a:t> </a:t>
            </a:r>
          </a:p>
          <a:p>
            <a:r>
              <a:rPr lang="en-US" sz="1600" dirty="0">
                <a:effectLst/>
                <a:latin typeface="Arial" panose="020B0604020202020204" pitchFamily="34" charset="0"/>
                <a:ea typeface="Times New Roman" panose="02020603050405020304" pitchFamily="18" charset="0"/>
                <a:cs typeface="Arial" panose="020B0604020202020204" pitchFamily="34" charset="0"/>
              </a:rPr>
              <a:t>APA</a:t>
            </a:r>
            <a:r>
              <a:rPr lang="en-US" sz="1600" dirty="0">
                <a:latin typeface="Arial" panose="020B0604020202020204" pitchFamily="34" charset="0"/>
                <a:ea typeface="Times New Roman" panose="02020603050405020304" pitchFamily="18" charset="0"/>
                <a:cs typeface="Arial" panose="020B0604020202020204" pitchFamily="34" charset="0"/>
              </a:rPr>
              <a:t>. (2023). How to cite </a:t>
            </a:r>
            <a:r>
              <a:rPr lang="en-US" sz="1600" dirty="0" err="1">
                <a:latin typeface="Arial" panose="020B0604020202020204" pitchFamily="34" charset="0"/>
                <a:ea typeface="Times New Roman" panose="02020603050405020304" pitchFamily="18" charset="0"/>
                <a:cs typeface="Arial" panose="020B0604020202020204" pitchFamily="34" charset="0"/>
              </a:rPr>
              <a:t>ChatGPT</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a:effectLst/>
                <a:latin typeface="Arial" panose="020B0604020202020204" pitchFamily="34" charset="0"/>
                <a:ea typeface="Times New Roman" panose="02020603050405020304" pitchFamily="18" charset="0"/>
                <a:cs typeface="Arial" panose="020B0604020202020204" pitchFamily="34" charset="0"/>
                <a:hlinkClick r:id="rId3"/>
              </a:rPr>
              <a:t>https://apastyle.apa.org/blog/how-to-cite-chatgpt</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p>
          <a:p>
            <a:r>
              <a:rPr lang="en-US" sz="1600" dirty="0">
                <a:latin typeface="Arial" panose="020B0604020202020204" pitchFamily="34" charset="0"/>
                <a:ea typeface="Times New Roman" panose="02020603050405020304" pitchFamily="18" charset="0"/>
                <a:cs typeface="Arial" panose="020B0604020202020204" pitchFamily="34" charset="0"/>
              </a:rPr>
              <a:t>APA. (2023). Artificial intelligence and machine learning. </a:t>
            </a:r>
            <a:r>
              <a:rPr lang="en-US" sz="1600" dirty="0">
                <a:latin typeface="Arial" panose="020B0604020202020204" pitchFamily="34" charset="0"/>
                <a:ea typeface="Times New Roman" panose="02020603050405020304" pitchFamily="18" charset="0"/>
                <a:cs typeface="Arial" panose="020B0604020202020204" pitchFamily="34" charset="0"/>
                <a:hlinkClick r:id="rId4"/>
              </a:rPr>
              <a:t>https://www.apa.org/topics/artificial-intelligence-machine-learning</a:t>
            </a:r>
            <a:r>
              <a:rPr lang="en-US" sz="1600" dirty="0">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r>
              <a:rPr lang="en-US" sz="1600" b="0" i="0" dirty="0">
                <a:effectLst/>
                <a:latin typeface="Amazon Ember"/>
              </a:rPr>
              <a:t>An, R. (2023). Supercharge your </a:t>
            </a:r>
            <a:r>
              <a:rPr lang="en-US" sz="1600" dirty="0">
                <a:latin typeface="Amazon Ember"/>
              </a:rPr>
              <a:t>r</a:t>
            </a:r>
            <a:r>
              <a:rPr lang="en-US" sz="1600" b="0" i="0" dirty="0">
                <a:effectLst/>
                <a:latin typeface="Amazon Ember"/>
              </a:rPr>
              <a:t>esearch </a:t>
            </a:r>
            <a:r>
              <a:rPr lang="en-US" sz="1600" dirty="0">
                <a:latin typeface="Amazon Ember"/>
              </a:rPr>
              <a:t>p</a:t>
            </a:r>
            <a:r>
              <a:rPr lang="en-US" sz="1600" b="0" i="0" dirty="0">
                <a:effectLst/>
                <a:latin typeface="Amazon Ember"/>
              </a:rPr>
              <a:t>roductivity with </a:t>
            </a:r>
            <a:r>
              <a:rPr lang="en-US" sz="1600" b="0" i="0" dirty="0" err="1">
                <a:effectLst/>
                <a:latin typeface="Amazon Ember"/>
              </a:rPr>
              <a:t>ChatGPT</a:t>
            </a:r>
            <a:r>
              <a:rPr lang="en-US" sz="1600" b="0" i="0" dirty="0">
                <a:effectLst/>
                <a:latin typeface="Amazon Ember"/>
              </a:rPr>
              <a:t>: A practical </a:t>
            </a:r>
            <a:r>
              <a:rPr lang="en-US" sz="1600" dirty="0">
                <a:latin typeface="Amazon Ember"/>
              </a:rPr>
              <a:t>g</a:t>
            </a:r>
            <a:r>
              <a:rPr lang="en-US" sz="1600" b="0" i="0" dirty="0">
                <a:effectLst/>
                <a:latin typeface="Amazon Ember"/>
              </a:rPr>
              <a:t>uide. </a:t>
            </a:r>
            <a:r>
              <a:rPr lang="en-US" sz="1600" b="0" i="0" dirty="0">
                <a:effectLst/>
                <a:latin typeface="Amazon Ember"/>
                <a:hlinkClick r:id="rId5"/>
              </a:rPr>
              <a:t>https://livobook.com/?book=B0C5PDDL7D</a:t>
            </a:r>
            <a:r>
              <a:rPr lang="en-US" sz="1600" b="0" i="0" dirty="0">
                <a:effectLst/>
                <a:latin typeface="Amazon Ember"/>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r>
              <a:rPr lang="en-US" sz="1600" dirty="0">
                <a:effectLst/>
                <a:latin typeface="Arial" panose="020B0604020202020204" pitchFamily="34" charset="0"/>
                <a:ea typeface="Times New Roman" panose="02020603050405020304" pitchFamily="18" charset="0"/>
                <a:cs typeface="Arial" panose="020B0604020202020204" pitchFamily="34" charset="0"/>
              </a:rPr>
              <a:t>Barsky, A. E. (2023, July 7). Ethics alive! Artificial intelligence: Tricks or tools for social work education and practice. </a:t>
            </a:r>
            <a:r>
              <a:rPr lang="en-US" sz="1600" i="1" dirty="0">
                <a:effectLst/>
                <a:latin typeface="Arial" panose="020B0604020202020204" pitchFamily="34" charset="0"/>
                <a:ea typeface="Times New Roman" panose="02020603050405020304" pitchFamily="18" charset="0"/>
                <a:cs typeface="Arial" panose="020B0604020202020204" pitchFamily="34" charset="0"/>
              </a:rPr>
              <a:t>The New Social Worker</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6"/>
              </a:rPr>
              <a:t>https://www.socialworker.com/feature-articles/ethics-articles/artificial-intelligence-tricks-or-tools-for-social-work-education-practice</a:t>
            </a:r>
            <a:r>
              <a:rPr lang="en-US" sz="1600" dirty="0">
                <a:effectLst/>
                <a:latin typeface="Arial" panose="020B0604020202020204" pitchFamily="34" charset="0"/>
                <a:cs typeface="Arial" panose="020B0604020202020204" pitchFamily="34" charset="0"/>
              </a:rPr>
              <a:t> </a:t>
            </a:r>
          </a:p>
          <a:p>
            <a:r>
              <a:rPr lang="en-US" sz="1600" b="0" i="0" dirty="0">
                <a:effectLst/>
                <a:latin typeface="Arial" panose="020B0604020202020204" pitchFamily="34" charset="0"/>
                <a:cs typeface="Arial" panose="020B0604020202020204" pitchFamily="34" charset="0"/>
              </a:rPr>
              <a:t>Basile, L. M. (2023). Can AI replace therapists? Some patients think so as they turn to Chat GPT. MDLinx. </a:t>
            </a:r>
            <a:r>
              <a:rPr lang="en-US" sz="1600" b="0" i="0" u="none" strike="noStrike" dirty="0">
                <a:solidFill>
                  <a:srgbClr val="666666"/>
                </a:solidFill>
                <a:effectLst/>
                <a:latin typeface="Arial" panose="020B0604020202020204" pitchFamily="34" charset="0"/>
                <a:cs typeface="Arial" panose="020B0604020202020204" pitchFamily="34" charset="0"/>
                <a:hlinkClick r:id="rId7"/>
              </a:rPr>
              <a:t>https://www.mdlinx.com/article/can-ai-replace-therapists-some-patients-think-so-as-they-turn-to-chat-gpt/4FzAn1SXlzSUWREEhbblh9</a:t>
            </a:r>
            <a:endParaRPr lang="en-US" sz="1600" b="0" i="0" u="none" strike="noStrike" dirty="0">
              <a:solidFill>
                <a:srgbClr val="666666"/>
              </a:solidFill>
              <a:effectLst/>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Data for Good. (n.d.). </a:t>
            </a:r>
            <a:r>
              <a:rPr lang="en-US" sz="1600" dirty="0">
                <a:effectLst/>
                <a:latin typeface="Arial" panose="020B0604020202020204" pitchFamily="34" charset="0"/>
                <a:cs typeface="Arial" panose="020B0604020202020204" pitchFamily="34" charset="0"/>
                <a:hlinkClick r:id="rId8"/>
              </a:rPr>
              <a:t>https://datascience.columbia.edu/about-us/data-for-good/</a:t>
            </a:r>
            <a:r>
              <a:rPr lang="en-US" sz="1600" dirty="0">
                <a:effectLst/>
                <a:latin typeface="Arial" panose="020B0604020202020204" pitchFamily="34" charset="0"/>
                <a:cs typeface="Arial" panose="020B0604020202020204" pitchFamily="34" charset="0"/>
              </a:rPr>
              <a:t> </a:t>
            </a:r>
          </a:p>
          <a:p>
            <a:r>
              <a:rPr lang="en-US" sz="1600" dirty="0">
                <a:effectLst/>
                <a:latin typeface="Arial" panose="020B0604020202020204" pitchFamily="34" charset="0"/>
                <a:cs typeface="Arial" panose="020B0604020202020204" pitchFamily="34" charset="0"/>
              </a:rPr>
              <a:t>Dobrin, S. (2023). </a:t>
            </a:r>
            <a:r>
              <a:rPr lang="en-US" sz="1600" i="1" dirty="0">
                <a:effectLst/>
                <a:latin typeface="Arial" panose="020B0604020202020204" pitchFamily="34" charset="0"/>
                <a:cs typeface="Arial" panose="020B0604020202020204" pitchFamily="34" charset="0"/>
              </a:rPr>
              <a:t>Talking about AI: A </a:t>
            </a:r>
            <a:r>
              <a:rPr lang="en-US" sz="1600" i="1" dirty="0">
                <a:latin typeface="Arial" panose="020B0604020202020204" pitchFamily="34" charset="0"/>
                <a:cs typeface="Arial" panose="020B0604020202020204" pitchFamily="34" charset="0"/>
              </a:rPr>
              <a:t>guide for educators</a:t>
            </a:r>
            <a:r>
              <a:rPr lang="en-US" sz="1600" dirty="0">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Broadview Press. </a:t>
            </a:r>
            <a:r>
              <a:rPr lang="en-US" sz="1600" dirty="0">
                <a:effectLst/>
                <a:latin typeface="Arial" panose="020B0604020202020204" pitchFamily="34" charset="0"/>
                <a:cs typeface="Arial" panose="020B0604020202020204" pitchFamily="34" charset="0"/>
                <a:hlinkClick r:id="rId9"/>
              </a:rPr>
              <a:t>https://sites.broadviewpress.com/ai/talking/</a:t>
            </a:r>
            <a:endParaRPr lang="en-US" sz="1600" dirty="0">
              <a:effectLst/>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Hubbard, </a:t>
            </a:r>
            <a:r>
              <a:rPr lang="en-US" sz="1800" b="0" i="0" u="none" strike="noStrike" dirty="0">
                <a:effectLst/>
                <a:latin typeface="Calibri Light" panose="020F0302020204030204" pitchFamily="34" charset="0"/>
              </a:rPr>
              <a:t>(2023). The </a:t>
            </a:r>
            <a:r>
              <a:rPr lang="en-US" sz="1800" dirty="0">
                <a:latin typeface="Calibri Light" panose="020F0302020204030204" pitchFamily="34" charset="0"/>
              </a:rPr>
              <a:t>p</a:t>
            </a:r>
            <a:r>
              <a:rPr lang="en-US" sz="1800" b="0" i="0" u="none" strike="noStrike" dirty="0">
                <a:effectLst/>
                <a:latin typeface="Calibri Light" panose="020F0302020204030204" pitchFamily="34" charset="0"/>
              </a:rPr>
              <a:t>edagogical </a:t>
            </a:r>
            <a:r>
              <a:rPr lang="en-US" sz="1800" dirty="0">
                <a:latin typeface="Calibri Light" panose="020F0302020204030204" pitchFamily="34" charset="0"/>
              </a:rPr>
              <a:t>d</a:t>
            </a:r>
            <a:r>
              <a:rPr lang="en-US" sz="1800" b="0" i="0" u="none" strike="noStrike" dirty="0">
                <a:effectLst/>
                <a:latin typeface="Calibri Light" panose="020F0302020204030204" pitchFamily="34" charset="0"/>
              </a:rPr>
              <a:t>angers of AI detectors for the teaching </a:t>
            </a:r>
            <a:r>
              <a:rPr lang="en-US" sz="1800" dirty="0">
                <a:latin typeface="Calibri Light" panose="020F0302020204030204" pitchFamily="34" charset="0"/>
              </a:rPr>
              <a:t>o</a:t>
            </a:r>
            <a:r>
              <a:rPr lang="en-US" sz="1800" b="0" i="0" u="none" strike="noStrike" dirty="0">
                <a:effectLst/>
                <a:latin typeface="Calibri Light" panose="020F0302020204030204" pitchFamily="34" charset="0"/>
              </a:rPr>
              <a:t>f writing. </a:t>
            </a:r>
            <a:r>
              <a:rPr lang="en-US" sz="1600" dirty="0">
                <a:effectLst/>
                <a:latin typeface="Arial" panose="020B0604020202020204" pitchFamily="34" charset="0"/>
                <a:cs typeface="Arial" panose="020B0604020202020204" pitchFamily="34" charset="0"/>
                <a:hlinkClick r:id="rId10"/>
              </a:rPr>
              <a:t>https://compstudiesjournal.com/2023/06/30/the-pedagogical-dangers-of-ai-detectors-for-the-teaching-of-writing</a:t>
            </a:r>
            <a:endParaRPr lang="en-US" sz="1600" dirty="0">
              <a:effectLst/>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human services Information Technology association (husITa). (n.d.) </a:t>
            </a:r>
            <a:r>
              <a:rPr lang="en-US" sz="1600" dirty="0">
                <a:latin typeface="Arial" panose="020B0604020202020204" pitchFamily="34" charset="0"/>
                <a:cs typeface="Arial" panose="020B0604020202020204" pitchFamily="34" charset="0"/>
                <a:hlinkClick r:id="rId11"/>
              </a:rPr>
              <a:t>https://www.husita.org/</a:t>
            </a:r>
            <a:r>
              <a:rPr lang="en-US" sz="1600" dirty="0">
                <a:latin typeface="Arial" panose="020B0604020202020204" pitchFamily="34" charset="0"/>
                <a:cs typeface="Arial" panose="020B0604020202020204" pitchFamily="34" charset="0"/>
              </a:rPr>
              <a:t> </a:t>
            </a:r>
          </a:p>
        </p:txBody>
      </p:sp>
      <p:sp>
        <p:nvSpPr>
          <p:cNvPr id="4" name="Date Placeholder 3">
            <a:extLst>
              <a:ext uri="{FF2B5EF4-FFF2-40B4-BE49-F238E27FC236}">
                <a16:creationId xmlns:a16="http://schemas.microsoft.com/office/drawing/2014/main" id="{990DE3C2-7FE1-7BA7-2541-0D8FB966DF4A}"/>
              </a:ext>
            </a:extLst>
          </p:cNvPr>
          <p:cNvSpPr>
            <a:spLocks noGrp="1"/>
          </p:cNvSpPr>
          <p:nvPr>
            <p:ph type="dt" sz="half" idx="10"/>
          </p:nvPr>
        </p:nvSpPr>
        <p:spPr/>
        <p:txBody>
          <a:bodyPr/>
          <a:lstStyle/>
          <a:p>
            <a:fld id="{C15E7387-96B2-9948-B8F3-E09F96443604}" type="datetime1">
              <a:rPr lang="en-US" smtClean="0"/>
              <a:t>10/22/23</a:t>
            </a:fld>
            <a:endParaRPr lang="en-US" dirty="0"/>
          </a:p>
        </p:txBody>
      </p:sp>
      <p:sp>
        <p:nvSpPr>
          <p:cNvPr id="5" name="Footer Placeholder 4">
            <a:extLst>
              <a:ext uri="{FF2B5EF4-FFF2-40B4-BE49-F238E27FC236}">
                <a16:creationId xmlns:a16="http://schemas.microsoft.com/office/drawing/2014/main" id="{49023D74-A4B3-71D2-7FE4-18ED3362C46F}"/>
              </a:ext>
            </a:extLst>
          </p:cNvPr>
          <p:cNvSpPr>
            <a:spLocks noGrp="1"/>
          </p:cNvSpPr>
          <p:nvPr>
            <p:ph type="ftr" sz="quarter" idx="11"/>
          </p:nvPr>
        </p:nvSpPr>
        <p:spPr/>
        <p:txBody>
          <a:bodyPr/>
          <a:lstStyle/>
          <a:p>
            <a:r>
              <a:rPr lang="en-US" dirty="0"/>
              <a:t>Allan Barsky - AI</a:t>
            </a:r>
          </a:p>
        </p:txBody>
      </p:sp>
      <p:sp>
        <p:nvSpPr>
          <p:cNvPr id="6" name="Slide Number Placeholder 5">
            <a:extLst>
              <a:ext uri="{FF2B5EF4-FFF2-40B4-BE49-F238E27FC236}">
                <a16:creationId xmlns:a16="http://schemas.microsoft.com/office/drawing/2014/main" id="{DB3099FF-9826-B192-8B8E-3404290ED08D}"/>
              </a:ext>
            </a:extLst>
          </p:cNvPr>
          <p:cNvSpPr>
            <a:spLocks noGrp="1"/>
          </p:cNvSpPr>
          <p:nvPr>
            <p:ph type="sldNum" sz="quarter" idx="12"/>
          </p:nvPr>
        </p:nvSpPr>
        <p:spPr/>
        <p:txBody>
          <a:bodyPr/>
          <a:lstStyle/>
          <a:p>
            <a:fld id="{73B850FF-6169-4056-8077-06FFA93A5366}" type="slidenum">
              <a:rPr lang="en-US" smtClean="0"/>
              <a:t>16</a:t>
            </a:fld>
            <a:endParaRPr lang="en-US" dirty="0"/>
          </a:p>
        </p:txBody>
      </p:sp>
      <p:pic>
        <p:nvPicPr>
          <p:cNvPr id="9" name="Picture 8" descr="Toy robot on a white background.">
            <a:extLst>
              <a:ext uri="{FF2B5EF4-FFF2-40B4-BE49-F238E27FC236}">
                <a16:creationId xmlns:a16="http://schemas.microsoft.com/office/drawing/2014/main" id="{E50FDF2D-3474-6D72-3525-7BAFFFE6C1E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5259" t="6236" r="47371" b="5190"/>
          <a:stretch/>
        </p:blipFill>
        <p:spPr>
          <a:xfrm>
            <a:off x="10210046" y="398168"/>
            <a:ext cx="1365996" cy="2907324"/>
          </a:xfrm>
          <a:prstGeom prst="rect">
            <a:avLst/>
          </a:prstGeom>
        </p:spPr>
      </p:pic>
    </p:spTree>
    <p:extLst>
      <p:ext uri="{BB962C8B-B14F-4D97-AF65-F5344CB8AC3E}">
        <p14:creationId xmlns:p14="http://schemas.microsoft.com/office/powerpoint/2010/main" val="3630649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10CA-9A1F-5BE6-6451-015A63E4B69A}"/>
              </a:ext>
            </a:extLst>
          </p:cNvPr>
          <p:cNvSpPr>
            <a:spLocks noGrp="1"/>
          </p:cNvSpPr>
          <p:nvPr>
            <p:ph idx="1"/>
          </p:nvPr>
        </p:nvSpPr>
        <p:spPr>
          <a:xfrm>
            <a:off x="1148316" y="164592"/>
            <a:ext cx="9994605" cy="6385064"/>
          </a:xfrm>
        </p:spPr>
        <p:txBody>
          <a:bodyPr>
            <a:normAutofit fontScale="62500" lnSpcReduction="20000"/>
          </a:bodyPr>
          <a:lstStyle/>
          <a:p>
            <a:r>
              <a:rPr lang="en-US" sz="2000" dirty="0">
                <a:latin typeface="Arial" panose="020B0604020202020204" pitchFamily="34" charset="0"/>
                <a:cs typeface="Arial" panose="020B0604020202020204" pitchFamily="34" charset="0"/>
              </a:rPr>
              <a:t>IT Chronicles. (2023). Is </a:t>
            </a:r>
            <a:r>
              <a:rPr lang="en-US"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iri AI? </a:t>
            </a:r>
            <a:r>
              <a:rPr lang="en-US" sz="2000" dirty="0">
                <a:latin typeface="Arial" panose="020B0604020202020204" pitchFamily="34" charset="0"/>
                <a:cs typeface="Arial" panose="020B0604020202020204" pitchFamily="34" charset="0"/>
                <a:hlinkClick r:id="rId2"/>
              </a:rPr>
              <a:t>https://itchronicles.com/artificial-intelligence/is-siri-ai</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Li, F. F. (2023). </a:t>
            </a:r>
            <a:r>
              <a:rPr lang="en-US" i="1" dirty="0">
                <a:latin typeface="Arial" panose="020B0604020202020204" pitchFamily="34" charset="0"/>
                <a:cs typeface="Arial" panose="020B0604020202020204" pitchFamily="34" charset="0"/>
              </a:rPr>
              <a:t>The worlds I see: Curiosity, exploration, and discovery at the dawn of AI. </a:t>
            </a:r>
            <a:r>
              <a:rPr lang="en-US" dirty="0">
                <a:latin typeface="Arial" panose="020B0604020202020204" pitchFamily="34" charset="0"/>
                <a:cs typeface="Arial" panose="020B0604020202020204" pitchFamily="34" charset="0"/>
              </a:rPr>
              <a:t>Flatiron Books.</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Macgruder, K. (2023). Ethics and best practices: Artificial intelligence and social work education. </a:t>
            </a:r>
            <a:r>
              <a:rPr lang="en-US" sz="2000" i="1" dirty="0">
                <a:latin typeface="Arial" panose="020B0604020202020204" pitchFamily="34" charset="0"/>
                <a:cs typeface="Arial" panose="020B0604020202020204" pitchFamily="34" charset="0"/>
              </a:rPr>
              <a:t>Social Work Today.</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https://www.socialworktoday.com/archive/Summer23p26.shtml</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Microsoft. (2022). Responsible AI Standard, V2. </a:t>
            </a:r>
            <a:r>
              <a:rPr lang="en-US" sz="2000" dirty="0">
                <a:latin typeface="Arial" panose="020B0604020202020204" pitchFamily="34" charset="0"/>
                <a:cs typeface="Arial" panose="020B0604020202020204" pitchFamily="34" charset="0"/>
                <a:hlinkClick r:id="rId4"/>
              </a:rPr>
              <a:t>https://blogs.microsoft.com/wp-content/uploads/prod/sites/5/2022/06/Microsoft-Responsible-AI-Standard-v2-General-Requirements-3.pdf</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National Association of Social Workers. (2023). AI and social work. </a:t>
            </a:r>
            <a:r>
              <a:rPr lang="en-US" sz="2000" dirty="0">
                <a:latin typeface="Arial" panose="020B0604020202020204" pitchFamily="34" charset="0"/>
                <a:cs typeface="Arial" panose="020B0604020202020204" pitchFamily="34" charset="0"/>
                <a:hlinkClick r:id="rId5"/>
              </a:rPr>
              <a:t>https://www.socialworkers.org/About/Ethics/AI-and-Social-Work</a:t>
            </a:r>
            <a:r>
              <a:rPr lang="en-US" sz="2000" dirty="0">
                <a:latin typeface="Arial" panose="020B0604020202020204" pitchFamily="34" charset="0"/>
                <a:cs typeface="Arial" panose="020B0604020202020204" pitchFamily="34" charset="0"/>
              </a:rPr>
              <a:t> </a:t>
            </a:r>
          </a:p>
          <a:p>
            <a:r>
              <a:rPr lang="en-US" sz="2000" dirty="0"/>
              <a:t>Nissen, L. (2016). What happens when a social worker becomes a futurist. </a:t>
            </a:r>
            <a:r>
              <a:rPr lang="en-US" sz="2000" dirty="0">
                <a:hlinkClick r:id="rId6"/>
              </a:rPr>
              <a:t>https://socialworkfutures.com/2018/12/26/what-happens-when-a-social-worker-becomes-a-futurist</a:t>
            </a:r>
            <a:r>
              <a:rPr lang="en-US" sz="2000" dirty="0"/>
              <a:t> </a:t>
            </a:r>
          </a:p>
          <a:p>
            <a:r>
              <a:rPr lang="en-US" sz="2000" dirty="0"/>
              <a:t>Perron, T. (2023). Generative AI for social work students: Part I. </a:t>
            </a:r>
            <a:r>
              <a:rPr lang="en-US" sz="2000" i="1" dirty="0"/>
              <a:t>Toward Data Science. </a:t>
            </a:r>
            <a:r>
              <a:rPr lang="en-US" sz="2000" dirty="0">
                <a:hlinkClick r:id="rId7"/>
              </a:rPr>
              <a:t>https://towardsdatascience.com/generative-ai-for-social-work-students-part-i-1f19ee9cbbe1</a:t>
            </a:r>
            <a:endParaRPr lang="en-US" sz="2000" dirty="0"/>
          </a:p>
          <a:p>
            <a:r>
              <a:rPr lang="en-US" b="0" i="0" dirty="0">
                <a:effectLst/>
              </a:rPr>
              <a:t>Perry, A. (2023). AI will never convey the essence of human empathy. </a:t>
            </a:r>
            <a:r>
              <a:rPr lang="en-US" b="0" i="1" dirty="0">
                <a:effectLst/>
              </a:rPr>
              <a:t>Nature Human Behavior.</a:t>
            </a:r>
            <a:r>
              <a:rPr lang="en-US" b="0" i="0" dirty="0">
                <a:effectLst/>
              </a:rPr>
              <a:t> </a:t>
            </a:r>
            <a:r>
              <a:rPr lang="en-US" b="0" i="0" dirty="0">
                <a:effectLst/>
                <a:hlinkClick r:id="rId8"/>
              </a:rPr>
              <a:t>https://doi.org/10.1038/s41562-023-01675-w</a:t>
            </a:r>
            <a:r>
              <a:rPr lang="en-US" b="0" i="0" dirty="0">
                <a:effectLst/>
              </a:rPr>
              <a:t> </a:t>
            </a:r>
          </a:p>
          <a:p>
            <a:r>
              <a:rPr lang="en-US" b="0" i="0" dirty="0">
                <a:effectLst/>
              </a:rPr>
              <a:t>Singer, J. B., Báez, J. C., &amp; Rios, J. A. (2023). AI creates the message: Integrating AI Language learning </a:t>
            </a:r>
            <a:r>
              <a:rPr lang="en-US" dirty="0"/>
              <a:t>m</a:t>
            </a:r>
            <a:r>
              <a:rPr lang="en-US" b="0" i="0" dirty="0">
                <a:effectLst/>
              </a:rPr>
              <a:t>odels into social work education and practice. </a:t>
            </a:r>
            <a:r>
              <a:rPr lang="en-US" b="0" i="1" dirty="0">
                <a:effectLst/>
              </a:rPr>
              <a:t>Journal of Social Work Education</a:t>
            </a:r>
            <a:r>
              <a:rPr lang="en-US" b="0" i="0" dirty="0">
                <a:effectLst/>
              </a:rPr>
              <a:t>, </a:t>
            </a:r>
            <a:r>
              <a:rPr lang="en-US" b="0" i="1" dirty="0">
                <a:effectLst/>
              </a:rPr>
              <a:t>59</a:t>
            </a:r>
            <a:r>
              <a:rPr lang="en-US" b="0" i="0" dirty="0">
                <a:effectLst/>
              </a:rPr>
              <a:t>(2)</a:t>
            </a:r>
            <a:r>
              <a:rPr lang="en-US" b="0" i="0" u="sng" dirty="0">
                <a:effectLst/>
              </a:rPr>
              <a:t>, </a:t>
            </a:r>
            <a:r>
              <a:rPr lang="en-US" b="0" i="0" dirty="0">
                <a:effectLst/>
              </a:rPr>
              <a:t>294–302. </a:t>
            </a:r>
            <a:r>
              <a:rPr lang="en-US" b="0" i="0" dirty="0">
                <a:effectLst/>
                <a:hlinkClick r:id="rId9"/>
              </a:rPr>
              <a:t>https://doi.org/10.1080/10437797.2023.2189878</a:t>
            </a:r>
            <a:endParaRPr lang="en-US" b="0" i="0" dirty="0">
              <a:effectLst/>
            </a:endParaRPr>
          </a:p>
          <a:p>
            <a:r>
              <a:rPr lang="en-US" sz="2000" dirty="0"/>
              <a:t>The Teaching Professor. (n.d.) </a:t>
            </a:r>
            <a:r>
              <a:rPr lang="en-US" sz="2000" dirty="0">
                <a:hlinkClick r:id="rId10"/>
              </a:rPr>
              <a:t>https://www.teachingprofessor.com/topics/teaching-strategies/teaching-with-technology/get-a-feal-for-ai/</a:t>
            </a:r>
            <a:r>
              <a:rPr lang="en-US" sz="2000" dirty="0"/>
              <a:t> </a:t>
            </a:r>
          </a:p>
          <a:p>
            <a:r>
              <a:rPr lang="en-US" sz="2000" dirty="0">
                <a:effectLst/>
              </a:rPr>
              <a:t>Terry, O. (2023, March). I’m a student: You have no idea how much we’re using ChatGPT. </a:t>
            </a:r>
            <a:r>
              <a:rPr lang="en-US" sz="2000" dirty="0">
                <a:effectLst/>
                <a:hlinkClick r:id="rId11"/>
              </a:rPr>
              <a:t>https://www.chronicle.com/article/im-a-student-you-have-no-idea-how-much-were-using-chatgpt?sra=true&amp;cid=gen_sign_in</a:t>
            </a:r>
            <a:endParaRPr lang="en-US" sz="2000" dirty="0">
              <a:effectLst/>
            </a:endParaRPr>
          </a:p>
          <a:p>
            <a:r>
              <a:rPr lang="en-US" sz="2000" dirty="0"/>
              <a:t>U.S. Department of Education. (2023) Artificial intelligence and the future of teaching and learning, </a:t>
            </a:r>
            <a:r>
              <a:rPr lang="en-US" sz="2000" dirty="0">
                <a:hlinkClick r:id="rId12"/>
              </a:rPr>
              <a:t>https://tech.ed.gov/ai</a:t>
            </a:r>
            <a:endParaRPr lang="en-US" sz="2000" dirty="0">
              <a:effectLst/>
            </a:endParaRPr>
          </a:p>
        </p:txBody>
      </p:sp>
      <p:sp>
        <p:nvSpPr>
          <p:cNvPr id="4" name="Date Placeholder 3">
            <a:extLst>
              <a:ext uri="{FF2B5EF4-FFF2-40B4-BE49-F238E27FC236}">
                <a16:creationId xmlns:a16="http://schemas.microsoft.com/office/drawing/2014/main" id="{54690CF2-0EAC-479C-A42B-B7A125A61D5E}"/>
              </a:ext>
            </a:extLst>
          </p:cNvPr>
          <p:cNvSpPr>
            <a:spLocks noGrp="1"/>
          </p:cNvSpPr>
          <p:nvPr>
            <p:ph type="dt" sz="half" idx="10"/>
          </p:nvPr>
        </p:nvSpPr>
        <p:spPr/>
        <p:txBody>
          <a:bodyPr/>
          <a:lstStyle/>
          <a:p>
            <a:fld id="{2115ACF6-7307-4C43-8D54-3C5E157FDCFF}" type="datetime1">
              <a:rPr lang="en-US" smtClean="0"/>
              <a:t>10/22/23</a:t>
            </a:fld>
            <a:endParaRPr lang="en-US" dirty="0"/>
          </a:p>
        </p:txBody>
      </p:sp>
      <p:sp>
        <p:nvSpPr>
          <p:cNvPr id="5" name="Footer Placeholder 4">
            <a:extLst>
              <a:ext uri="{FF2B5EF4-FFF2-40B4-BE49-F238E27FC236}">
                <a16:creationId xmlns:a16="http://schemas.microsoft.com/office/drawing/2014/main" id="{D2DCFC80-C1C7-7EB9-E9E4-A5100F022B4D}"/>
              </a:ext>
            </a:extLst>
          </p:cNvPr>
          <p:cNvSpPr>
            <a:spLocks noGrp="1"/>
          </p:cNvSpPr>
          <p:nvPr>
            <p:ph type="ftr" sz="quarter" idx="11"/>
          </p:nvPr>
        </p:nvSpPr>
        <p:spPr>
          <a:xfrm rot="5400000">
            <a:off x="-2237130" y="3642349"/>
            <a:ext cx="5885352" cy="179176"/>
          </a:xfrm>
        </p:spPr>
        <p:txBody>
          <a:bodyPr/>
          <a:lstStyle/>
          <a:p>
            <a:r>
              <a:rPr lang="en-US" dirty="0"/>
              <a:t>Allan Barsky - AI</a:t>
            </a:r>
          </a:p>
        </p:txBody>
      </p:sp>
      <p:sp>
        <p:nvSpPr>
          <p:cNvPr id="6" name="Slide Number Placeholder 5">
            <a:extLst>
              <a:ext uri="{FF2B5EF4-FFF2-40B4-BE49-F238E27FC236}">
                <a16:creationId xmlns:a16="http://schemas.microsoft.com/office/drawing/2014/main" id="{A340B6AC-A3F2-FC74-3257-47987C394F68}"/>
              </a:ext>
            </a:extLst>
          </p:cNvPr>
          <p:cNvSpPr>
            <a:spLocks noGrp="1"/>
          </p:cNvSpPr>
          <p:nvPr>
            <p:ph type="sldNum" sz="quarter" idx="12"/>
          </p:nvPr>
        </p:nvSpPr>
        <p:spPr/>
        <p:txBody>
          <a:bodyPr/>
          <a:lstStyle/>
          <a:p>
            <a:fld id="{73B850FF-6169-4056-8077-06FFA93A5366}" type="slidenum">
              <a:rPr lang="en-US" smtClean="0"/>
              <a:t>17</a:t>
            </a:fld>
            <a:endParaRPr lang="en-US" dirty="0"/>
          </a:p>
        </p:txBody>
      </p:sp>
    </p:spTree>
    <p:extLst>
      <p:ext uri="{BB962C8B-B14F-4D97-AF65-F5344CB8AC3E}">
        <p14:creationId xmlns:p14="http://schemas.microsoft.com/office/powerpoint/2010/main" val="232309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748FE5-971C-4D3D-9E82-844F9896D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65180ED-82FA-4DB9-977A-EF01472A5B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1770DC71-8434-464C-A23E-E7BC9BC893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357561C8-C082-42A2-8092-4FB6D770A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C43BFC-462D-410C-B3EE-F37EF751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47AA10-131B-589D-9536-9607EA20643A}"/>
              </a:ext>
            </a:extLst>
          </p:cNvPr>
          <p:cNvSpPr>
            <a:spLocks noGrp="1"/>
          </p:cNvSpPr>
          <p:nvPr>
            <p:ph type="title"/>
          </p:nvPr>
        </p:nvSpPr>
        <p:spPr>
          <a:xfrm>
            <a:off x="5274525" y="626003"/>
            <a:ext cx="5338372" cy="672541"/>
          </a:xfrm>
        </p:spPr>
        <p:txBody>
          <a:bodyPr>
            <a:normAutofit/>
          </a:bodyPr>
          <a:lstStyle/>
          <a:p>
            <a:pPr algn="l"/>
            <a:r>
              <a:rPr lang="en-US" dirty="0"/>
              <a:t>Introduction</a:t>
            </a:r>
          </a:p>
        </p:txBody>
      </p:sp>
      <p:pic>
        <p:nvPicPr>
          <p:cNvPr id="5" name="Picture 4" descr="Desks in empty classroom">
            <a:extLst>
              <a:ext uri="{FF2B5EF4-FFF2-40B4-BE49-F238E27FC236}">
                <a16:creationId xmlns:a16="http://schemas.microsoft.com/office/drawing/2014/main" id="{DEC4BE55-0499-0E93-723B-87282E285EE2}"/>
              </a:ext>
            </a:extLst>
          </p:cNvPr>
          <p:cNvPicPr>
            <a:picLocks noChangeAspect="1"/>
          </p:cNvPicPr>
          <p:nvPr/>
        </p:nvPicPr>
        <p:blipFill rotWithShape="1">
          <a:blip r:embed="rId5"/>
          <a:srcRect l="35002" r="31626"/>
          <a:stretch/>
        </p:blipFill>
        <p:spPr>
          <a:xfrm>
            <a:off x="1011880" y="227"/>
            <a:ext cx="3051461" cy="6858000"/>
          </a:xfrm>
          <a:prstGeom prst="rect">
            <a:avLst/>
          </a:prstGeom>
          <a:ln w="12700">
            <a:solidFill>
              <a:schemeClr val="tx1"/>
            </a:solidFill>
          </a:ln>
        </p:spPr>
      </p:pic>
      <p:sp>
        <p:nvSpPr>
          <p:cNvPr id="19" name="Rectangle 18">
            <a:extLst>
              <a:ext uri="{FF2B5EF4-FFF2-40B4-BE49-F238E27FC236}">
                <a16:creationId xmlns:a16="http://schemas.microsoft.com/office/drawing/2014/main" id="{DDB9C59E-E311-421C-83D7-D60C5EBE7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7D66C69-B5F2-382A-688F-10CC9B5D3231}"/>
              </a:ext>
            </a:extLst>
          </p:cNvPr>
          <p:cNvSpPr>
            <a:spLocks noGrp="1"/>
          </p:cNvSpPr>
          <p:nvPr>
            <p:ph idx="1"/>
          </p:nvPr>
        </p:nvSpPr>
        <p:spPr>
          <a:xfrm>
            <a:off x="5269071" y="1301262"/>
            <a:ext cx="5343826" cy="5024381"/>
          </a:xfrm>
        </p:spPr>
        <p:txBody>
          <a:bodyPr>
            <a:noAutofit/>
          </a:bodyPr>
          <a:lstStyle/>
          <a:p>
            <a:r>
              <a:rPr lang="en-US" sz="2400" dirty="0"/>
              <a:t>Professor at FAU Sandler SSW</a:t>
            </a:r>
          </a:p>
          <a:p>
            <a:r>
              <a:rPr lang="en-US" sz="2400" dirty="0"/>
              <a:t>&gt; 700 BSW students</a:t>
            </a:r>
          </a:p>
          <a:p>
            <a:r>
              <a:rPr lang="en-US" sz="2400" dirty="0"/>
              <a:t>&gt; 320 MSW students</a:t>
            </a:r>
          </a:p>
          <a:p>
            <a:r>
              <a:rPr lang="en-US" sz="2400" dirty="0"/>
              <a:t>DSW relaunch in 2024</a:t>
            </a:r>
          </a:p>
          <a:p>
            <a:r>
              <a:rPr lang="en-US" sz="2400" dirty="0"/>
              <a:t>Very diverse student population – ethnic, racial, religious, LGBTQS, socioeconomic… </a:t>
            </a:r>
            <a:br>
              <a:rPr lang="en-US" sz="2400" dirty="0"/>
            </a:br>
            <a:br>
              <a:rPr lang="en-US" sz="2400" dirty="0"/>
            </a:br>
            <a:r>
              <a:rPr lang="en-US" sz="2400" dirty="0"/>
              <a:t>* we have done away with “desk chairs”</a:t>
            </a:r>
          </a:p>
        </p:txBody>
      </p:sp>
      <p:sp>
        <p:nvSpPr>
          <p:cNvPr id="21" name="Rectangle 20">
            <a:extLst>
              <a:ext uri="{FF2B5EF4-FFF2-40B4-BE49-F238E27FC236}">
                <a16:creationId xmlns:a16="http://schemas.microsoft.com/office/drawing/2014/main" id="{FF9CCB84-4641-45C1-9C0C-D35DEB9B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6F0832B-BE8D-22D0-B169-6456A435722A}"/>
              </a:ext>
            </a:extLst>
          </p:cNvPr>
          <p:cNvSpPr>
            <a:spLocks noGrp="1"/>
          </p:cNvSpPr>
          <p:nvPr>
            <p:ph type="dt" sz="half" idx="10"/>
          </p:nvPr>
        </p:nvSpPr>
        <p:spPr/>
        <p:txBody>
          <a:bodyPr/>
          <a:lstStyle/>
          <a:p>
            <a:fld id="{A9CC6224-59D9-4544-AAD8-58985108ED19}" type="datetime1">
              <a:rPr lang="en-US" smtClean="0"/>
              <a:t>10/22/23</a:t>
            </a:fld>
            <a:endParaRPr lang="en-US" dirty="0"/>
          </a:p>
        </p:txBody>
      </p:sp>
      <p:sp>
        <p:nvSpPr>
          <p:cNvPr id="6" name="Footer Placeholder 5">
            <a:extLst>
              <a:ext uri="{FF2B5EF4-FFF2-40B4-BE49-F238E27FC236}">
                <a16:creationId xmlns:a16="http://schemas.microsoft.com/office/drawing/2014/main" id="{60496A2F-8C46-9689-CD9A-7DECFB216668}"/>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0E564468-BC74-E1D9-45A0-CBE00977F84A}"/>
              </a:ext>
            </a:extLst>
          </p:cNvPr>
          <p:cNvSpPr>
            <a:spLocks noGrp="1"/>
          </p:cNvSpPr>
          <p:nvPr>
            <p:ph type="sldNum" sz="quarter" idx="12"/>
          </p:nvPr>
        </p:nvSpPr>
        <p:spPr/>
        <p:txBody>
          <a:bodyPr/>
          <a:lstStyle/>
          <a:p>
            <a:fld id="{73B850FF-6169-4056-8077-06FFA93A5366}" type="slidenum">
              <a:rPr lang="en-US" smtClean="0"/>
              <a:t>2</a:t>
            </a:fld>
            <a:endParaRPr lang="en-US" dirty="0"/>
          </a:p>
        </p:txBody>
      </p:sp>
    </p:spTree>
    <p:extLst>
      <p:ext uri="{BB962C8B-B14F-4D97-AF65-F5344CB8AC3E}">
        <p14:creationId xmlns:p14="http://schemas.microsoft.com/office/powerpoint/2010/main" val="212530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74577E3-FA18-4D8A-9E42-FF3D35D3F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A934298-58E5-4E9F-B25C-57B1746AB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7" name="Picture 16">
            <a:extLst>
              <a:ext uri="{FF2B5EF4-FFF2-40B4-BE49-F238E27FC236}">
                <a16:creationId xmlns:a16="http://schemas.microsoft.com/office/drawing/2014/main" id="{C3A87EC4-5D77-4221-830F-985B0756C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31FFB1DF-0D2D-4029-A8C7-317DDCF92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70C84D-AB0A-4DD9-9CD3-B0DDCBCA3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EBBF7C2-27D7-480A-BEFA-B1399AC04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CAF066-8590-F5BC-487E-9E3BCCD32C62}"/>
              </a:ext>
            </a:extLst>
          </p:cNvPr>
          <p:cNvSpPr>
            <a:spLocks noGrp="1"/>
          </p:cNvSpPr>
          <p:nvPr>
            <p:ph type="title"/>
          </p:nvPr>
        </p:nvSpPr>
        <p:spPr>
          <a:xfrm>
            <a:off x="1969804" y="808056"/>
            <a:ext cx="4297226" cy="1077229"/>
          </a:xfrm>
        </p:spPr>
        <p:txBody>
          <a:bodyPr>
            <a:normAutofit/>
          </a:bodyPr>
          <a:lstStyle/>
          <a:p>
            <a:pPr algn="l"/>
            <a:r>
              <a:rPr lang="en-US" dirty="0"/>
              <a:t>What is AI?</a:t>
            </a:r>
          </a:p>
        </p:txBody>
      </p:sp>
      <p:sp>
        <p:nvSpPr>
          <p:cNvPr id="6" name="Slide Number Placeholder 5">
            <a:extLst>
              <a:ext uri="{FF2B5EF4-FFF2-40B4-BE49-F238E27FC236}">
                <a16:creationId xmlns:a16="http://schemas.microsoft.com/office/drawing/2014/main" id="{A714A40E-32AC-6D8C-2ED8-0351CD3F6640}"/>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73B850FF-6169-4056-8077-06FFA93A5366}" type="slidenum">
              <a:rPr lang="en-US" sz="1500" smtClean="0"/>
              <a:pPr>
                <a:lnSpc>
                  <a:spcPct val="90000"/>
                </a:lnSpc>
                <a:spcAft>
                  <a:spcPts val="600"/>
                </a:spcAft>
              </a:pPr>
              <a:t>3</a:t>
            </a:fld>
            <a:endParaRPr lang="en-US" sz="1500" dirty="0"/>
          </a:p>
        </p:txBody>
      </p:sp>
      <p:sp>
        <p:nvSpPr>
          <p:cNvPr id="4" name="Date Placeholder 3">
            <a:extLst>
              <a:ext uri="{FF2B5EF4-FFF2-40B4-BE49-F238E27FC236}">
                <a16:creationId xmlns:a16="http://schemas.microsoft.com/office/drawing/2014/main" id="{3365ABF4-D5E1-8C40-3037-4912A70DA48F}"/>
              </a:ext>
            </a:extLst>
          </p:cNvPr>
          <p:cNvSpPr>
            <a:spLocks noGrp="1"/>
          </p:cNvSpPr>
          <p:nvPr>
            <p:ph type="dt" sz="half" idx="10"/>
          </p:nvPr>
        </p:nvSpPr>
        <p:spPr>
          <a:xfrm rot="5400000">
            <a:off x="-810065" y="5270604"/>
            <a:ext cx="2662729" cy="182880"/>
          </a:xfrm>
        </p:spPr>
        <p:txBody>
          <a:bodyPr>
            <a:normAutofit/>
          </a:bodyPr>
          <a:lstStyle/>
          <a:p>
            <a:pPr>
              <a:lnSpc>
                <a:spcPct val="90000"/>
              </a:lnSpc>
              <a:spcAft>
                <a:spcPts val="600"/>
              </a:spcAft>
            </a:pPr>
            <a:fld id="{2115ACF6-7307-4C43-8D54-3C5E157FDCFF}" type="datetime1">
              <a:rPr lang="en-US" smtClean="0"/>
              <a:pPr>
                <a:lnSpc>
                  <a:spcPct val="90000"/>
                </a:lnSpc>
                <a:spcAft>
                  <a:spcPts val="600"/>
                </a:spcAft>
              </a:pPr>
              <a:t>10/22/23</a:t>
            </a:fld>
            <a:endParaRPr lang="en-US" dirty="0"/>
          </a:p>
        </p:txBody>
      </p:sp>
      <p:sp>
        <p:nvSpPr>
          <p:cNvPr id="5" name="Footer Placeholder 4">
            <a:extLst>
              <a:ext uri="{FF2B5EF4-FFF2-40B4-BE49-F238E27FC236}">
                <a16:creationId xmlns:a16="http://schemas.microsoft.com/office/drawing/2014/main" id="{C0CFBCEE-2B99-C6EC-12D6-94D64D625520}"/>
              </a:ext>
            </a:extLst>
          </p:cNvPr>
          <p:cNvSpPr>
            <a:spLocks noGrp="1"/>
          </p:cNvSpPr>
          <p:nvPr>
            <p:ph type="ftr" sz="quarter" idx="11"/>
          </p:nvPr>
        </p:nvSpPr>
        <p:spPr>
          <a:xfrm rot="5400000">
            <a:off x="-2237130" y="3661144"/>
            <a:ext cx="5885352" cy="179176"/>
          </a:xfrm>
        </p:spPr>
        <p:txBody>
          <a:bodyPr>
            <a:normAutofit/>
          </a:bodyPr>
          <a:lstStyle/>
          <a:p>
            <a:pPr>
              <a:lnSpc>
                <a:spcPct val="90000"/>
              </a:lnSpc>
              <a:spcAft>
                <a:spcPts val="600"/>
              </a:spcAft>
            </a:pPr>
            <a:r>
              <a:rPr lang="en-US" dirty="0"/>
              <a:t>Allan Barsky - AI</a:t>
            </a:r>
          </a:p>
        </p:txBody>
      </p:sp>
      <p:sp>
        <p:nvSpPr>
          <p:cNvPr id="3" name="Content Placeholder 2">
            <a:extLst>
              <a:ext uri="{FF2B5EF4-FFF2-40B4-BE49-F238E27FC236}">
                <a16:creationId xmlns:a16="http://schemas.microsoft.com/office/drawing/2014/main" id="{6AE8EC93-E797-1FBB-F660-B2E1F580802D}"/>
              </a:ext>
            </a:extLst>
          </p:cNvPr>
          <p:cNvSpPr>
            <a:spLocks noGrp="1"/>
          </p:cNvSpPr>
          <p:nvPr>
            <p:ph idx="1"/>
          </p:nvPr>
        </p:nvSpPr>
        <p:spPr>
          <a:xfrm>
            <a:off x="1210954" y="1645920"/>
            <a:ext cx="5739913" cy="4404024"/>
          </a:xfrm>
        </p:spPr>
        <p:txBody>
          <a:bodyPr>
            <a:normAutofit/>
          </a:bodyPr>
          <a:lstStyle/>
          <a:p>
            <a:pPr marL="6160" indent="0" algn="ctr">
              <a:buNone/>
            </a:pPr>
            <a:r>
              <a:rPr lang="en-US" sz="2400" dirty="0"/>
              <a:t>Digital systems, programs, or machines</a:t>
            </a:r>
          </a:p>
          <a:p>
            <a:pPr marL="6160" indent="0" algn="ctr">
              <a:buNone/>
            </a:pPr>
            <a:r>
              <a:rPr lang="en-US" sz="2400" dirty="0"/>
              <a:t>that can perform tasks previously achievable only through</a:t>
            </a:r>
          </a:p>
          <a:p>
            <a:pPr marL="6160" indent="0" algn="ctr">
              <a:buNone/>
            </a:pPr>
            <a:r>
              <a:rPr lang="en-US" sz="2400" dirty="0"/>
              <a:t>human reasoning, perception or reasoning</a:t>
            </a:r>
          </a:p>
          <a:p>
            <a:pPr marL="6160" indent="0" algn="ctr">
              <a:buNone/>
            </a:pPr>
            <a:r>
              <a:rPr lang="en-US" sz="2400" dirty="0"/>
              <a:t>(IT Chronicles, 2023)</a:t>
            </a:r>
          </a:p>
          <a:p>
            <a:pPr marL="6160" indent="0" algn="ctr">
              <a:buNone/>
            </a:pPr>
            <a:r>
              <a:rPr lang="en-US" sz="2400" dirty="0"/>
              <a:t>Mimics human intelligence</a:t>
            </a:r>
          </a:p>
        </p:txBody>
      </p:sp>
      <p:sp>
        <p:nvSpPr>
          <p:cNvPr id="25" name="Rectangle 24">
            <a:extLst>
              <a:ext uri="{FF2B5EF4-FFF2-40B4-BE49-F238E27FC236}">
                <a16:creationId xmlns:a16="http://schemas.microsoft.com/office/drawing/2014/main" id="{78FBE352-03FD-4333-A348-0C7FCF5FE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538" y="641224"/>
            <a:ext cx="3674846" cy="5574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Head with Gears">
            <a:extLst>
              <a:ext uri="{FF2B5EF4-FFF2-40B4-BE49-F238E27FC236}">
                <a16:creationId xmlns:a16="http://schemas.microsoft.com/office/drawing/2014/main" id="{A4AE1B32-3D99-663B-7F6D-44FB32B7DA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3270" y="1907457"/>
            <a:ext cx="3031155" cy="3031155"/>
          </a:xfrm>
          <a:prstGeom prst="rect">
            <a:avLst/>
          </a:prstGeom>
          <a:ln>
            <a:noFill/>
          </a:ln>
        </p:spPr>
      </p:pic>
      <p:sp>
        <p:nvSpPr>
          <p:cNvPr id="27" name="Rectangle 26">
            <a:extLst>
              <a:ext uri="{FF2B5EF4-FFF2-40B4-BE49-F238E27FC236}">
                <a16:creationId xmlns:a16="http://schemas.microsoft.com/office/drawing/2014/main" id="{9C6A91D1-6664-4898-92B7-49F9982CE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319" y="883993"/>
            <a:ext cx="3181057" cy="5078083"/>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44EDEA4-22DE-4070-A5F1-4AEE20A4D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755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74577E3-FA18-4D8A-9E42-FF3D35D3F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A934298-58E5-4E9F-B25C-57B1746AB6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7" name="Picture 16">
            <a:extLst>
              <a:ext uri="{FF2B5EF4-FFF2-40B4-BE49-F238E27FC236}">
                <a16:creationId xmlns:a16="http://schemas.microsoft.com/office/drawing/2014/main" id="{C3A87EC4-5D77-4221-830F-985B0756C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 name="Rectangle 18">
            <a:extLst>
              <a:ext uri="{FF2B5EF4-FFF2-40B4-BE49-F238E27FC236}">
                <a16:creationId xmlns:a16="http://schemas.microsoft.com/office/drawing/2014/main" id="{31FFB1DF-0D2D-4029-A8C7-317DDCF92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70C84D-AB0A-4DD9-9CD3-B0DDCBCA3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EBBF7C2-27D7-480A-BEFA-B1399AC04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6FC0B7-9820-447D-B74B-C10BC427DACB}"/>
              </a:ext>
            </a:extLst>
          </p:cNvPr>
          <p:cNvSpPr>
            <a:spLocks noGrp="1"/>
          </p:cNvSpPr>
          <p:nvPr>
            <p:ph type="title"/>
          </p:nvPr>
        </p:nvSpPr>
        <p:spPr>
          <a:xfrm>
            <a:off x="1313476" y="295984"/>
            <a:ext cx="5230074" cy="588009"/>
          </a:xfrm>
        </p:spPr>
        <p:txBody>
          <a:bodyPr>
            <a:normAutofit/>
          </a:bodyPr>
          <a:lstStyle/>
          <a:p>
            <a:pPr algn="l"/>
            <a:r>
              <a:rPr lang="en-US" sz="2900" dirty="0"/>
              <a:t>Examples of AI Programs</a:t>
            </a:r>
          </a:p>
        </p:txBody>
      </p:sp>
      <p:sp>
        <p:nvSpPr>
          <p:cNvPr id="6" name="Slide Number Placeholder 5">
            <a:extLst>
              <a:ext uri="{FF2B5EF4-FFF2-40B4-BE49-F238E27FC236}">
                <a16:creationId xmlns:a16="http://schemas.microsoft.com/office/drawing/2014/main" id="{15BBBB75-EA36-DBA6-B68D-EEF307861198}"/>
              </a:ext>
            </a:extLst>
          </p:cNvPr>
          <p:cNvSpPr>
            <a:spLocks noGrp="1"/>
          </p:cNvSpPr>
          <p:nvPr>
            <p:ph type="sldNum" sz="quarter" idx="12"/>
          </p:nvPr>
        </p:nvSpPr>
        <p:spPr>
          <a:xfrm>
            <a:off x="158407" y="164592"/>
            <a:ext cx="636727" cy="322851"/>
          </a:xfrm>
        </p:spPr>
        <p:txBody>
          <a:bodyPr>
            <a:normAutofit/>
          </a:bodyPr>
          <a:lstStyle/>
          <a:p>
            <a:pPr>
              <a:lnSpc>
                <a:spcPct val="90000"/>
              </a:lnSpc>
              <a:spcAft>
                <a:spcPts val="600"/>
              </a:spcAft>
            </a:pPr>
            <a:fld id="{73B850FF-6169-4056-8077-06FFA93A5366}" type="slidenum">
              <a:rPr lang="en-US" sz="1500" smtClean="0"/>
              <a:pPr>
                <a:lnSpc>
                  <a:spcPct val="90000"/>
                </a:lnSpc>
                <a:spcAft>
                  <a:spcPts val="600"/>
                </a:spcAft>
              </a:pPr>
              <a:t>4</a:t>
            </a:fld>
            <a:endParaRPr lang="en-US" sz="1500" dirty="0"/>
          </a:p>
        </p:txBody>
      </p:sp>
      <p:sp>
        <p:nvSpPr>
          <p:cNvPr id="4" name="Date Placeholder 3">
            <a:extLst>
              <a:ext uri="{FF2B5EF4-FFF2-40B4-BE49-F238E27FC236}">
                <a16:creationId xmlns:a16="http://schemas.microsoft.com/office/drawing/2014/main" id="{B856FB45-1794-0746-46FA-222959AAC26C}"/>
              </a:ext>
            </a:extLst>
          </p:cNvPr>
          <p:cNvSpPr>
            <a:spLocks noGrp="1"/>
          </p:cNvSpPr>
          <p:nvPr>
            <p:ph type="dt" sz="half" idx="10"/>
          </p:nvPr>
        </p:nvSpPr>
        <p:spPr>
          <a:xfrm rot="5400000">
            <a:off x="-810065" y="5270604"/>
            <a:ext cx="2662729" cy="182880"/>
          </a:xfrm>
        </p:spPr>
        <p:txBody>
          <a:bodyPr>
            <a:normAutofit/>
          </a:bodyPr>
          <a:lstStyle/>
          <a:p>
            <a:pPr>
              <a:lnSpc>
                <a:spcPct val="90000"/>
              </a:lnSpc>
              <a:spcAft>
                <a:spcPts val="600"/>
              </a:spcAft>
            </a:pPr>
            <a:fld id="{2115ACF6-7307-4C43-8D54-3C5E157FDCFF}" type="datetime1">
              <a:rPr lang="en-US" smtClean="0"/>
              <a:pPr>
                <a:lnSpc>
                  <a:spcPct val="90000"/>
                </a:lnSpc>
                <a:spcAft>
                  <a:spcPts val="600"/>
                </a:spcAft>
              </a:pPr>
              <a:t>10/22/23</a:t>
            </a:fld>
            <a:endParaRPr lang="en-US" dirty="0"/>
          </a:p>
        </p:txBody>
      </p:sp>
      <p:sp>
        <p:nvSpPr>
          <p:cNvPr id="5" name="Footer Placeholder 4">
            <a:extLst>
              <a:ext uri="{FF2B5EF4-FFF2-40B4-BE49-F238E27FC236}">
                <a16:creationId xmlns:a16="http://schemas.microsoft.com/office/drawing/2014/main" id="{2085181C-4B45-C976-37D6-A77EF35DDFDD}"/>
              </a:ext>
            </a:extLst>
          </p:cNvPr>
          <p:cNvSpPr>
            <a:spLocks noGrp="1"/>
          </p:cNvSpPr>
          <p:nvPr>
            <p:ph type="ftr" sz="quarter" idx="11"/>
          </p:nvPr>
        </p:nvSpPr>
        <p:spPr>
          <a:xfrm rot="5400000">
            <a:off x="-2237130" y="3661144"/>
            <a:ext cx="5885352" cy="179176"/>
          </a:xfrm>
        </p:spPr>
        <p:txBody>
          <a:bodyPr>
            <a:normAutofit/>
          </a:bodyPr>
          <a:lstStyle/>
          <a:p>
            <a:pPr>
              <a:lnSpc>
                <a:spcPct val="90000"/>
              </a:lnSpc>
              <a:spcAft>
                <a:spcPts val="600"/>
              </a:spcAft>
            </a:pPr>
            <a:r>
              <a:rPr lang="en-US" dirty="0"/>
              <a:t>Allan Barsky - AI</a:t>
            </a:r>
          </a:p>
        </p:txBody>
      </p:sp>
      <p:sp>
        <p:nvSpPr>
          <p:cNvPr id="3" name="Content Placeholder 2">
            <a:extLst>
              <a:ext uri="{FF2B5EF4-FFF2-40B4-BE49-F238E27FC236}">
                <a16:creationId xmlns:a16="http://schemas.microsoft.com/office/drawing/2014/main" id="{5E54377C-5938-8A6C-D66B-B5185F4281CC}"/>
              </a:ext>
            </a:extLst>
          </p:cNvPr>
          <p:cNvSpPr>
            <a:spLocks noGrp="1"/>
          </p:cNvSpPr>
          <p:nvPr>
            <p:ph idx="1"/>
          </p:nvPr>
        </p:nvSpPr>
        <p:spPr>
          <a:xfrm>
            <a:off x="1254543" y="1081738"/>
            <a:ext cx="5010356" cy="4968206"/>
          </a:xfrm>
        </p:spPr>
        <p:txBody>
          <a:bodyPr>
            <a:normAutofit/>
          </a:bodyPr>
          <a:lstStyle/>
          <a:p>
            <a:r>
              <a:rPr lang="en-US" dirty="0">
                <a:hlinkClick r:id="rId6">
                  <a:extLst>
                    <a:ext uri="{A12FA001-AC4F-418D-AE19-62706E023703}">
                      <ahyp:hlinkClr xmlns:ahyp="http://schemas.microsoft.com/office/drawing/2018/hyperlinkcolor" val="tx"/>
                    </a:ext>
                  </a:extLst>
                </a:hlinkClick>
              </a:rPr>
              <a:t>ChatGPT</a:t>
            </a:r>
            <a:endParaRPr lang="en-US" dirty="0"/>
          </a:p>
          <a:p>
            <a:r>
              <a:rPr lang="en-US" dirty="0">
                <a:effectLst/>
                <a:ea typeface="Calibri" panose="020F0502020204030204" pitchFamily="34" charset="0"/>
                <a:hlinkClick r:id="rId7">
                  <a:extLst>
                    <a:ext uri="{A12FA001-AC4F-418D-AE19-62706E023703}">
                      <ahyp:hlinkClr xmlns:ahyp="http://schemas.microsoft.com/office/drawing/2018/hyperlinkcolor" val="tx"/>
                    </a:ext>
                  </a:extLst>
                </a:hlinkClick>
              </a:rPr>
              <a:t>Google Bard</a:t>
            </a:r>
            <a:endParaRPr lang="en-US" dirty="0">
              <a:effectLst/>
              <a:ea typeface="Calibri" panose="020F0502020204030204" pitchFamily="34" charset="0"/>
            </a:endParaRPr>
          </a:p>
          <a:p>
            <a:r>
              <a:rPr lang="en-US" dirty="0">
                <a:effectLst/>
                <a:ea typeface="Calibri" panose="020F0502020204030204" pitchFamily="34" charset="0"/>
                <a:hlinkClick r:id="rId8">
                  <a:extLst>
                    <a:ext uri="{A12FA001-AC4F-418D-AE19-62706E023703}">
                      <ahyp:hlinkClr xmlns:ahyp="http://schemas.microsoft.com/office/drawing/2018/hyperlinkcolor" val="tx"/>
                    </a:ext>
                  </a:extLst>
                </a:hlinkClick>
              </a:rPr>
              <a:t>ChatSpot</a:t>
            </a:r>
            <a:endParaRPr lang="en-US" dirty="0">
              <a:ea typeface="Calibri" panose="020F0502020204030204" pitchFamily="34" charset="0"/>
            </a:endParaRPr>
          </a:p>
          <a:p>
            <a:r>
              <a:rPr lang="en-US" dirty="0">
                <a:effectLst/>
                <a:ea typeface="Calibri" panose="020F0502020204030204" pitchFamily="34" charset="0"/>
                <a:hlinkClick r:id="rId9">
                  <a:extLst>
                    <a:ext uri="{A12FA001-AC4F-418D-AE19-62706E023703}">
                      <ahyp:hlinkClr xmlns:ahyp="http://schemas.microsoft.com/office/drawing/2018/hyperlinkcolor" val="tx"/>
                    </a:ext>
                  </a:extLst>
                </a:hlinkClick>
              </a:rPr>
              <a:t>Bing Chat</a:t>
            </a:r>
            <a:endParaRPr lang="en-US" dirty="0">
              <a:effectLst/>
              <a:ea typeface="Calibri" panose="020F0502020204030204" pitchFamily="34" charset="0"/>
            </a:endParaRPr>
          </a:p>
          <a:p>
            <a:r>
              <a:rPr lang="en-US" dirty="0">
                <a:effectLst/>
                <a:ea typeface="Calibri" panose="020F0502020204030204" pitchFamily="34" charset="0"/>
                <a:hlinkClick r:id="rId10">
                  <a:extLst>
                    <a:ext uri="{A12FA001-AC4F-418D-AE19-62706E023703}">
                      <ahyp:hlinkClr xmlns:ahyp="http://schemas.microsoft.com/office/drawing/2018/hyperlinkcolor" val="tx"/>
                    </a:ext>
                  </a:extLst>
                </a:hlinkClick>
              </a:rPr>
              <a:t>Character.AI</a:t>
            </a:r>
            <a:endParaRPr lang="en-US" dirty="0">
              <a:ea typeface="Calibri" panose="020F0502020204030204" pitchFamily="34" charset="0"/>
            </a:endParaRPr>
          </a:p>
          <a:p>
            <a:r>
              <a:rPr lang="en-US" dirty="0">
                <a:effectLst/>
                <a:ea typeface="Calibri" panose="020F0502020204030204" pitchFamily="34" charset="0"/>
                <a:hlinkClick r:id="rId11">
                  <a:extLst>
                    <a:ext uri="{A12FA001-AC4F-418D-AE19-62706E023703}">
                      <ahyp:hlinkClr xmlns:ahyp="http://schemas.microsoft.com/office/drawing/2018/hyperlinkcolor" val="tx"/>
                    </a:ext>
                  </a:extLst>
                </a:hlinkClick>
              </a:rPr>
              <a:t>Replika</a:t>
            </a:r>
            <a:endParaRPr lang="en-US" dirty="0">
              <a:effectLst/>
              <a:ea typeface="Calibri" panose="020F0502020204030204" pitchFamily="34" charset="0"/>
            </a:endParaRPr>
          </a:p>
          <a:p>
            <a:r>
              <a:rPr lang="en-US" dirty="0">
                <a:hlinkClick r:id="rId12">
                  <a:extLst>
                    <a:ext uri="{A12FA001-AC4F-418D-AE19-62706E023703}">
                      <ahyp:hlinkClr xmlns:ahyp="http://schemas.microsoft.com/office/drawing/2018/hyperlinkcolor" val="tx"/>
                    </a:ext>
                  </a:extLst>
                </a:hlinkClick>
              </a:rPr>
              <a:t>iThenticate</a:t>
            </a:r>
            <a:endParaRPr lang="en-US" dirty="0"/>
          </a:p>
          <a:p>
            <a:r>
              <a:rPr lang="en-US" dirty="0">
                <a:hlinkClick r:id="rId13">
                  <a:extLst>
                    <a:ext uri="{A12FA001-AC4F-418D-AE19-62706E023703}">
                      <ahyp:hlinkClr xmlns:ahyp="http://schemas.microsoft.com/office/drawing/2018/hyperlinkcolor" val="tx"/>
                    </a:ext>
                  </a:extLst>
                </a:hlinkClick>
              </a:rPr>
              <a:t>ExplainPaper</a:t>
            </a:r>
            <a:endParaRPr lang="en-US" dirty="0"/>
          </a:p>
          <a:p>
            <a:r>
              <a:rPr lang="en-US" dirty="0">
                <a:hlinkClick r:id="rId14">
                  <a:extLst>
                    <a:ext uri="{A12FA001-AC4F-418D-AE19-62706E023703}">
                      <ahyp:hlinkClr xmlns:ahyp="http://schemas.microsoft.com/office/drawing/2018/hyperlinkcolor" val="tx"/>
                    </a:ext>
                  </a:extLst>
                </a:hlinkClick>
              </a:rPr>
              <a:t>Quivr</a:t>
            </a:r>
            <a:endParaRPr lang="en-US" dirty="0"/>
          </a:p>
        </p:txBody>
      </p:sp>
      <p:sp>
        <p:nvSpPr>
          <p:cNvPr id="25" name="Rectangle 24">
            <a:extLst>
              <a:ext uri="{FF2B5EF4-FFF2-40B4-BE49-F238E27FC236}">
                <a16:creationId xmlns:a16="http://schemas.microsoft.com/office/drawing/2014/main" id="{78FBE352-03FD-4333-A348-0C7FCF5FE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538" y="641224"/>
            <a:ext cx="3674846" cy="5574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Robot">
            <a:extLst>
              <a:ext uri="{FF2B5EF4-FFF2-40B4-BE49-F238E27FC236}">
                <a16:creationId xmlns:a16="http://schemas.microsoft.com/office/drawing/2014/main" id="{9B7F2B54-6873-18C3-AC1C-72CA957374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93270" y="1907457"/>
            <a:ext cx="3031155" cy="3031155"/>
          </a:xfrm>
          <a:prstGeom prst="rect">
            <a:avLst/>
          </a:prstGeom>
          <a:ln>
            <a:noFill/>
          </a:ln>
        </p:spPr>
      </p:pic>
      <p:sp>
        <p:nvSpPr>
          <p:cNvPr id="27" name="Rectangle 26">
            <a:extLst>
              <a:ext uri="{FF2B5EF4-FFF2-40B4-BE49-F238E27FC236}">
                <a16:creationId xmlns:a16="http://schemas.microsoft.com/office/drawing/2014/main" id="{9C6A91D1-6664-4898-92B7-49F9982CE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319" y="883993"/>
            <a:ext cx="3181057" cy="5078083"/>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44EDEA4-22DE-4070-A5F1-4AEE20A4D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5B0A55D-436F-C414-CB67-49A46B3E4320}"/>
              </a:ext>
            </a:extLst>
          </p:cNvPr>
          <p:cNvSpPr txBox="1"/>
          <p:nvPr/>
        </p:nvSpPr>
        <p:spPr>
          <a:xfrm>
            <a:off x="1112851" y="6161465"/>
            <a:ext cx="5746060" cy="369332"/>
          </a:xfrm>
          <a:prstGeom prst="rect">
            <a:avLst/>
          </a:prstGeom>
          <a:noFill/>
        </p:spPr>
        <p:txBody>
          <a:bodyPr wrap="none" rtlCol="0">
            <a:spAutoFit/>
          </a:bodyPr>
          <a:lstStyle/>
          <a:p>
            <a:r>
              <a:rPr lang="en-US" dirty="0"/>
              <a:t>Other AI uses: driverless cars, Siri/Alexa, Grammarly…</a:t>
            </a:r>
          </a:p>
        </p:txBody>
      </p:sp>
      <p:sp>
        <p:nvSpPr>
          <p:cNvPr id="8" name="TextBox 7">
            <a:extLst>
              <a:ext uri="{FF2B5EF4-FFF2-40B4-BE49-F238E27FC236}">
                <a16:creationId xmlns:a16="http://schemas.microsoft.com/office/drawing/2014/main" id="{9885EC5C-8BE8-C2ED-7585-5083B84EB650}"/>
              </a:ext>
            </a:extLst>
          </p:cNvPr>
          <p:cNvSpPr txBox="1"/>
          <p:nvPr/>
        </p:nvSpPr>
        <p:spPr>
          <a:xfrm>
            <a:off x="3891064" y="1498060"/>
            <a:ext cx="2586462" cy="2585323"/>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17">
                  <a:extLst>
                    <a:ext uri="{A12FA001-AC4F-418D-AE19-62706E023703}">
                      <ahyp:hlinkClr xmlns:ahyp="http://schemas.microsoft.com/office/drawing/2018/hyperlinkcolor" val="tx"/>
                    </a:ext>
                  </a:extLst>
                </a:hlinkClick>
              </a:rPr>
              <a:t>MidJourney (art)</a:t>
            </a:r>
            <a:endParaRPr lang="en-US" dirty="0"/>
          </a:p>
          <a:p>
            <a:endParaRPr lang="en-US" dirty="0"/>
          </a:p>
          <a:p>
            <a:pPr marL="285750" indent="-285750">
              <a:buFont typeface="Arial" panose="020B0604020202020204" pitchFamily="34" charset="0"/>
              <a:buChar char="•"/>
            </a:pPr>
            <a:r>
              <a:rPr lang="en-US" dirty="0">
                <a:hlinkClick r:id="rId18">
                  <a:extLst>
                    <a:ext uri="{A12FA001-AC4F-418D-AE19-62706E023703}">
                      <ahyp:hlinkClr xmlns:ahyp="http://schemas.microsoft.com/office/drawing/2018/hyperlinkcolor" val="tx"/>
                    </a:ext>
                  </a:extLst>
                </a:hlinkClick>
              </a:rPr>
              <a:t>D.ID</a:t>
            </a:r>
            <a:r>
              <a:rPr lang="en-US" dirty="0"/>
              <a:t> (video maker)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19">
                  <a:extLst>
                    <a:ext uri="{A12FA001-AC4F-418D-AE19-62706E023703}">
                      <ahyp:hlinkClr xmlns:ahyp="http://schemas.microsoft.com/office/drawing/2018/hyperlinkcolor" val="tx"/>
                    </a:ext>
                  </a:extLst>
                </a:hlinkClick>
              </a:rPr>
              <a:t>MS ClipChamp </a:t>
            </a:r>
            <a:r>
              <a:rPr lang="en-US" dirty="0"/>
              <a:t>(video)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20">
                  <a:extLst>
                    <a:ext uri="{A12FA001-AC4F-418D-AE19-62706E023703}">
                      <ahyp:hlinkClr xmlns:ahyp="http://schemas.microsoft.com/office/drawing/2018/hyperlinkcolor" val="tx"/>
                    </a:ext>
                  </a:extLst>
                </a:hlinkClick>
              </a:rPr>
              <a:t>Stable Diffusion</a:t>
            </a: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21711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0748FE5-971C-4D3D-9E82-844F9896D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265180ED-82FA-4DB9-977A-EF01472A5B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9" name="Picture 38">
            <a:extLst>
              <a:ext uri="{FF2B5EF4-FFF2-40B4-BE49-F238E27FC236}">
                <a16:creationId xmlns:a16="http://schemas.microsoft.com/office/drawing/2014/main" id="{1770DC71-8434-464C-A23E-E7BC9BC893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1" name="Rectangle 40">
            <a:extLst>
              <a:ext uri="{FF2B5EF4-FFF2-40B4-BE49-F238E27FC236}">
                <a16:creationId xmlns:a16="http://schemas.microsoft.com/office/drawing/2014/main" id="{357561C8-C082-42A2-8092-4FB6D770A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FC43BFC-462D-410C-B3EE-F37EF751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78ACA7-5FCD-C3E8-8BDF-728E77CC56BA}"/>
              </a:ext>
            </a:extLst>
          </p:cNvPr>
          <p:cNvSpPr>
            <a:spLocks noGrp="1"/>
          </p:cNvSpPr>
          <p:nvPr>
            <p:ph type="title"/>
          </p:nvPr>
        </p:nvSpPr>
        <p:spPr>
          <a:xfrm>
            <a:off x="4419106" y="326017"/>
            <a:ext cx="6610662" cy="1077229"/>
          </a:xfrm>
        </p:spPr>
        <p:txBody>
          <a:bodyPr>
            <a:normAutofit fontScale="90000"/>
          </a:bodyPr>
          <a:lstStyle/>
          <a:p>
            <a:pPr algn="l"/>
            <a:r>
              <a:rPr lang="en-US" dirty="0"/>
              <a:t>Futurism: Imagining Futures, Considering Pasts and Possibilities</a:t>
            </a:r>
            <a:br>
              <a:rPr lang="en-US" dirty="0"/>
            </a:br>
            <a:endParaRPr lang="en-US" dirty="0"/>
          </a:p>
        </p:txBody>
      </p:sp>
      <p:pic>
        <p:nvPicPr>
          <p:cNvPr id="12" name="Picture 11" descr="Light trails of traffic at night">
            <a:extLst>
              <a:ext uri="{FF2B5EF4-FFF2-40B4-BE49-F238E27FC236}">
                <a16:creationId xmlns:a16="http://schemas.microsoft.com/office/drawing/2014/main" id="{421A12A9-2468-6612-4C61-B0835F88D09E}"/>
              </a:ext>
            </a:extLst>
          </p:cNvPr>
          <p:cNvPicPr>
            <a:picLocks noChangeAspect="1"/>
          </p:cNvPicPr>
          <p:nvPr/>
        </p:nvPicPr>
        <p:blipFill rotWithShape="1">
          <a:blip r:embed="rId6"/>
          <a:srcRect l="27763" r="42536" b="-2"/>
          <a:stretch/>
        </p:blipFill>
        <p:spPr>
          <a:xfrm>
            <a:off x="1011880" y="227"/>
            <a:ext cx="3051461" cy="6858000"/>
          </a:xfrm>
          <a:prstGeom prst="rect">
            <a:avLst/>
          </a:prstGeom>
          <a:ln w="12700">
            <a:solidFill>
              <a:schemeClr val="tx1"/>
            </a:solidFill>
          </a:ln>
        </p:spPr>
      </p:pic>
      <p:sp>
        <p:nvSpPr>
          <p:cNvPr id="45" name="Rectangle 44">
            <a:extLst>
              <a:ext uri="{FF2B5EF4-FFF2-40B4-BE49-F238E27FC236}">
                <a16:creationId xmlns:a16="http://schemas.microsoft.com/office/drawing/2014/main" id="{DDB9C59E-E311-421C-83D7-D60C5EBE7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8F47A0-20D7-C442-8B97-0C90E14C0915}"/>
              </a:ext>
            </a:extLst>
          </p:cNvPr>
          <p:cNvSpPr>
            <a:spLocks noGrp="1"/>
          </p:cNvSpPr>
          <p:nvPr>
            <p:ph idx="1"/>
          </p:nvPr>
        </p:nvSpPr>
        <p:spPr>
          <a:xfrm>
            <a:off x="4277361" y="1403245"/>
            <a:ext cx="4295139" cy="5128737"/>
          </a:xfrm>
        </p:spPr>
        <p:txBody>
          <a:bodyPr>
            <a:normAutofit fontScale="85000" lnSpcReduction="20000"/>
          </a:bodyPr>
          <a:lstStyle/>
          <a:p>
            <a:pPr marL="6160" indent="0">
              <a:buNone/>
            </a:pPr>
            <a:r>
              <a:rPr lang="en-US" sz="2800" dirty="0"/>
              <a:t>Similes: Is AI like…</a:t>
            </a:r>
          </a:p>
          <a:p>
            <a:r>
              <a:rPr lang="en-US" sz="2800" dirty="0"/>
              <a:t>A horse-drawn carriage?</a:t>
            </a:r>
          </a:p>
          <a:p>
            <a:r>
              <a:rPr lang="en-US" sz="2800" dirty="0"/>
              <a:t>A horseless carriage?</a:t>
            </a:r>
          </a:p>
          <a:p>
            <a:r>
              <a:rPr lang="en-US" sz="2800" dirty="0"/>
              <a:t>A driverless car?</a:t>
            </a:r>
          </a:p>
          <a:p>
            <a:r>
              <a:rPr lang="en-US" sz="2800" dirty="0"/>
              <a:t>Closing barn door after the horse left?</a:t>
            </a:r>
          </a:p>
          <a:p>
            <a:r>
              <a:rPr lang="en-US" sz="2800" dirty="0"/>
              <a:t>Siri and Alexa with SW degrees?</a:t>
            </a:r>
          </a:p>
          <a:p>
            <a:r>
              <a:rPr lang="en-US" sz="2800" dirty="0"/>
              <a:t>Spellcheck and grammar check?</a:t>
            </a:r>
          </a:p>
          <a:p>
            <a:r>
              <a:rPr lang="en-US" sz="2800" dirty="0"/>
              <a:t>Wikipedia?</a:t>
            </a:r>
          </a:p>
        </p:txBody>
      </p:sp>
      <p:sp>
        <p:nvSpPr>
          <p:cNvPr id="47" name="Rectangle 46">
            <a:extLst>
              <a:ext uri="{FF2B5EF4-FFF2-40B4-BE49-F238E27FC236}">
                <a16:creationId xmlns:a16="http://schemas.microsoft.com/office/drawing/2014/main" id="{FF9CCB84-4641-45C1-9C0C-D35DEB9B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13">
            <a:extLst>
              <a:ext uri="{FF2B5EF4-FFF2-40B4-BE49-F238E27FC236}">
                <a16:creationId xmlns:a16="http://schemas.microsoft.com/office/drawing/2014/main" id="{991C3663-16A5-BC38-9EE7-7029D19ED501}"/>
              </a:ext>
            </a:extLst>
          </p:cNvPr>
          <p:cNvSpPr>
            <a:spLocks noGrp="1"/>
          </p:cNvSpPr>
          <p:nvPr>
            <p:ph type="dt" sz="half" idx="10"/>
          </p:nvPr>
        </p:nvSpPr>
        <p:spPr/>
        <p:txBody>
          <a:bodyPr/>
          <a:lstStyle/>
          <a:p>
            <a:fld id="{65529AD2-3525-0549-8A02-52AF3EA7CDB3}" type="datetime1">
              <a:rPr lang="en-US" smtClean="0"/>
              <a:t>10/22/23</a:t>
            </a:fld>
            <a:endParaRPr lang="en-US" dirty="0"/>
          </a:p>
        </p:txBody>
      </p:sp>
      <p:sp>
        <p:nvSpPr>
          <p:cNvPr id="16" name="Footer Placeholder 15">
            <a:extLst>
              <a:ext uri="{FF2B5EF4-FFF2-40B4-BE49-F238E27FC236}">
                <a16:creationId xmlns:a16="http://schemas.microsoft.com/office/drawing/2014/main" id="{59831050-C24C-6D78-8334-13BAFCCBB11D}"/>
              </a:ext>
            </a:extLst>
          </p:cNvPr>
          <p:cNvSpPr>
            <a:spLocks noGrp="1"/>
          </p:cNvSpPr>
          <p:nvPr>
            <p:ph type="ftr" sz="quarter" idx="11"/>
          </p:nvPr>
        </p:nvSpPr>
        <p:spPr/>
        <p:txBody>
          <a:bodyPr/>
          <a:lstStyle/>
          <a:p>
            <a:r>
              <a:rPr lang="en-US" dirty="0"/>
              <a:t>Allan Barsky - AI</a:t>
            </a:r>
          </a:p>
        </p:txBody>
      </p:sp>
      <p:sp>
        <p:nvSpPr>
          <p:cNvPr id="18" name="Slide Number Placeholder 17">
            <a:extLst>
              <a:ext uri="{FF2B5EF4-FFF2-40B4-BE49-F238E27FC236}">
                <a16:creationId xmlns:a16="http://schemas.microsoft.com/office/drawing/2014/main" id="{0DD8BDBD-55BE-11D7-8004-2C399FCA623B}"/>
              </a:ext>
            </a:extLst>
          </p:cNvPr>
          <p:cNvSpPr>
            <a:spLocks noGrp="1"/>
          </p:cNvSpPr>
          <p:nvPr>
            <p:ph type="sldNum" sz="quarter" idx="12"/>
          </p:nvPr>
        </p:nvSpPr>
        <p:spPr/>
        <p:txBody>
          <a:bodyPr/>
          <a:lstStyle/>
          <a:p>
            <a:fld id="{73B850FF-6169-4056-8077-06FFA93A5366}" type="slidenum">
              <a:rPr lang="en-US" smtClean="0"/>
              <a:t>5</a:t>
            </a:fld>
            <a:endParaRPr lang="en-US" dirty="0"/>
          </a:p>
        </p:txBody>
      </p:sp>
      <p:sp>
        <p:nvSpPr>
          <p:cNvPr id="4" name="Content Placeholder 2">
            <a:extLst>
              <a:ext uri="{FF2B5EF4-FFF2-40B4-BE49-F238E27FC236}">
                <a16:creationId xmlns:a16="http://schemas.microsoft.com/office/drawing/2014/main" id="{82449442-B5FD-31F9-4647-339E5D3450EC}"/>
              </a:ext>
            </a:extLst>
          </p:cNvPr>
          <p:cNvSpPr txBox="1">
            <a:spLocks/>
          </p:cNvSpPr>
          <p:nvPr/>
        </p:nvSpPr>
        <p:spPr>
          <a:xfrm>
            <a:off x="8288499" y="1400527"/>
            <a:ext cx="2976250" cy="5128737"/>
          </a:xfrm>
          <a:prstGeom prst="rect">
            <a:avLst/>
          </a:prstGeom>
        </p:spPr>
        <p:txBody>
          <a:bodyPr vert="horz" lIns="91440" tIns="45720" rIns="91440" bIns="45720" rtlCol="0" anchor="ctr">
            <a:normAutofit/>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r>
              <a:rPr lang="en-US" sz="2400" dirty="0"/>
              <a:t>Pandora’s box</a:t>
            </a:r>
          </a:p>
          <a:p>
            <a:r>
              <a:rPr lang="en-US" sz="2400" dirty="0"/>
              <a:t>Fruit from tree of knowledge</a:t>
            </a:r>
          </a:p>
          <a:p>
            <a:r>
              <a:rPr lang="en-US" sz="2400" dirty="0"/>
              <a:t>Prometheus stealing fire from Olympus to give to humans</a:t>
            </a:r>
          </a:p>
          <a:p>
            <a:pPr marL="6160" indent="0">
              <a:buFont typeface="Wingdings" panose="05000000000000000000" pitchFamily="2" charset="2"/>
              <a:buNone/>
            </a:pPr>
            <a:endParaRPr lang="en-US" sz="2800" dirty="0"/>
          </a:p>
        </p:txBody>
      </p:sp>
    </p:spTree>
    <p:extLst>
      <p:ext uri="{BB962C8B-B14F-4D97-AF65-F5344CB8AC3E}">
        <p14:creationId xmlns:p14="http://schemas.microsoft.com/office/powerpoint/2010/main" val="20021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748FE5-971C-4D3D-9E82-844F9896D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65180ED-82FA-4DB9-977A-EF01472A5B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1770DC71-8434-464C-A23E-E7BC9BC893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357561C8-C082-42A2-8092-4FB6D770A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C43BFC-462D-410C-B3EE-F37EF751C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0F23F-392E-7894-3794-3A5F0DD8D6DE}"/>
              </a:ext>
            </a:extLst>
          </p:cNvPr>
          <p:cNvSpPr>
            <a:spLocks noGrp="1"/>
          </p:cNvSpPr>
          <p:nvPr>
            <p:ph type="title"/>
          </p:nvPr>
        </p:nvSpPr>
        <p:spPr>
          <a:xfrm>
            <a:off x="4842710" y="210648"/>
            <a:ext cx="5338372" cy="631000"/>
          </a:xfrm>
        </p:spPr>
        <p:txBody>
          <a:bodyPr>
            <a:normAutofit/>
          </a:bodyPr>
          <a:lstStyle/>
          <a:p>
            <a:pPr algn="l"/>
            <a:r>
              <a:rPr lang="en-US" dirty="0"/>
              <a:t>Challenging Issues re AI</a:t>
            </a:r>
          </a:p>
        </p:txBody>
      </p:sp>
      <p:pic>
        <p:nvPicPr>
          <p:cNvPr id="5" name="Picture 4" descr="Large skydiving group mid-air">
            <a:extLst>
              <a:ext uri="{FF2B5EF4-FFF2-40B4-BE49-F238E27FC236}">
                <a16:creationId xmlns:a16="http://schemas.microsoft.com/office/drawing/2014/main" id="{923A6F9C-D402-AFFD-7E53-EFCFE1A2E2D4}"/>
              </a:ext>
            </a:extLst>
          </p:cNvPr>
          <p:cNvPicPr>
            <a:picLocks noChangeAspect="1"/>
          </p:cNvPicPr>
          <p:nvPr/>
        </p:nvPicPr>
        <p:blipFill rotWithShape="1">
          <a:blip r:embed="rId6"/>
          <a:srcRect l="35789" r="34622"/>
          <a:stretch/>
        </p:blipFill>
        <p:spPr>
          <a:xfrm>
            <a:off x="1011880" y="227"/>
            <a:ext cx="3051461" cy="6858000"/>
          </a:xfrm>
          <a:prstGeom prst="rect">
            <a:avLst/>
          </a:prstGeom>
          <a:ln w="12700">
            <a:solidFill>
              <a:schemeClr val="tx1"/>
            </a:solidFill>
          </a:ln>
        </p:spPr>
      </p:pic>
      <p:sp>
        <p:nvSpPr>
          <p:cNvPr id="19" name="Rectangle 18">
            <a:extLst>
              <a:ext uri="{FF2B5EF4-FFF2-40B4-BE49-F238E27FC236}">
                <a16:creationId xmlns:a16="http://schemas.microsoft.com/office/drawing/2014/main" id="{DDB9C59E-E311-421C-83D7-D60C5EBE7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1DD3254-5810-BB57-D29E-8D91F1298554}"/>
              </a:ext>
            </a:extLst>
          </p:cNvPr>
          <p:cNvSpPr>
            <a:spLocks noGrp="1"/>
          </p:cNvSpPr>
          <p:nvPr>
            <p:ph idx="1"/>
          </p:nvPr>
        </p:nvSpPr>
        <p:spPr>
          <a:xfrm>
            <a:off x="4243754" y="715108"/>
            <a:ext cx="6986204" cy="5655713"/>
          </a:xfrm>
        </p:spPr>
        <p:txBody>
          <a:bodyPr>
            <a:normAutofit/>
          </a:bodyPr>
          <a:lstStyle/>
          <a:p>
            <a:r>
              <a:rPr lang="en-US" sz="2400" dirty="0"/>
              <a:t>Institutionally – Not prepared? No parachute? Not sure if they’ll work?</a:t>
            </a:r>
          </a:p>
          <a:p>
            <a:r>
              <a:rPr lang="en-US" sz="2400" dirty="0"/>
              <a:t>AI keeps changing</a:t>
            </a:r>
          </a:p>
          <a:p>
            <a:r>
              <a:rPr lang="en-US" sz="2400" dirty="0"/>
              <a:t>AI detectors – false positives, false negatives</a:t>
            </a:r>
          </a:p>
          <a:p>
            <a:r>
              <a:rPr lang="en-US" sz="2400" dirty="0"/>
              <a:t>Too soon for strict universal policies</a:t>
            </a:r>
          </a:p>
          <a:p>
            <a:r>
              <a:rPr lang="en-US" sz="2400" dirty="0"/>
              <a:t>Academic freedom</a:t>
            </a:r>
          </a:p>
          <a:p>
            <a:r>
              <a:rPr lang="en-US" sz="2400" dirty="0"/>
              <a:t>Gap between what some professors know and what some students are doing with AI</a:t>
            </a:r>
          </a:p>
          <a:p>
            <a:r>
              <a:rPr lang="en-US" sz="2400" dirty="0"/>
              <a:t>Role: I’m here to educate, not to police (aspirational ethics vs. baseline)</a:t>
            </a:r>
          </a:p>
        </p:txBody>
      </p:sp>
      <p:sp>
        <p:nvSpPr>
          <p:cNvPr id="21" name="Rectangle 20">
            <a:extLst>
              <a:ext uri="{FF2B5EF4-FFF2-40B4-BE49-F238E27FC236}">
                <a16:creationId xmlns:a16="http://schemas.microsoft.com/office/drawing/2014/main" id="{FF9CCB84-4641-45C1-9C0C-D35DEB9B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C70A8F1-26F4-FB51-E0D7-AF5F74F9241F}"/>
              </a:ext>
            </a:extLst>
          </p:cNvPr>
          <p:cNvSpPr>
            <a:spLocks noGrp="1"/>
          </p:cNvSpPr>
          <p:nvPr>
            <p:ph type="dt" sz="half" idx="10"/>
          </p:nvPr>
        </p:nvSpPr>
        <p:spPr/>
        <p:txBody>
          <a:bodyPr/>
          <a:lstStyle/>
          <a:p>
            <a:fld id="{27BA521D-0375-FE4E-9403-DD6023507958}" type="datetime1">
              <a:rPr lang="en-US" smtClean="0"/>
              <a:t>10/22/23</a:t>
            </a:fld>
            <a:endParaRPr lang="en-US" dirty="0"/>
          </a:p>
        </p:txBody>
      </p:sp>
      <p:sp>
        <p:nvSpPr>
          <p:cNvPr id="6" name="Footer Placeholder 5">
            <a:extLst>
              <a:ext uri="{FF2B5EF4-FFF2-40B4-BE49-F238E27FC236}">
                <a16:creationId xmlns:a16="http://schemas.microsoft.com/office/drawing/2014/main" id="{ADD67C16-CA17-613B-8841-807C04CC5C7C}"/>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FF4A403F-3AD3-88BA-A0FE-7AEF6B1FF6AF}"/>
              </a:ext>
            </a:extLst>
          </p:cNvPr>
          <p:cNvSpPr>
            <a:spLocks noGrp="1"/>
          </p:cNvSpPr>
          <p:nvPr>
            <p:ph type="sldNum" sz="quarter" idx="12"/>
          </p:nvPr>
        </p:nvSpPr>
        <p:spPr/>
        <p:txBody>
          <a:bodyPr/>
          <a:lstStyle/>
          <a:p>
            <a:fld id="{73B850FF-6169-4056-8077-06FFA93A5366}" type="slidenum">
              <a:rPr lang="en-US" smtClean="0"/>
              <a:t>6</a:t>
            </a:fld>
            <a:endParaRPr lang="en-US" dirty="0"/>
          </a:p>
        </p:txBody>
      </p:sp>
    </p:spTree>
    <p:extLst>
      <p:ext uri="{BB962C8B-B14F-4D97-AF65-F5344CB8AC3E}">
        <p14:creationId xmlns:p14="http://schemas.microsoft.com/office/powerpoint/2010/main" val="37298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hite bulbs with a yellow one standing out">
            <a:extLst>
              <a:ext uri="{FF2B5EF4-FFF2-40B4-BE49-F238E27FC236}">
                <a16:creationId xmlns:a16="http://schemas.microsoft.com/office/drawing/2014/main" id="{CAC71A76-9FC8-8536-BE1D-20F01EB5B0F3}"/>
              </a:ext>
            </a:extLst>
          </p:cNvPr>
          <p:cNvPicPr>
            <a:picLocks noChangeAspect="1"/>
          </p:cNvPicPr>
          <p:nvPr/>
        </p:nvPicPr>
        <p:blipFill rotWithShape="1">
          <a:blip r:embed="rId4"/>
          <a:srcRect r="-1" b="15728"/>
          <a:stretch/>
        </p:blipFill>
        <p:spPr>
          <a:xfrm>
            <a:off x="20" y="227"/>
            <a:ext cx="12191675" cy="6858000"/>
          </a:xfrm>
          <a:prstGeom prst="rect">
            <a:avLst/>
          </a:prstGeom>
        </p:spPr>
      </p:pic>
      <p:pic>
        <p:nvPicPr>
          <p:cNvPr id="11" name="Picture 10">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A168BF-7647-4C32-32D1-A6F638707129}"/>
              </a:ext>
            </a:extLst>
          </p:cNvPr>
          <p:cNvSpPr>
            <a:spLocks noGrp="1"/>
          </p:cNvSpPr>
          <p:nvPr>
            <p:ph type="title"/>
          </p:nvPr>
        </p:nvSpPr>
        <p:spPr>
          <a:xfrm rot="16200000">
            <a:off x="-2060445" y="3231719"/>
            <a:ext cx="5085062" cy="639323"/>
          </a:xfrm>
        </p:spPr>
        <p:txBody>
          <a:bodyPr>
            <a:normAutofit/>
          </a:bodyPr>
          <a:lstStyle/>
          <a:p>
            <a:pPr algn="ctr"/>
            <a:r>
              <a:rPr lang="en-US" sz="2600" dirty="0"/>
              <a:t>Implications for Education</a:t>
            </a:r>
          </a:p>
        </p:txBody>
      </p:sp>
      <p:sp>
        <p:nvSpPr>
          <p:cNvPr id="3" name="Content Placeholder 2">
            <a:extLst>
              <a:ext uri="{FF2B5EF4-FFF2-40B4-BE49-F238E27FC236}">
                <a16:creationId xmlns:a16="http://schemas.microsoft.com/office/drawing/2014/main" id="{F2944A2B-2F4D-6DCE-E702-ECEAE017E079}"/>
              </a:ext>
            </a:extLst>
          </p:cNvPr>
          <p:cNvSpPr>
            <a:spLocks noGrp="1"/>
          </p:cNvSpPr>
          <p:nvPr>
            <p:ph idx="1"/>
          </p:nvPr>
        </p:nvSpPr>
        <p:spPr>
          <a:xfrm>
            <a:off x="1051123" y="463463"/>
            <a:ext cx="4339046" cy="6087649"/>
          </a:xfrm>
        </p:spPr>
        <p:txBody>
          <a:bodyPr>
            <a:normAutofit lnSpcReduction="10000"/>
          </a:bodyPr>
          <a:lstStyle/>
          <a:p>
            <a:pPr>
              <a:lnSpc>
                <a:spcPct val="110000"/>
              </a:lnSpc>
            </a:pPr>
            <a:r>
              <a:rPr lang="en-US" sz="2400" dirty="0"/>
              <a:t>What competencies?</a:t>
            </a:r>
          </a:p>
          <a:p>
            <a:pPr>
              <a:lnSpc>
                <a:spcPct val="110000"/>
              </a:lnSpc>
            </a:pPr>
            <a:r>
              <a:rPr lang="en-US" sz="2400" dirty="0"/>
              <a:t>How to ensure students are learning these competencies?</a:t>
            </a:r>
          </a:p>
          <a:p>
            <a:pPr>
              <a:lnSpc>
                <a:spcPct val="110000"/>
              </a:lnSpc>
            </a:pPr>
            <a:r>
              <a:rPr lang="en-US" sz="2400" dirty="0"/>
              <a:t>Instructional design</a:t>
            </a:r>
          </a:p>
          <a:p>
            <a:pPr>
              <a:lnSpc>
                <a:spcPct val="110000"/>
              </a:lnSpc>
            </a:pPr>
            <a:r>
              <a:rPr lang="en-US" sz="2400" dirty="0"/>
              <a:t>Evaluation</a:t>
            </a:r>
          </a:p>
          <a:p>
            <a:pPr>
              <a:lnSpc>
                <a:spcPct val="110000"/>
              </a:lnSpc>
            </a:pPr>
            <a:r>
              <a:rPr lang="en-US" sz="2400" dirty="0"/>
              <a:t>Inspiring vs. Policing </a:t>
            </a:r>
          </a:p>
          <a:p>
            <a:pPr>
              <a:lnSpc>
                <a:spcPct val="110000"/>
              </a:lnSpc>
            </a:pPr>
            <a:r>
              <a:rPr lang="en-US" sz="2400" dirty="0"/>
              <a:t>What types of AI?</a:t>
            </a:r>
          </a:p>
          <a:p>
            <a:pPr>
              <a:lnSpc>
                <a:spcPct val="110000"/>
              </a:lnSpc>
            </a:pPr>
            <a:r>
              <a:rPr lang="en-US" sz="2400" dirty="0"/>
              <a:t>Ethical use: accountability, plagiarism, honesty and integrity</a:t>
            </a:r>
          </a:p>
          <a:p>
            <a:pPr>
              <a:lnSpc>
                <a:spcPct val="110000"/>
              </a:lnSpc>
            </a:pPr>
            <a:r>
              <a:rPr lang="en-US" sz="2400" dirty="0"/>
              <a:t>Identifying “hallucinations” or lack of “alignment”</a:t>
            </a:r>
          </a:p>
        </p:txBody>
      </p:sp>
      <p:sp>
        <p:nvSpPr>
          <p:cNvPr id="21" name="Rectangle 20">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8E4B0C0-A757-D8EA-88D9-C7D9672C5F3E}"/>
              </a:ext>
            </a:extLst>
          </p:cNvPr>
          <p:cNvSpPr>
            <a:spLocks noGrp="1"/>
          </p:cNvSpPr>
          <p:nvPr>
            <p:ph type="dt" sz="half" idx="10"/>
          </p:nvPr>
        </p:nvSpPr>
        <p:spPr/>
        <p:txBody>
          <a:bodyPr/>
          <a:lstStyle/>
          <a:p>
            <a:fld id="{0E227AEB-1699-CD4B-BA0E-7CD271ED7BF6}" type="datetime1">
              <a:rPr lang="en-US" smtClean="0"/>
              <a:t>10/22/23</a:t>
            </a:fld>
            <a:endParaRPr lang="en-US" dirty="0"/>
          </a:p>
        </p:txBody>
      </p:sp>
      <p:sp>
        <p:nvSpPr>
          <p:cNvPr id="6" name="Footer Placeholder 5">
            <a:extLst>
              <a:ext uri="{FF2B5EF4-FFF2-40B4-BE49-F238E27FC236}">
                <a16:creationId xmlns:a16="http://schemas.microsoft.com/office/drawing/2014/main" id="{7DCA0327-8BB0-DBD2-F0B1-74E8272A6DE2}"/>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0046538A-4191-9867-9426-46704EDC42A9}"/>
              </a:ext>
            </a:extLst>
          </p:cNvPr>
          <p:cNvSpPr>
            <a:spLocks noGrp="1"/>
          </p:cNvSpPr>
          <p:nvPr>
            <p:ph type="sldNum" sz="quarter" idx="12"/>
          </p:nvPr>
        </p:nvSpPr>
        <p:spPr/>
        <p:txBody>
          <a:bodyPr/>
          <a:lstStyle/>
          <a:p>
            <a:fld id="{73B850FF-6169-4056-8077-06FFA93A5366}" type="slidenum">
              <a:rPr lang="en-US" smtClean="0"/>
              <a:t>7</a:t>
            </a:fld>
            <a:endParaRPr lang="en-US" dirty="0"/>
          </a:p>
        </p:txBody>
      </p:sp>
      <p:sp>
        <p:nvSpPr>
          <p:cNvPr id="8" name="TextBox 7">
            <a:extLst>
              <a:ext uri="{FF2B5EF4-FFF2-40B4-BE49-F238E27FC236}">
                <a16:creationId xmlns:a16="http://schemas.microsoft.com/office/drawing/2014/main" id="{B7307320-7C1A-4D47-8AD6-79D6644F3A23}"/>
              </a:ext>
            </a:extLst>
          </p:cNvPr>
          <p:cNvSpPr txBox="1"/>
          <p:nvPr/>
        </p:nvSpPr>
        <p:spPr>
          <a:xfrm>
            <a:off x="9413631" y="2836985"/>
            <a:ext cx="2473569" cy="3416320"/>
          </a:xfrm>
          <a:prstGeom prst="rect">
            <a:avLst/>
          </a:prstGeom>
          <a:noFill/>
        </p:spPr>
        <p:txBody>
          <a:bodyPr wrap="square" rtlCol="0">
            <a:spAutoFit/>
          </a:bodyPr>
          <a:lstStyle/>
          <a:p>
            <a:r>
              <a:rPr lang="en-US" b="1" dirty="0"/>
              <a:t>Potential Bias:</a:t>
            </a:r>
          </a:p>
          <a:p>
            <a:r>
              <a:rPr lang="en-US" dirty="0"/>
              <a:t>Am I more likely to suspect or accuse certain students of “cheating” with AI because English is their second language, their written work sounds very different from how they present in class, or….? </a:t>
            </a:r>
          </a:p>
        </p:txBody>
      </p:sp>
    </p:spTree>
    <p:extLst>
      <p:ext uri="{BB962C8B-B14F-4D97-AF65-F5344CB8AC3E}">
        <p14:creationId xmlns:p14="http://schemas.microsoft.com/office/powerpoint/2010/main" val="4161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798D-540B-22AD-6107-D06517A54190}"/>
              </a:ext>
            </a:extLst>
          </p:cNvPr>
          <p:cNvSpPr>
            <a:spLocks noGrp="1"/>
          </p:cNvSpPr>
          <p:nvPr>
            <p:ph type="title"/>
          </p:nvPr>
        </p:nvSpPr>
        <p:spPr>
          <a:xfrm>
            <a:off x="2611808" y="808057"/>
            <a:ext cx="7958331" cy="677844"/>
          </a:xfrm>
        </p:spPr>
        <p:txBody>
          <a:bodyPr/>
          <a:lstStyle/>
          <a:p>
            <a:pPr algn="l"/>
            <a:r>
              <a:rPr lang="en-US" dirty="0"/>
              <a:t>Examples of AI in Practice</a:t>
            </a:r>
          </a:p>
        </p:txBody>
      </p:sp>
      <p:sp>
        <p:nvSpPr>
          <p:cNvPr id="3" name="Content Placeholder 2">
            <a:extLst>
              <a:ext uri="{FF2B5EF4-FFF2-40B4-BE49-F238E27FC236}">
                <a16:creationId xmlns:a16="http://schemas.microsoft.com/office/drawing/2014/main" id="{579AE983-3AD4-066B-6ECB-E68115F9B327}"/>
              </a:ext>
            </a:extLst>
          </p:cNvPr>
          <p:cNvSpPr>
            <a:spLocks noGrp="1"/>
          </p:cNvSpPr>
          <p:nvPr>
            <p:ph idx="1"/>
          </p:nvPr>
        </p:nvSpPr>
        <p:spPr>
          <a:xfrm>
            <a:off x="1397000" y="1638300"/>
            <a:ext cx="9601200" cy="4851400"/>
          </a:xfrm>
        </p:spPr>
        <p:txBody>
          <a:bodyPr/>
          <a:lstStyle/>
          <a:p>
            <a:r>
              <a:rPr lang="en-US" dirty="0"/>
              <a:t>AI to screen for Suicide/Homicide risks (attending to changes in voice, facial expression, words)</a:t>
            </a:r>
          </a:p>
          <a:p>
            <a:r>
              <a:rPr lang="en-US" dirty="0"/>
              <a:t>“Homework” between sessions (supplement)</a:t>
            </a:r>
          </a:p>
          <a:p>
            <a:r>
              <a:rPr lang="en-US" dirty="0"/>
              <a:t>Record keeping</a:t>
            </a:r>
          </a:p>
          <a:p>
            <a:r>
              <a:rPr lang="en-US" dirty="0"/>
              <a:t>Personalized treatment planning and monitoring</a:t>
            </a:r>
          </a:p>
          <a:p>
            <a:r>
              <a:rPr lang="en-US" dirty="0"/>
              <a:t>Draft versions of materials (“Give me a paragraph on…”)</a:t>
            </a:r>
          </a:p>
          <a:p>
            <a:r>
              <a:rPr lang="en-US" dirty="0"/>
              <a:t>Translation to different languages</a:t>
            </a:r>
          </a:p>
          <a:p>
            <a:r>
              <a:rPr lang="en-US" dirty="0"/>
              <a:t>Video instructions (informed consent, change gender/voice…)</a:t>
            </a:r>
          </a:p>
          <a:p>
            <a:endParaRPr lang="en-US" dirty="0"/>
          </a:p>
        </p:txBody>
      </p:sp>
      <p:sp>
        <p:nvSpPr>
          <p:cNvPr id="4" name="Date Placeholder 3">
            <a:extLst>
              <a:ext uri="{FF2B5EF4-FFF2-40B4-BE49-F238E27FC236}">
                <a16:creationId xmlns:a16="http://schemas.microsoft.com/office/drawing/2014/main" id="{AAB7183B-4988-45F6-FAE2-ACF58FC3BE3D}"/>
              </a:ext>
            </a:extLst>
          </p:cNvPr>
          <p:cNvSpPr>
            <a:spLocks noGrp="1"/>
          </p:cNvSpPr>
          <p:nvPr>
            <p:ph type="dt" sz="half" idx="10"/>
          </p:nvPr>
        </p:nvSpPr>
        <p:spPr/>
        <p:txBody>
          <a:bodyPr/>
          <a:lstStyle/>
          <a:p>
            <a:fld id="{2115ACF6-7307-4C43-8D54-3C5E157FDCFF}" type="datetime1">
              <a:rPr lang="en-US" smtClean="0"/>
              <a:t>10/22/23</a:t>
            </a:fld>
            <a:endParaRPr lang="en-US" dirty="0"/>
          </a:p>
        </p:txBody>
      </p:sp>
      <p:sp>
        <p:nvSpPr>
          <p:cNvPr id="5" name="Footer Placeholder 4">
            <a:extLst>
              <a:ext uri="{FF2B5EF4-FFF2-40B4-BE49-F238E27FC236}">
                <a16:creationId xmlns:a16="http://schemas.microsoft.com/office/drawing/2014/main" id="{329AF15B-F8A4-7EC4-5728-D935963D29EE}"/>
              </a:ext>
            </a:extLst>
          </p:cNvPr>
          <p:cNvSpPr>
            <a:spLocks noGrp="1"/>
          </p:cNvSpPr>
          <p:nvPr>
            <p:ph type="ftr" sz="quarter" idx="11"/>
          </p:nvPr>
        </p:nvSpPr>
        <p:spPr/>
        <p:txBody>
          <a:bodyPr/>
          <a:lstStyle/>
          <a:p>
            <a:r>
              <a:rPr lang="en-US"/>
              <a:t>Allan Barsky - AI</a:t>
            </a:r>
            <a:endParaRPr lang="en-US" dirty="0"/>
          </a:p>
        </p:txBody>
      </p:sp>
      <p:sp>
        <p:nvSpPr>
          <p:cNvPr id="6" name="Slide Number Placeholder 5">
            <a:extLst>
              <a:ext uri="{FF2B5EF4-FFF2-40B4-BE49-F238E27FC236}">
                <a16:creationId xmlns:a16="http://schemas.microsoft.com/office/drawing/2014/main" id="{CC4AFE96-BF6A-0C5D-3940-28B2D3B5B57D}"/>
              </a:ext>
            </a:extLst>
          </p:cNvPr>
          <p:cNvSpPr>
            <a:spLocks noGrp="1"/>
          </p:cNvSpPr>
          <p:nvPr>
            <p:ph type="sldNum" sz="quarter" idx="12"/>
          </p:nvPr>
        </p:nvSpPr>
        <p:spPr/>
        <p:txBody>
          <a:bodyPr/>
          <a:lstStyle/>
          <a:p>
            <a:fld id="{73B850FF-6169-4056-8077-06FFA93A5366}" type="slidenum">
              <a:rPr lang="en-US" smtClean="0"/>
              <a:t>8</a:t>
            </a:fld>
            <a:endParaRPr lang="en-US" dirty="0"/>
          </a:p>
        </p:txBody>
      </p:sp>
    </p:spTree>
    <p:extLst>
      <p:ext uri="{BB962C8B-B14F-4D97-AF65-F5344CB8AC3E}">
        <p14:creationId xmlns:p14="http://schemas.microsoft.com/office/powerpoint/2010/main" val="378722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AADFB1-A9D8-4319-BAC8-6B3FD36BF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17C5FC5-1BC6-470E-A163-7EE80D227E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48316889-BCD7-49B5-89BD-4FC1D29F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3E12F873-5B9B-482F-9FB3-6355C4F3B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F245259-4364-4D53-AC48-3E893885A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BD274D-81B5-73C1-F64A-A657D0FD5159}"/>
              </a:ext>
            </a:extLst>
          </p:cNvPr>
          <p:cNvSpPr>
            <a:spLocks noGrp="1"/>
          </p:cNvSpPr>
          <p:nvPr>
            <p:ph type="title"/>
          </p:nvPr>
        </p:nvSpPr>
        <p:spPr>
          <a:xfrm>
            <a:off x="5885887" y="211593"/>
            <a:ext cx="4203364" cy="1077229"/>
          </a:xfrm>
        </p:spPr>
        <p:txBody>
          <a:bodyPr>
            <a:normAutofit/>
          </a:bodyPr>
          <a:lstStyle/>
          <a:p>
            <a:pPr algn="l"/>
            <a:r>
              <a:rPr lang="en-US" dirty="0"/>
              <a:t>Implications for Practice</a:t>
            </a:r>
          </a:p>
        </p:txBody>
      </p:sp>
      <p:pic>
        <p:nvPicPr>
          <p:cNvPr id="5" name="Picture 4" descr="Light bulb on yellow background with sketched light beams and cord">
            <a:extLst>
              <a:ext uri="{FF2B5EF4-FFF2-40B4-BE49-F238E27FC236}">
                <a16:creationId xmlns:a16="http://schemas.microsoft.com/office/drawing/2014/main" id="{88B1369B-1DE1-23F6-96E8-9ECAFD951DB3}"/>
              </a:ext>
            </a:extLst>
          </p:cNvPr>
          <p:cNvPicPr>
            <a:picLocks noChangeAspect="1"/>
          </p:cNvPicPr>
          <p:nvPr/>
        </p:nvPicPr>
        <p:blipFill rotWithShape="1">
          <a:blip r:embed="rId6"/>
          <a:srcRect l="52292" r="8034"/>
          <a:stretch/>
        </p:blipFill>
        <p:spPr>
          <a:xfrm>
            <a:off x="1005401" y="227"/>
            <a:ext cx="4424045" cy="6858000"/>
          </a:xfrm>
          <a:prstGeom prst="rect">
            <a:avLst/>
          </a:prstGeom>
          <a:ln w="12700">
            <a:solidFill>
              <a:schemeClr val="tx1"/>
            </a:solidFill>
          </a:ln>
        </p:spPr>
      </p:pic>
      <p:sp>
        <p:nvSpPr>
          <p:cNvPr id="19" name="Rectangle 18">
            <a:extLst>
              <a:ext uri="{FF2B5EF4-FFF2-40B4-BE49-F238E27FC236}">
                <a16:creationId xmlns:a16="http://schemas.microsoft.com/office/drawing/2014/main" id="{3B9C7619-9AF0-4D6F-B2E3-21032A5C3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3C6480B-D9EF-6FB0-0C61-67C446AD4B83}"/>
              </a:ext>
            </a:extLst>
          </p:cNvPr>
          <p:cNvSpPr>
            <a:spLocks noGrp="1"/>
          </p:cNvSpPr>
          <p:nvPr>
            <p:ph idx="1"/>
          </p:nvPr>
        </p:nvSpPr>
        <p:spPr>
          <a:xfrm>
            <a:off x="5686816" y="1290181"/>
            <a:ext cx="5497651" cy="5158089"/>
          </a:xfrm>
        </p:spPr>
        <p:txBody>
          <a:bodyPr>
            <a:normAutofit/>
          </a:bodyPr>
          <a:lstStyle/>
          <a:p>
            <a:pPr>
              <a:lnSpc>
                <a:spcPct val="110000"/>
              </a:lnSpc>
            </a:pPr>
            <a:r>
              <a:rPr lang="en-US" dirty="0"/>
              <a:t>“Prudent practice” vs. “Malpractice”</a:t>
            </a:r>
          </a:p>
          <a:p>
            <a:pPr>
              <a:lnSpc>
                <a:spcPct val="110000"/>
              </a:lnSpc>
            </a:pPr>
            <a:r>
              <a:rPr lang="en-US" dirty="0"/>
              <a:t>Early adopters vs. later adopters and abstainers</a:t>
            </a:r>
          </a:p>
          <a:p>
            <a:pPr>
              <a:lnSpc>
                <a:spcPct val="110000"/>
              </a:lnSpc>
            </a:pPr>
            <a:r>
              <a:rPr lang="en-US" dirty="0"/>
              <a:t>“Agency expectations” vs. “Student/practitioner competencies”</a:t>
            </a:r>
          </a:p>
          <a:p>
            <a:pPr>
              <a:lnSpc>
                <a:spcPct val="110000"/>
              </a:lnSpc>
            </a:pPr>
            <a:r>
              <a:rPr lang="en-US" dirty="0"/>
              <a:t>Ethics and effectiveness of AI</a:t>
            </a:r>
          </a:p>
          <a:p>
            <a:pPr>
              <a:lnSpc>
                <a:spcPct val="110000"/>
              </a:lnSpc>
            </a:pPr>
            <a:r>
              <a:rPr lang="en-US" dirty="0"/>
              <a:t>Jobs lost, jobs gained (“prompt engineers”)</a:t>
            </a:r>
          </a:p>
          <a:p>
            <a:pPr>
              <a:lnSpc>
                <a:spcPct val="110000"/>
              </a:lnSpc>
            </a:pPr>
            <a:r>
              <a:rPr lang="en-US" dirty="0"/>
              <a:t>Managing risks</a:t>
            </a:r>
          </a:p>
          <a:p>
            <a:pPr>
              <a:lnSpc>
                <a:spcPct val="110000"/>
              </a:lnSpc>
            </a:pPr>
            <a:r>
              <a:rPr lang="en-US" dirty="0"/>
              <a:t>Importance of human relationships</a:t>
            </a:r>
          </a:p>
          <a:p>
            <a:pPr>
              <a:lnSpc>
                <a:spcPct val="110000"/>
              </a:lnSpc>
            </a:pPr>
            <a:r>
              <a:rPr lang="en-US" dirty="0"/>
              <a:t>Learning from prior innovations in technology: What did SW do well? Not so well?</a:t>
            </a:r>
          </a:p>
        </p:txBody>
      </p:sp>
      <p:sp>
        <p:nvSpPr>
          <p:cNvPr id="21" name="Rectangle 20">
            <a:extLst>
              <a:ext uri="{FF2B5EF4-FFF2-40B4-BE49-F238E27FC236}">
                <a16:creationId xmlns:a16="http://schemas.microsoft.com/office/drawing/2014/main" id="{BAFBE0AC-23B1-4352-95D2-C71EB6D15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5C91C82A-1B57-D2E7-F476-743BF8ACA73E}"/>
              </a:ext>
            </a:extLst>
          </p:cNvPr>
          <p:cNvSpPr>
            <a:spLocks noGrp="1"/>
          </p:cNvSpPr>
          <p:nvPr>
            <p:ph type="dt" sz="half" idx="10"/>
          </p:nvPr>
        </p:nvSpPr>
        <p:spPr/>
        <p:txBody>
          <a:bodyPr/>
          <a:lstStyle/>
          <a:p>
            <a:fld id="{F5A2A180-A77D-7646-BAB1-E8C5D2B7D4BE}" type="datetime1">
              <a:rPr lang="en-US" smtClean="0"/>
              <a:t>10/22/23</a:t>
            </a:fld>
            <a:endParaRPr lang="en-US" dirty="0"/>
          </a:p>
        </p:txBody>
      </p:sp>
      <p:sp>
        <p:nvSpPr>
          <p:cNvPr id="6" name="Footer Placeholder 5">
            <a:extLst>
              <a:ext uri="{FF2B5EF4-FFF2-40B4-BE49-F238E27FC236}">
                <a16:creationId xmlns:a16="http://schemas.microsoft.com/office/drawing/2014/main" id="{7826128B-5568-0284-25A5-CB83AA4605FC}"/>
              </a:ext>
            </a:extLst>
          </p:cNvPr>
          <p:cNvSpPr>
            <a:spLocks noGrp="1"/>
          </p:cNvSpPr>
          <p:nvPr>
            <p:ph type="ftr" sz="quarter" idx="11"/>
          </p:nvPr>
        </p:nvSpPr>
        <p:spPr/>
        <p:txBody>
          <a:bodyPr/>
          <a:lstStyle/>
          <a:p>
            <a:r>
              <a:rPr lang="en-US" dirty="0"/>
              <a:t>Allan Barsky - AI</a:t>
            </a:r>
          </a:p>
        </p:txBody>
      </p:sp>
      <p:sp>
        <p:nvSpPr>
          <p:cNvPr id="7" name="Slide Number Placeholder 6">
            <a:extLst>
              <a:ext uri="{FF2B5EF4-FFF2-40B4-BE49-F238E27FC236}">
                <a16:creationId xmlns:a16="http://schemas.microsoft.com/office/drawing/2014/main" id="{86731D5A-AB04-9B41-8979-4DC5DFF96958}"/>
              </a:ext>
            </a:extLst>
          </p:cNvPr>
          <p:cNvSpPr>
            <a:spLocks noGrp="1"/>
          </p:cNvSpPr>
          <p:nvPr>
            <p:ph type="sldNum" sz="quarter" idx="12"/>
          </p:nvPr>
        </p:nvSpPr>
        <p:spPr/>
        <p:txBody>
          <a:bodyPr/>
          <a:lstStyle/>
          <a:p>
            <a:fld id="{73B850FF-6169-4056-8077-06FFA93A5366}" type="slidenum">
              <a:rPr lang="en-US" smtClean="0"/>
              <a:t>9</a:t>
            </a:fld>
            <a:endParaRPr lang="en-US" dirty="0"/>
          </a:p>
        </p:txBody>
      </p:sp>
    </p:spTree>
    <p:extLst>
      <p:ext uri="{BB962C8B-B14F-4D97-AF65-F5344CB8AC3E}">
        <p14:creationId xmlns:p14="http://schemas.microsoft.com/office/powerpoint/2010/main" val="202878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{104A2434-F58A-7D4D-A0AF-1F77193A2416}tf16401378</Template>
  <TotalTime>9858</TotalTime>
  <Words>3114</Words>
  <Application>Microsoft Macintosh PowerPoint</Application>
  <PresentationFormat>Widescreen</PresentationFormat>
  <Paragraphs>291</Paragraphs>
  <Slides>17</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Amazon Ember</vt:lpstr>
      <vt:lpstr>Aptos</vt:lpstr>
      <vt:lpstr>Arial</vt:lpstr>
      <vt:lpstr>Calibri</vt:lpstr>
      <vt:lpstr>Calibri Light</vt:lpstr>
      <vt:lpstr>Heuristica</vt:lpstr>
      <vt:lpstr>MS Shell Dlg 2</vt:lpstr>
      <vt:lpstr>Segoe UI</vt:lpstr>
      <vt:lpstr>Symbol</vt:lpstr>
      <vt:lpstr>Times New Roman</vt:lpstr>
      <vt:lpstr>Wingdings</vt:lpstr>
      <vt:lpstr>Wingdings 3</vt:lpstr>
      <vt:lpstr>Madison</vt:lpstr>
      <vt:lpstr>Embracing Artificial Intelligence in Social Work Education: Implications of AI in Practice and Ethics</vt:lpstr>
      <vt:lpstr>Introduction</vt:lpstr>
      <vt:lpstr>What is AI?</vt:lpstr>
      <vt:lpstr>Examples of AI Programs</vt:lpstr>
      <vt:lpstr>Futurism: Imagining Futures, Considering Pasts and Possibilities </vt:lpstr>
      <vt:lpstr>Challenging Issues re AI</vt:lpstr>
      <vt:lpstr>Implications for Education</vt:lpstr>
      <vt:lpstr>Examples of AI in Practice</vt:lpstr>
      <vt:lpstr>Implications for Practice</vt:lpstr>
      <vt:lpstr>Implications for Education: Possibilities</vt:lpstr>
      <vt:lpstr>Ethical Use of AI: Knowing what questions to ask</vt:lpstr>
      <vt:lpstr>Responsible AI: Laws, Policies, Practices</vt:lpstr>
      <vt:lpstr>Policies in BSW, MSW, PhD, DSW Programs</vt:lpstr>
      <vt:lpstr>Possible “Positive” Uses of AI</vt:lpstr>
      <vt:lpstr>Policies:  Course by Course,  and   Assignment by Assignment  (in course syllabi)</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Artificial Intelligence in Social Work Education: Implications of AI in Practice and Ethics</dc:title>
  <dc:creator>Allan Barsky</dc:creator>
  <cp:lastModifiedBy>Allan Barsky</cp:lastModifiedBy>
  <cp:revision>55</cp:revision>
  <cp:lastPrinted>2023-10-24T18:06:45Z</cp:lastPrinted>
  <dcterms:created xsi:type="dcterms:W3CDTF">2023-09-10T18:03:31Z</dcterms:created>
  <dcterms:modified xsi:type="dcterms:W3CDTF">2023-10-24T18:11:36Z</dcterms:modified>
</cp:coreProperties>
</file>