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762"/>
  </p:normalViewPr>
  <p:slideViewPr>
    <p:cSldViewPr snapToGrid="0">
      <p:cViewPr varScale="1">
        <p:scale>
          <a:sx n="137" d="100"/>
          <a:sy n="137" d="100"/>
        </p:scale>
        <p:origin x="71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b="1">
                <a:solidFill>
                  <a:schemeClr val="dk1"/>
                </a:solidFill>
                <a:latin typeface="Times New Roman"/>
                <a:ea typeface="Times New Roman"/>
                <a:cs typeface="Times New Roman"/>
                <a:sym typeface="Times New Roman"/>
              </a:rPr>
              <a:t>Allan</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50" b="1">
                <a:solidFill>
                  <a:schemeClr val="dk1"/>
                </a:solidFill>
                <a:latin typeface="Times New Roman"/>
                <a:ea typeface="Times New Roman"/>
                <a:cs typeface="Times New Roman"/>
                <a:sym typeface="Times New Roman"/>
              </a:rPr>
              <a:t>Welcome, Objectives, and Framing the Session</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Brief overview of goals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Why rural boundary issues matter for social work education</a:t>
            </a:r>
            <a:endParaRPr sz="135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Clr>
                <a:schemeClr val="dk1"/>
              </a:buClr>
              <a:buSzPts val="1100"/>
              <a:buFont typeface="Arial"/>
              <a:buNone/>
            </a:pPr>
            <a:r>
              <a:rPr lang="en" sz="1350" b="1">
                <a:solidFill>
                  <a:schemeClr val="dk1"/>
                </a:solidFill>
                <a:highlight>
                  <a:srgbClr val="FFFFFF"/>
                </a:highlight>
                <a:latin typeface="Times New Roman"/>
                <a:ea typeface="Times New Roman"/>
                <a:cs typeface="Times New Roman"/>
                <a:sym typeface="Times New Roman"/>
              </a:rPr>
              <a:t>Abstract: </a:t>
            </a:r>
            <a:r>
              <a:rPr lang="en" sz="1350">
                <a:solidFill>
                  <a:schemeClr val="dk1"/>
                </a:solidFill>
                <a:highlight>
                  <a:srgbClr val="FFFFFF"/>
                </a:highlight>
                <a:latin typeface="Times New Roman"/>
                <a:ea typeface="Times New Roman"/>
                <a:cs typeface="Times New Roman"/>
                <a:sym typeface="Times New Roman"/>
              </a:rPr>
              <a:t>This presentation examines the ethical challenges regarding maintenance of appropriate professional boundaries and navigating dual relationships when working in rural communities. In these settings—where multiple connections are commonplace and where authenticity and informality are highly valued—balancing professional obligations and community norms requires critical self-awareness and proactive strategies.</a:t>
            </a:r>
            <a:endParaRPr sz="135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Clr>
                <a:schemeClr val="dk1"/>
              </a:buClr>
              <a:buSzPts val="1100"/>
              <a:buFont typeface="Arial"/>
              <a:buNone/>
            </a:pPr>
            <a:r>
              <a:rPr lang="en" sz="1200" b="1">
                <a:solidFill>
                  <a:schemeClr val="dk1"/>
                </a:solidFill>
                <a:highlight>
                  <a:srgbClr val="FFFFFF"/>
                </a:highlight>
                <a:latin typeface="Times New Roman"/>
                <a:ea typeface="Times New Roman"/>
                <a:cs typeface="Times New Roman"/>
                <a:sym typeface="Times New Roman"/>
              </a:rPr>
              <a:t>Proposal text (500-word maximum)</a:t>
            </a:r>
            <a:endParaRPr sz="1200" b="1">
              <a:solidFill>
                <a:schemeClr val="dk1"/>
              </a:solidFill>
              <a:highlight>
                <a:srgbClr val="FFFFFF"/>
              </a:highlight>
              <a:latin typeface="Times New Roman"/>
              <a:ea typeface="Times New Roman"/>
              <a:cs typeface="Times New Roman"/>
              <a:sym typeface="Times New Roman"/>
            </a:endParaRPr>
          </a:p>
          <a:p>
            <a:pPr marL="0" lvl="0" indent="12700" algn="l" rtl="0">
              <a:lnSpc>
                <a:spcPct val="115000"/>
              </a:lnSpc>
              <a:spcBef>
                <a:spcPts val="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interactive workshop utilizes a case-based approach to explore ethical challenges that social workers may encounter in rural practice, particularly when striving to maintain appropriate boundaries and manage dual relationships. While recognizing the special challenges of rural practice, this session also highlights the strengths and positive opportunities of practicing in this context. Rather than focusing solely on how to mitigate risks in rural practice, we will use practice-based situations to explore strategies that maximize potential in rural communities.</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nature of what is ethical or appropriate in social work practice depends on the context (Strom, 2023). Rural settings differ from urban environments in their cultural norms. In rural communities, people tend to value informality and authenticity in professional relationships (Bosch &amp; Boisen, 2011; Author, 2021). Being more authentic may mean sharing more personal information with clients. However, maintaining appropriate professional boundaries could also mean being more judicious about self-disclosure, balancing cultural expectations with the profession’s ethical standards.</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help social work students appreciate the nature of appropriate boundaries in a rural context, it is important to help them focus on social work’s core values, including access to services, human relationships, integrity, and respect for the dignity and worth of all people (National Association of Social Workers [NASW], 2021a). Although the NASW Code of Ethics suggests avoiding dual relationships, social workers in rural practice need to understand how dual relationships are often unavoidable in their context of practice. Accordingly, this presentation will highlight ways of managing dual relationships rather than simply assuming that dual relationships can be avoided altogether.</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presentation highlights the importance of a collaborative approach to managing ethical issues with rural clients (Author, 2023). Rather than simply “deciding what is ethical for clients,” this approach emphasizes having good conversations with clients to determine jointly how to manage concerns related to the risks of dual relationships, maintaining confidentiality, and ensuring access to appropriate, effective services.</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terms of linkages to the APM conference theme, “It’s Time to Act: Championing Disability Justice and Disability Joy in Social Work,” the proposed workshop will address people with disabilities in relation to intersectional identities and concerns related to access to services in small, remote, or rural communities. The case studies will include situations involving people who with various types of disabilities, including blindness, learning disabilities, and mobility-related disabilities (Slayter et al., 2023).</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presentation celebrates the unique aspects of rural social work practice, challenging assumptions that it is inherently riskier or less ethical than urban practice (Author, 2025). Instead, it highlights how social workers can respect and embrace rural culture while upholding professional values and ethical principles.</a:t>
            </a:r>
            <a:endParaRPr sz="12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12700" algn="l" rtl="0">
              <a:lnSpc>
                <a:spcPct val="115000"/>
              </a:lnSpc>
              <a:spcBef>
                <a:spcPts val="0"/>
              </a:spcBef>
              <a:spcAft>
                <a:spcPts val="0"/>
              </a:spcAft>
              <a:buClr>
                <a:schemeClr val="dk1"/>
              </a:buClr>
              <a:buSzPts val="1100"/>
              <a:buFont typeface="Arial"/>
              <a:buNone/>
            </a:pPr>
            <a:r>
              <a:rPr lang="en" sz="1200">
                <a:solidFill>
                  <a:srgbClr val="2B2B2B"/>
                </a:solidFill>
                <a:latin typeface="Times New Roman"/>
                <a:ea typeface="Times New Roman"/>
                <a:cs typeface="Times New Roman"/>
                <a:sym typeface="Times New Roman"/>
              </a:rPr>
              <a:t>Upon completion of this session, participants will be able to:</a:t>
            </a:r>
            <a:endParaRPr sz="1200">
              <a:solidFill>
                <a:srgbClr val="2B2B2B"/>
              </a:solidFill>
              <a:latin typeface="Times New Roman"/>
              <a:ea typeface="Times New Roman"/>
              <a:cs typeface="Times New Roman"/>
              <a:sym typeface="Times New Roman"/>
            </a:endParaRPr>
          </a:p>
          <a:p>
            <a:pPr marL="457200" lvl="0" indent="0" algn="l" rtl="0">
              <a:lnSpc>
                <a:spcPct val="115000"/>
              </a:lnSpc>
              <a:spcBef>
                <a:spcPts val="1100"/>
              </a:spcBef>
              <a:spcAft>
                <a:spcPts val="0"/>
              </a:spcAft>
              <a:buClr>
                <a:schemeClr val="dk1"/>
              </a:buClr>
              <a:buSzPts val="1100"/>
              <a:buFont typeface="Arial"/>
              <a:buNone/>
            </a:pPr>
            <a:r>
              <a:rPr lang="en" sz="1200">
                <a:solidFill>
                  <a:srgbClr val="2B2B2B"/>
                </a:solidFill>
                <a:highlight>
                  <a:srgbClr val="FFFFFF"/>
                </a:highlight>
                <a:latin typeface="Times New Roman"/>
                <a:ea typeface="Times New Roman"/>
                <a:cs typeface="Times New Roman"/>
                <a:sym typeface="Times New Roman"/>
              </a:rPr>
              <a:t>1.</a:t>
            </a:r>
            <a:r>
              <a:rPr lang="en" sz="700">
                <a:solidFill>
                  <a:srgbClr val="2B2B2B"/>
                </a:solidFill>
                <a:highlight>
                  <a:srgbClr val="FFFFFF"/>
                </a:highlight>
                <a:latin typeface="Times New Roman"/>
                <a:ea typeface="Times New Roman"/>
                <a:cs typeface="Times New Roman"/>
                <a:sym typeface="Times New Roman"/>
              </a:rPr>
              <a:t> 	</a:t>
            </a:r>
            <a:r>
              <a:rPr lang="en" sz="1200">
                <a:solidFill>
                  <a:srgbClr val="2B2B2B"/>
                </a:solidFill>
                <a:highlight>
                  <a:srgbClr val="FFFFFF"/>
                </a:highlight>
                <a:latin typeface="Times New Roman"/>
                <a:ea typeface="Times New Roman"/>
                <a:cs typeface="Times New Roman"/>
                <a:sym typeface="Times New Roman"/>
              </a:rPr>
              <a:t>Describe ways in which social work in rural settings is different from practice in urban settings.</a:t>
            </a:r>
            <a:endParaRPr sz="1200">
              <a:solidFill>
                <a:srgbClr val="2B2B2B"/>
              </a:solidFill>
              <a:highlight>
                <a:srgbClr val="FFFFFF"/>
              </a:highlight>
              <a:latin typeface="Times New Roman"/>
              <a:ea typeface="Times New Roman"/>
              <a:cs typeface="Times New Roman"/>
              <a:sym typeface="Times New Roman"/>
            </a:endParaRPr>
          </a:p>
          <a:p>
            <a:pPr marL="457200" lvl="0" indent="0" algn="l" rtl="0">
              <a:lnSpc>
                <a:spcPct val="115000"/>
              </a:lnSpc>
              <a:spcBef>
                <a:spcPts val="1100"/>
              </a:spcBef>
              <a:spcAft>
                <a:spcPts val="0"/>
              </a:spcAft>
              <a:buClr>
                <a:schemeClr val="dk1"/>
              </a:buClr>
              <a:buSzPts val="1100"/>
              <a:buFont typeface="Arial"/>
              <a:buNone/>
            </a:pPr>
            <a:r>
              <a:rPr lang="en" sz="1200">
                <a:solidFill>
                  <a:srgbClr val="2B2B2B"/>
                </a:solidFill>
                <a:highlight>
                  <a:srgbClr val="FFFFFF"/>
                </a:highlight>
                <a:latin typeface="Times New Roman"/>
                <a:ea typeface="Times New Roman"/>
                <a:cs typeface="Times New Roman"/>
                <a:sym typeface="Times New Roman"/>
              </a:rPr>
              <a:t>2.</a:t>
            </a:r>
            <a:r>
              <a:rPr lang="en" sz="700">
                <a:solidFill>
                  <a:srgbClr val="2B2B2B"/>
                </a:solidFill>
                <a:highlight>
                  <a:srgbClr val="FFFFFF"/>
                </a:highlight>
                <a:latin typeface="Times New Roman"/>
                <a:ea typeface="Times New Roman"/>
                <a:cs typeface="Times New Roman"/>
                <a:sym typeface="Times New Roman"/>
              </a:rPr>
              <a:t> 	</a:t>
            </a:r>
            <a:r>
              <a:rPr lang="en" sz="1200">
                <a:solidFill>
                  <a:srgbClr val="2B2B2B"/>
                </a:solidFill>
                <a:highlight>
                  <a:srgbClr val="FFFFFF"/>
                </a:highlight>
                <a:latin typeface="Times New Roman"/>
                <a:ea typeface="Times New Roman"/>
                <a:cs typeface="Times New Roman"/>
                <a:sym typeface="Times New Roman"/>
              </a:rPr>
              <a:t>Identify ethical challenges in relation to navigating dual relationships and maintaining appropriate boundaries when practicing in rural contexts.</a:t>
            </a:r>
            <a:endParaRPr sz="1200">
              <a:solidFill>
                <a:srgbClr val="2B2B2B"/>
              </a:solidFill>
              <a:highlight>
                <a:srgbClr val="FFFFFF"/>
              </a:highlight>
              <a:latin typeface="Times New Roman"/>
              <a:ea typeface="Times New Roman"/>
              <a:cs typeface="Times New Roman"/>
              <a:sym typeface="Times New Roman"/>
            </a:endParaRPr>
          </a:p>
          <a:p>
            <a:pPr marL="457200" lvl="0" indent="0" algn="l" rtl="0">
              <a:lnSpc>
                <a:spcPct val="115000"/>
              </a:lnSpc>
              <a:spcBef>
                <a:spcPts val="1100"/>
              </a:spcBef>
              <a:spcAft>
                <a:spcPts val="0"/>
              </a:spcAft>
              <a:buClr>
                <a:schemeClr val="dk1"/>
              </a:buClr>
              <a:buSzPts val="1100"/>
              <a:buFont typeface="Arial"/>
              <a:buNone/>
            </a:pPr>
            <a:r>
              <a:rPr lang="en" sz="1200">
                <a:solidFill>
                  <a:srgbClr val="2B2B2B"/>
                </a:solidFill>
                <a:highlight>
                  <a:srgbClr val="FFFFFF"/>
                </a:highlight>
                <a:latin typeface="Times New Roman"/>
                <a:ea typeface="Times New Roman"/>
                <a:cs typeface="Times New Roman"/>
                <a:sym typeface="Times New Roman"/>
              </a:rPr>
              <a:t>3.</a:t>
            </a:r>
            <a:r>
              <a:rPr lang="en" sz="700">
                <a:solidFill>
                  <a:srgbClr val="2B2B2B"/>
                </a:solidFill>
                <a:highlight>
                  <a:srgbClr val="FFFFFF"/>
                </a:highlight>
                <a:latin typeface="Times New Roman"/>
                <a:ea typeface="Times New Roman"/>
                <a:cs typeface="Times New Roman"/>
                <a:sym typeface="Times New Roman"/>
              </a:rPr>
              <a:t> 	</a:t>
            </a:r>
            <a:r>
              <a:rPr lang="en" sz="1200">
                <a:solidFill>
                  <a:srgbClr val="2B2B2B"/>
                </a:solidFill>
                <a:highlight>
                  <a:srgbClr val="FFFFFF"/>
                </a:highlight>
                <a:latin typeface="Times New Roman"/>
                <a:ea typeface="Times New Roman"/>
                <a:cs typeface="Times New Roman"/>
                <a:sym typeface="Times New Roman"/>
              </a:rPr>
              <a:t>Educate students about ways of effectively navigating social worker-client boundaries in small, close-knit communities where avoiding dual relationships may be unavoidable.</a:t>
            </a:r>
            <a:endParaRPr sz="1200">
              <a:solidFill>
                <a:srgbClr val="2B2B2B"/>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Professional boundaries and dual relationships in rural social work: Challenges and opportunities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Format: Workshop</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Date: Saturday, 2/28</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Time: 12:30p-1:45p</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Location: Gallier AB</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b3ffe491e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b3ffe491e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Allan</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6. Collaborative Ethical Decision-Making With Clients</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Moving from “deciding for” to “deciding with”</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Transparency, informed consent, and shared risk assessment</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Culturally responsive conversations with clients about boundaries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b3ffe491e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b3ffe491e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Mike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3ffe491e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b3ffe491e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Mike</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5. Case-Based Exploration of Boundary Dilemmas</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Everyday dilemmas involving overlapping roles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Managing personal visibility and self-disclosure</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Confidentiality challenges in close-knit communities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Cases involving practitioners/clients, supervisors/supervisees, prof/student, coworkers, group members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b3ffe491e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b3ffe491e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a:t>
            </a:r>
            <a:endParaRPr/>
          </a:p>
          <a:p>
            <a:pPr marL="0" lvl="0" indent="0" algn="l" rtl="0">
              <a:spcBef>
                <a:spcPts val="0"/>
              </a:spcBef>
              <a:spcAft>
                <a:spcPts val="0"/>
              </a:spcAft>
              <a:buNone/>
            </a:pPr>
            <a:r>
              <a:rPr lang="en"/>
              <a:t>Possibility of online supervision; unavoidable dual relationship?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b3ffe491e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b3ffe491e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Mike -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b3ffe491e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b3ffe491e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a:t>
            </a:r>
            <a:endParaRPr/>
          </a:p>
          <a:p>
            <a:pPr marL="0" lvl="0" indent="0" algn="l" rtl="0">
              <a:spcBef>
                <a:spcPts val="0"/>
              </a:spcBef>
              <a:spcAft>
                <a:spcPts val="0"/>
              </a:spcAft>
              <a:buNone/>
            </a:pPr>
            <a:r>
              <a:rPr lang="en"/>
              <a:t>Don’t find your honey where you make your money.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b3ffe491e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b3ffe491e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Mike</a:t>
            </a:r>
            <a:br>
              <a:rPr lang="en"/>
            </a:br>
            <a:r>
              <a:rPr lang="en"/>
              <a:t>Each know each other’s drug issues - rural people “do talk”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b3ffe491e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b3ffe491e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Allan</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7. Managing the Practical Realities</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Strategies for navigating unavoidable dual relationships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Setting expectations early</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Documentation and consultation</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role of supervision (including remote supervision models)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b3ffe491e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b3ffe491e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Mike</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9. Preparing Students for Ethical Rural Practice</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Pedagogical strategies for BSW/MSW classrooms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Using case studies to teach contextual ethics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Helping students reduce fear and build confidence in rural settings</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Strength-based perspectives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Relationship-building as a community asset</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Challenging urban-centered assumptions about “best practice”</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Quick ethical reasoning exercise based on a mini-case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b3ffe491e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b3ffe491e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Allan</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12. Key Takeaways and Closing</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Practical strategies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Final reflections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Resources for faculty and students (reference list)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b="1">
                <a:solidFill>
                  <a:schemeClr val="dk1"/>
                </a:solidFill>
              </a:rPr>
              <a:t>When in doubt:</a:t>
            </a:r>
            <a:endParaRPr b="1">
              <a:solidFill>
                <a:schemeClr val="dk1"/>
              </a:solidFill>
            </a:endParaRPr>
          </a:p>
          <a:p>
            <a:pPr marL="0" lvl="0" indent="0" algn="l" rtl="0">
              <a:lnSpc>
                <a:spcPct val="115000"/>
              </a:lnSpc>
              <a:spcBef>
                <a:spcPts val="1200"/>
              </a:spcBef>
              <a:spcAft>
                <a:spcPts val="0"/>
              </a:spcAft>
              <a:buNone/>
            </a:pPr>
            <a:r>
              <a:rPr lang="en">
                <a:solidFill>
                  <a:schemeClr val="dk1"/>
                </a:solidFill>
              </a:rPr>
              <a:t>• Pause</a:t>
            </a:r>
            <a:endParaRPr>
              <a:solidFill>
                <a:schemeClr val="dk1"/>
              </a:solidFill>
            </a:endParaRPr>
          </a:p>
          <a:p>
            <a:pPr marL="0" lvl="0" indent="0" algn="l" rtl="0">
              <a:lnSpc>
                <a:spcPct val="115000"/>
              </a:lnSpc>
              <a:spcBef>
                <a:spcPts val="1200"/>
              </a:spcBef>
              <a:spcAft>
                <a:spcPts val="0"/>
              </a:spcAft>
              <a:buNone/>
            </a:pPr>
            <a:r>
              <a:rPr lang="en">
                <a:solidFill>
                  <a:schemeClr val="dk1"/>
                </a:solidFill>
              </a:rPr>
              <a:t>• Consult</a:t>
            </a:r>
            <a:endParaRPr>
              <a:solidFill>
                <a:schemeClr val="dk1"/>
              </a:solidFill>
            </a:endParaRPr>
          </a:p>
          <a:p>
            <a:pPr marL="0" lvl="0" indent="0" algn="l" rtl="0">
              <a:lnSpc>
                <a:spcPct val="115000"/>
              </a:lnSpc>
              <a:spcBef>
                <a:spcPts val="1200"/>
              </a:spcBef>
              <a:spcAft>
                <a:spcPts val="0"/>
              </a:spcAft>
              <a:buNone/>
            </a:pPr>
            <a:r>
              <a:rPr lang="en">
                <a:solidFill>
                  <a:schemeClr val="dk1"/>
                </a:solidFill>
              </a:rPr>
              <a:t>• Document</a:t>
            </a:r>
            <a:endParaRPr>
              <a:solidFill>
                <a:schemeClr val="dk1"/>
              </a:solidFill>
            </a:endParaRPr>
          </a:p>
          <a:p>
            <a:pPr marL="0" lvl="0" indent="0" algn="l" rtl="0">
              <a:lnSpc>
                <a:spcPct val="115000"/>
              </a:lnSpc>
              <a:spcBef>
                <a:spcPts val="1200"/>
              </a:spcBef>
              <a:spcAft>
                <a:spcPts val="0"/>
              </a:spcAft>
              <a:buNone/>
            </a:pPr>
            <a:r>
              <a:rPr lang="en">
                <a:solidFill>
                  <a:schemeClr val="dk1"/>
                </a:solidFill>
              </a:rPr>
              <a:t>• Return to client well-being</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b="1">
                <a:solidFill>
                  <a:schemeClr val="dk1"/>
                </a:solidFill>
              </a:rPr>
              <a:t>“Ethical practice is not about avoiding risk, but about managing risk with integrity.”</a:t>
            </a:r>
            <a:endParaRPr b="1">
              <a:solidFill>
                <a:schemeClr val="dk1"/>
              </a:solidFill>
            </a:endParaRPr>
          </a:p>
          <a:p>
            <a:pPr marL="0" lvl="0" indent="0" algn="l" rtl="0">
              <a:lnSpc>
                <a:spcPct val="115000"/>
              </a:lnSpc>
              <a:spcBef>
                <a:spcPts val="1200"/>
              </a:spcBef>
              <a:spcAft>
                <a:spcPts val="0"/>
              </a:spcAft>
              <a:buNone/>
            </a:pPr>
            <a:r>
              <a:rPr lang="en">
                <a:solidFill>
                  <a:schemeClr val="dk1"/>
                </a:solidFill>
              </a:rPr>
              <a:t>— </a:t>
            </a:r>
            <a:r>
              <a:rPr lang="en" i="1">
                <a:solidFill>
                  <a:schemeClr val="dk1"/>
                </a:solidFill>
              </a:rPr>
              <a:t>Frederic Reamer (adapted)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3ffe491e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b3ffe491e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Relate topic to conference theme: </a:t>
            </a:r>
            <a:r>
              <a:rPr lang="en" sz="1200" b="1">
                <a:solidFill>
                  <a:schemeClr val="dk1"/>
                </a:solidFill>
              </a:rPr>
              <a:t>“Keep Moving - The Best is Yet to Come”</a:t>
            </a:r>
            <a:br>
              <a:rPr lang="en" sz="1200" b="1">
                <a:solidFill>
                  <a:schemeClr val="dk1"/>
                </a:solidFill>
              </a:rPr>
            </a:br>
            <a:r>
              <a:rPr lang="en" sz="1200" b="1">
                <a:solidFill>
                  <a:schemeClr val="dk1"/>
                </a:solidFill>
              </a:rPr>
              <a:t>Agenda - Introduction (Rationale, Key Concepts), The Rural Context, “Appropriate Boundaries,” Case Discussion, Questions, Conclusion</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Introduction of speakers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endParaRPr sz="1200" b="1">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b3ffe491e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b3ffe491e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b3ffe491e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b3ffe491e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3ffe491e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b3ffe491e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1eb7e02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c1eb7e02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Mike - discuss different types of rural contexts (geography, cultures, migration, socioeconomic factors… ) </a:t>
            </a: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 sz="1200">
                <a:solidFill>
                  <a:schemeClr val="dk1"/>
                </a:solidFill>
              </a:rPr>
              <a:t>Relevance of SOWK ethics to rural social work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Obviously, we teach SOWK ethics as part of Competency 1</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Rural people (and potential clients) are an underrepresented minority (18-19%) or 50-60 million people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Rural communities have lower incomes, more substandard housing, are older, and have worse access to health and behavioral health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But social work is &amp; has been an urban profession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ethics we teach tend to be for urban practice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So why are we discussing this topic here at BPD?</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From the 1960s through the 1980s BSW education &amp; rural social work practice developed an association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They both felt neglected by mainstream social work and the two groups often worked together for things like generalist practice  </a:t>
            </a:r>
            <a:endParaRPr sz="1200">
              <a:solidFill>
                <a:schemeClr val="dk1"/>
              </a:solidFill>
            </a:endParaRPr>
          </a:p>
          <a:p>
            <a:pPr marL="0" lvl="0" indent="0" algn="l" rtl="0">
              <a:spcBef>
                <a:spcPts val="1200"/>
              </a:spcBef>
              <a:spcAft>
                <a:spcPts val="0"/>
              </a:spcAft>
              <a:buNone/>
            </a:pP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b3ffe491e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b3ffe491e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Allan</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4. Ethical Foundations for Rural Practice</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Core social work values in the NASW Code of Ethics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Contextual ethics (Strom, 2023)</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Balancing integrity, dignity, access to services, and community realities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bfd080dc7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bfd080dc7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b3ffe491e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b3ffe491e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 Types of boundaries - physical, psychological, social (dual relationships), and sexual</a:t>
            </a:r>
            <a:br>
              <a:rPr lang="en"/>
            </a:br>
            <a:r>
              <a:rPr lang="en"/>
              <a:t>Diffuse, flexible, rigid</a:t>
            </a:r>
            <a:br>
              <a:rPr lang="en"/>
            </a:br>
            <a:r>
              <a:rPr lang="en"/>
              <a:t>Avoidable vs. Unavoidable conflicts</a:t>
            </a:r>
            <a:br>
              <a:rPr lang="en"/>
            </a:br>
            <a:r>
              <a:rPr lang="en"/>
              <a:t>Formal, Informal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3ffe491e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3ffe491e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Mike - The Rural Context</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2. Understanding the Rural Context</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Cultural norms: informality, authenticity, interconnectedness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Community expectations vs. professional expectations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Strengths of rural living and rural practice</a:t>
            </a:r>
            <a:endParaRPr sz="1200">
              <a:solidFill>
                <a:schemeClr val="dk1"/>
              </a:solidFill>
              <a:latin typeface="Times New Roman"/>
              <a:ea typeface="Times New Roman"/>
              <a:cs typeface="Times New Roman"/>
              <a:sym typeface="Times New Roman"/>
            </a:endParaRPr>
          </a:p>
          <a:p>
            <a:pPr marL="457200" lvl="0" indent="-368300" algn="l" rtl="0">
              <a:lnSpc>
                <a:spcPct val="115000"/>
              </a:lnSpc>
              <a:spcBef>
                <a:spcPts val="0"/>
              </a:spcBef>
              <a:spcAft>
                <a:spcPts val="0"/>
              </a:spcAft>
              <a:buClr>
                <a:srgbClr val="006FB7"/>
              </a:buClr>
              <a:buSzPts val="2200"/>
              <a:buChar char="●"/>
            </a:pPr>
            <a:r>
              <a:rPr lang="en" sz="2200">
                <a:solidFill>
                  <a:srgbClr val="006FB7"/>
                </a:solidFill>
              </a:rPr>
              <a:t>The boundaries we talk about in ethics have to do with the types of relationships in the helping process.</a:t>
            </a:r>
            <a:endParaRPr sz="2200">
              <a:solidFill>
                <a:srgbClr val="006FB7"/>
              </a:solidFill>
            </a:endParaRPr>
          </a:p>
          <a:p>
            <a:pPr marL="457200" lvl="0" indent="-368300" algn="l" rtl="0">
              <a:lnSpc>
                <a:spcPct val="115000"/>
              </a:lnSpc>
              <a:spcBef>
                <a:spcPts val="0"/>
              </a:spcBef>
              <a:spcAft>
                <a:spcPts val="0"/>
              </a:spcAft>
              <a:buClr>
                <a:srgbClr val="006FB7"/>
              </a:buClr>
              <a:buSzPts val="2200"/>
              <a:buChar char="●"/>
            </a:pPr>
            <a:r>
              <a:rPr lang="en" sz="2200">
                <a:solidFill>
                  <a:srgbClr val="006FB7"/>
                </a:solidFill>
              </a:rPr>
              <a:t>In a social work relationship maintaining boundaries is important </a:t>
            </a:r>
            <a:endParaRPr sz="2200">
              <a:solidFill>
                <a:srgbClr val="006FB7"/>
              </a:solidFill>
            </a:endParaRPr>
          </a:p>
          <a:p>
            <a:pPr marL="457200" lvl="0" indent="-368300" algn="l" rtl="0">
              <a:lnSpc>
                <a:spcPct val="115000"/>
              </a:lnSpc>
              <a:spcBef>
                <a:spcPts val="0"/>
              </a:spcBef>
              <a:spcAft>
                <a:spcPts val="0"/>
              </a:spcAft>
              <a:buClr>
                <a:srgbClr val="006FB7"/>
              </a:buClr>
              <a:buSzPts val="2200"/>
              <a:buChar char="●"/>
            </a:pPr>
            <a:r>
              <a:rPr lang="en" sz="2200">
                <a:solidFill>
                  <a:srgbClr val="006FB7"/>
                </a:solidFill>
              </a:rPr>
              <a:t>The issue for rural social work is that the expectations for relationships is different than in larger cities</a:t>
            </a:r>
            <a:endParaRPr sz="2200">
              <a:solidFill>
                <a:srgbClr val="006FB7"/>
              </a:solidFill>
            </a:endParaRPr>
          </a:p>
          <a:p>
            <a:pPr marL="457200" lvl="0" indent="-368300" algn="l" rtl="0">
              <a:lnSpc>
                <a:spcPct val="115000"/>
              </a:lnSpc>
              <a:spcBef>
                <a:spcPts val="0"/>
              </a:spcBef>
              <a:spcAft>
                <a:spcPts val="0"/>
              </a:spcAft>
              <a:buClr>
                <a:srgbClr val="006FB7"/>
              </a:buClr>
              <a:buSzPts val="2200"/>
              <a:buChar char="●"/>
            </a:pPr>
            <a:r>
              <a:rPr lang="en" sz="2200">
                <a:solidFill>
                  <a:srgbClr val="006FB7"/>
                </a:solidFill>
              </a:rPr>
              <a:t>This makes managing ethical boundaries and practice very important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b3ffe491e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b3ffe491e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Mike</a:t>
            </a:r>
            <a:endParaRPr sz="1350" b="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Times New Roman"/>
                <a:ea typeface="Times New Roman"/>
                <a:cs typeface="Times New Roman"/>
                <a:sym typeface="Times New Roman"/>
              </a:rPr>
              <a:t>3. Reframing Boundaries and Dual Relationships</a:t>
            </a:r>
            <a:endParaRPr sz="1350" b="1">
              <a:solidFill>
                <a:schemeClr val="dk1"/>
              </a:solidFill>
              <a:latin typeface="Times New Roman"/>
              <a:ea typeface="Times New Roman"/>
              <a:cs typeface="Times New Roman"/>
              <a:sym typeface="Times New Roman"/>
            </a:endParaRPr>
          </a:p>
          <a:p>
            <a:pPr marL="457200" lvl="0" indent="-304800" algn="l" rtl="0">
              <a:lnSpc>
                <a:spcPct val="115000"/>
              </a:lnSpc>
              <a:spcBef>
                <a:spcPts val="120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What “appropriate boundaries” mean in rural vs. urban settings</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Why dual relationships are often unavoidable</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Myths about “boundary violations” in rural practice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b3ffe491e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b3ffe491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Barsky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lanbarsky@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daley@tamuct.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global.oup.com/academic/product/back-home-9780197644263?cc=us&amp;lang=en&amp;" TargetMode="External"/><Relationship Id="rId7" Type="http://schemas.openxmlformats.org/officeDocument/2006/relationships/hyperlink" Target="https://doi.org/10.1177/0020872809355386"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ocialworktoday.com/archive/012610p18.shtml" TargetMode="External"/><Relationship Id="rId5" Type="http://schemas.openxmlformats.org/officeDocument/2006/relationships/hyperlink" Target="https://doi.org/10.1080/23727810.2023.2195229" TargetMode="External"/><Relationship Id="rId4" Type="http://schemas.openxmlformats.org/officeDocument/2006/relationships/hyperlink" Target="https://global.oup.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socialworktoday.com/news/eoe_012712.shtml" TargetMode="External"/><Relationship Id="rId3" Type="http://schemas.openxmlformats.org/officeDocument/2006/relationships/hyperlink" Target="https://opentextbooks.uregina.ca/ruralandnorthernsocialworkpractice/" TargetMode="External"/><Relationship Id="rId7" Type="http://schemas.openxmlformats.org/officeDocument/2006/relationships/hyperlink" Target="https://doi.org/10.1093/bjsw/bcl08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doi.org/10.1093/bjsw/bcab074" TargetMode="External"/><Relationship Id="rId5" Type="http://schemas.openxmlformats.org/officeDocument/2006/relationships/hyperlink" Target="https://www.socialworkers.org/About/Ethics/Code-of-Ethics/Code-of-Ethics-English" TargetMode="External"/><Relationship Id="rId4" Type="http://schemas.openxmlformats.org/officeDocument/2006/relationships/hyperlink" Target="https://doi.org/10.1177/1049731522111836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606/1044-3894.3618" TargetMode="External"/><Relationship Id="rId7" Type="http://schemas.openxmlformats.org/officeDocument/2006/relationships/hyperlink" Target="https://opentextbooks.uregina.ca/ruralandnorthernsocialworkpractic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doi.org/10.1111/ajr.12740" TargetMode="External"/><Relationship Id="rId5" Type="http://schemas.openxmlformats.org/officeDocument/2006/relationships/hyperlink" Target="https://doi.org/10.1093/sw/swac045" TargetMode="External"/><Relationship Id="rId4" Type="http://schemas.openxmlformats.org/officeDocument/2006/relationships/hyperlink" Target="https://www.sasw.ca/document/5075/Approved%20Standards%20Document%20eff%20March%201%2020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26000" y="118875"/>
            <a:ext cx="8520600" cy="1373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t>Professional Boundaries and Dual Relationships in Rural Social Work:</a:t>
            </a:r>
            <a:br>
              <a:rPr lang="en" sz="3000" b="1"/>
            </a:br>
            <a:r>
              <a:rPr lang="en" sz="3000" b="1"/>
              <a:t>Challenges and Opportunities</a:t>
            </a:r>
            <a:endParaRPr sz="3000" b="1"/>
          </a:p>
        </p:txBody>
      </p:sp>
      <p:sp>
        <p:nvSpPr>
          <p:cNvPr id="55" name="Google Shape;55;p13"/>
          <p:cNvSpPr txBox="1">
            <a:spLocks noGrp="1"/>
          </p:cNvSpPr>
          <p:nvPr>
            <p:ph type="subTitle" idx="1"/>
          </p:nvPr>
        </p:nvSpPr>
        <p:spPr>
          <a:xfrm>
            <a:off x="311700" y="1492275"/>
            <a:ext cx="8520600" cy="355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solidFill>
                  <a:srgbClr val="1155CC"/>
                </a:solidFill>
              </a:rPr>
              <a:t>Allan Barsky, PhD, JD</a:t>
            </a:r>
            <a:endParaRPr sz="2200" b="1">
              <a:solidFill>
                <a:srgbClr val="1155CC"/>
              </a:solidFill>
            </a:endParaRPr>
          </a:p>
          <a:p>
            <a:pPr marL="0" lvl="0" indent="0" algn="ctr" rtl="0">
              <a:spcBef>
                <a:spcPts val="0"/>
              </a:spcBef>
              <a:spcAft>
                <a:spcPts val="0"/>
              </a:spcAft>
              <a:buClr>
                <a:schemeClr val="dk1"/>
              </a:buClr>
              <a:buSzPts val="1100"/>
              <a:buFont typeface="Arial"/>
              <a:buNone/>
            </a:pPr>
            <a:r>
              <a:rPr lang="en" sz="2200" b="1">
                <a:solidFill>
                  <a:srgbClr val="1155CC"/>
                </a:solidFill>
              </a:rPr>
              <a:t>Florida Atlantic University</a:t>
            </a:r>
            <a:endParaRPr sz="2200" b="1">
              <a:solidFill>
                <a:srgbClr val="1155CC"/>
              </a:solidFill>
            </a:endParaRPr>
          </a:p>
          <a:p>
            <a:pPr marL="0" lvl="0" indent="0" algn="ctr" rtl="0">
              <a:spcBef>
                <a:spcPts val="0"/>
              </a:spcBef>
              <a:spcAft>
                <a:spcPts val="0"/>
              </a:spcAft>
              <a:buClr>
                <a:schemeClr val="dk1"/>
              </a:buClr>
              <a:buSzPts val="1100"/>
              <a:buFont typeface="Arial"/>
              <a:buNone/>
            </a:pPr>
            <a:r>
              <a:rPr lang="en" sz="2200" b="1" u="sng">
                <a:solidFill>
                  <a:schemeClr val="accent5"/>
                </a:solidFill>
                <a:hlinkClick r:id="rId3">
                  <a:extLst>
                    <a:ext uri="{A12FA001-AC4F-418D-AE19-62706E023703}">
                      <ahyp:hlinkClr xmlns:ahyp="http://schemas.microsoft.com/office/drawing/2018/hyperlinkcolor" val="tx"/>
                    </a:ext>
                  </a:extLst>
                </a:hlinkClick>
              </a:rPr>
              <a:t>allanbarsky@gmail.com</a:t>
            </a:r>
            <a:endParaRPr sz="2200" b="1">
              <a:solidFill>
                <a:srgbClr val="1155CC"/>
              </a:solidFill>
            </a:endParaRPr>
          </a:p>
          <a:p>
            <a:pPr marL="0" lvl="0" indent="0" algn="ctr" rtl="0">
              <a:spcBef>
                <a:spcPts val="0"/>
              </a:spcBef>
              <a:spcAft>
                <a:spcPts val="0"/>
              </a:spcAft>
              <a:buClr>
                <a:schemeClr val="dk1"/>
              </a:buClr>
              <a:buSzPts val="1100"/>
              <a:buFont typeface="Arial"/>
              <a:buNone/>
            </a:pPr>
            <a:endParaRPr sz="2200" b="1">
              <a:solidFill>
                <a:srgbClr val="1155CC"/>
              </a:solidFill>
            </a:endParaRPr>
          </a:p>
          <a:p>
            <a:pPr marL="0" lvl="0" indent="0" algn="ctr" rtl="0">
              <a:spcBef>
                <a:spcPts val="0"/>
              </a:spcBef>
              <a:spcAft>
                <a:spcPts val="0"/>
              </a:spcAft>
              <a:buNone/>
            </a:pPr>
            <a:r>
              <a:rPr lang="en" sz="2200" b="1">
                <a:solidFill>
                  <a:srgbClr val="1155CC"/>
                </a:solidFill>
              </a:rPr>
              <a:t>Michael Daley, PhD </a:t>
            </a:r>
            <a:endParaRPr sz="2200" b="1">
              <a:solidFill>
                <a:srgbClr val="1155CC"/>
              </a:solidFill>
            </a:endParaRPr>
          </a:p>
          <a:p>
            <a:pPr marL="0" lvl="0" indent="0" algn="ctr" rtl="0">
              <a:spcBef>
                <a:spcPts val="0"/>
              </a:spcBef>
              <a:spcAft>
                <a:spcPts val="0"/>
              </a:spcAft>
              <a:buNone/>
            </a:pPr>
            <a:r>
              <a:rPr lang="en" sz="2200" b="1">
                <a:solidFill>
                  <a:srgbClr val="1155CC"/>
                </a:solidFill>
              </a:rPr>
              <a:t>Texas A &amp; M University - Central Texas</a:t>
            </a:r>
            <a:endParaRPr sz="2200" b="1">
              <a:solidFill>
                <a:srgbClr val="1155CC"/>
              </a:solidFill>
            </a:endParaRPr>
          </a:p>
          <a:p>
            <a:pPr marL="0" lvl="0" indent="0" algn="ctr" rtl="0">
              <a:spcBef>
                <a:spcPts val="0"/>
              </a:spcBef>
              <a:spcAft>
                <a:spcPts val="0"/>
              </a:spcAft>
              <a:buNone/>
            </a:pPr>
            <a:r>
              <a:rPr lang="en" sz="2200" b="1" u="sng">
                <a:solidFill>
                  <a:schemeClr val="hlink"/>
                </a:solidFill>
                <a:hlinkClick r:id="rId4"/>
              </a:rPr>
              <a:t>mdaley@tamuct.edu</a:t>
            </a:r>
            <a:endParaRPr sz="2200" b="1">
              <a:solidFill>
                <a:srgbClr val="1155CC"/>
              </a:solidFill>
            </a:endParaRPr>
          </a:p>
          <a:p>
            <a:pPr marL="0" lvl="0" indent="0" algn="ctr" rtl="0">
              <a:spcBef>
                <a:spcPts val="0"/>
              </a:spcBef>
              <a:spcAft>
                <a:spcPts val="0"/>
              </a:spcAft>
              <a:buNone/>
            </a:pPr>
            <a:endParaRPr sz="2200" b="1">
              <a:solidFill>
                <a:srgbClr val="1155CC"/>
              </a:solidFill>
            </a:endParaRPr>
          </a:p>
          <a:p>
            <a:pPr marL="0" lvl="0" indent="0" algn="ctr" rtl="0">
              <a:spcBef>
                <a:spcPts val="0"/>
              </a:spcBef>
              <a:spcAft>
                <a:spcPts val="0"/>
              </a:spcAft>
              <a:buNone/>
            </a:pPr>
            <a:r>
              <a:rPr lang="en" sz="2200" b="1">
                <a:solidFill>
                  <a:schemeClr val="dk1"/>
                </a:solidFill>
              </a:rPr>
              <a:t>BPD Conference in New Orleans</a:t>
            </a:r>
            <a:endParaRPr sz="2200" b="1">
              <a:solidFill>
                <a:schemeClr val="dk1"/>
              </a:solidFill>
            </a:endParaRPr>
          </a:p>
          <a:p>
            <a:pPr marL="0" lvl="0" indent="0" algn="ctr" rtl="0">
              <a:spcBef>
                <a:spcPts val="0"/>
              </a:spcBef>
              <a:spcAft>
                <a:spcPts val="0"/>
              </a:spcAft>
              <a:buNone/>
            </a:pPr>
            <a:r>
              <a:rPr lang="en" sz="2200" b="1">
                <a:solidFill>
                  <a:schemeClr val="dk1"/>
                </a:solidFill>
              </a:rPr>
              <a:t>February 28, 2026 at 12:30 to 1:45 PM in Oak Alley Room</a:t>
            </a:r>
            <a:endParaRPr sz="220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700" b="1"/>
              <a:t>Collaborative Ethical Decision-Making With Clients</a:t>
            </a:r>
            <a:endParaRPr sz="2700"/>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rgbClr val="1155CC"/>
              </a:buClr>
              <a:buSzPts val="2400"/>
              <a:buChar char="●"/>
            </a:pPr>
            <a:r>
              <a:rPr lang="en" sz="2400">
                <a:solidFill>
                  <a:srgbClr val="1155CC"/>
                </a:solidFill>
              </a:rPr>
              <a:t>Many ethical issues can be resolved by informed consent</a:t>
            </a:r>
            <a:endParaRPr sz="2400">
              <a:solidFill>
                <a:srgbClr val="1155CC"/>
              </a:solidFill>
            </a:endParaRPr>
          </a:p>
          <a:p>
            <a:pPr marL="457200" lvl="0" indent="-381000" algn="l" rtl="0">
              <a:spcBef>
                <a:spcPts val="0"/>
              </a:spcBef>
              <a:spcAft>
                <a:spcPts val="0"/>
              </a:spcAft>
              <a:buClr>
                <a:srgbClr val="1155CC"/>
              </a:buClr>
              <a:buSzPts val="2400"/>
              <a:buChar char="●"/>
            </a:pPr>
            <a:r>
              <a:rPr lang="en" sz="2400">
                <a:solidFill>
                  <a:srgbClr val="1155CC"/>
                </a:solidFill>
              </a:rPr>
              <a:t>Engage clients in collaborative conflict resolution</a:t>
            </a:r>
            <a:endParaRPr sz="2400">
              <a:solidFill>
                <a:srgbClr val="1155CC"/>
              </a:solidFill>
            </a:endParaRPr>
          </a:p>
          <a:p>
            <a:pPr marL="457200" lvl="0" indent="-381000" algn="l" rtl="0">
              <a:spcBef>
                <a:spcPts val="0"/>
              </a:spcBef>
              <a:spcAft>
                <a:spcPts val="0"/>
              </a:spcAft>
              <a:buClr>
                <a:srgbClr val="1155CC"/>
              </a:buClr>
              <a:buSzPts val="2400"/>
              <a:buChar char="●"/>
            </a:pPr>
            <a:r>
              <a:rPr lang="en" sz="2400">
                <a:solidFill>
                  <a:srgbClr val="1155CC"/>
                </a:solidFill>
              </a:rPr>
              <a:t>Identify needs interests (safety, respect, effective services, reducing risks, maintaining privacy…)</a:t>
            </a:r>
            <a:endParaRPr sz="2400">
              <a:solidFill>
                <a:srgbClr val="1155CC"/>
              </a:solidFill>
            </a:endParaRPr>
          </a:p>
          <a:p>
            <a:pPr marL="457200" lvl="0" indent="-381000" algn="l" rtl="0">
              <a:spcBef>
                <a:spcPts val="0"/>
              </a:spcBef>
              <a:spcAft>
                <a:spcPts val="0"/>
              </a:spcAft>
              <a:buClr>
                <a:srgbClr val="1155CC"/>
              </a:buClr>
              <a:buSzPts val="2400"/>
              <a:buChar char="●"/>
            </a:pPr>
            <a:r>
              <a:rPr lang="en" sz="2400">
                <a:solidFill>
                  <a:srgbClr val="1155CC"/>
                </a:solidFill>
              </a:rPr>
              <a:t>Brainstorm options</a:t>
            </a:r>
            <a:endParaRPr sz="2400">
              <a:solidFill>
                <a:srgbClr val="1155CC"/>
              </a:solidFill>
            </a:endParaRPr>
          </a:p>
          <a:p>
            <a:pPr marL="457200" lvl="0" indent="-381000" algn="l" rtl="0">
              <a:spcBef>
                <a:spcPts val="0"/>
              </a:spcBef>
              <a:spcAft>
                <a:spcPts val="0"/>
              </a:spcAft>
              <a:buClr>
                <a:srgbClr val="1155CC"/>
              </a:buClr>
              <a:buSzPts val="2400"/>
              <a:buChar char="●"/>
            </a:pPr>
            <a:r>
              <a:rPr lang="en" sz="2400">
                <a:solidFill>
                  <a:srgbClr val="1155CC"/>
                </a:solidFill>
              </a:rPr>
              <a:t>Jointly select options that satisfy most important needs and interests</a:t>
            </a:r>
            <a:endParaRPr sz="2400">
              <a:solidFill>
                <a:srgbClr val="1155CC"/>
              </a:solidFill>
            </a:endParaRPr>
          </a:p>
        </p:txBody>
      </p:sp>
      <p:sp>
        <p:nvSpPr>
          <p:cNvPr id="123" name="Google Shape;12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 name="TextBox 1">
            <a:extLst>
              <a:ext uri="{FF2B5EF4-FFF2-40B4-BE49-F238E27FC236}">
                <a16:creationId xmlns:a16="http://schemas.microsoft.com/office/drawing/2014/main" id="{2BEB636F-A7A1-4D1B-FCDA-B35E700BE3DE}"/>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Relevant Social Work Values</a:t>
            </a:r>
            <a:endParaRPr b="1"/>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69570" algn="l" rtl="0">
              <a:spcBef>
                <a:spcPts val="0"/>
              </a:spcBef>
              <a:spcAft>
                <a:spcPts val="0"/>
              </a:spcAft>
              <a:buClr>
                <a:schemeClr val="dk1"/>
              </a:buClr>
              <a:buSzPct val="100000"/>
              <a:buChar char="●"/>
            </a:pPr>
            <a:r>
              <a:rPr lang="en" sz="2400">
                <a:solidFill>
                  <a:schemeClr val="dk1"/>
                </a:solidFill>
              </a:rPr>
              <a:t>Access to services</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Human relationships</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Integrity</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Respect for the dignity and worth of all people</a:t>
            </a:r>
            <a:endParaRPr sz="2400">
              <a:solidFill>
                <a:schemeClr val="dk1"/>
              </a:solidFill>
            </a:endParaRPr>
          </a:p>
          <a:p>
            <a:pPr marL="0" lvl="0" indent="0" algn="l" rtl="0">
              <a:spcBef>
                <a:spcPts val="1200"/>
              </a:spcBef>
              <a:spcAft>
                <a:spcPts val="0"/>
              </a:spcAft>
              <a:buNone/>
            </a:pPr>
            <a:r>
              <a:rPr lang="en" sz="2400" b="1">
                <a:solidFill>
                  <a:schemeClr val="dk1"/>
                </a:solidFill>
              </a:rPr>
              <a:t>Value Conflicts</a:t>
            </a:r>
            <a:endParaRPr sz="2400" b="1">
              <a:solidFill>
                <a:schemeClr val="dk1"/>
              </a:solidFill>
            </a:endParaRPr>
          </a:p>
          <a:p>
            <a:pPr marL="457200" lvl="0" indent="-369570" algn="l" rtl="0">
              <a:spcBef>
                <a:spcPts val="1200"/>
              </a:spcBef>
              <a:spcAft>
                <a:spcPts val="0"/>
              </a:spcAft>
              <a:buClr>
                <a:schemeClr val="dk1"/>
              </a:buClr>
              <a:buSzPct val="100000"/>
              <a:buChar char="●"/>
            </a:pPr>
            <a:r>
              <a:rPr lang="en" sz="2400">
                <a:solidFill>
                  <a:schemeClr val="dk1"/>
                </a:solidFill>
              </a:rPr>
              <a:t>SW</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Client</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Agency - Coworkers, Supervisees, Educators/Students</a:t>
            </a:r>
            <a:endParaRPr sz="2400">
              <a:solidFill>
                <a:schemeClr val="dk1"/>
              </a:solidFill>
            </a:endParaRPr>
          </a:p>
          <a:p>
            <a:pPr marL="457200" lvl="0" indent="-369570" algn="l" rtl="0">
              <a:spcBef>
                <a:spcPts val="0"/>
              </a:spcBef>
              <a:spcAft>
                <a:spcPts val="0"/>
              </a:spcAft>
              <a:buClr>
                <a:schemeClr val="dk1"/>
              </a:buClr>
              <a:buSzPct val="100000"/>
              <a:buChar char="●"/>
            </a:pPr>
            <a:r>
              <a:rPr lang="en" sz="2400">
                <a:solidFill>
                  <a:schemeClr val="dk1"/>
                </a:solidFill>
              </a:rPr>
              <a:t>Community</a:t>
            </a:r>
            <a:endParaRPr sz="2400">
              <a:solidFill>
                <a:schemeClr val="dk1"/>
              </a:solidFill>
            </a:endParaRPr>
          </a:p>
        </p:txBody>
      </p:sp>
      <p:sp>
        <p:nvSpPr>
          <p:cNvPr id="130" name="Google Shape;13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B40B7A6A-0137-E98C-0195-1C0C6E773815}"/>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1000"/>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 calcmode="lin" valueType="num">
                                      <p:cBhvr additive="base">
                                        <p:cTn id="12" dur="1000"/>
                                        <p:tgtEl>
                                          <p:spTgt spid="1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 calcmode="lin" valueType="num">
                                      <p:cBhvr additive="base">
                                        <p:cTn id="17" dur="1000"/>
                                        <p:tgtEl>
                                          <p:spTgt spid="1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 calcmode="lin" valueType="num">
                                      <p:cBhvr additive="base">
                                        <p:cTn id="22" dur="1000"/>
                                        <p:tgtEl>
                                          <p:spTgt spid="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9">
                                            <p:txEl>
                                              <p:pRg st="4" end="4"/>
                                            </p:txEl>
                                          </p:spTgt>
                                        </p:tgtEl>
                                        <p:attrNameLst>
                                          <p:attrName>style.visibility</p:attrName>
                                        </p:attrNameLst>
                                      </p:cBhvr>
                                      <p:to>
                                        <p:strVal val="visible"/>
                                      </p:to>
                                    </p:set>
                                    <p:anim calcmode="lin" valueType="num">
                                      <p:cBhvr additive="base">
                                        <p:cTn id="27" dur="1000"/>
                                        <p:tgtEl>
                                          <p:spTgt spid="1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9">
                                            <p:txEl>
                                              <p:pRg st="5" end="5"/>
                                            </p:txEl>
                                          </p:spTgt>
                                        </p:tgtEl>
                                        <p:attrNameLst>
                                          <p:attrName>style.visibility</p:attrName>
                                        </p:attrNameLst>
                                      </p:cBhvr>
                                      <p:to>
                                        <p:strVal val="visible"/>
                                      </p:to>
                                    </p:set>
                                    <p:anim calcmode="lin" valueType="num">
                                      <p:cBhvr additive="base">
                                        <p:cTn id="32" dur="1000"/>
                                        <p:tgtEl>
                                          <p:spTgt spid="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9">
                                            <p:txEl>
                                              <p:pRg st="6" end="6"/>
                                            </p:txEl>
                                          </p:spTgt>
                                        </p:tgtEl>
                                        <p:attrNameLst>
                                          <p:attrName>style.visibility</p:attrName>
                                        </p:attrNameLst>
                                      </p:cBhvr>
                                      <p:to>
                                        <p:strVal val="visible"/>
                                      </p:to>
                                    </p:set>
                                    <p:anim calcmode="lin" valueType="num">
                                      <p:cBhvr additive="base">
                                        <p:cTn id="37" dur="1000"/>
                                        <p:tgtEl>
                                          <p:spTgt spid="12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9">
                                            <p:txEl>
                                              <p:pRg st="7" end="7"/>
                                            </p:txEl>
                                          </p:spTgt>
                                        </p:tgtEl>
                                        <p:attrNameLst>
                                          <p:attrName>style.visibility</p:attrName>
                                        </p:attrNameLst>
                                      </p:cBhvr>
                                      <p:to>
                                        <p:strVal val="visible"/>
                                      </p:to>
                                    </p:set>
                                    <p:anim calcmode="lin" valueType="num">
                                      <p:cBhvr additive="base">
                                        <p:cTn id="42" dur="1000"/>
                                        <p:tgtEl>
                                          <p:spTgt spid="1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9">
                                            <p:txEl>
                                              <p:pRg st="8" end="8"/>
                                            </p:txEl>
                                          </p:spTgt>
                                        </p:tgtEl>
                                        <p:attrNameLst>
                                          <p:attrName>style.visibility</p:attrName>
                                        </p:attrNameLst>
                                      </p:cBhvr>
                                      <p:to>
                                        <p:strVal val="visible"/>
                                      </p:to>
                                    </p:set>
                                    <p:anim calcmode="lin" valueType="num">
                                      <p:cBhvr additive="base">
                                        <p:cTn id="47" dur="1000"/>
                                        <p:tgtEl>
                                          <p:spTgt spid="1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Ethical Challenge: Social Worker - Client Boundaries</a:t>
            </a:r>
            <a:endParaRPr b="1"/>
          </a:p>
        </p:txBody>
      </p:sp>
      <p:sp>
        <p:nvSpPr>
          <p:cNvPr id="136" name="Google Shape;136;p24"/>
          <p:cNvSpPr txBox="1">
            <a:spLocks noGrp="1"/>
          </p:cNvSpPr>
          <p:nvPr>
            <p:ph type="body" idx="1"/>
          </p:nvPr>
        </p:nvSpPr>
        <p:spPr>
          <a:xfrm>
            <a:off x="311700" y="938425"/>
            <a:ext cx="5029800" cy="3884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Char char="●"/>
            </a:pPr>
            <a:r>
              <a:rPr lang="en" sz="2200">
                <a:solidFill>
                  <a:schemeClr val="dk1"/>
                </a:solidFill>
              </a:rPr>
              <a:t>Sandy (SW) in a small community works as a child welfare worker</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Sandy is assigned to investigate potential neglect by her neighbors, Jeanette and Clarence</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Sandy is the only child welfare worker in the county.</a:t>
            </a:r>
            <a:endParaRPr sz="2200">
              <a:solidFill>
                <a:schemeClr val="dk1"/>
              </a:solidFill>
            </a:endParaRPr>
          </a:p>
          <a:p>
            <a:pPr marL="0" lvl="0" indent="0" algn="l" rtl="0">
              <a:spcBef>
                <a:spcPts val="1200"/>
              </a:spcBef>
              <a:spcAft>
                <a:spcPts val="1200"/>
              </a:spcAft>
              <a:buNone/>
            </a:pPr>
            <a:r>
              <a:rPr lang="en" sz="2200">
                <a:solidFill>
                  <a:schemeClr val="dk1"/>
                </a:solidFill>
              </a:rPr>
              <a:t>What ethical issues does this situation raise?</a:t>
            </a:r>
            <a:endParaRPr sz="2200">
              <a:solidFill>
                <a:schemeClr val="dk1"/>
              </a:solidFill>
            </a:endParaRPr>
          </a:p>
        </p:txBody>
      </p:sp>
      <p:sp>
        <p:nvSpPr>
          <p:cNvPr id="137" name="Google Shape;13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138" name="Google Shape;138;p24"/>
          <p:cNvPicPr preferRelativeResize="0"/>
          <p:nvPr/>
        </p:nvPicPr>
        <p:blipFill>
          <a:blip r:embed="rId3">
            <a:alphaModFix/>
          </a:blip>
          <a:stretch>
            <a:fillRect/>
          </a:stretch>
        </p:blipFill>
        <p:spPr>
          <a:xfrm>
            <a:off x="5400831" y="1360750"/>
            <a:ext cx="3431474" cy="2571750"/>
          </a:xfrm>
          <a:prstGeom prst="rect">
            <a:avLst/>
          </a:prstGeom>
          <a:noFill/>
          <a:ln>
            <a:noFill/>
          </a:ln>
        </p:spPr>
      </p:pic>
      <p:sp>
        <p:nvSpPr>
          <p:cNvPr id="2" name="TextBox 1">
            <a:extLst>
              <a:ext uri="{FF2B5EF4-FFF2-40B4-BE49-F238E27FC236}">
                <a16:creationId xmlns:a16="http://schemas.microsoft.com/office/drawing/2014/main" id="{E6834ADF-9970-7C59-C01E-17FCB7497CD7}"/>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 calcmode="lin" valueType="num">
                                      <p:cBhvr additive="base">
                                        <p:cTn id="7" dur="1000"/>
                                        <p:tgtEl>
                                          <p:spTgt spid="13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 calcmode="lin" valueType="num">
                                      <p:cBhvr additive="base">
                                        <p:cTn id="12" dur="1000"/>
                                        <p:tgtEl>
                                          <p:spTgt spid="13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 calcmode="lin" valueType="num">
                                      <p:cBhvr additive="base">
                                        <p:cTn id="17" dur="1000"/>
                                        <p:tgtEl>
                                          <p:spTgt spid="13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36">
                                            <p:txEl>
                                              <p:pRg st="3" end="3"/>
                                            </p:txEl>
                                          </p:spTgt>
                                        </p:tgtEl>
                                        <p:attrNameLst>
                                          <p:attrName>style.visibility</p:attrName>
                                        </p:attrNameLst>
                                      </p:cBhvr>
                                      <p:to>
                                        <p:strVal val="visible"/>
                                      </p:to>
                                    </p:set>
                                    <p:anim calcmode="lin" valueType="num">
                                      <p:cBhvr additive="base">
                                        <p:cTn id="22" dur="1000"/>
                                        <p:tgtEl>
                                          <p:spTgt spid="136">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Ethical Challenge - Supervisor-Supervisee Boundaries</a:t>
            </a:r>
            <a:endParaRPr b="1"/>
          </a:p>
        </p:txBody>
      </p:sp>
      <p:sp>
        <p:nvSpPr>
          <p:cNvPr id="144" name="Google Shape;14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61950" algn="l" rtl="0">
              <a:spcBef>
                <a:spcPts val="0"/>
              </a:spcBef>
              <a:spcAft>
                <a:spcPts val="0"/>
              </a:spcAft>
              <a:buClr>
                <a:schemeClr val="dk1"/>
              </a:buClr>
              <a:buSzPts val="2100"/>
              <a:buAutoNum type="arabicPeriod"/>
            </a:pPr>
            <a:r>
              <a:rPr lang="en" sz="2100">
                <a:solidFill>
                  <a:schemeClr val="dk1"/>
                </a:solidFill>
              </a:rPr>
              <a:t>Hugo (supervisor) is working with a practicum student, Shelley.</a:t>
            </a:r>
            <a:endParaRPr sz="2100">
              <a:solidFill>
                <a:schemeClr val="dk1"/>
              </a:solidFill>
            </a:endParaRPr>
          </a:p>
          <a:p>
            <a:pPr marL="457200" lvl="0" indent="-361950" algn="l" rtl="0">
              <a:spcBef>
                <a:spcPts val="0"/>
              </a:spcBef>
              <a:spcAft>
                <a:spcPts val="0"/>
              </a:spcAft>
              <a:buClr>
                <a:schemeClr val="dk1"/>
              </a:buClr>
              <a:buSzPts val="2100"/>
              <a:buAutoNum type="arabicPeriod"/>
            </a:pPr>
            <a:r>
              <a:rPr lang="en" sz="2100">
                <a:solidFill>
                  <a:schemeClr val="dk1"/>
                </a:solidFill>
              </a:rPr>
              <a:t>During high school Hugo and Shelley dated (8 years ago).</a:t>
            </a:r>
            <a:endParaRPr sz="2100">
              <a:solidFill>
                <a:schemeClr val="dk1"/>
              </a:solidFill>
            </a:endParaRPr>
          </a:p>
          <a:p>
            <a:pPr marL="457200" lvl="0" indent="-361950" algn="l" rtl="0">
              <a:spcBef>
                <a:spcPts val="0"/>
              </a:spcBef>
              <a:spcAft>
                <a:spcPts val="0"/>
              </a:spcAft>
              <a:buClr>
                <a:schemeClr val="dk1"/>
              </a:buClr>
              <a:buSzPts val="2100"/>
              <a:buAutoNum type="arabicPeriod"/>
            </a:pPr>
            <a:r>
              <a:rPr lang="en" sz="2100">
                <a:solidFill>
                  <a:schemeClr val="dk1"/>
                </a:solidFill>
              </a:rPr>
              <a:t>Hugo still has feelings for Shelley, but they are not currently dating.</a:t>
            </a:r>
            <a:endParaRPr sz="2100">
              <a:solidFill>
                <a:schemeClr val="dk1"/>
              </a:solidFill>
            </a:endParaRPr>
          </a:p>
          <a:p>
            <a:pPr marL="457200" lvl="0" indent="-361950" algn="l" rtl="0">
              <a:spcBef>
                <a:spcPts val="0"/>
              </a:spcBef>
              <a:spcAft>
                <a:spcPts val="0"/>
              </a:spcAft>
              <a:buClr>
                <a:schemeClr val="dk1"/>
              </a:buClr>
              <a:buSzPts val="2100"/>
              <a:buAutoNum type="arabicPeriod"/>
            </a:pPr>
            <a:r>
              <a:rPr lang="en" sz="2100">
                <a:solidFill>
                  <a:schemeClr val="dk1"/>
                </a:solidFill>
              </a:rPr>
              <a:t>Few alternatives for practicum placements (or alternative supervisors) in the community.</a:t>
            </a:r>
            <a:endParaRPr sz="2100">
              <a:solidFill>
                <a:schemeClr val="dk1"/>
              </a:solidFill>
            </a:endParaRPr>
          </a:p>
          <a:p>
            <a:pPr marL="0" lvl="0" indent="0" algn="l" rtl="0">
              <a:spcBef>
                <a:spcPts val="1200"/>
              </a:spcBef>
              <a:spcAft>
                <a:spcPts val="0"/>
              </a:spcAft>
              <a:buNone/>
            </a:pPr>
            <a:r>
              <a:rPr lang="en" sz="2100">
                <a:solidFill>
                  <a:schemeClr val="dk1"/>
                </a:solidFill>
              </a:rPr>
              <a:t>Types of boundary concerns?</a:t>
            </a:r>
            <a:endParaRPr sz="2100">
              <a:solidFill>
                <a:schemeClr val="dk1"/>
              </a:solidFill>
            </a:endParaRPr>
          </a:p>
          <a:p>
            <a:pPr marL="0" lvl="0" indent="0" algn="l" rtl="0">
              <a:spcBef>
                <a:spcPts val="1200"/>
              </a:spcBef>
              <a:spcAft>
                <a:spcPts val="1200"/>
              </a:spcAft>
              <a:buNone/>
            </a:pPr>
            <a:r>
              <a:rPr lang="en" sz="2100">
                <a:solidFill>
                  <a:schemeClr val="dk1"/>
                </a:solidFill>
              </a:rPr>
              <a:t>Suggestions for managing boundary or dual relationship issues?</a:t>
            </a:r>
            <a:endParaRPr sz="2100">
              <a:solidFill>
                <a:schemeClr val="dk1"/>
              </a:solidFill>
            </a:endParaRPr>
          </a:p>
        </p:txBody>
      </p:sp>
      <p:sp>
        <p:nvSpPr>
          <p:cNvPr id="145" name="Google Shape;14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 name="TextBox 1">
            <a:extLst>
              <a:ext uri="{FF2B5EF4-FFF2-40B4-BE49-F238E27FC236}">
                <a16:creationId xmlns:a16="http://schemas.microsoft.com/office/drawing/2014/main" id="{0D243493-426D-982A-E949-4E1DE387D776}"/>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10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10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10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 calcmode="lin" valueType="num">
                                      <p:cBhvr additive="base">
                                        <p:cTn id="22" dur="1000"/>
                                        <p:tgtEl>
                                          <p:spTgt spid="1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1000"/>
                                        <p:tgtEl>
                                          <p:spTgt spid="1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 calcmode="lin" valueType="num">
                                      <p:cBhvr additive="base">
                                        <p:cTn id="32" dur="1000"/>
                                        <p:tgtEl>
                                          <p:spTgt spid="1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Ethical Challenge: SW Prof-Student Boundaries</a:t>
            </a:r>
            <a:endParaRPr b="1"/>
          </a:p>
        </p:txBody>
      </p:sp>
      <p:sp>
        <p:nvSpPr>
          <p:cNvPr id="151" name="Google Shape;151;p26"/>
          <p:cNvSpPr txBox="1">
            <a:spLocks noGrp="1"/>
          </p:cNvSpPr>
          <p:nvPr>
            <p:ph type="body" idx="1"/>
          </p:nvPr>
        </p:nvSpPr>
        <p:spPr>
          <a:xfrm>
            <a:off x="3913350" y="1017725"/>
            <a:ext cx="5107800" cy="3701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a:solidFill>
                  <a:schemeClr val="dk1"/>
                </a:solidFill>
              </a:rPr>
              <a:t>A professor in private practice is approached by a student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student (retired military) discloses having a mental health issue (PTSD)</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student asks the professor for assistance from the prof.</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The community is small and doesn’t have many clinicians that deal with PTSD issues.</a:t>
            </a:r>
            <a:endParaRPr>
              <a:solidFill>
                <a:schemeClr val="dk1"/>
              </a:solidFill>
            </a:endParaRPr>
          </a:p>
          <a:p>
            <a:pPr marL="0" lvl="0" indent="0" algn="l" rtl="0">
              <a:spcBef>
                <a:spcPts val="1200"/>
              </a:spcBef>
              <a:spcAft>
                <a:spcPts val="0"/>
              </a:spcAft>
              <a:buNone/>
            </a:pPr>
            <a:r>
              <a:rPr lang="en">
                <a:solidFill>
                  <a:schemeClr val="dk1"/>
                </a:solidFill>
              </a:rPr>
              <a:t>How should the professor respond?</a:t>
            </a:r>
            <a:endParaRPr>
              <a:solidFill>
                <a:schemeClr val="dk1"/>
              </a:solidFill>
            </a:endParaRPr>
          </a:p>
          <a:p>
            <a:pPr marL="0" lvl="0" indent="0" algn="l" rtl="0">
              <a:spcBef>
                <a:spcPts val="1200"/>
              </a:spcBef>
              <a:spcAft>
                <a:spcPts val="1200"/>
              </a:spcAft>
              <a:buNone/>
            </a:pPr>
            <a:r>
              <a:rPr lang="en">
                <a:solidFill>
                  <a:schemeClr val="dk1"/>
                </a:solidFill>
              </a:rPr>
              <a:t>What roles are appropriate/inappropriate?</a:t>
            </a:r>
            <a:endParaRPr>
              <a:solidFill>
                <a:schemeClr val="dk1"/>
              </a:solidFill>
            </a:endParaRPr>
          </a:p>
        </p:txBody>
      </p:sp>
      <p:sp>
        <p:nvSpPr>
          <p:cNvPr id="152" name="Google Shape;15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153" name="Google Shape;153;p26"/>
          <p:cNvPicPr preferRelativeResize="0"/>
          <p:nvPr/>
        </p:nvPicPr>
        <p:blipFill>
          <a:blip r:embed="rId3">
            <a:alphaModFix/>
          </a:blip>
          <a:stretch>
            <a:fillRect/>
          </a:stretch>
        </p:blipFill>
        <p:spPr>
          <a:xfrm>
            <a:off x="0" y="1265682"/>
            <a:ext cx="3725876" cy="2794425"/>
          </a:xfrm>
          <a:prstGeom prst="rect">
            <a:avLst/>
          </a:prstGeom>
          <a:noFill/>
          <a:ln>
            <a:noFill/>
          </a:ln>
        </p:spPr>
      </p:pic>
      <p:sp>
        <p:nvSpPr>
          <p:cNvPr id="2" name="TextBox 1">
            <a:extLst>
              <a:ext uri="{FF2B5EF4-FFF2-40B4-BE49-F238E27FC236}">
                <a16:creationId xmlns:a16="http://schemas.microsoft.com/office/drawing/2014/main" id="{F664E053-5874-8032-7A21-887020347900}"/>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 calcmode="lin" valueType="num">
                                      <p:cBhvr additive="base">
                                        <p:cTn id="7" dur="1000"/>
                                        <p:tgtEl>
                                          <p:spTgt spid="15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 calcmode="lin" valueType="num">
                                      <p:cBhvr additive="base">
                                        <p:cTn id="12" dur="1000"/>
                                        <p:tgtEl>
                                          <p:spTgt spid="15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 calcmode="lin" valueType="num">
                                      <p:cBhvr additive="base">
                                        <p:cTn id="17" dur="1000"/>
                                        <p:tgtEl>
                                          <p:spTgt spid="15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1">
                                            <p:txEl>
                                              <p:pRg st="3" end="3"/>
                                            </p:txEl>
                                          </p:spTgt>
                                        </p:tgtEl>
                                        <p:attrNameLst>
                                          <p:attrName>style.visibility</p:attrName>
                                        </p:attrNameLst>
                                      </p:cBhvr>
                                      <p:to>
                                        <p:strVal val="visible"/>
                                      </p:to>
                                    </p:set>
                                    <p:anim calcmode="lin" valueType="num">
                                      <p:cBhvr additive="base">
                                        <p:cTn id="22" dur="1000"/>
                                        <p:tgtEl>
                                          <p:spTgt spid="15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1">
                                            <p:txEl>
                                              <p:pRg st="4" end="4"/>
                                            </p:txEl>
                                          </p:spTgt>
                                        </p:tgtEl>
                                        <p:attrNameLst>
                                          <p:attrName>style.visibility</p:attrName>
                                        </p:attrNameLst>
                                      </p:cBhvr>
                                      <p:to>
                                        <p:strVal val="visible"/>
                                      </p:to>
                                    </p:set>
                                    <p:anim calcmode="lin" valueType="num">
                                      <p:cBhvr additive="base">
                                        <p:cTn id="27" dur="1000"/>
                                        <p:tgtEl>
                                          <p:spTgt spid="15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51">
                                            <p:txEl>
                                              <p:pRg st="5" end="5"/>
                                            </p:txEl>
                                          </p:spTgt>
                                        </p:tgtEl>
                                        <p:attrNameLst>
                                          <p:attrName>style.visibility</p:attrName>
                                        </p:attrNameLst>
                                      </p:cBhvr>
                                      <p:to>
                                        <p:strVal val="visible"/>
                                      </p:to>
                                    </p:set>
                                    <p:anim calcmode="lin" valueType="num">
                                      <p:cBhvr additive="base">
                                        <p:cTn id="32" dur="1000"/>
                                        <p:tgtEl>
                                          <p:spTgt spid="15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Ethical Challenge - Coworker Boundaries</a:t>
            </a:r>
            <a:endParaRPr b="1"/>
          </a:p>
        </p:txBody>
      </p:sp>
      <p:sp>
        <p:nvSpPr>
          <p:cNvPr id="159" name="Google Shape;15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AutoNum type="arabicPeriod"/>
            </a:pPr>
            <a:r>
              <a:rPr lang="en" sz="2000">
                <a:solidFill>
                  <a:schemeClr val="dk1"/>
                </a:solidFill>
              </a:rPr>
              <a:t>Gabby and Estrella are coworkers in SW department of the hospital.</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The hospital does not have a policy about dating among employees.</a:t>
            </a:r>
            <a:endParaRPr sz="2000">
              <a:solidFill>
                <a:schemeClr val="dk1"/>
              </a:solidFill>
            </a:endParaRPr>
          </a:p>
          <a:p>
            <a:pPr marL="457200" lvl="0" indent="-355600" algn="l" rtl="0">
              <a:spcBef>
                <a:spcPts val="0"/>
              </a:spcBef>
              <a:spcAft>
                <a:spcPts val="0"/>
              </a:spcAft>
              <a:buClr>
                <a:schemeClr val="dk1"/>
              </a:buClr>
              <a:buSzPts val="2000"/>
              <a:buAutoNum type="arabicPeriod"/>
            </a:pPr>
            <a:r>
              <a:rPr lang="en" sz="2000">
                <a:solidFill>
                  <a:schemeClr val="dk1"/>
                </a:solidFill>
              </a:rPr>
              <a:t>Gabby and Estrella have started dating but do not want to tell anyone about this relationship.</a:t>
            </a:r>
            <a:endParaRPr sz="2000">
              <a:solidFill>
                <a:schemeClr val="dk1"/>
              </a:solidFill>
            </a:endParaRPr>
          </a:p>
          <a:p>
            <a:pPr marL="0" lvl="0" indent="0" algn="l" rtl="0">
              <a:spcBef>
                <a:spcPts val="1200"/>
              </a:spcBef>
              <a:spcAft>
                <a:spcPts val="0"/>
              </a:spcAft>
              <a:buNone/>
            </a:pPr>
            <a:r>
              <a:rPr lang="en" sz="2000">
                <a:solidFill>
                  <a:schemeClr val="dk1"/>
                </a:solidFill>
              </a:rPr>
              <a:t>Any ethical issues re boundaries or dual relationships?</a:t>
            </a:r>
            <a:endParaRPr sz="2000">
              <a:solidFill>
                <a:schemeClr val="dk1"/>
              </a:solidFill>
            </a:endParaRPr>
          </a:p>
          <a:p>
            <a:pPr marL="0" lvl="0" indent="0" algn="l" rtl="0">
              <a:spcBef>
                <a:spcPts val="1200"/>
              </a:spcBef>
              <a:spcAft>
                <a:spcPts val="1200"/>
              </a:spcAft>
              <a:buNone/>
            </a:pPr>
            <a:r>
              <a:rPr lang="en" sz="2000">
                <a:solidFill>
                  <a:schemeClr val="dk1"/>
                </a:solidFill>
              </a:rPr>
              <a:t>Does it matter that the couple is lesbian and the community may not “approve”?</a:t>
            </a:r>
            <a:endParaRPr sz="2000">
              <a:solidFill>
                <a:schemeClr val="dk1"/>
              </a:solidFill>
            </a:endParaRPr>
          </a:p>
        </p:txBody>
      </p:sp>
      <p:sp>
        <p:nvSpPr>
          <p:cNvPr id="160" name="Google Shape;16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2" name="TextBox 1">
            <a:extLst>
              <a:ext uri="{FF2B5EF4-FFF2-40B4-BE49-F238E27FC236}">
                <a16:creationId xmlns:a16="http://schemas.microsoft.com/office/drawing/2014/main" id="{CFF8A223-B2BE-B438-52F1-C557266B70C0}"/>
              </a:ext>
            </a:extLst>
          </p:cNvPr>
          <p:cNvSpPr txBox="1"/>
          <p:nvPr/>
        </p:nvSpPr>
        <p:spPr>
          <a:xfrm>
            <a:off x="6110366" y="4732403"/>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10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10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10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10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10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t>Ethical Challenge - Boundaries between Group Members</a:t>
            </a:r>
            <a:endParaRPr sz="2420" b="1"/>
          </a:p>
        </p:txBody>
      </p:sp>
      <p:sp>
        <p:nvSpPr>
          <p:cNvPr id="166" name="Google Shape;16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chemeClr val="dk1"/>
              </a:buClr>
              <a:buSzPts val="2000"/>
              <a:buChar char="●"/>
            </a:pPr>
            <a:r>
              <a:rPr lang="en" sz="2000">
                <a:solidFill>
                  <a:schemeClr val="dk1"/>
                </a:solidFill>
              </a:rPr>
              <a:t>SUDs group designed for clients referred by Problem-Solving Courts (Drug Court)</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Two group members, Hal and Adina, know each other as neighbors in a small town - children go to school together; members of same church</a:t>
            </a:r>
            <a:endParaRPr sz="2000">
              <a:solidFill>
                <a:schemeClr val="dk1"/>
              </a:solidFill>
            </a:endParaRPr>
          </a:p>
          <a:p>
            <a:pPr marL="0" lvl="0" indent="0" algn="l" rtl="0">
              <a:spcBef>
                <a:spcPts val="1200"/>
              </a:spcBef>
              <a:spcAft>
                <a:spcPts val="0"/>
              </a:spcAft>
              <a:buNone/>
            </a:pPr>
            <a:r>
              <a:rPr lang="en" sz="2000">
                <a:solidFill>
                  <a:schemeClr val="dk1"/>
                </a:solidFill>
              </a:rPr>
              <a:t>Is it ethical for them to be in the same group? Why/why not?</a:t>
            </a:r>
            <a:endParaRPr sz="2000">
              <a:solidFill>
                <a:schemeClr val="dk1"/>
              </a:solidFill>
            </a:endParaRPr>
          </a:p>
          <a:p>
            <a:pPr marL="0" lvl="0" indent="0" algn="l" rtl="0">
              <a:spcBef>
                <a:spcPts val="1200"/>
              </a:spcBef>
              <a:spcAft>
                <a:spcPts val="0"/>
              </a:spcAft>
              <a:buNone/>
            </a:pPr>
            <a:r>
              <a:rPr lang="en" sz="2000">
                <a:solidFill>
                  <a:schemeClr val="dk1"/>
                </a:solidFill>
              </a:rPr>
              <a:t>Who decides? How?</a:t>
            </a:r>
            <a:endParaRPr sz="2000">
              <a:solidFill>
                <a:schemeClr val="dk1"/>
              </a:solidFill>
            </a:endParaRPr>
          </a:p>
          <a:p>
            <a:pPr marL="0" lvl="0" indent="0" algn="l" rtl="0">
              <a:spcBef>
                <a:spcPts val="1200"/>
              </a:spcBef>
              <a:spcAft>
                <a:spcPts val="1200"/>
              </a:spcAft>
              <a:buNone/>
            </a:pPr>
            <a:r>
              <a:rPr lang="en" sz="2000">
                <a:solidFill>
                  <a:schemeClr val="dk1"/>
                </a:solidFill>
              </a:rPr>
              <a:t>What are the risks if they are in the same group?</a:t>
            </a:r>
            <a:endParaRPr sz="2000">
              <a:solidFill>
                <a:schemeClr val="dk1"/>
              </a:solidFill>
            </a:endParaRPr>
          </a:p>
        </p:txBody>
      </p:sp>
      <p:sp>
        <p:nvSpPr>
          <p:cNvPr id="167" name="Google Shape;16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 name="TextBox 1">
            <a:extLst>
              <a:ext uri="{FF2B5EF4-FFF2-40B4-BE49-F238E27FC236}">
                <a16:creationId xmlns:a16="http://schemas.microsoft.com/office/drawing/2014/main" id="{49CCCEB2-1936-BC73-6336-ECEA1452D417}"/>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1000"/>
                                        <p:tgtEl>
                                          <p:spTgt spid="1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 calcmode="lin" valueType="num">
                                      <p:cBhvr additive="base">
                                        <p:cTn id="12" dur="1000"/>
                                        <p:tgtEl>
                                          <p:spTgt spid="1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 calcmode="lin" valueType="num">
                                      <p:cBhvr additive="base">
                                        <p:cTn id="17" dur="1000"/>
                                        <p:tgtEl>
                                          <p:spTgt spid="1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 calcmode="lin" valueType="num">
                                      <p:cBhvr additive="base">
                                        <p:cTn id="22" dur="1000"/>
                                        <p:tgtEl>
                                          <p:spTgt spid="1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 calcmode="lin" valueType="num">
                                      <p:cBhvr additive="base">
                                        <p:cTn id="27" dur="1000"/>
                                        <p:tgtEl>
                                          <p:spTgt spid="1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b="1"/>
              <a:t>Mitigating Risks re Dual Relationships and Informal Boundaries</a:t>
            </a:r>
            <a:endParaRPr sz="2120" b="1"/>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AutoNum type="arabicPeriod"/>
            </a:pPr>
            <a:r>
              <a:rPr lang="en" sz="2400">
                <a:solidFill>
                  <a:schemeClr val="dk1"/>
                </a:solidFill>
              </a:rPr>
              <a:t>Identify boundary and dual relationship risks early</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Discuss concerns openly with clients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Brainstorm options to maximize benefits and minimize risks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Work toward collaborative solutions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Document: concerns, options, consultations, agreements, monitoring</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When in doubt, refer out</a:t>
            </a:r>
            <a:endParaRPr sz="2400">
              <a:solidFill>
                <a:schemeClr val="dk1"/>
              </a:solidFill>
            </a:endParaRPr>
          </a:p>
        </p:txBody>
      </p:sp>
      <p:sp>
        <p:nvSpPr>
          <p:cNvPr id="174" name="Google Shape;17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2" name="TextBox 1">
            <a:extLst>
              <a:ext uri="{FF2B5EF4-FFF2-40B4-BE49-F238E27FC236}">
                <a16:creationId xmlns:a16="http://schemas.microsoft.com/office/drawing/2014/main" id="{20571F59-4450-F468-9BAB-D42BD5C78E16}"/>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0909"/>
              <a:buNone/>
            </a:pPr>
            <a:r>
              <a:rPr lang="en" sz="2420" b="1"/>
              <a:t>Preparing Students for Rural Practice &amp; Boundary Concerns</a:t>
            </a:r>
            <a:endParaRPr sz="2420" b="1"/>
          </a:p>
        </p:txBody>
      </p:sp>
      <p:sp>
        <p:nvSpPr>
          <p:cNvPr id="180" name="Google Shape;18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64164" algn="l" rtl="0">
              <a:spcBef>
                <a:spcPts val="0"/>
              </a:spcBef>
              <a:spcAft>
                <a:spcPts val="0"/>
              </a:spcAft>
              <a:buClr>
                <a:schemeClr val="dk1"/>
              </a:buClr>
              <a:buSzPct val="100000"/>
              <a:buAutoNum type="arabicPeriod"/>
            </a:pPr>
            <a:r>
              <a:rPr lang="en" sz="3415" dirty="0">
                <a:solidFill>
                  <a:schemeClr val="dk1"/>
                </a:solidFill>
              </a:rPr>
              <a:t>Teach students about mindfulness and cultural humility (understanding self and community context)</a:t>
            </a:r>
            <a:endParaRPr sz="3415" dirty="0">
              <a:solidFill>
                <a:schemeClr val="dk1"/>
              </a:solidFill>
            </a:endParaRPr>
          </a:p>
          <a:p>
            <a:pPr marL="457200" lvl="0" indent="-364164" algn="l" rtl="0">
              <a:spcBef>
                <a:spcPts val="0"/>
              </a:spcBef>
              <a:spcAft>
                <a:spcPts val="0"/>
              </a:spcAft>
              <a:buClr>
                <a:schemeClr val="dk1"/>
              </a:buClr>
              <a:buSzPct val="100000"/>
              <a:buAutoNum type="arabicPeriod"/>
            </a:pPr>
            <a:r>
              <a:rPr lang="en" sz="3415" dirty="0">
                <a:solidFill>
                  <a:schemeClr val="dk1"/>
                </a:solidFill>
              </a:rPr>
              <a:t>Provide students with strategies for ethical practice: cultural guide / mentor, know alternate resources, how to build trust in community</a:t>
            </a:r>
            <a:endParaRPr sz="3415" dirty="0">
              <a:solidFill>
                <a:schemeClr val="dk1"/>
              </a:solidFill>
            </a:endParaRPr>
          </a:p>
          <a:p>
            <a:pPr marL="457200" lvl="0" indent="-364164" algn="l" rtl="0">
              <a:spcBef>
                <a:spcPts val="0"/>
              </a:spcBef>
              <a:spcAft>
                <a:spcPts val="0"/>
              </a:spcAft>
              <a:buClr>
                <a:schemeClr val="dk1"/>
              </a:buClr>
              <a:buSzPct val="100000"/>
              <a:buAutoNum type="arabicPeriod"/>
            </a:pPr>
            <a:r>
              <a:rPr lang="en" sz="3415" dirty="0">
                <a:solidFill>
                  <a:schemeClr val="dk1"/>
                </a:solidFill>
              </a:rPr>
              <a:t>Use case studies to teach contextual ethics</a:t>
            </a:r>
            <a:endParaRPr sz="3415" dirty="0">
              <a:solidFill>
                <a:schemeClr val="dk1"/>
              </a:solidFill>
            </a:endParaRPr>
          </a:p>
          <a:p>
            <a:pPr marL="457200" lvl="0" indent="-364164" algn="l" rtl="0">
              <a:spcBef>
                <a:spcPts val="0"/>
              </a:spcBef>
              <a:spcAft>
                <a:spcPts val="0"/>
              </a:spcAft>
              <a:buClr>
                <a:schemeClr val="dk1"/>
              </a:buClr>
              <a:buSzPct val="100000"/>
              <a:buAutoNum type="arabicPeriod"/>
            </a:pPr>
            <a:r>
              <a:rPr lang="en" sz="3415" dirty="0">
                <a:solidFill>
                  <a:schemeClr val="dk1"/>
                </a:solidFill>
              </a:rPr>
              <a:t>Encourage students to focus on strengths and best practices in rural SW (not just risks or problems)</a:t>
            </a:r>
            <a:endParaRPr sz="3415" dirty="0">
              <a:solidFill>
                <a:schemeClr val="dk1"/>
              </a:solidFill>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181" name="Google Shape;18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2" name="TextBox 1">
            <a:extLst>
              <a:ext uri="{FF2B5EF4-FFF2-40B4-BE49-F238E27FC236}">
                <a16:creationId xmlns:a16="http://schemas.microsoft.com/office/drawing/2014/main" id="{FC1305E6-0493-DA0A-D48A-53AB42CA8347}"/>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1000"/>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 calcmode="lin" valueType="num">
                                      <p:cBhvr additive="base">
                                        <p:cTn id="12" dur="1000"/>
                                        <p:tgtEl>
                                          <p:spTgt spid="1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 calcmode="lin" valueType="num">
                                      <p:cBhvr additive="base">
                                        <p:cTn id="17" dur="1000"/>
                                        <p:tgtEl>
                                          <p:spTgt spid="1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0">
                                            <p:txEl>
                                              <p:pRg st="3" end="3"/>
                                            </p:txEl>
                                          </p:spTgt>
                                        </p:tgtEl>
                                        <p:attrNameLst>
                                          <p:attrName>style.visibility</p:attrName>
                                        </p:attrNameLst>
                                      </p:cBhvr>
                                      <p:to>
                                        <p:strVal val="visible"/>
                                      </p:to>
                                    </p:set>
                                    <p:anim calcmode="lin" valueType="num">
                                      <p:cBhvr additive="base">
                                        <p:cTn id="22" dur="1000"/>
                                        <p:tgtEl>
                                          <p:spTgt spid="1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0">
                                            <p:txEl>
                                              <p:pRg st="4" end="4"/>
                                            </p:txEl>
                                          </p:spTgt>
                                        </p:tgtEl>
                                        <p:attrNameLst>
                                          <p:attrName>style.visibility</p:attrName>
                                        </p:attrNameLst>
                                      </p:cBhvr>
                                      <p:to>
                                        <p:strVal val="visible"/>
                                      </p:to>
                                    </p:set>
                                    <p:anim calcmode="lin" valueType="num">
                                      <p:cBhvr additive="base">
                                        <p:cTn id="27" dur="1000"/>
                                        <p:tgtEl>
                                          <p:spTgt spid="1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0">
                                            <p:txEl>
                                              <p:pRg st="5" end="5"/>
                                            </p:txEl>
                                          </p:spTgt>
                                        </p:tgtEl>
                                        <p:attrNameLst>
                                          <p:attrName>style.visibility</p:attrName>
                                        </p:attrNameLst>
                                      </p:cBhvr>
                                      <p:to>
                                        <p:strVal val="visible"/>
                                      </p:to>
                                    </p:set>
                                    <p:anim calcmode="lin" valueType="num">
                                      <p:cBhvr additive="base">
                                        <p:cTn id="32" dur="1000"/>
                                        <p:tgtEl>
                                          <p:spTgt spid="18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Conclusion</a:t>
            </a:r>
            <a:endParaRPr b="1"/>
          </a:p>
        </p:txBody>
      </p:sp>
      <p:sp>
        <p:nvSpPr>
          <p:cNvPr id="187" name="Google Shape;18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188" name="Google Shape;188;p31"/>
          <p:cNvPicPr preferRelativeResize="0"/>
          <p:nvPr/>
        </p:nvPicPr>
        <p:blipFill>
          <a:blip r:embed="rId3">
            <a:alphaModFix/>
          </a:blip>
          <a:stretch>
            <a:fillRect/>
          </a:stretch>
        </p:blipFill>
        <p:spPr>
          <a:xfrm>
            <a:off x="1209212" y="647562"/>
            <a:ext cx="6725576" cy="3848375"/>
          </a:xfrm>
          <a:prstGeom prst="rect">
            <a:avLst/>
          </a:prstGeom>
          <a:noFill/>
          <a:ln>
            <a:noFill/>
          </a:ln>
        </p:spPr>
      </p:pic>
      <p:sp>
        <p:nvSpPr>
          <p:cNvPr id="2" name="TextBox 1">
            <a:extLst>
              <a:ext uri="{FF2B5EF4-FFF2-40B4-BE49-F238E27FC236}">
                <a16:creationId xmlns:a16="http://schemas.microsoft.com/office/drawing/2014/main" id="{15ECBF6A-494A-4AAD-3470-6EBCDC34C569}"/>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61" name="Google Shape;61;p14"/>
          <p:cNvPicPr preferRelativeResize="0"/>
          <p:nvPr/>
        </p:nvPicPr>
        <p:blipFill>
          <a:blip r:embed="rId3">
            <a:alphaModFix/>
          </a:blip>
          <a:stretch>
            <a:fillRect/>
          </a:stretch>
        </p:blipFill>
        <p:spPr>
          <a:xfrm>
            <a:off x="0" y="10886"/>
            <a:ext cx="9144000" cy="5143500"/>
          </a:xfrm>
          <a:prstGeom prst="rect">
            <a:avLst/>
          </a:prstGeom>
          <a:noFill/>
          <a:ln>
            <a:noFill/>
          </a:ln>
        </p:spPr>
      </p:pic>
      <p:sp>
        <p:nvSpPr>
          <p:cNvPr id="62" name="Google Shape;62;p14"/>
          <p:cNvSpPr txBox="1"/>
          <p:nvPr/>
        </p:nvSpPr>
        <p:spPr>
          <a:xfrm>
            <a:off x="702793" y="675948"/>
            <a:ext cx="1386000" cy="7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FFFFFF"/>
                </a:solidFill>
              </a:rPr>
              <a:t>Agenda</a:t>
            </a:r>
            <a:endParaRPr sz="2600" dirty="0">
              <a:solidFill>
                <a:srgbClr val="FFFFFF"/>
              </a:solidFill>
            </a:endParaRPr>
          </a:p>
        </p:txBody>
      </p:sp>
      <p:sp>
        <p:nvSpPr>
          <p:cNvPr id="2" name="TextBox 1">
            <a:extLst>
              <a:ext uri="{FF2B5EF4-FFF2-40B4-BE49-F238E27FC236}">
                <a16:creationId xmlns:a16="http://schemas.microsoft.com/office/drawing/2014/main" id="{FA6BE381-CFA6-CF5E-E286-ABF8F8251B85}"/>
              </a:ext>
            </a:extLst>
          </p:cNvPr>
          <p:cNvSpPr txBox="1"/>
          <p:nvPr/>
        </p:nvSpPr>
        <p:spPr>
          <a:xfrm>
            <a:off x="6638186" y="4779818"/>
            <a:ext cx="2505814" cy="276999"/>
          </a:xfrm>
          <a:prstGeom prst="rect">
            <a:avLst/>
          </a:prstGeom>
          <a:noFill/>
        </p:spPr>
        <p:txBody>
          <a:bodyPr wrap="none" rtlCol="0">
            <a:spAutoFit/>
          </a:bodyPr>
          <a:lstStyle/>
          <a:p>
            <a:r>
              <a:rPr lang="en-US" sz="1200" dirty="0"/>
              <a:t>Barsky &amp; Daley, 2026 - 14-Feb-26</a:t>
            </a:r>
          </a:p>
        </p:txBody>
      </p:sp>
      <p:pic>
        <p:nvPicPr>
          <p:cNvPr id="3" name="Picture 2" descr="A qr code with black squares&#10;&#10;AI-generated content may be incorrect.">
            <a:extLst>
              <a:ext uri="{FF2B5EF4-FFF2-40B4-BE49-F238E27FC236}">
                <a16:creationId xmlns:a16="http://schemas.microsoft.com/office/drawing/2014/main" id="{0ADBFDBB-8932-75E4-38F0-90D80F981CFE}"/>
              </a:ext>
            </a:extLst>
          </p:cNvPr>
          <p:cNvPicPr>
            <a:picLocks noChangeAspect="1"/>
          </p:cNvPicPr>
          <p:nvPr/>
        </p:nvPicPr>
        <p:blipFill>
          <a:blip r:embed="rId4"/>
          <a:stretch>
            <a:fillRect/>
          </a:stretch>
        </p:blipFill>
        <p:spPr>
          <a:xfrm>
            <a:off x="0" y="2108409"/>
            <a:ext cx="3069771" cy="3069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References</a:t>
            </a:r>
            <a:endParaRPr b="1"/>
          </a:p>
        </p:txBody>
      </p:sp>
      <p:sp>
        <p:nvSpPr>
          <p:cNvPr id="194" name="Google Shape;19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0" algn="l" rtl="0">
              <a:spcBef>
                <a:spcPts val="0"/>
              </a:spcBef>
              <a:spcAft>
                <a:spcPts val="0"/>
              </a:spcAft>
              <a:buNone/>
            </a:pPr>
            <a:r>
              <a:rPr lang="en" sz="1200">
                <a:solidFill>
                  <a:schemeClr val="dk1"/>
                </a:solidFill>
              </a:rPr>
              <a:t>Barsky, A. E. (2025). Professional boundaries and dual relationships in rural social work: Challenges and opportunities. In M. Daley &amp; P. Pitman-Munke (Ed.),</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i="1" u="sng">
                <a:solidFill>
                  <a:srgbClr val="0000FF"/>
                </a:solidFill>
                <a:hlinkClick r:id="rId3">
                  <a:extLst>
                    <a:ext uri="{A12FA001-AC4F-418D-AE19-62706E023703}">
                      <ahyp:hlinkClr xmlns:ahyp="http://schemas.microsoft.com/office/drawing/2018/hyperlinkcolor" val="tx"/>
                    </a:ext>
                  </a:extLst>
                </a:hlinkClick>
              </a:rPr>
              <a:t>Back home: Opportunities and challenges of social work with rural communities</a:t>
            </a:r>
            <a:r>
              <a:rPr lang="en" sz="1200">
                <a:solidFill>
                  <a:schemeClr val="dk1"/>
                </a:solidFill>
              </a:rPr>
              <a:t> (pp.53-80).</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rgbClr val="0000FF"/>
                </a:solidFill>
                <a:hlinkClick r:id="rId4">
                  <a:extLst>
                    <a:ext uri="{A12FA001-AC4F-418D-AE19-62706E023703}">
                      <ahyp:hlinkClr xmlns:ahyp="http://schemas.microsoft.com/office/drawing/2018/hyperlinkcolor" val="tx"/>
                    </a:ext>
                  </a:extLst>
                </a:hlinkClick>
              </a:rPr>
              <a:t>Oxford University Press</a:t>
            </a:r>
            <a:r>
              <a:rPr lang="en" sz="1200">
                <a:solidFill>
                  <a:schemeClr val="dk1"/>
                </a:solidFill>
              </a:rPr>
              <a:t>.</a:t>
            </a:r>
            <a:endParaRPr sz="1200">
              <a:solidFill>
                <a:schemeClr val="dk1"/>
              </a:solidFill>
            </a:endParaRPr>
          </a:p>
          <a:p>
            <a:pPr marL="457200" lvl="0" indent="0" algn="l" rtl="0">
              <a:spcBef>
                <a:spcPts val="600"/>
              </a:spcBef>
              <a:spcAft>
                <a:spcPts val="0"/>
              </a:spcAft>
              <a:buNone/>
            </a:pPr>
            <a:r>
              <a:rPr lang="en" sz="1200">
                <a:solidFill>
                  <a:schemeClr val="dk1"/>
                </a:solidFill>
              </a:rPr>
              <a:t>Barsky, A. E. (2023). </a:t>
            </a:r>
            <a:r>
              <a:rPr lang="en" sz="1200" i="1">
                <a:solidFill>
                  <a:schemeClr val="dk1"/>
                </a:solidFill>
              </a:rPr>
              <a:t>Essential ethics for social work practice.</a:t>
            </a:r>
            <a:r>
              <a:rPr lang="en" sz="1200">
                <a:solidFill>
                  <a:schemeClr val="dk1"/>
                </a:solidFill>
              </a:rPr>
              <a:t> </a:t>
            </a:r>
            <a:r>
              <a:rPr lang="en" sz="1200" u="sng">
                <a:solidFill>
                  <a:srgbClr val="0000FF"/>
                </a:solidFill>
                <a:hlinkClick r:id="rId4">
                  <a:extLst>
                    <a:ext uri="{A12FA001-AC4F-418D-AE19-62706E023703}">
                      <ahyp:hlinkClr xmlns:ahyp="http://schemas.microsoft.com/office/drawing/2018/hyperlinkcolor" val="tx"/>
                    </a:ext>
                  </a:extLst>
                </a:hlinkClick>
              </a:rPr>
              <a:t>Oxford University Press</a:t>
            </a:r>
            <a:r>
              <a:rPr lang="en" sz="1200">
                <a:solidFill>
                  <a:schemeClr val="dk1"/>
                </a:solidFill>
              </a:rPr>
              <a:t>.</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Beauchamp, T. L., &amp; Childress, J. F. (2019). </a:t>
            </a:r>
            <a:r>
              <a:rPr lang="en" sz="1200" i="1">
                <a:solidFill>
                  <a:schemeClr val="dk1"/>
                </a:solidFill>
              </a:rPr>
              <a:t>Principles of biomedical ethics</a:t>
            </a:r>
            <a:r>
              <a:rPr lang="en" sz="1200">
                <a:solidFill>
                  <a:schemeClr val="dk1"/>
                </a:solidFill>
              </a:rPr>
              <a:t> (8th ed.). </a:t>
            </a:r>
            <a:r>
              <a:rPr lang="en" sz="1200" u="sng">
                <a:solidFill>
                  <a:srgbClr val="0000FF"/>
                </a:solidFill>
                <a:hlinkClick r:id="rId4">
                  <a:extLst>
                    <a:ext uri="{A12FA001-AC4F-418D-AE19-62706E023703}">
                      <ahyp:hlinkClr xmlns:ahyp="http://schemas.microsoft.com/office/drawing/2018/hyperlinkcolor" val="tx"/>
                    </a:ext>
                  </a:extLst>
                </a:hlinkClick>
              </a:rPr>
              <a:t>Oxford University Press</a:t>
            </a:r>
            <a:r>
              <a:rPr lang="en" sz="1200">
                <a:solidFill>
                  <a:schemeClr val="dk1"/>
                </a:solidFill>
              </a:rPr>
              <a:t>.</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Bosch, L., &amp; Boisen, L. (2011). Dual relationships in rural areas. In L. Ginsberg, L. (Ed.), </a:t>
            </a:r>
            <a:r>
              <a:rPr lang="en" sz="1200" i="1">
                <a:solidFill>
                  <a:schemeClr val="dk1"/>
                </a:solidFill>
              </a:rPr>
              <a:t>Social work in rural communities</a:t>
            </a:r>
            <a:r>
              <a:rPr lang="en" sz="1200">
                <a:solidFill>
                  <a:schemeClr val="dk1"/>
                </a:solidFill>
              </a:rPr>
              <a:t> (5</a:t>
            </a:r>
            <a:r>
              <a:rPr lang="en" sz="1200" baseline="30000">
                <a:solidFill>
                  <a:schemeClr val="dk1"/>
                </a:solidFill>
              </a:rPr>
              <a:t>th</a:t>
            </a:r>
            <a:r>
              <a:rPr lang="en" sz="1200">
                <a:solidFill>
                  <a:schemeClr val="dk1"/>
                </a:solidFill>
              </a:rPr>
              <a:t> ed., pp. 111-123). CSWE Press.</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Daley, M.R. (2021). </a:t>
            </a:r>
            <a:r>
              <a:rPr lang="en" sz="1200" i="1">
                <a:solidFill>
                  <a:schemeClr val="dk1"/>
                </a:solidFill>
              </a:rPr>
              <a:t>Rural Social Work in the 21st Century: Serving Individuals, Families &amp; Communities in the Countryside</a:t>
            </a:r>
            <a:r>
              <a:rPr lang="en" sz="1200">
                <a:solidFill>
                  <a:schemeClr val="dk1"/>
                </a:solidFill>
              </a:rPr>
              <a:t>. Oxford.  </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DeCino, D., Waalkes, P., &amp; Iverson, V. (2023). Rural school counselors’ experiences with dual relationships. </a:t>
            </a:r>
            <a:r>
              <a:rPr lang="en" sz="1200" i="1">
                <a:solidFill>
                  <a:schemeClr val="dk1"/>
                </a:solidFill>
              </a:rPr>
              <a:t>Journal of Child and Adolescent Counseling</a:t>
            </a:r>
            <a:r>
              <a:rPr lang="en" sz="1200">
                <a:solidFill>
                  <a:schemeClr val="dk1"/>
                </a:solidFill>
              </a:rPr>
              <a:t>.</a:t>
            </a:r>
            <a:r>
              <a:rPr lang="en" sz="1200">
                <a:solidFill>
                  <a:schemeClr val="dk1"/>
                </a:solidFill>
                <a:uFill>
                  <a:noFill/>
                </a:uFill>
                <a:hlinkClick r:id="rId5">
                  <a:extLst>
                    <a:ext uri="{A12FA001-AC4F-418D-AE19-62706E023703}">
                      <ahyp:hlinkClr xmlns:ahyp="http://schemas.microsoft.com/office/drawing/2018/hyperlinkcolor" val="tx"/>
                    </a:ext>
                  </a:extLst>
                </a:hlinkClick>
              </a:rPr>
              <a:t> </a:t>
            </a:r>
            <a:r>
              <a:rPr lang="en" sz="1200" u="sng">
                <a:solidFill>
                  <a:srgbClr val="0563C1"/>
                </a:solidFill>
                <a:hlinkClick r:id="rId5">
                  <a:extLst>
                    <a:ext uri="{A12FA001-AC4F-418D-AE19-62706E023703}">
                      <ahyp:hlinkClr xmlns:ahyp="http://schemas.microsoft.com/office/drawing/2018/hyperlinkcolor" val="tx"/>
                    </a:ext>
                  </a:extLst>
                </a:hlinkClick>
              </a:rPr>
              <a:t>https://doi.org/10.1080/23727810.2023.2195229</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Dewane, C. J. (2010). Respecting boundaries – The don’ts of dual relationships. </a:t>
            </a:r>
            <a:r>
              <a:rPr lang="en" sz="1200" i="1">
                <a:solidFill>
                  <a:schemeClr val="dk1"/>
                </a:solidFill>
              </a:rPr>
              <a:t>Social Work Today, 10</a:t>
            </a:r>
            <a:r>
              <a:rPr lang="en" sz="1200">
                <a:solidFill>
                  <a:schemeClr val="dk1"/>
                </a:solidFill>
              </a:rPr>
              <a:t>(1), 18.</a:t>
            </a:r>
            <a:r>
              <a:rPr lang="en" sz="1200">
                <a:solidFill>
                  <a:schemeClr val="dk1"/>
                </a:solidFill>
                <a:uFill>
                  <a:noFill/>
                </a:uFill>
                <a:hlinkClick r:id="rId6">
                  <a:extLst>
                    <a:ext uri="{A12FA001-AC4F-418D-AE19-62706E023703}">
                      <ahyp:hlinkClr xmlns:ahyp="http://schemas.microsoft.com/office/drawing/2018/hyperlinkcolor" val="tx"/>
                    </a:ext>
                  </a:extLst>
                </a:hlinkClick>
              </a:rPr>
              <a:t> </a:t>
            </a:r>
            <a:r>
              <a:rPr lang="en" sz="1200" u="sng">
                <a:solidFill>
                  <a:srgbClr val="0563C1"/>
                </a:solidFill>
                <a:hlinkClick r:id="rId6">
                  <a:extLst>
                    <a:ext uri="{A12FA001-AC4F-418D-AE19-62706E023703}">
                      <ahyp:hlinkClr xmlns:ahyp="http://schemas.microsoft.com/office/drawing/2018/hyperlinkcolor" val="tx"/>
                    </a:ext>
                  </a:extLst>
                </a:hlinkClick>
              </a:rPr>
              <a:t>https://www.socialworktoday.com/archive/012610p18.shtml</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Dorton, K. (2011). Global access and rural inclusion in information and communication technology. In L. Ginsberg, L. (Ed.), </a:t>
            </a:r>
            <a:r>
              <a:rPr lang="en" sz="1200" i="1">
                <a:solidFill>
                  <a:schemeClr val="dk1"/>
                </a:solidFill>
              </a:rPr>
              <a:t>Social work in rural communities</a:t>
            </a:r>
            <a:r>
              <a:rPr lang="en" sz="1200">
                <a:solidFill>
                  <a:schemeClr val="dk1"/>
                </a:solidFill>
              </a:rPr>
              <a:t> (5</a:t>
            </a:r>
            <a:r>
              <a:rPr lang="en" sz="1200" baseline="30000">
                <a:solidFill>
                  <a:schemeClr val="dk1"/>
                </a:solidFill>
              </a:rPr>
              <a:t>th</a:t>
            </a:r>
            <a:r>
              <a:rPr lang="en" sz="1200">
                <a:solidFill>
                  <a:schemeClr val="dk1"/>
                </a:solidFill>
              </a:rPr>
              <a:t> ed., pp. 67-85). CSWE Press.</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Halverson, G., &amp; Brownlee, K. (2010). Managing ethical considerations around dual relationships in small rural and remote Canadian communities. </a:t>
            </a:r>
            <a:r>
              <a:rPr lang="en" sz="1200" i="1">
                <a:solidFill>
                  <a:schemeClr val="dk1"/>
                </a:solidFill>
              </a:rPr>
              <a:t>International Social Work</a:t>
            </a:r>
            <a:r>
              <a:rPr lang="en" sz="1200">
                <a:solidFill>
                  <a:schemeClr val="dk1"/>
                </a:solidFill>
              </a:rPr>
              <a:t>, </a:t>
            </a:r>
            <a:r>
              <a:rPr lang="en" sz="1200" i="1">
                <a:solidFill>
                  <a:schemeClr val="dk1"/>
                </a:solidFill>
              </a:rPr>
              <a:t>53</a:t>
            </a:r>
            <a:r>
              <a:rPr lang="en" sz="1200">
                <a:solidFill>
                  <a:schemeClr val="dk1"/>
                </a:solidFill>
              </a:rPr>
              <a:t>(2), 247–260.</a:t>
            </a:r>
            <a:r>
              <a:rPr lang="en" sz="1200">
                <a:solidFill>
                  <a:schemeClr val="dk1"/>
                </a:solidFill>
                <a:uFill>
                  <a:noFill/>
                </a:uFill>
                <a:hlinkClick r:id="rId7">
                  <a:extLst>
                    <a:ext uri="{A12FA001-AC4F-418D-AE19-62706E023703}">
                      <ahyp:hlinkClr xmlns:ahyp="http://schemas.microsoft.com/office/drawing/2018/hyperlinkcolor" val="tx"/>
                    </a:ext>
                  </a:extLst>
                </a:hlinkClick>
              </a:rPr>
              <a:t> </a:t>
            </a:r>
            <a:r>
              <a:rPr lang="en" sz="1200" u="sng">
                <a:solidFill>
                  <a:srgbClr val="0563C1"/>
                </a:solidFill>
                <a:hlinkClick r:id="rId7">
                  <a:extLst>
                    <a:ext uri="{A12FA001-AC4F-418D-AE19-62706E023703}">
                      <ahyp:hlinkClr xmlns:ahyp="http://schemas.microsoft.com/office/drawing/2018/hyperlinkcolor" val="tx"/>
                    </a:ext>
                  </a:extLst>
                </a:hlinkClick>
              </a:rPr>
              <a:t>https://doi.org/10.1177/0020872809355386</a:t>
            </a:r>
            <a:endParaRPr sz="1200" u="sng">
              <a:solidFill>
                <a:srgbClr val="0563C1"/>
              </a:solidFill>
            </a:endParaRPr>
          </a:p>
          <a:p>
            <a:pPr marL="457200" lvl="0" indent="0" algn="l" rtl="0">
              <a:spcBef>
                <a:spcPts val="600"/>
              </a:spcBef>
              <a:spcAft>
                <a:spcPts val="600"/>
              </a:spcAft>
              <a:buNone/>
            </a:pPr>
            <a:r>
              <a:rPr lang="en" sz="1200">
                <a:solidFill>
                  <a:schemeClr val="dk1"/>
                </a:solidFill>
              </a:rPr>
              <a:t>Hepworth, D. H., Der Vang, P., Blakey, J. M., Schwalbe, C., Evans, C., Rooney, R., Dewberry Rooney, G., &amp; Strom, K. (2023). </a:t>
            </a:r>
            <a:r>
              <a:rPr lang="en" sz="1200" i="1">
                <a:solidFill>
                  <a:schemeClr val="dk1"/>
                </a:solidFill>
              </a:rPr>
              <a:t>Direct social work practice: Theory and skills </a:t>
            </a:r>
            <a:r>
              <a:rPr lang="en" sz="1200">
                <a:solidFill>
                  <a:schemeClr val="dk1"/>
                </a:solidFill>
              </a:rPr>
              <a:t>(11th ed.). Cengage.</a:t>
            </a:r>
            <a:endParaRPr/>
          </a:p>
        </p:txBody>
      </p:sp>
      <p:sp>
        <p:nvSpPr>
          <p:cNvPr id="195" name="Google Shape;19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2" name="TextBox 1">
            <a:extLst>
              <a:ext uri="{FF2B5EF4-FFF2-40B4-BE49-F238E27FC236}">
                <a16:creationId xmlns:a16="http://schemas.microsoft.com/office/drawing/2014/main" id="{712B2E4B-8955-3C91-50B7-61A87246CD4E}"/>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t>References (continued)</a:t>
            </a:r>
            <a:endParaRPr b="1"/>
          </a:p>
        </p:txBody>
      </p:sp>
      <p:sp>
        <p:nvSpPr>
          <p:cNvPr id="201" name="Google Shape;20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0" algn="l" rtl="0">
              <a:spcBef>
                <a:spcPts val="0"/>
              </a:spcBef>
              <a:spcAft>
                <a:spcPts val="0"/>
              </a:spcAft>
              <a:buClr>
                <a:schemeClr val="dk1"/>
              </a:buClr>
              <a:buSzPct val="91666"/>
              <a:buFont typeface="Arial"/>
              <a:buNone/>
            </a:pPr>
            <a:r>
              <a:rPr lang="en" sz="1200">
                <a:solidFill>
                  <a:schemeClr val="dk1"/>
                </a:solidFill>
              </a:rPr>
              <a:t>Jeffery, B., &amp; Novik, N. (Eds.) (2022). Rural and northern social work practice: Canadian perspectives. University of Regina.</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rgbClr val="0563C1"/>
                </a:solidFill>
                <a:hlinkClick r:id="rId3">
                  <a:extLst>
                    <a:ext uri="{A12FA001-AC4F-418D-AE19-62706E023703}">
                      <ahyp:hlinkClr xmlns:ahyp="http://schemas.microsoft.com/office/drawing/2018/hyperlinkcolor" val="tx"/>
                    </a:ext>
                  </a:extLst>
                </a:hlinkClick>
              </a:rPr>
              <a:t>https://opentextbooks.uregina.ca/ruralandnorthernsocialworkpractice</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Landsman, M. J., &amp; Rathman, D. (2023). Rural challenges in social work regulation. </a:t>
            </a:r>
            <a:r>
              <a:rPr lang="en" sz="1200" i="1">
                <a:solidFill>
                  <a:schemeClr val="dk1"/>
                </a:solidFill>
              </a:rPr>
              <a:t>Research on Social Work Practice</a:t>
            </a:r>
            <a:r>
              <a:rPr lang="en" sz="1200">
                <a:solidFill>
                  <a:schemeClr val="dk1"/>
                </a:solidFill>
              </a:rPr>
              <a:t>, </a:t>
            </a:r>
            <a:r>
              <a:rPr lang="en" sz="1200" i="1">
                <a:solidFill>
                  <a:schemeClr val="dk1"/>
                </a:solidFill>
              </a:rPr>
              <a:t>33</a:t>
            </a:r>
            <a:r>
              <a:rPr lang="en" sz="1200">
                <a:solidFill>
                  <a:schemeClr val="dk1"/>
                </a:solidFill>
              </a:rPr>
              <a:t>(1), 121–131.</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rgbClr val="0563C1"/>
                </a:solidFill>
                <a:hlinkClick r:id="rId4">
                  <a:extLst>
                    <a:ext uri="{A12FA001-AC4F-418D-AE19-62706E023703}">
                      <ahyp:hlinkClr xmlns:ahyp="http://schemas.microsoft.com/office/drawing/2018/hyperlinkcolor" val="tx"/>
                    </a:ext>
                  </a:extLst>
                </a:hlinkClick>
              </a:rPr>
              <a:t>https://doi.org/10.1177/10497315221118360</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highlight>
                  <a:srgbClr val="FFFFFF"/>
                </a:highlight>
              </a:rPr>
              <a:t>National Association of Social Workers [NASW]. (2021a). Code of ethics.</a:t>
            </a:r>
            <a:r>
              <a:rPr lang="en" sz="1200">
                <a:solidFill>
                  <a:schemeClr val="dk1"/>
                </a:solidFill>
                <a:highlight>
                  <a:srgbClr val="FFFFFF"/>
                </a:highlight>
                <a:uFill>
                  <a:noFill/>
                </a:uFill>
                <a:hlinkClick r:id="rId5">
                  <a:extLst>
                    <a:ext uri="{A12FA001-AC4F-418D-AE19-62706E023703}">
                      <ahyp:hlinkClr xmlns:ahyp="http://schemas.microsoft.com/office/drawing/2018/hyperlinkcolor" val="tx"/>
                    </a:ext>
                  </a:extLst>
                </a:hlinkClick>
              </a:rPr>
              <a:t> </a:t>
            </a:r>
            <a:r>
              <a:rPr lang="en" sz="1200" u="sng">
                <a:solidFill>
                  <a:srgbClr val="0563C1"/>
                </a:solidFill>
                <a:highlight>
                  <a:srgbClr val="FFFFFF"/>
                </a:highlight>
                <a:hlinkClick r:id="rId5">
                  <a:extLst>
                    <a:ext uri="{A12FA001-AC4F-418D-AE19-62706E023703}">
                      <ahyp:hlinkClr xmlns:ahyp="http://schemas.microsoft.com/office/drawing/2018/hyperlinkcolor" val="tx"/>
                    </a:ext>
                  </a:extLst>
                </a:hlinkClick>
              </a:rPr>
              <a:t>https://www.socialworkers.org/About/Ethics/Code-of-Ethics/Code-of-Ethics-English</a:t>
            </a:r>
            <a:endParaRPr sz="1200" u="sng">
              <a:solidFill>
                <a:srgbClr val="0563C1"/>
              </a:solidFill>
              <a:highlight>
                <a:srgbClr val="FFFFFF"/>
              </a:highlight>
            </a:endParaRPr>
          </a:p>
          <a:p>
            <a:pPr marL="457200" lvl="0" indent="0" algn="l" rtl="0">
              <a:spcBef>
                <a:spcPts val="600"/>
              </a:spcBef>
              <a:spcAft>
                <a:spcPts val="0"/>
              </a:spcAft>
              <a:buClr>
                <a:schemeClr val="dk1"/>
              </a:buClr>
              <a:buSzPct val="91666"/>
              <a:buFont typeface="Arial"/>
              <a:buNone/>
            </a:pPr>
            <a:r>
              <a:rPr lang="en" sz="1200">
                <a:solidFill>
                  <a:schemeClr val="dk1"/>
                </a:solidFill>
                <a:highlight>
                  <a:srgbClr val="FFFFFF"/>
                </a:highlight>
              </a:rPr>
              <a:t>National Association of Social Workers [NASW]. (2021b). Rural social work. </a:t>
            </a:r>
            <a:r>
              <a:rPr lang="en" sz="1200" i="1">
                <a:solidFill>
                  <a:schemeClr val="dk1"/>
                </a:solidFill>
                <a:highlight>
                  <a:srgbClr val="FFFFFF"/>
                </a:highlight>
              </a:rPr>
              <a:t>Social Work Speaks</a:t>
            </a:r>
            <a:r>
              <a:rPr lang="en" sz="1200">
                <a:solidFill>
                  <a:schemeClr val="dk1"/>
                </a:solidFill>
                <a:highlight>
                  <a:srgbClr val="FFFFFF"/>
                </a:highlight>
              </a:rPr>
              <a:t> (12</a:t>
            </a:r>
            <a:r>
              <a:rPr lang="en" sz="1200" baseline="30000">
                <a:solidFill>
                  <a:schemeClr val="dk1"/>
                </a:solidFill>
                <a:highlight>
                  <a:srgbClr val="FFFFFF"/>
                </a:highlight>
              </a:rPr>
              <a:t>th</a:t>
            </a:r>
            <a:r>
              <a:rPr lang="en" sz="1200">
                <a:solidFill>
                  <a:schemeClr val="dk1"/>
                </a:solidFill>
                <a:highlight>
                  <a:srgbClr val="FFFFFF"/>
                </a:highlight>
              </a:rPr>
              <a:t> ed., pp. 287-292). NASW Press.</a:t>
            </a:r>
            <a:endParaRPr sz="1200">
              <a:solidFill>
                <a:schemeClr val="dk1"/>
              </a:solidFill>
              <a:highlight>
                <a:srgbClr val="FFFFFF"/>
              </a:highlight>
            </a:endParaRPr>
          </a:p>
          <a:p>
            <a:pPr marL="457200" lvl="0" indent="0" algn="l" rtl="0">
              <a:spcBef>
                <a:spcPts val="600"/>
              </a:spcBef>
              <a:spcAft>
                <a:spcPts val="0"/>
              </a:spcAft>
              <a:buClr>
                <a:schemeClr val="dk1"/>
              </a:buClr>
              <a:buSzPct val="91666"/>
              <a:buFont typeface="Arial"/>
              <a:buNone/>
            </a:pPr>
            <a:r>
              <a:rPr lang="en" sz="1200">
                <a:solidFill>
                  <a:srgbClr val="2A2A2A"/>
                </a:solidFill>
                <a:highlight>
                  <a:srgbClr val="FFFFFF"/>
                </a:highlight>
              </a:rPr>
              <a:t>Newcomb, M. (2022). Supportive social work supervision as an act of care: A conceptual model. </a:t>
            </a:r>
            <a:r>
              <a:rPr lang="en" sz="1200" i="1">
                <a:solidFill>
                  <a:srgbClr val="2A2A2A"/>
                </a:solidFill>
                <a:highlight>
                  <a:srgbClr val="FFFFFF"/>
                </a:highlight>
              </a:rPr>
              <a:t>British Journal of Social Work</a:t>
            </a:r>
            <a:r>
              <a:rPr lang="en" sz="1200">
                <a:solidFill>
                  <a:srgbClr val="2A2A2A"/>
                </a:solidFill>
                <a:highlight>
                  <a:srgbClr val="FFFFFF"/>
                </a:highlight>
              </a:rPr>
              <a:t>, </a:t>
            </a:r>
            <a:r>
              <a:rPr lang="en" sz="1200" i="1">
                <a:solidFill>
                  <a:srgbClr val="2A2A2A"/>
                </a:solidFill>
                <a:highlight>
                  <a:srgbClr val="FFFFFF"/>
                </a:highlight>
              </a:rPr>
              <a:t>52</a:t>
            </a:r>
            <a:r>
              <a:rPr lang="en" sz="1200">
                <a:solidFill>
                  <a:srgbClr val="2A2A2A"/>
                </a:solidFill>
                <a:highlight>
                  <a:srgbClr val="FFFFFF"/>
                </a:highlight>
              </a:rPr>
              <a:t>(2), 1070-1088. </a:t>
            </a:r>
            <a:r>
              <a:rPr lang="en" sz="1200" u="sng">
                <a:solidFill>
                  <a:srgbClr val="006FB7"/>
                </a:solidFill>
                <a:highlight>
                  <a:srgbClr val="FFFFFF"/>
                </a:highlight>
                <a:hlinkClick r:id="rId6">
                  <a:extLst>
                    <a:ext uri="{A12FA001-AC4F-418D-AE19-62706E023703}">
                      <ahyp:hlinkClr xmlns:ahyp="http://schemas.microsoft.com/office/drawing/2018/hyperlinkcolor" val="tx"/>
                    </a:ext>
                  </a:extLst>
                </a:hlinkClick>
              </a:rPr>
              <a:t>https://doi.org/10.1093/bjsw/bcab074</a:t>
            </a:r>
            <a:endParaRPr sz="1200" u="sng">
              <a:solidFill>
                <a:srgbClr val="006FB7"/>
              </a:solidFill>
              <a:highlight>
                <a:srgbClr val="FFFFFF"/>
              </a:highlight>
            </a:endParaRPr>
          </a:p>
          <a:p>
            <a:pPr marL="457200" lvl="0" indent="0" algn="l" rtl="0">
              <a:spcBef>
                <a:spcPts val="600"/>
              </a:spcBef>
              <a:spcAft>
                <a:spcPts val="0"/>
              </a:spcAft>
              <a:buClr>
                <a:schemeClr val="dk1"/>
              </a:buClr>
              <a:buSzPct val="91666"/>
              <a:buFont typeface="Arial"/>
              <a:buNone/>
            </a:pPr>
            <a:r>
              <a:rPr lang="en" sz="1200">
                <a:solidFill>
                  <a:schemeClr val="dk1"/>
                </a:solidFill>
                <a:highlight>
                  <a:srgbClr val="FFFFFF"/>
                </a:highlight>
              </a:rPr>
              <a:t>Pugh, R. (2008). Dual relationships: Personal and professional boundaries in rural social work. </a:t>
            </a:r>
            <a:r>
              <a:rPr lang="en" sz="1200" i="1">
                <a:solidFill>
                  <a:schemeClr val="dk1"/>
                </a:solidFill>
              </a:rPr>
              <a:t>British Journal of Social Work</a:t>
            </a:r>
            <a:r>
              <a:rPr lang="en" sz="1200">
                <a:solidFill>
                  <a:schemeClr val="dk1"/>
                </a:solidFill>
                <a:highlight>
                  <a:srgbClr val="FFFFFF"/>
                </a:highlight>
              </a:rPr>
              <a:t>, </a:t>
            </a:r>
            <a:r>
              <a:rPr lang="en" sz="1200" i="1">
                <a:solidFill>
                  <a:schemeClr val="dk1"/>
                </a:solidFill>
                <a:highlight>
                  <a:srgbClr val="FFFFFF"/>
                </a:highlight>
              </a:rPr>
              <a:t>37</a:t>
            </a:r>
            <a:r>
              <a:rPr lang="en" sz="1200">
                <a:solidFill>
                  <a:schemeClr val="dk1"/>
                </a:solidFill>
                <a:highlight>
                  <a:srgbClr val="FFFFFF"/>
                </a:highlight>
              </a:rPr>
              <a:t>(8), 1405-1423.</a:t>
            </a:r>
            <a:r>
              <a:rPr lang="en" sz="1200">
                <a:solidFill>
                  <a:schemeClr val="dk1"/>
                </a:solidFill>
                <a:highlight>
                  <a:srgbClr val="FFFFFF"/>
                </a:highlight>
                <a:uFill>
                  <a:noFill/>
                </a:uFill>
                <a:hlinkClick r:id="rId7">
                  <a:extLst>
                    <a:ext uri="{A12FA001-AC4F-418D-AE19-62706E023703}">
                      <ahyp:hlinkClr xmlns:ahyp="http://schemas.microsoft.com/office/drawing/2018/hyperlinkcolor" val="tx"/>
                    </a:ext>
                  </a:extLst>
                </a:hlinkClick>
              </a:rPr>
              <a:t> </a:t>
            </a:r>
            <a:r>
              <a:rPr lang="en" sz="1200" u="sng">
                <a:solidFill>
                  <a:srgbClr val="0563C1"/>
                </a:solidFill>
                <a:hlinkClick r:id="rId7">
                  <a:extLst>
                    <a:ext uri="{A12FA001-AC4F-418D-AE19-62706E023703}">
                      <ahyp:hlinkClr xmlns:ahyp="http://schemas.microsoft.com/office/drawing/2018/hyperlinkcolor" val="tx"/>
                    </a:ext>
                  </a:extLst>
                </a:hlinkClick>
              </a:rPr>
              <a:t>https://doi.org/10.1093/bjsw/bcl088</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Reamer, F. G. (2012). Eye on ethics: Managing boundaries in small communities. </a:t>
            </a:r>
            <a:r>
              <a:rPr lang="en" sz="1200" i="1">
                <a:solidFill>
                  <a:schemeClr val="dk1"/>
                </a:solidFill>
              </a:rPr>
              <a:t>Social Work Today.</a:t>
            </a:r>
            <a:r>
              <a:rPr lang="en" sz="1200" i="1">
                <a:solidFill>
                  <a:schemeClr val="dk1"/>
                </a:solidFill>
                <a:uFill>
                  <a:noFill/>
                </a:uFill>
                <a:hlinkClick r:id="rId8">
                  <a:extLst>
                    <a:ext uri="{A12FA001-AC4F-418D-AE19-62706E023703}">
                      <ahyp:hlinkClr xmlns:ahyp="http://schemas.microsoft.com/office/drawing/2018/hyperlinkcolor" val="tx"/>
                    </a:ext>
                  </a:extLst>
                </a:hlinkClick>
              </a:rPr>
              <a:t> </a:t>
            </a:r>
            <a:r>
              <a:rPr lang="en" sz="1200">
                <a:solidFill>
                  <a:srgbClr val="0563C1"/>
                </a:solidFill>
                <a:uFill>
                  <a:noFill/>
                </a:uFill>
                <a:hlinkClick r:id="rId8">
                  <a:extLst>
                    <a:ext uri="{A12FA001-AC4F-418D-AE19-62706E023703}">
                      <ahyp:hlinkClr xmlns:ahyp="http://schemas.microsoft.com/office/drawing/2018/hyperlinkcolor" val="tx"/>
                    </a:ext>
                  </a:extLst>
                </a:hlinkClick>
              </a:rPr>
              <a:t>https://www.socialworktoday.com/news/eoe_012712.shtml</a:t>
            </a:r>
            <a:endParaRPr sz="1200">
              <a:solidFill>
                <a:srgbClr val="0563C1"/>
              </a:solidFill>
            </a:endParaRPr>
          </a:p>
          <a:p>
            <a:pPr marL="457200" lvl="0" indent="0" algn="l" rtl="0">
              <a:spcBef>
                <a:spcPts val="600"/>
              </a:spcBef>
              <a:spcAft>
                <a:spcPts val="600"/>
              </a:spcAft>
              <a:buNone/>
            </a:pPr>
            <a:r>
              <a:rPr lang="en" sz="1200">
                <a:solidFill>
                  <a:schemeClr val="dk1"/>
                </a:solidFill>
              </a:rPr>
              <a:t>Reamer, F. G. (2023). </a:t>
            </a:r>
            <a:r>
              <a:rPr lang="en" sz="1200" i="1">
                <a:solidFill>
                  <a:schemeClr val="dk1"/>
                </a:solidFill>
              </a:rPr>
              <a:t>Risk management in the behavioral health professions: A practical guide to preventing malpractice and licensing board complaints</a:t>
            </a:r>
            <a:r>
              <a:rPr lang="en" sz="1200">
                <a:solidFill>
                  <a:schemeClr val="dk1"/>
                </a:solidFill>
              </a:rPr>
              <a:t>. Columbia University Press.</a:t>
            </a:r>
            <a:endParaRPr/>
          </a:p>
        </p:txBody>
      </p:sp>
      <p:sp>
        <p:nvSpPr>
          <p:cNvPr id="202" name="Google Shape;20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 name="TextBox 1">
            <a:extLst>
              <a:ext uri="{FF2B5EF4-FFF2-40B4-BE49-F238E27FC236}">
                <a16:creationId xmlns:a16="http://schemas.microsoft.com/office/drawing/2014/main" id="{F72ED55F-8CE7-D14D-C750-CE8DFF787481}"/>
              </a:ext>
            </a:extLst>
          </p:cNvPr>
          <p:cNvSpPr txBox="1"/>
          <p:nvPr/>
        </p:nvSpPr>
        <p:spPr>
          <a:xfrm>
            <a:off x="611036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References (continued)</a:t>
            </a:r>
            <a:endParaRPr b="1"/>
          </a:p>
        </p:txBody>
      </p:sp>
      <p:sp>
        <p:nvSpPr>
          <p:cNvPr id="208" name="Google Shape;20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0" algn="l" rtl="0">
              <a:spcBef>
                <a:spcPts val="0"/>
              </a:spcBef>
              <a:spcAft>
                <a:spcPts val="0"/>
              </a:spcAft>
              <a:buClr>
                <a:schemeClr val="dk1"/>
              </a:buClr>
              <a:buSzPct val="91666"/>
              <a:buFont typeface="Arial"/>
              <a:buNone/>
            </a:pPr>
            <a:r>
              <a:rPr lang="en" sz="1200">
                <a:solidFill>
                  <a:schemeClr val="dk1"/>
                </a:solidFill>
              </a:rPr>
              <a:t>Riebschleger, J. (2007). Social workers’ suggestions for effective rural practice. </a:t>
            </a:r>
            <a:r>
              <a:rPr lang="en" sz="1200" i="1">
                <a:solidFill>
                  <a:schemeClr val="dk1"/>
                </a:solidFill>
              </a:rPr>
              <a:t>Families in Society</a:t>
            </a:r>
            <a:r>
              <a:rPr lang="en" sz="1200">
                <a:solidFill>
                  <a:schemeClr val="dk1"/>
                </a:solidFill>
              </a:rPr>
              <a:t>, </a:t>
            </a:r>
            <a:r>
              <a:rPr lang="en" sz="1200" i="1">
                <a:solidFill>
                  <a:schemeClr val="dk1"/>
                </a:solidFill>
              </a:rPr>
              <a:t>88</a:t>
            </a:r>
            <a:r>
              <a:rPr lang="en" sz="1200">
                <a:solidFill>
                  <a:schemeClr val="dk1"/>
                </a:solidFill>
              </a:rPr>
              <a:t>(2), 203–213. </a:t>
            </a:r>
            <a:r>
              <a:rPr lang="en" sz="1200" u="sng">
                <a:solidFill>
                  <a:srgbClr val="006ACC"/>
                </a:solidFill>
                <a:hlinkClick r:id="rId3">
                  <a:extLst>
                    <a:ext uri="{A12FA001-AC4F-418D-AE19-62706E023703}">
                      <ahyp:hlinkClr xmlns:ahyp="http://schemas.microsoft.com/office/drawing/2018/hyperlinkcolor" val="tx"/>
                    </a:ext>
                  </a:extLst>
                </a:hlinkClick>
              </a:rPr>
              <a:t>https://doi.org/10.1606/1044-3894.3618</a:t>
            </a:r>
            <a:endParaRPr sz="1200" u="sng">
              <a:solidFill>
                <a:srgbClr val="006ACC"/>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Saskatchewan Association of Social Workers. (2020). Standards of practice for registered social workers in Saskatchewan.</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rgbClr val="0563C1"/>
                </a:solidFill>
                <a:hlinkClick r:id="rId4">
                  <a:extLst>
                    <a:ext uri="{A12FA001-AC4F-418D-AE19-62706E023703}">
                      <ahyp:hlinkClr xmlns:ahyp="http://schemas.microsoft.com/office/drawing/2018/hyperlinkcolor" val="tx"/>
                    </a:ext>
                  </a:extLst>
                </a:hlinkClick>
              </a:rPr>
              <a:t>https://www.sasw.ca/document/5075/Approved%20Standards%20Document%20eff%20March%201%202020.pdf</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Scales, T. L., Streeter, C., &amp; Cooper, H. S. (Eds.) (2014). </a:t>
            </a:r>
            <a:r>
              <a:rPr lang="en" sz="1200" i="1">
                <a:solidFill>
                  <a:schemeClr val="dk1"/>
                </a:solidFill>
              </a:rPr>
              <a:t>Rural social work: Building and sustaining community capacity</a:t>
            </a:r>
            <a:r>
              <a:rPr lang="en" sz="1200">
                <a:solidFill>
                  <a:schemeClr val="dk1"/>
                </a:solidFill>
              </a:rPr>
              <a:t> (2nd ed.). Wiley.</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Slayter, E., Kattari, S., Yakas, L., Singh, R., Goulden, A., Taylor, S., Wernick, L., Simmons, L., Prince, D. (2023). Beyond ramps, curb cuts, and captions: A call for disability justice in social work. </a:t>
            </a:r>
            <a:r>
              <a:rPr lang="en" sz="1200" i="1">
                <a:solidFill>
                  <a:schemeClr val="dk1"/>
                </a:solidFill>
              </a:rPr>
              <a:t>Social Work</a:t>
            </a:r>
            <a:r>
              <a:rPr lang="en" sz="1200">
                <a:solidFill>
                  <a:schemeClr val="dk1"/>
                </a:solidFill>
              </a:rPr>
              <a:t>, </a:t>
            </a:r>
            <a:r>
              <a:rPr lang="en" sz="1200" i="1">
                <a:solidFill>
                  <a:schemeClr val="dk1"/>
                </a:solidFill>
              </a:rPr>
              <a:t>68</a:t>
            </a:r>
            <a:r>
              <a:rPr lang="en" sz="1200">
                <a:solidFill>
                  <a:schemeClr val="dk1"/>
                </a:solidFill>
              </a:rPr>
              <a:t>(1), 89–92. </a:t>
            </a:r>
            <a:r>
              <a:rPr lang="en" sz="1200" u="sng">
                <a:solidFill>
                  <a:srgbClr val="0563C1"/>
                </a:solidFill>
                <a:hlinkClick r:id="rId5">
                  <a:extLst>
                    <a:ext uri="{A12FA001-AC4F-418D-AE19-62706E023703}">
                      <ahyp:hlinkClr xmlns:ahyp="http://schemas.microsoft.com/office/drawing/2018/hyperlinkcolor" val="tx"/>
                    </a:ext>
                  </a:extLst>
                </a:hlinkClick>
              </a:rPr>
              <a:t>https://doi.org/10.1093/sw/swac045</a:t>
            </a:r>
            <a:endParaRPr sz="1200" u="sng">
              <a:solidFill>
                <a:srgbClr val="0563C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Strom, K. (2023). </a:t>
            </a:r>
            <a:r>
              <a:rPr lang="en" sz="1200" i="1">
                <a:solidFill>
                  <a:schemeClr val="dk1"/>
                </a:solidFill>
              </a:rPr>
              <a:t>Straight talk about professional ethics</a:t>
            </a:r>
            <a:r>
              <a:rPr lang="en" sz="1200">
                <a:solidFill>
                  <a:schemeClr val="dk1"/>
                </a:solidFill>
              </a:rPr>
              <a:t>. Oxford University Press.</a:t>
            </a:r>
            <a:endParaRPr sz="1200">
              <a:solidFill>
                <a:schemeClr val="dk1"/>
              </a:solidFill>
            </a:endParaRPr>
          </a:p>
          <a:p>
            <a:pPr marL="457200" lvl="0" indent="0" algn="l" rtl="0">
              <a:spcBef>
                <a:spcPts val="600"/>
              </a:spcBef>
              <a:spcAft>
                <a:spcPts val="0"/>
              </a:spcAft>
              <a:buClr>
                <a:schemeClr val="dk1"/>
              </a:buClr>
              <a:buSzPct val="91666"/>
              <a:buFont typeface="Arial"/>
              <a:buNone/>
            </a:pPr>
            <a:r>
              <a:rPr lang="en" sz="1200">
                <a:solidFill>
                  <a:schemeClr val="dk1"/>
                </a:solidFill>
              </a:rPr>
              <a:t>Varela, S., Hays, C., Knight, S., &amp; Hays, R. (2021). Models of remote professional supervision for psychologists in rural and remote locations: A systematic review. </a:t>
            </a:r>
            <a:r>
              <a:rPr lang="en" sz="1200" i="1">
                <a:solidFill>
                  <a:schemeClr val="dk1"/>
                </a:solidFill>
              </a:rPr>
              <a:t>Australian Journal of Rural Health</a:t>
            </a:r>
            <a:r>
              <a:rPr lang="en" sz="1200">
                <a:solidFill>
                  <a:schemeClr val="dk1"/>
                </a:solidFill>
              </a:rPr>
              <a:t>, </a:t>
            </a:r>
            <a:r>
              <a:rPr lang="en" sz="1200" i="1">
                <a:solidFill>
                  <a:schemeClr val="dk1"/>
                </a:solidFill>
              </a:rPr>
              <a:t>29</a:t>
            </a:r>
            <a:r>
              <a:rPr lang="en" sz="1200">
                <a:solidFill>
                  <a:schemeClr val="dk1"/>
                </a:solidFill>
              </a:rPr>
              <a:t>, 211-225.</a:t>
            </a:r>
            <a:r>
              <a:rPr lang="en" sz="1200">
                <a:solidFill>
                  <a:schemeClr val="dk1"/>
                </a:solidFill>
                <a:uFill>
                  <a:noFill/>
                </a:uFill>
                <a:hlinkClick r:id="rId6">
                  <a:extLst>
                    <a:ext uri="{A12FA001-AC4F-418D-AE19-62706E023703}">
                      <ahyp:hlinkClr xmlns:ahyp="http://schemas.microsoft.com/office/drawing/2018/hyperlinkcolor" val="tx"/>
                    </a:ext>
                  </a:extLst>
                </a:hlinkClick>
              </a:rPr>
              <a:t> </a:t>
            </a:r>
            <a:r>
              <a:rPr lang="en" sz="1200" u="sng">
                <a:solidFill>
                  <a:srgbClr val="0563C1"/>
                </a:solidFill>
                <a:hlinkClick r:id="rId6">
                  <a:extLst>
                    <a:ext uri="{A12FA001-AC4F-418D-AE19-62706E023703}">
                      <ahyp:hlinkClr xmlns:ahyp="http://schemas.microsoft.com/office/drawing/2018/hyperlinkcolor" val="tx"/>
                    </a:ext>
                  </a:extLst>
                </a:hlinkClick>
              </a:rPr>
              <a:t>https://doi.org/10.1111/ajr.12740</a:t>
            </a:r>
            <a:endParaRPr sz="1200" u="sng">
              <a:solidFill>
                <a:srgbClr val="0563C1"/>
              </a:solidFill>
            </a:endParaRPr>
          </a:p>
          <a:p>
            <a:pPr marL="457200" lvl="0" indent="0" algn="l" rtl="0">
              <a:spcBef>
                <a:spcPts val="600"/>
              </a:spcBef>
              <a:spcAft>
                <a:spcPts val="600"/>
              </a:spcAft>
              <a:buNone/>
            </a:pPr>
            <a:r>
              <a:rPr lang="en" sz="1200">
                <a:solidFill>
                  <a:schemeClr val="dk1"/>
                </a:solidFill>
              </a:rPr>
              <a:t>Yurach, W. W., Lavallie, C., &amp; Ramsden, V. R. (2022). Practice competencies to effectively support wellness for social workers and clients in northern Saskatchewan communities. In Jeffery, B., &amp; Novik, N. (Eds.). </a:t>
            </a:r>
            <a:r>
              <a:rPr lang="en" sz="1200" i="1">
                <a:solidFill>
                  <a:schemeClr val="dk1"/>
                </a:solidFill>
              </a:rPr>
              <a:t>Rural and northern social work practice: Canadian perspectives</a:t>
            </a:r>
            <a:r>
              <a:rPr lang="en" sz="1200">
                <a:solidFill>
                  <a:schemeClr val="dk1"/>
                </a:solidFill>
              </a:rPr>
              <a:t> (pp.58-74). University of Regina.</a:t>
            </a:r>
            <a:r>
              <a:rPr lang="en" sz="1200">
                <a:solidFill>
                  <a:schemeClr val="dk1"/>
                </a:solidFill>
                <a:uFill>
                  <a:noFill/>
                </a:uFill>
                <a:hlinkClick r:id="rId7">
                  <a:extLst>
                    <a:ext uri="{A12FA001-AC4F-418D-AE19-62706E023703}">
                      <ahyp:hlinkClr xmlns:ahyp="http://schemas.microsoft.com/office/drawing/2018/hyperlinkcolor" val="tx"/>
                    </a:ext>
                  </a:extLst>
                </a:hlinkClick>
              </a:rPr>
              <a:t> </a:t>
            </a:r>
            <a:r>
              <a:rPr lang="en" sz="1200" u="sng">
                <a:solidFill>
                  <a:srgbClr val="0563C1"/>
                </a:solidFill>
                <a:hlinkClick r:id="rId7">
                  <a:extLst>
                    <a:ext uri="{A12FA001-AC4F-418D-AE19-62706E023703}">
                      <ahyp:hlinkClr xmlns:ahyp="http://schemas.microsoft.com/office/drawing/2018/hyperlinkcolor" val="tx"/>
                    </a:ext>
                  </a:extLst>
                </a:hlinkClick>
              </a:rPr>
              <a:t>https://opentextbooks.uregina.ca/ruralandnorthernsocialworkpractice</a:t>
            </a:r>
            <a:endParaRPr/>
          </a:p>
        </p:txBody>
      </p:sp>
      <p:sp>
        <p:nvSpPr>
          <p:cNvPr id="209" name="Google Shape;20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 name="TextBox 1">
            <a:extLst>
              <a:ext uri="{FF2B5EF4-FFF2-40B4-BE49-F238E27FC236}">
                <a16:creationId xmlns:a16="http://schemas.microsoft.com/office/drawing/2014/main" id="{997C46E2-9D80-607F-CC6E-50A3B1C95516}"/>
              </a:ext>
            </a:extLst>
          </p:cNvPr>
          <p:cNvSpPr txBox="1"/>
          <p:nvPr/>
        </p:nvSpPr>
        <p:spPr>
          <a:xfrm>
            <a:off x="6077708"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8" name="Google Shape;68;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9" name="Google Shape;69;p1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9144000" cy="5090799"/>
          </a:xfrm>
          <a:prstGeom prst="rect">
            <a:avLst/>
          </a:prstGeom>
          <a:noFill/>
          <a:ln>
            <a:noFill/>
          </a:ln>
        </p:spPr>
      </p:pic>
      <p:sp>
        <p:nvSpPr>
          <p:cNvPr id="70" name="Google Shape;70;p15"/>
          <p:cNvSpPr txBox="1"/>
          <p:nvPr/>
        </p:nvSpPr>
        <p:spPr>
          <a:xfrm>
            <a:off x="597975" y="4231650"/>
            <a:ext cx="26919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chemeClr val="lt1"/>
                </a:highlight>
              </a:rPr>
              <a:t> The Rural Context(s) </a:t>
            </a:r>
            <a:endParaRPr sz="1800">
              <a:solidFill>
                <a:schemeClr val="dk1"/>
              </a:solidFill>
              <a:highlight>
                <a:schemeClr val="lt1"/>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Ethics of Professional Boundaries - COI’s</a:t>
            </a:r>
            <a:endParaRPr b="1"/>
          </a:p>
        </p:txBody>
      </p:sp>
      <p:sp>
        <p:nvSpPr>
          <p:cNvPr id="76" name="Google Shape;76;p16"/>
          <p:cNvSpPr txBox="1">
            <a:spLocks noGrp="1"/>
          </p:cNvSpPr>
          <p:nvPr>
            <p:ph type="body" idx="1"/>
          </p:nvPr>
        </p:nvSpPr>
        <p:spPr>
          <a:xfrm>
            <a:off x="311700" y="1152475"/>
            <a:ext cx="8520600" cy="3416400"/>
          </a:xfrm>
          <a:prstGeom prst="rect">
            <a:avLst/>
          </a:prstGeom>
          <a:ln w="9525" cap="flat" cmpd="sng">
            <a:solidFill>
              <a:schemeClr val="accent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NASW COE </a:t>
            </a:r>
            <a:r>
              <a:rPr lang="en" b="1">
                <a:solidFill>
                  <a:schemeClr val="dk1"/>
                </a:solidFill>
                <a:highlight>
                  <a:srgbClr val="FFFFFF"/>
                </a:highlight>
              </a:rPr>
              <a:t>1.06(a) Conflicts of Interest</a:t>
            </a:r>
            <a:endParaRPr b="1">
              <a:solidFill>
                <a:schemeClr val="dk1"/>
              </a:solidFill>
              <a:highlight>
                <a:srgbClr val="FFFFFF"/>
              </a:highlight>
            </a:endParaRPr>
          </a:p>
          <a:p>
            <a:pPr marL="0" lvl="0" indent="0" algn="l" rtl="0">
              <a:spcBef>
                <a:spcPts val="1200"/>
              </a:spcBef>
              <a:spcAft>
                <a:spcPts val="600"/>
              </a:spcAft>
              <a:buNone/>
            </a:pPr>
            <a:r>
              <a:rPr lang="en">
                <a:solidFill>
                  <a:srgbClr val="132B4A"/>
                </a:solidFill>
                <a:highlight>
                  <a:srgbClr val="FFFFFF"/>
                </a:highlight>
              </a:rPr>
              <a:t>Social workers should </a:t>
            </a:r>
            <a:r>
              <a:rPr lang="en" b="1">
                <a:solidFill>
                  <a:srgbClr val="132B4A"/>
                </a:solidFill>
                <a:highlight>
                  <a:srgbClr val="FFFFFF"/>
                </a:highlight>
              </a:rPr>
              <a:t>be alert to and avoid conflicts of interest that interfere with the exercise of professional discretion and impartial judgment</a:t>
            </a:r>
            <a:r>
              <a:rPr lang="en">
                <a:solidFill>
                  <a:srgbClr val="132B4A"/>
                </a:solidFill>
                <a:highlight>
                  <a:srgbClr val="FFFFFF"/>
                </a:highlight>
              </a:rPr>
              <a:t>. Social workers should </a:t>
            </a:r>
            <a:r>
              <a:rPr lang="en" b="1">
                <a:solidFill>
                  <a:srgbClr val="132B4A"/>
                </a:solidFill>
                <a:highlight>
                  <a:srgbClr val="FFFFFF"/>
                </a:highlight>
              </a:rPr>
              <a:t>inform clients</a:t>
            </a:r>
            <a:r>
              <a:rPr lang="en">
                <a:solidFill>
                  <a:srgbClr val="132B4A"/>
                </a:solidFill>
                <a:highlight>
                  <a:srgbClr val="FFFFFF"/>
                </a:highlight>
              </a:rPr>
              <a:t> when a real or potential conflict of interest arises and </a:t>
            </a:r>
            <a:r>
              <a:rPr lang="en" b="1">
                <a:solidFill>
                  <a:srgbClr val="132B4A"/>
                </a:solidFill>
                <a:highlight>
                  <a:srgbClr val="FFFFFF"/>
                </a:highlight>
              </a:rPr>
              <a:t>take reasonable steps</a:t>
            </a:r>
            <a:r>
              <a:rPr lang="en">
                <a:solidFill>
                  <a:srgbClr val="132B4A"/>
                </a:solidFill>
                <a:highlight>
                  <a:srgbClr val="FFFFFF"/>
                </a:highlight>
              </a:rPr>
              <a:t> to resolve the issue in a manner that makes the clients’ interests primary and </a:t>
            </a:r>
            <a:r>
              <a:rPr lang="en" b="1">
                <a:solidFill>
                  <a:srgbClr val="132B4A"/>
                </a:solidFill>
                <a:highlight>
                  <a:srgbClr val="FFFFFF"/>
                </a:highlight>
              </a:rPr>
              <a:t>protects clients’ interests </a:t>
            </a:r>
            <a:r>
              <a:rPr lang="en">
                <a:solidFill>
                  <a:srgbClr val="132B4A"/>
                </a:solidFill>
                <a:highlight>
                  <a:srgbClr val="FFFFFF"/>
                </a:highlight>
              </a:rPr>
              <a:t>to the greatest extent possible. In some cases, protecting clients’ interests </a:t>
            </a:r>
            <a:r>
              <a:rPr lang="en" b="1">
                <a:solidFill>
                  <a:srgbClr val="132B4A"/>
                </a:solidFill>
                <a:highlight>
                  <a:srgbClr val="FFFFFF"/>
                </a:highlight>
              </a:rPr>
              <a:t>may require termination</a:t>
            </a:r>
            <a:r>
              <a:rPr lang="en">
                <a:solidFill>
                  <a:srgbClr val="132B4A"/>
                </a:solidFill>
                <a:highlight>
                  <a:srgbClr val="FFFFFF"/>
                </a:highlight>
              </a:rPr>
              <a:t> of the professional relationship with proper referral of the client.</a:t>
            </a:r>
            <a:endParaRPr>
              <a:solidFill>
                <a:srgbClr val="006FB7"/>
              </a:solidFill>
            </a:endParaRPr>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3" name="TextBox 2">
            <a:extLst>
              <a:ext uri="{FF2B5EF4-FFF2-40B4-BE49-F238E27FC236}">
                <a16:creationId xmlns:a16="http://schemas.microsoft.com/office/drawing/2014/main" id="{2B2F3F41-689F-1862-EB35-F0B678CD6CB1}"/>
              </a:ext>
            </a:extLst>
          </p:cNvPr>
          <p:cNvSpPr txBox="1"/>
          <p:nvPr/>
        </p:nvSpPr>
        <p:spPr>
          <a:xfrm>
            <a:off x="632648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400" b="1"/>
              <a:t>Ethics of Professional Boundaries - Dual Relationships</a:t>
            </a:r>
            <a:endParaRPr sz="2400"/>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solidFill>
                  <a:srgbClr val="132B4A"/>
                </a:solidFill>
                <a:highlight>
                  <a:srgbClr val="FFFFFF"/>
                </a:highlight>
              </a:rPr>
              <a:t>1.06 (c) Social workers </a:t>
            </a:r>
            <a:r>
              <a:rPr lang="en" sz="2400" b="1">
                <a:solidFill>
                  <a:srgbClr val="132B4A"/>
                </a:solidFill>
                <a:highlight>
                  <a:srgbClr val="FFFFFF"/>
                </a:highlight>
              </a:rPr>
              <a:t>should not engage in dual or multiple relationships </a:t>
            </a:r>
            <a:r>
              <a:rPr lang="en" sz="2400">
                <a:solidFill>
                  <a:srgbClr val="132B4A"/>
                </a:solidFill>
                <a:highlight>
                  <a:srgbClr val="FFFFFF"/>
                </a:highlight>
              </a:rPr>
              <a:t>with clients or former clients in which there is a </a:t>
            </a:r>
            <a:r>
              <a:rPr lang="en" sz="2400" b="1">
                <a:solidFill>
                  <a:srgbClr val="132B4A"/>
                </a:solidFill>
                <a:highlight>
                  <a:srgbClr val="FFFFFF"/>
                </a:highlight>
              </a:rPr>
              <a:t>risk of exploitation or potential harm</a:t>
            </a:r>
            <a:r>
              <a:rPr lang="en" sz="2400">
                <a:solidFill>
                  <a:srgbClr val="132B4A"/>
                </a:solidFill>
                <a:highlight>
                  <a:srgbClr val="FFFFFF"/>
                </a:highlight>
              </a:rPr>
              <a:t> to the client. In instances </a:t>
            </a:r>
            <a:r>
              <a:rPr lang="en" sz="2400" b="1">
                <a:solidFill>
                  <a:srgbClr val="132B4A"/>
                </a:solidFill>
                <a:highlight>
                  <a:srgbClr val="FFFFFF"/>
                </a:highlight>
              </a:rPr>
              <a:t>when dual or multiple relationships are unavoidable</a:t>
            </a:r>
            <a:r>
              <a:rPr lang="en" sz="2400">
                <a:solidFill>
                  <a:srgbClr val="132B4A"/>
                </a:solidFill>
                <a:highlight>
                  <a:srgbClr val="FFFFFF"/>
                </a:highlight>
              </a:rPr>
              <a:t>, social workers should take steps to </a:t>
            </a:r>
            <a:r>
              <a:rPr lang="en" sz="2400" b="1">
                <a:solidFill>
                  <a:srgbClr val="132B4A"/>
                </a:solidFill>
                <a:highlight>
                  <a:srgbClr val="FFFFFF"/>
                </a:highlight>
              </a:rPr>
              <a:t>protect clients</a:t>
            </a:r>
            <a:r>
              <a:rPr lang="en" sz="2400">
                <a:solidFill>
                  <a:srgbClr val="132B4A"/>
                </a:solidFill>
                <a:highlight>
                  <a:srgbClr val="FFFFFF"/>
                </a:highlight>
              </a:rPr>
              <a:t> and are responsible for </a:t>
            </a:r>
            <a:r>
              <a:rPr lang="en" sz="2400" b="1">
                <a:solidFill>
                  <a:srgbClr val="132B4A"/>
                </a:solidFill>
                <a:highlight>
                  <a:srgbClr val="FFFFFF"/>
                </a:highlight>
              </a:rPr>
              <a:t>setting clear, appropriate, and culturally sensitive boundaries</a:t>
            </a:r>
            <a:r>
              <a:rPr lang="en" sz="2400">
                <a:solidFill>
                  <a:srgbClr val="132B4A"/>
                </a:solidFill>
                <a:highlight>
                  <a:srgbClr val="FFFFFF"/>
                </a:highlight>
              </a:rPr>
              <a:t>.</a:t>
            </a:r>
            <a:endParaRPr sz="2400"/>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872139CC-7BBD-8766-A8B4-A8F42F870A6A}"/>
              </a:ext>
            </a:extLst>
          </p:cNvPr>
          <p:cNvSpPr txBox="1"/>
          <p:nvPr/>
        </p:nvSpPr>
        <p:spPr>
          <a:xfrm>
            <a:off x="632648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116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Types of Boundaries</a:t>
            </a:r>
            <a:endParaRPr b="1"/>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91" name="Google Shape;91;p18"/>
          <p:cNvPicPr preferRelativeResize="0"/>
          <p:nvPr/>
        </p:nvPicPr>
        <p:blipFill>
          <a:blip r:embed="rId3">
            <a:alphaModFix/>
          </a:blip>
          <a:stretch>
            <a:fillRect/>
          </a:stretch>
        </p:blipFill>
        <p:spPr>
          <a:xfrm>
            <a:off x="508125" y="741300"/>
            <a:ext cx="2819400" cy="2476500"/>
          </a:xfrm>
          <a:prstGeom prst="rect">
            <a:avLst/>
          </a:prstGeom>
          <a:noFill/>
          <a:ln>
            <a:noFill/>
          </a:ln>
        </p:spPr>
      </p:pic>
      <p:pic>
        <p:nvPicPr>
          <p:cNvPr id="92" name="Google Shape;92;p18"/>
          <p:cNvPicPr preferRelativeResize="0"/>
          <p:nvPr/>
        </p:nvPicPr>
        <p:blipFill>
          <a:blip r:embed="rId4">
            <a:alphaModFix/>
          </a:blip>
          <a:stretch>
            <a:fillRect/>
          </a:stretch>
        </p:blipFill>
        <p:spPr>
          <a:xfrm>
            <a:off x="1825125" y="2835100"/>
            <a:ext cx="2838450" cy="2457450"/>
          </a:xfrm>
          <a:prstGeom prst="rect">
            <a:avLst/>
          </a:prstGeom>
          <a:noFill/>
          <a:ln>
            <a:noFill/>
          </a:ln>
        </p:spPr>
      </p:pic>
      <p:pic>
        <p:nvPicPr>
          <p:cNvPr id="93" name="Google Shape;93;p18"/>
          <p:cNvPicPr preferRelativeResize="0"/>
          <p:nvPr/>
        </p:nvPicPr>
        <p:blipFill>
          <a:blip r:embed="rId5">
            <a:alphaModFix/>
          </a:blip>
          <a:stretch>
            <a:fillRect/>
          </a:stretch>
        </p:blipFill>
        <p:spPr>
          <a:xfrm>
            <a:off x="3226745" y="0"/>
            <a:ext cx="2672354" cy="2457450"/>
          </a:xfrm>
          <a:prstGeom prst="rect">
            <a:avLst/>
          </a:prstGeom>
          <a:noFill/>
          <a:ln>
            <a:noFill/>
          </a:ln>
        </p:spPr>
      </p:pic>
      <p:pic>
        <p:nvPicPr>
          <p:cNvPr id="94" name="Google Shape;94;p18"/>
          <p:cNvPicPr preferRelativeResize="0"/>
          <p:nvPr/>
        </p:nvPicPr>
        <p:blipFill>
          <a:blip r:embed="rId6">
            <a:alphaModFix/>
          </a:blip>
          <a:stretch>
            <a:fillRect/>
          </a:stretch>
        </p:blipFill>
        <p:spPr>
          <a:xfrm>
            <a:off x="4572000" y="967551"/>
            <a:ext cx="4516250" cy="3631750"/>
          </a:xfrm>
          <a:prstGeom prst="rect">
            <a:avLst/>
          </a:prstGeom>
          <a:noFill/>
          <a:ln>
            <a:noFill/>
          </a:ln>
        </p:spPr>
      </p:pic>
      <p:sp>
        <p:nvSpPr>
          <p:cNvPr id="2" name="TextBox 1">
            <a:extLst>
              <a:ext uri="{FF2B5EF4-FFF2-40B4-BE49-F238E27FC236}">
                <a16:creationId xmlns:a16="http://schemas.microsoft.com/office/drawing/2014/main" id="{A6ADE956-364C-D44F-25FA-6BE74B287F58}"/>
              </a:ext>
            </a:extLst>
          </p:cNvPr>
          <p:cNvSpPr txBox="1"/>
          <p:nvPr/>
        </p:nvSpPr>
        <p:spPr>
          <a:xfrm>
            <a:off x="6326486" y="47215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1000"/>
                                        <p:tgtEl>
                                          <p:spTgt spid="9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1000"/>
                                        <p:tgtEl>
                                          <p:spTgt spid="9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1000"/>
                                        <p:tgtEl>
                                          <p:spTgt spid="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135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Rural Social Work: Myths and Realities</a:t>
            </a:r>
            <a:endParaRPr b="1"/>
          </a:p>
        </p:txBody>
      </p:sp>
      <p:sp>
        <p:nvSpPr>
          <p:cNvPr id="100" name="Google Shape;100;p19"/>
          <p:cNvSpPr txBox="1">
            <a:spLocks noGrp="1"/>
          </p:cNvSpPr>
          <p:nvPr>
            <p:ph type="body" idx="1"/>
          </p:nvPr>
        </p:nvSpPr>
        <p:spPr>
          <a:xfrm>
            <a:off x="311700" y="637817"/>
            <a:ext cx="6082800" cy="4222200"/>
          </a:xfrm>
          <a:prstGeom prst="rect">
            <a:avLst/>
          </a:prstGeom>
        </p:spPr>
        <p:txBody>
          <a:bodyPr spcFirstLastPara="1" wrap="square" lIns="91425" tIns="91425" rIns="91425" bIns="91425" anchor="t" anchorCtr="0">
            <a:normAutofit fontScale="92500"/>
          </a:bodyPr>
          <a:lstStyle/>
          <a:p>
            <a:pPr marL="457200" lvl="0" indent="-374650" algn="l" rtl="0">
              <a:spcBef>
                <a:spcPts val="0"/>
              </a:spcBef>
              <a:spcAft>
                <a:spcPts val="0"/>
              </a:spcAft>
              <a:buClr>
                <a:srgbClr val="1155CC"/>
              </a:buClr>
              <a:buSzPts val="2300"/>
              <a:buAutoNum type="arabicPeriod"/>
            </a:pPr>
            <a:r>
              <a:rPr lang="en" sz="2300" dirty="0">
                <a:solidFill>
                  <a:srgbClr val="1155CC"/>
                </a:solidFill>
              </a:rPr>
              <a:t>Small, close-knit communities (inter-connectedness)</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Rural norms</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Everybody knows everybody</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Authenticity</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Informality</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Lack of alternative professionals</a:t>
            </a:r>
            <a:endParaRPr sz="2300" dirty="0">
              <a:solidFill>
                <a:srgbClr val="1155CC"/>
              </a:solidFill>
            </a:endParaRPr>
          </a:p>
          <a:p>
            <a:pPr marL="457200" lvl="0" indent="-374650" algn="l" rtl="0">
              <a:spcBef>
                <a:spcPts val="0"/>
              </a:spcBef>
              <a:spcAft>
                <a:spcPts val="0"/>
              </a:spcAft>
              <a:buClr>
                <a:srgbClr val="1155CC"/>
              </a:buClr>
              <a:buSzPts val="2300"/>
              <a:buAutoNum type="arabicPeriod"/>
            </a:pPr>
            <a:r>
              <a:rPr lang="en" sz="2300" dirty="0">
                <a:solidFill>
                  <a:srgbClr val="1155CC"/>
                </a:solidFill>
              </a:rPr>
              <a:t>Avoidable and unavoidable dual relationships</a:t>
            </a:r>
            <a:endParaRPr sz="2300" dirty="0">
              <a:solidFill>
                <a:srgbClr val="1155CC"/>
              </a:solidFill>
            </a:endParaRPr>
          </a:p>
          <a:p>
            <a:pPr marL="0" lvl="0" indent="0" algn="l" rtl="0">
              <a:spcBef>
                <a:spcPts val="1200"/>
              </a:spcBef>
              <a:spcAft>
                <a:spcPts val="1200"/>
              </a:spcAft>
              <a:buNone/>
            </a:pPr>
            <a:r>
              <a:rPr lang="en" sz="2300" dirty="0">
                <a:solidFill>
                  <a:srgbClr val="1155CC"/>
                </a:solidFill>
              </a:rPr>
              <a:t>Is rural practice inherently riskier than urban practice?</a:t>
            </a:r>
            <a:endParaRPr sz="2300" dirty="0">
              <a:solidFill>
                <a:srgbClr val="1155CC"/>
              </a:solidFill>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02" name="Google Shape;102;p19"/>
          <p:cNvPicPr preferRelativeResize="0"/>
          <p:nvPr/>
        </p:nvPicPr>
        <p:blipFill rotWithShape="1">
          <a:blip r:embed="rId3">
            <a:alphaModFix/>
            <a:extLst>
              <a:ext uri="{28A0092B-C50C-407E-A947-70E740481C1C}">
                <a14:useLocalDpi xmlns:a14="http://schemas.microsoft.com/office/drawing/2010/main"/>
              </a:ext>
            </a:extLst>
          </a:blip>
          <a:srcRect l="-2785" b="-29920"/>
          <a:stretch/>
        </p:blipFill>
        <p:spPr>
          <a:xfrm>
            <a:off x="4760418" y="1125471"/>
            <a:ext cx="3803682" cy="2644097"/>
          </a:xfrm>
          <a:prstGeom prst="rect">
            <a:avLst/>
          </a:prstGeom>
          <a:noFill/>
          <a:ln>
            <a:noFill/>
          </a:ln>
        </p:spPr>
      </p:pic>
      <p:sp>
        <p:nvSpPr>
          <p:cNvPr id="2" name="TextBox 1">
            <a:extLst>
              <a:ext uri="{FF2B5EF4-FFF2-40B4-BE49-F238E27FC236}">
                <a16:creationId xmlns:a16="http://schemas.microsoft.com/office/drawing/2014/main" id="{D11C1DBD-AB6A-8078-CB00-84EBFF9C92F9}"/>
              </a:ext>
            </a:extLst>
          </p:cNvPr>
          <p:cNvSpPr txBox="1"/>
          <p:nvPr/>
        </p:nvSpPr>
        <p:spPr>
          <a:xfrm>
            <a:off x="6240994" y="466321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Reframing Boundaries in Rural Practice</a:t>
            </a:r>
            <a:endParaRPr b="1"/>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1155CC"/>
              </a:buClr>
              <a:buSzPts val="2000"/>
              <a:buAutoNum type="arabicPeriod"/>
            </a:pPr>
            <a:r>
              <a:rPr lang="en" sz="2000">
                <a:solidFill>
                  <a:srgbClr val="1155CC"/>
                </a:solidFill>
              </a:rPr>
              <a:t>Rural communities view personal relationships as important</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But SWs need to maintain professional boundaries</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But those boundaries may not be as formal as in urban areas</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Rural areas may see stiff &amp; formal relationships as rude </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Especially with someone they don’t know, formality breeds distrust  </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So, we may need to create boundaries in culturally appropriate ways</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A key element in these relationships is: protect clients from exploitation and harm</a:t>
            </a:r>
            <a:endParaRPr sz="2000">
              <a:solidFill>
                <a:srgbClr val="1155CC"/>
              </a:solidFill>
            </a:endParaRPr>
          </a:p>
          <a:p>
            <a:pPr marL="457200" lvl="0" indent="-355600" algn="l" rtl="0">
              <a:spcBef>
                <a:spcPts val="0"/>
              </a:spcBef>
              <a:spcAft>
                <a:spcPts val="0"/>
              </a:spcAft>
              <a:buClr>
                <a:srgbClr val="1155CC"/>
              </a:buClr>
              <a:buSzPts val="2000"/>
              <a:buAutoNum type="arabicPeriod"/>
            </a:pPr>
            <a:r>
              <a:rPr lang="en" sz="2000">
                <a:solidFill>
                  <a:srgbClr val="1155CC"/>
                </a:solidFill>
              </a:rPr>
              <a:t>While still offering culturally appropriate, effective services</a:t>
            </a:r>
            <a:endParaRPr sz="2000">
              <a:solidFill>
                <a:srgbClr val="1155CC"/>
              </a:solidFill>
            </a:endParaRPr>
          </a:p>
        </p:txBody>
      </p:sp>
      <p:sp>
        <p:nvSpPr>
          <p:cNvPr id="109" name="Google Shape;10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2" name="TextBox 1">
            <a:extLst>
              <a:ext uri="{FF2B5EF4-FFF2-40B4-BE49-F238E27FC236}">
                <a16:creationId xmlns:a16="http://schemas.microsoft.com/office/drawing/2014/main" id="{73243FC5-1B31-C389-460A-DDC3237AEE05}"/>
              </a:ext>
            </a:extLst>
          </p:cNvPr>
          <p:cNvSpPr txBox="1"/>
          <p:nvPr/>
        </p:nvSpPr>
        <p:spPr>
          <a:xfrm>
            <a:off x="6197450" y="4728533"/>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8">
                                            <p:txEl>
                                              <p:pRg st="0" end="0"/>
                                            </p:txEl>
                                          </p:spTgt>
                                        </p:tgtEl>
                                        <p:attrNameLst>
                                          <p:attrName>style.visibility</p:attrName>
                                        </p:attrNameLst>
                                      </p:cBhvr>
                                      <p:to>
                                        <p:strVal val="visible"/>
                                      </p:to>
                                    </p:set>
                                    <p:anim calcmode="lin" valueType="num">
                                      <p:cBhvr additive="base">
                                        <p:cTn id="11" dur="1000"/>
                                        <p:tgtEl>
                                          <p:spTgt spid="1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8">
                                            <p:txEl>
                                              <p:pRg st="1" end="1"/>
                                            </p:txEl>
                                          </p:spTgt>
                                        </p:tgtEl>
                                        <p:attrNameLst>
                                          <p:attrName>style.visibility</p:attrName>
                                        </p:attrNameLst>
                                      </p:cBhvr>
                                      <p:to>
                                        <p:strVal val="visible"/>
                                      </p:to>
                                    </p:set>
                                    <p:anim calcmode="lin" valueType="num">
                                      <p:cBhvr additive="base">
                                        <p:cTn id="16" dur="1000"/>
                                        <p:tgtEl>
                                          <p:spTgt spid="1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8">
                                            <p:txEl>
                                              <p:pRg st="2" end="2"/>
                                            </p:txEl>
                                          </p:spTgt>
                                        </p:tgtEl>
                                        <p:attrNameLst>
                                          <p:attrName>style.visibility</p:attrName>
                                        </p:attrNameLst>
                                      </p:cBhvr>
                                      <p:to>
                                        <p:strVal val="visible"/>
                                      </p:to>
                                    </p:set>
                                    <p:anim calcmode="lin" valueType="num">
                                      <p:cBhvr additive="base">
                                        <p:cTn id="21" dur="1000"/>
                                        <p:tgtEl>
                                          <p:spTgt spid="1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 calcmode="lin" valueType="num">
                                      <p:cBhvr additive="base">
                                        <p:cTn id="26" dur="1000"/>
                                        <p:tgtEl>
                                          <p:spTgt spid="1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
                                            <p:txEl>
                                              <p:pRg st="4" end="4"/>
                                            </p:txEl>
                                          </p:spTgt>
                                        </p:tgtEl>
                                        <p:attrNameLst>
                                          <p:attrName>style.visibility</p:attrName>
                                        </p:attrNameLst>
                                      </p:cBhvr>
                                      <p:to>
                                        <p:strVal val="visible"/>
                                      </p:to>
                                    </p:set>
                                    <p:anim calcmode="lin" valueType="num">
                                      <p:cBhvr additive="base">
                                        <p:cTn id="31" dur="1000"/>
                                        <p:tgtEl>
                                          <p:spTgt spid="1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
                                            <p:txEl>
                                              <p:pRg st="5" end="5"/>
                                            </p:txEl>
                                          </p:spTgt>
                                        </p:tgtEl>
                                        <p:attrNameLst>
                                          <p:attrName>style.visibility</p:attrName>
                                        </p:attrNameLst>
                                      </p:cBhvr>
                                      <p:to>
                                        <p:strVal val="visible"/>
                                      </p:to>
                                    </p:set>
                                    <p:anim calcmode="lin" valueType="num">
                                      <p:cBhvr additive="base">
                                        <p:cTn id="36" dur="1000"/>
                                        <p:tgtEl>
                                          <p:spTgt spid="1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8">
                                            <p:txEl>
                                              <p:pRg st="6" end="6"/>
                                            </p:txEl>
                                          </p:spTgt>
                                        </p:tgtEl>
                                        <p:attrNameLst>
                                          <p:attrName>style.visibility</p:attrName>
                                        </p:attrNameLst>
                                      </p:cBhvr>
                                      <p:to>
                                        <p:strVal val="visible"/>
                                      </p:to>
                                    </p:set>
                                    <p:anim calcmode="lin" valueType="num">
                                      <p:cBhvr additive="base">
                                        <p:cTn id="41" dur="1000"/>
                                        <p:tgtEl>
                                          <p:spTgt spid="10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8">
                                            <p:txEl>
                                              <p:pRg st="7" end="7"/>
                                            </p:txEl>
                                          </p:spTgt>
                                        </p:tgtEl>
                                        <p:attrNameLst>
                                          <p:attrName>style.visibility</p:attrName>
                                        </p:attrNameLst>
                                      </p:cBhvr>
                                      <p:to>
                                        <p:strVal val="visible"/>
                                      </p:to>
                                    </p:set>
                                    <p:anim calcmode="lin" valueType="num">
                                      <p:cBhvr additive="base">
                                        <p:cTn id="46" dur="1000"/>
                                        <p:tgtEl>
                                          <p:spTgt spid="10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Framework for Managing Ethical Issues</a:t>
            </a:r>
            <a:endParaRPr b="1"/>
          </a:p>
        </p:txBody>
      </p:sp>
      <p:sp>
        <p:nvSpPr>
          <p:cNvPr id="115" name="Google Shape;115;p21"/>
          <p:cNvSpPr txBox="1">
            <a:spLocks noGrp="1"/>
          </p:cNvSpPr>
          <p:nvPr>
            <p:ph type="body" idx="1"/>
          </p:nvPr>
        </p:nvSpPr>
        <p:spPr>
          <a:xfrm>
            <a:off x="1846725" y="1141025"/>
            <a:ext cx="5051700" cy="39039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1155CC"/>
              </a:buClr>
              <a:buSzPts val="2700"/>
              <a:buAutoNum type="arabicPeriod"/>
            </a:pPr>
            <a:r>
              <a:rPr lang="en" sz="2700">
                <a:solidFill>
                  <a:srgbClr val="1155CC"/>
                </a:solidFill>
              </a:rPr>
              <a:t>Identify ethical issue</a:t>
            </a:r>
            <a:endParaRPr sz="2700">
              <a:solidFill>
                <a:srgbClr val="1155CC"/>
              </a:solidFill>
            </a:endParaRPr>
          </a:p>
          <a:p>
            <a:pPr marL="457200" lvl="0" indent="-400050" algn="l" rtl="0">
              <a:spcBef>
                <a:spcPts val="0"/>
              </a:spcBef>
              <a:spcAft>
                <a:spcPts val="0"/>
              </a:spcAft>
              <a:buClr>
                <a:srgbClr val="1155CC"/>
              </a:buClr>
              <a:buSzPts val="2700"/>
              <a:buAutoNum type="arabicPeriod"/>
            </a:pPr>
            <a:r>
              <a:rPr lang="en" sz="2700">
                <a:solidFill>
                  <a:srgbClr val="1155CC"/>
                </a:solidFill>
              </a:rPr>
              <a:t>Access help</a:t>
            </a:r>
            <a:endParaRPr sz="2700">
              <a:solidFill>
                <a:srgbClr val="1155CC"/>
              </a:solidFill>
            </a:endParaRPr>
          </a:p>
          <a:p>
            <a:pPr marL="457200" lvl="0" indent="-400050" algn="l" rtl="0">
              <a:spcBef>
                <a:spcPts val="0"/>
              </a:spcBef>
              <a:spcAft>
                <a:spcPts val="0"/>
              </a:spcAft>
              <a:buClr>
                <a:srgbClr val="1155CC"/>
              </a:buClr>
              <a:buSzPts val="2700"/>
              <a:buAutoNum type="arabicPeriod"/>
            </a:pPr>
            <a:r>
              <a:rPr lang="en" sz="2700">
                <a:solidFill>
                  <a:srgbClr val="1155CC"/>
                </a:solidFill>
              </a:rPr>
              <a:t>Use critical thinking</a:t>
            </a:r>
            <a:endParaRPr sz="2700">
              <a:solidFill>
                <a:srgbClr val="1155CC"/>
              </a:solidFill>
            </a:endParaRPr>
          </a:p>
          <a:p>
            <a:pPr marL="457200" lvl="0" indent="-400050" algn="l" rtl="0">
              <a:spcBef>
                <a:spcPts val="0"/>
              </a:spcBef>
              <a:spcAft>
                <a:spcPts val="0"/>
              </a:spcAft>
              <a:buClr>
                <a:srgbClr val="1155CC"/>
              </a:buClr>
              <a:buSzPts val="2700"/>
              <a:buAutoNum type="arabicPeriod"/>
            </a:pPr>
            <a:r>
              <a:rPr lang="en" sz="2700">
                <a:solidFill>
                  <a:srgbClr val="1155CC"/>
                </a:solidFill>
              </a:rPr>
              <a:t>Manage conflict</a:t>
            </a:r>
            <a:endParaRPr sz="2700">
              <a:solidFill>
                <a:srgbClr val="1155CC"/>
              </a:solidFill>
            </a:endParaRPr>
          </a:p>
          <a:p>
            <a:pPr marL="457200" lvl="0" indent="-400050" algn="l" rtl="0">
              <a:spcBef>
                <a:spcPts val="0"/>
              </a:spcBef>
              <a:spcAft>
                <a:spcPts val="0"/>
              </a:spcAft>
              <a:buClr>
                <a:srgbClr val="1155CC"/>
              </a:buClr>
              <a:buSzPts val="2700"/>
              <a:buAutoNum type="arabicPeriod"/>
            </a:pPr>
            <a:r>
              <a:rPr lang="en" sz="2700">
                <a:solidFill>
                  <a:srgbClr val="1155CC"/>
                </a:solidFill>
              </a:rPr>
              <a:t>Plan and implement decision</a:t>
            </a:r>
            <a:endParaRPr sz="2700">
              <a:solidFill>
                <a:srgbClr val="1155CC"/>
              </a:solidFill>
            </a:endParaRPr>
          </a:p>
          <a:p>
            <a:pPr marL="457200" lvl="0" indent="-400050" algn="l" rtl="0">
              <a:spcBef>
                <a:spcPts val="0"/>
              </a:spcBef>
              <a:spcAft>
                <a:spcPts val="0"/>
              </a:spcAft>
              <a:buClr>
                <a:srgbClr val="1155CC"/>
              </a:buClr>
              <a:buSzPts val="2700"/>
              <a:buAutoNum type="arabicPeriod"/>
            </a:pPr>
            <a:r>
              <a:rPr lang="en" sz="2700">
                <a:solidFill>
                  <a:srgbClr val="1155CC"/>
                </a:solidFill>
              </a:rPr>
              <a:t>Evaluate and follow up</a:t>
            </a:r>
            <a:endParaRPr sz="2700">
              <a:solidFill>
                <a:srgbClr val="1155CC"/>
              </a:solidFill>
            </a:endParaRPr>
          </a:p>
          <a:p>
            <a:pPr marL="0" lvl="0" indent="0" algn="l" rtl="0">
              <a:spcBef>
                <a:spcPts val="1200"/>
              </a:spcBef>
              <a:spcAft>
                <a:spcPts val="1200"/>
              </a:spcAft>
              <a:buNone/>
            </a:pPr>
            <a:r>
              <a:rPr lang="en" sz="2700">
                <a:solidFill>
                  <a:srgbClr val="1155CC"/>
                </a:solidFill>
              </a:rPr>
              <a:t>(Barsky, 2023)</a:t>
            </a:r>
            <a:endParaRPr sz="2700">
              <a:solidFill>
                <a:srgbClr val="1155CC"/>
              </a:solidFill>
            </a:endParaRPr>
          </a:p>
        </p:txBody>
      </p:sp>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2" name="TextBox 1">
            <a:extLst>
              <a:ext uri="{FF2B5EF4-FFF2-40B4-BE49-F238E27FC236}">
                <a16:creationId xmlns:a16="http://schemas.microsoft.com/office/drawing/2014/main" id="{39B0F30E-BDF4-C265-1313-77B8DDCB392B}"/>
              </a:ext>
            </a:extLst>
          </p:cNvPr>
          <p:cNvSpPr txBox="1"/>
          <p:nvPr/>
        </p:nvSpPr>
        <p:spPr>
          <a:xfrm>
            <a:off x="6197450" y="4717647"/>
            <a:ext cx="2505814" cy="276999"/>
          </a:xfrm>
          <a:prstGeom prst="rect">
            <a:avLst/>
          </a:prstGeom>
          <a:noFill/>
        </p:spPr>
        <p:txBody>
          <a:bodyPr wrap="none" rtlCol="0">
            <a:spAutoFit/>
          </a:bodyPr>
          <a:lstStyle/>
          <a:p>
            <a:r>
              <a:rPr lang="en-US" sz="1200" dirty="0"/>
              <a:t>Barsky &amp; Daley, 2026 - 14-Feb-26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1000"/>
                                        <p:tgtEl>
                                          <p:spTgt spid="11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 calcmode="lin" valueType="num">
                                      <p:cBhvr additive="base">
                                        <p:cTn id="12" dur="1000"/>
                                        <p:tgtEl>
                                          <p:spTgt spid="11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 calcmode="lin" valueType="num">
                                      <p:cBhvr additive="base">
                                        <p:cTn id="17" dur="1000"/>
                                        <p:tgtEl>
                                          <p:spTgt spid="11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 calcmode="lin" valueType="num">
                                      <p:cBhvr additive="base">
                                        <p:cTn id="22" dur="1000"/>
                                        <p:tgtEl>
                                          <p:spTgt spid="11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 calcmode="lin" valueType="num">
                                      <p:cBhvr additive="base">
                                        <p:cTn id="27" dur="1000"/>
                                        <p:tgtEl>
                                          <p:spTgt spid="11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15">
                                            <p:txEl>
                                              <p:pRg st="5" end="5"/>
                                            </p:txEl>
                                          </p:spTgt>
                                        </p:tgtEl>
                                        <p:attrNameLst>
                                          <p:attrName>style.visibility</p:attrName>
                                        </p:attrNameLst>
                                      </p:cBhvr>
                                      <p:to>
                                        <p:strVal val="visible"/>
                                      </p:to>
                                    </p:set>
                                    <p:anim calcmode="lin" valueType="num">
                                      <p:cBhvr additive="base">
                                        <p:cTn id="32" dur="1000"/>
                                        <p:tgtEl>
                                          <p:spTgt spid="11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5">
                                            <p:txEl>
                                              <p:pRg st="6" end="6"/>
                                            </p:txEl>
                                          </p:spTgt>
                                        </p:tgtEl>
                                        <p:attrNameLst>
                                          <p:attrName>style.visibility</p:attrName>
                                        </p:attrNameLst>
                                      </p:cBhvr>
                                      <p:to>
                                        <p:strVal val="visible"/>
                                      </p:to>
                                    </p:set>
                                    <p:anim calcmode="lin" valueType="num">
                                      <p:cBhvr additive="base">
                                        <p:cTn id="37" dur="1000"/>
                                        <p:tgtEl>
                                          <p:spTgt spid="115">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3476</Words>
  <Application>Microsoft Macintosh PowerPoint</Application>
  <PresentationFormat>On-screen Show (16:9)</PresentationFormat>
  <Paragraphs>277</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Simple Light</vt:lpstr>
      <vt:lpstr>Professional Boundaries and Dual Relationships in Rural Social Work: Challenges and Opportunities</vt:lpstr>
      <vt:lpstr>PowerPoint Presentation</vt:lpstr>
      <vt:lpstr>PowerPoint Presentation</vt:lpstr>
      <vt:lpstr>Ethics of Professional Boundaries - COI’s</vt:lpstr>
      <vt:lpstr>Ethics of Professional Boundaries - Dual Relationships</vt:lpstr>
      <vt:lpstr>Types of Boundaries</vt:lpstr>
      <vt:lpstr>Rural Social Work: Myths and Realities</vt:lpstr>
      <vt:lpstr>Reframing Boundaries in Rural Practice</vt:lpstr>
      <vt:lpstr>Framework for Managing Ethical Issues</vt:lpstr>
      <vt:lpstr>Collaborative Ethical Decision-Making With Clients</vt:lpstr>
      <vt:lpstr>Relevant Social Work Values</vt:lpstr>
      <vt:lpstr>Ethical Challenge: Social Worker - Client Boundaries</vt:lpstr>
      <vt:lpstr>Ethical Challenge - Supervisor-Supervisee Boundaries</vt:lpstr>
      <vt:lpstr>Ethical Challenge: SW Prof-Student Boundaries</vt:lpstr>
      <vt:lpstr>Ethical Challenge - Coworker Boundaries</vt:lpstr>
      <vt:lpstr>Ethical Challenge - Boundaries between Group Members</vt:lpstr>
      <vt:lpstr>Mitigating Risks re Dual Relationships and Informal Boundaries</vt:lpstr>
      <vt:lpstr>Preparing Students for Rural Practice &amp; Boundary Concerns</vt:lpstr>
      <vt:lpstr>Conclusion</vt:lpstr>
      <vt:lpstr>References</vt:lpstr>
      <vt:lpstr>References (continued)</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Allan Barsky</cp:lastModifiedBy>
  <cp:revision>6</cp:revision>
  <dcterms:modified xsi:type="dcterms:W3CDTF">2026-02-16T18:29:25Z</dcterms:modified>
</cp:coreProperties>
</file>