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0" r:id="rId1"/>
    <p:sldMasterId id="2147483671" r:id="rId2"/>
    <p:sldMasterId id="2147483723" r:id="rId3"/>
  </p:sldMasterIdLst>
  <p:notesMasterIdLst>
    <p:notesMasterId r:id="rId38"/>
  </p:notesMasterIdLst>
  <p:sldIdLst>
    <p:sldId id="257" r:id="rId4"/>
    <p:sldId id="259" r:id="rId5"/>
    <p:sldId id="260" r:id="rId6"/>
    <p:sldId id="261" r:id="rId7"/>
    <p:sldId id="262" r:id="rId8"/>
    <p:sldId id="263" r:id="rId9"/>
    <p:sldId id="265" r:id="rId10"/>
    <p:sldId id="264" r:id="rId11"/>
    <p:sldId id="266" r:id="rId12"/>
    <p:sldId id="299" r:id="rId13"/>
    <p:sldId id="269" r:id="rId14"/>
    <p:sldId id="271" r:id="rId15"/>
    <p:sldId id="272" r:id="rId16"/>
    <p:sldId id="294" r:id="rId17"/>
    <p:sldId id="267" r:id="rId18"/>
    <p:sldId id="268" r:id="rId19"/>
    <p:sldId id="296" r:id="rId20"/>
    <p:sldId id="273" r:id="rId21"/>
    <p:sldId id="298"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92" r:id="rId36"/>
    <p:sldId id="288"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8ByxngEv98rCoLMPhdyTrU3en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DC5D12-A193-49A0-8809-8EEE2BAEF54D}">
  <a:tblStyle styleId="{B5DC5D12-A193-49A0-8809-8EEE2BAEF54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AEA"/>
          </a:solidFill>
        </a:fill>
      </a:tcStyle>
    </a:wholeTbl>
    <a:band1H>
      <a:tcTxStyle/>
      <a:tcStyle>
        <a:tcBdr/>
        <a:fill>
          <a:solidFill>
            <a:srgbClr val="D2D2D3"/>
          </a:solidFill>
        </a:fill>
      </a:tcStyle>
    </a:band1H>
    <a:band2H>
      <a:tcTxStyle/>
      <a:tcStyle>
        <a:tcBdr/>
      </a:tcStyle>
    </a:band2H>
    <a:band1V>
      <a:tcTxStyle/>
      <a:tcStyle>
        <a:tcBdr/>
        <a:fill>
          <a:solidFill>
            <a:srgbClr val="D2D2D3"/>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1"/>
    <p:restoredTop sz="82177"/>
  </p:normalViewPr>
  <p:slideViewPr>
    <p:cSldViewPr snapToGrid="0">
      <p:cViewPr varScale="1">
        <p:scale>
          <a:sx n="104" d="100"/>
          <a:sy n="104" d="100"/>
        </p:scale>
        <p:origin x="1392"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53"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992F0-EB1D-E34B-81B0-C1793F3DF3A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C7E41B3-78BF-9D45-9A52-21EF0A157C7D}">
      <dgm:prSet/>
      <dgm:spPr/>
      <dgm:t>
        <a:bodyPr/>
        <a:lstStyle/>
        <a:p>
          <a:r>
            <a:rPr lang="en-US" dirty="0"/>
            <a:t>Different people have different experiences in relation to loss, grief, and stress.</a:t>
          </a:r>
        </a:p>
      </dgm:t>
    </dgm:pt>
    <dgm:pt modelId="{ED49560E-CEAE-2B48-9646-37FE8CE7F78B}" type="parTrans" cxnId="{98CEDC58-DBCA-FF48-85FC-DFD265623C69}">
      <dgm:prSet/>
      <dgm:spPr/>
      <dgm:t>
        <a:bodyPr/>
        <a:lstStyle/>
        <a:p>
          <a:endParaRPr lang="en-US"/>
        </a:p>
      </dgm:t>
    </dgm:pt>
    <dgm:pt modelId="{4E49489E-A5D0-0A42-B827-45C187055CAA}" type="sibTrans" cxnId="{98CEDC58-DBCA-FF48-85FC-DFD265623C69}">
      <dgm:prSet/>
      <dgm:spPr/>
      <dgm:t>
        <a:bodyPr/>
        <a:lstStyle/>
        <a:p>
          <a:endParaRPr lang="en-US"/>
        </a:p>
      </dgm:t>
    </dgm:pt>
    <dgm:pt modelId="{95346149-0654-BC42-900B-739127241C78}">
      <dgm:prSet/>
      <dgm:spPr/>
      <dgm:t>
        <a:bodyPr/>
        <a:lstStyle/>
        <a:p>
          <a:r>
            <a:rPr lang="en-US"/>
            <a:t>People may also experience relief.</a:t>
          </a:r>
        </a:p>
      </dgm:t>
    </dgm:pt>
    <dgm:pt modelId="{138C44D3-CC20-6149-97B8-412D6EC22D71}" type="parTrans" cxnId="{7BC39B4D-F65C-034D-A882-672CB40AF011}">
      <dgm:prSet/>
      <dgm:spPr/>
      <dgm:t>
        <a:bodyPr/>
        <a:lstStyle/>
        <a:p>
          <a:endParaRPr lang="en-US"/>
        </a:p>
      </dgm:t>
    </dgm:pt>
    <dgm:pt modelId="{7AA7BD31-701F-1447-BA5F-F41A17C6C6DA}" type="sibTrans" cxnId="{7BC39B4D-F65C-034D-A882-672CB40AF011}">
      <dgm:prSet/>
      <dgm:spPr/>
      <dgm:t>
        <a:bodyPr/>
        <a:lstStyle/>
        <a:p>
          <a:endParaRPr lang="en-US"/>
        </a:p>
      </dgm:t>
    </dgm:pt>
    <dgm:pt modelId="{7123C14E-7C75-2D44-A5AC-D9FC5225DD3B}">
      <dgm:prSet/>
      <dgm:spPr/>
      <dgm:t>
        <a:bodyPr/>
        <a:lstStyle/>
        <a:p>
          <a:r>
            <a:rPr lang="en-US" dirty="0"/>
            <a:t>It is important to consider short-term versus long-term effects.</a:t>
          </a:r>
        </a:p>
      </dgm:t>
    </dgm:pt>
    <dgm:pt modelId="{468C16FA-9F49-1242-92E0-D4765F71E0BC}" type="parTrans" cxnId="{16305FD2-237E-0E45-92B6-FE07926603F5}">
      <dgm:prSet/>
      <dgm:spPr/>
      <dgm:t>
        <a:bodyPr/>
        <a:lstStyle/>
        <a:p>
          <a:endParaRPr lang="en-US"/>
        </a:p>
      </dgm:t>
    </dgm:pt>
    <dgm:pt modelId="{058D10F2-BEB1-4941-A052-5141A2828A62}" type="sibTrans" cxnId="{16305FD2-237E-0E45-92B6-FE07926603F5}">
      <dgm:prSet/>
      <dgm:spPr/>
      <dgm:t>
        <a:bodyPr/>
        <a:lstStyle/>
        <a:p>
          <a:endParaRPr lang="en-US"/>
        </a:p>
      </dgm:t>
    </dgm:pt>
    <dgm:pt modelId="{B1FEEF4A-4949-8645-86D8-A8E51F589B00}" type="pres">
      <dgm:prSet presAssocID="{D96992F0-EB1D-E34B-81B0-C1793F3DF3A1}" presName="linear" presStyleCnt="0">
        <dgm:presLayoutVars>
          <dgm:animLvl val="lvl"/>
          <dgm:resizeHandles val="exact"/>
        </dgm:presLayoutVars>
      </dgm:prSet>
      <dgm:spPr/>
    </dgm:pt>
    <dgm:pt modelId="{39FCA0A4-218E-C74F-90D7-B9F7FAE3DDDF}" type="pres">
      <dgm:prSet presAssocID="{0C7E41B3-78BF-9D45-9A52-21EF0A157C7D}" presName="parentText" presStyleLbl="node1" presStyleIdx="0" presStyleCnt="3">
        <dgm:presLayoutVars>
          <dgm:chMax val="0"/>
          <dgm:bulletEnabled val="1"/>
        </dgm:presLayoutVars>
      </dgm:prSet>
      <dgm:spPr/>
    </dgm:pt>
    <dgm:pt modelId="{34F5E1B2-4182-3A4F-9D8E-D87B8F78E947}" type="pres">
      <dgm:prSet presAssocID="{4E49489E-A5D0-0A42-B827-45C187055CAA}" presName="spacer" presStyleCnt="0"/>
      <dgm:spPr/>
    </dgm:pt>
    <dgm:pt modelId="{7C228E8A-6654-0241-A612-4B83AE68D400}" type="pres">
      <dgm:prSet presAssocID="{95346149-0654-BC42-900B-739127241C78}" presName="parentText" presStyleLbl="node1" presStyleIdx="1" presStyleCnt="3">
        <dgm:presLayoutVars>
          <dgm:chMax val="0"/>
          <dgm:bulletEnabled val="1"/>
        </dgm:presLayoutVars>
      </dgm:prSet>
      <dgm:spPr/>
    </dgm:pt>
    <dgm:pt modelId="{0DEF74CE-B9D5-3342-B11C-8FA998359598}" type="pres">
      <dgm:prSet presAssocID="{7AA7BD31-701F-1447-BA5F-F41A17C6C6DA}" presName="spacer" presStyleCnt="0"/>
      <dgm:spPr/>
    </dgm:pt>
    <dgm:pt modelId="{7F789214-BE5C-9C42-BA2C-F08518982F10}" type="pres">
      <dgm:prSet presAssocID="{7123C14E-7C75-2D44-A5AC-D9FC5225DD3B}" presName="parentText" presStyleLbl="node1" presStyleIdx="2" presStyleCnt="3">
        <dgm:presLayoutVars>
          <dgm:chMax val="0"/>
          <dgm:bulletEnabled val="1"/>
        </dgm:presLayoutVars>
      </dgm:prSet>
      <dgm:spPr/>
    </dgm:pt>
  </dgm:ptLst>
  <dgm:cxnLst>
    <dgm:cxn modelId="{5A8D510D-01A0-BC41-B035-5233A5BB3E86}" type="presOf" srcId="{7123C14E-7C75-2D44-A5AC-D9FC5225DD3B}" destId="{7F789214-BE5C-9C42-BA2C-F08518982F10}" srcOrd="0" destOrd="0" presId="urn:microsoft.com/office/officeart/2005/8/layout/vList2"/>
    <dgm:cxn modelId="{C5BCC215-8A0B-9B45-84DB-040825AB3965}" type="presOf" srcId="{D96992F0-EB1D-E34B-81B0-C1793F3DF3A1}" destId="{B1FEEF4A-4949-8645-86D8-A8E51F589B00}" srcOrd="0" destOrd="0" presId="urn:microsoft.com/office/officeart/2005/8/layout/vList2"/>
    <dgm:cxn modelId="{7BC39B4D-F65C-034D-A882-672CB40AF011}" srcId="{D96992F0-EB1D-E34B-81B0-C1793F3DF3A1}" destId="{95346149-0654-BC42-900B-739127241C78}" srcOrd="1" destOrd="0" parTransId="{138C44D3-CC20-6149-97B8-412D6EC22D71}" sibTransId="{7AA7BD31-701F-1447-BA5F-F41A17C6C6DA}"/>
    <dgm:cxn modelId="{98CEDC58-DBCA-FF48-85FC-DFD265623C69}" srcId="{D96992F0-EB1D-E34B-81B0-C1793F3DF3A1}" destId="{0C7E41B3-78BF-9D45-9A52-21EF0A157C7D}" srcOrd="0" destOrd="0" parTransId="{ED49560E-CEAE-2B48-9646-37FE8CE7F78B}" sibTransId="{4E49489E-A5D0-0A42-B827-45C187055CAA}"/>
    <dgm:cxn modelId="{F8D69673-3D08-9A45-85A1-A6E5FC224E7D}" type="presOf" srcId="{95346149-0654-BC42-900B-739127241C78}" destId="{7C228E8A-6654-0241-A612-4B83AE68D400}" srcOrd="0" destOrd="0" presId="urn:microsoft.com/office/officeart/2005/8/layout/vList2"/>
    <dgm:cxn modelId="{63E1C5C4-230B-4143-AC13-13D834CFEB45}" type="presOf" srcId="{0C7E41B3-78BF-9D45-9A52-21EF0A157C7D}" destId="{39FCA0A4-218E-C74F-90D7-B9F7FAE3DDDF}" srcOrd="0" destOrd="0" presId="urn:microsoft.com/office/officeart/2005/8/layout/vList2"/>
    <dgm:cxn modelId="{16305FD2-237E-0E45-92B6-FE07926603F5}" srcId="{D96992F0-EB1D-E34B-81B0-C1793F3DF3A1}" destId="{7123C14E-7C75-2D44-A5AC-D9FC5225DD3B}" srcOrd="2" destOrd="0" parTransId="{468C16FA-9F49-1242-92E0-D4765F71E0BC}" sibTransId="{058D10F2-BEB1-4941-A052-5141A2828A62}"/>
    <dgm:cxn modelId="{55B2F10F-7F83-5342-B7DE-A9B33F8B346A}" type="presParOf" srcId="{B1FEEF4A-4949-8645-86D8-A8E51F589B00}" destId="{39FCA0A4-218E-C74F-90D7-B9F7FAE3DDDF}" srcOrd="0" destOrd="0" presId="urn:microsoft.com/office/officeart/2005/8/layout/vList2"/>
    <dgm:cxn modelId="{4EDA929F-E8C1-8046-AAD3-1406A5DEEF10}" type="presParOf" srcId="{B1FEEF4A-4949-8645-86D8-A8E51F589B00}" destId="{34F5E1B2-4182-3A4F-9D8E-D87B8F78E947}" srcOrd="1" destOrd="0" presId="urn:microsoft.com/office/officeart/2005/8/layout/vList2"/>
    <dgm:cxn modelId="{30A2A44C-3A27-7742-ABDF-BFD2381305AF}" type="presParOf" srcId="{B1FEEF4A-4949-8645-86D8-A8E51F589B00}" destId="{7C228E8A-6654-0241-A612-4B83AE68D400}" srcOrd="2" destOrd="0" presId="urn:microsoft.com/office/officeart/2005/8/layout/vList2"/>
    <dgm:cxn modelId="{E7983A7B-1CE7-2C4D-923E-AAE6AEF873D4}" type="presParOf" srcId="{B1FEEF4A-4949-8645-86D8-A8E51F589B00}" destId="{0DEF74CE-B9D5-3342-B11C-8FA998359598}" srcOrd="3" destOrd="0" presId="urn:microsoft.com/office/officeart/2005/8/layout/vList2"/>
    <dgm:cxn modelId="{093B7FF7-AD70-3641-BC2A-C00BB01FD3AC}" type="presParOf" srcId="{B1FEEF4A-4949-8645-86D8-A8E51F589B00}" destId="{7F789214-BE5C-9C42-BA2C-F08518982F1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74843-7828-BA40-8926-1F0922BB6F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17CD34-B9CE-584E-936C-B4FE4AC31F7D}">
      <dgm:prSet/>
      <dgm:spPr/>
      <dgm:t>
        <a:bodyPr/>
        <a:lstStyle/>
        <a:p>
          <a:pPr>
            <a:lnSpc>
              <a:spcPct val="100000"/>
            </a:lnSpc>
          </a:pPr>
          <a:r>
            <a:rPr lang="en-US" b="1" i="0" baseline="0" dirty="0"/>
            <a:t>1. Identify Ethical Issues</a:t>
          </a:r>
          <a:endParaRPr lang="en-US" dirty="0"/>
        </a:p>
      </dgm:t>
    </dgm:pt>
    <dgm:pt modelId="{1B50855B-880C-2E47-96F0-B11DE2C1F4E4}" type="parTrans" cxnId="{F82EDEB5-9E93-844F-8799-43FE9B49DA52}">
      <dgm:prSet/>
      <dgm:spPr/>
      <dgm:t>
        <a:bodyPr/>
        <a:lstStyle/>
        <a:p>
          <a:endParaRPr lang="en-US"/>
        </a:p>
      </dgm:t>
    </dgm:pt>
    <dgm:pt modelId="{F6B97D04-E076-9943-8D07-7C9BC4726BAF}" type="sibTrans" cxnId="{F82EDEB5-9E93-844F-8799-43FE9B49DA52}">
      <dgm:prSet/>
      <dgm:spPr/>
      <dgm:t>
        <a:bodyPr/>
        <a:lstStyle/>
        <a:p>
          <a:endParaRPr lang="en-US"/>
        </a:p>
      </dgm:t>
    </dgm:pt>
    <dgm:pt modelId="{C6660F47-04A0-EB4E-A505-93E12C3A9D3B}">
      <dgm:prSet/>
      <dgm:spPr/>
      <dgm:t>
        <a:bodyPr/>
        <a:lstStyle/>
        <a:p>
          <a:pPr>
            <a:lnSpc>
              <a:spcPct val="100000"/>
            </a:lnSpc>
          </a:pPr>
          <a:r>
            <a:rPr lang="en-US" b="1" i="0" baseline="0" dirty="0"/>
            <a:t>2. Determine Appropriate Help</a:t>
          </a:r>
          <a:endParaRPr lang="en-US" dirty="0"/>
        </a:p>
      </dgm:t>
    </dgm:pt>
    <dgm:pt modelId="{5345B412-F646-3446-8661-B8293A6938F0}" type="parTrans" cxnId="{08F6A5B2-C09B-DA42-AFD9-64139973D652}">
      <dgm:prSet/>
      <dgm:spPr/>
      <dgm:t>
        <a:bodyPr/>
        <a:lstStyle/>
        <a:p>
          <a:endParaRPr lang="en-US"/>
        </a:p>
      </dgm:t>
    </dgm:pt>
    <dgm:pt modelId="{E0F92938-BAD2-464E-9824-2EEC361C9B52}" type="sibTrans" cxnId="{08F6A5B2-C09B-DA42-AFD9-64139973D652}">
      <dgm:prSet/>
      <dgm:spPr/>
      <dgm:t>
        <a:bodyPr/>
        <a:lstStyle/>
        <a:p>
          <a:endParaRPr lang="en-US"/>
        </a:p>
      </dgm:t>
    </dgm:pt>
    <dgm:pt modelId="{3B187481-6544-144C-A61B-5EC7DB39566D}">
      <dgm:prSet/>
      <dgm:spPr/>
      <dgm:t>
        <a:bodyPr/>
        <a:lstStyle/>
        <a:p>
          <a:pPr>
            <a:lnSpc>
              <a:spcPct val="100000"/>
            </a:lnSpc>
          </a:pPr>
          <a:r>
            <a:rPr lang="en-US" b="1" i="0" baseline="0" dirty="0"/>
            <a:t>3. Think Critically</a:t>
          </a:r>
          <a:endParaRPr lang="en-US" dirty="0"/>
        </a:p>
      </dgm:t>
    </dgm:pt>
    <dgm:pt modelId="{B1CEF739-F10A-9946-B98C-FF185C1547F7}" type="parTrans" cxnId="{FD717C03-F260-004A-9CAB-289187EF865B}">
      <dgm:prSet/>
      <dgm:spPr/>
      <dgm:t>
        <a:bodyPr/>
        <a:lstStyle/>
        <a:p>
          <a:endParaRPr lang="en-US"/>
        </a:p>
      </dgm:t>
    </dgm:pt>
    <dgm:pt modelId="{815E5CD1-8F90-4F42-86DC-1E04F256238C}" type="sibTrans" cxnId="{FD717C03-F260-004A-9CAB-289187EF865B}">
      <dgm:prSet/>
      <dgm:spPr/>
      <dgm:t>
        <a:bodyPr/>
        <a:lstStyle/>
        <a:p>
          <a:endParaRPr lang="en-US"/>
        </a:p>
      </dgm:t>
    </dgm:pt>
    <dgm:pt modelId="{51668491-CD98-F348-B6AD-E5038CF25120}">
      <dgm:prSet/>
      <dgm:spPr/>
      <dgm:t>
        <a:bodyPr/>
        <a:lstStyle/>
        <a:p>
          <a:pPr>
            <a:lnSpc>
              <a:spcPct val="100000"/>
            </a:lnSpc>
          </a:pPr>
          <a:r>
            <a:rPr lang="en-US" b="1" i="0" baseline="0" dirty="0"/>
            <a:t>4. Manage Conflict</a:t>
          </a:r>
          <a:endParaRPr lang="en-US" dirty="0"/>
        </a:p>
      </dgm:t>
    </dgm:pt>
    <dgm:pt modelId="{E890E8AA-C5CA-184A-8FC2-D8379C35A61D}" type="parTrans" cxnId="{42CE8141-7D13-A34D-8128-C6A689F76F0E}">
      <dgm:prSet/>
      <dgm:spPr/>
      <dgm:t>
        <a:bodyPr/>
        <a:lstStyle/>
        <a:p>
          <a:endParaRPr lang="en-US"/>
        </a:p>
      </dgm:t>
    </dgm:pt>
    <dgm:pt modelId="{C16622A9-442C-9447-A327-EA0A5F79EE27}" type="sibTrans" cxnId="{42CE8141-7D13-A34D-8128-C6A689F76F0E}">
      <dgm:prSet/>
      <dgm:spPr/>
      <dgm:t>
        <a:bodyPr/>
        <a:lstStyle/>
        <a:p>
          <a:endParaRPr lang="en-US"/>
        </a:p>
      </dgm:t>
    </dgm:pt>
    <dgm:pt modelId="{AAB1D46E-1FE3-754D-A02F-14F46681921F}">
      <dgm:prSet/>
      <dgm:spPr/>
      <dgm:t>
        <a:bodyPr/>
        <a:lstStyle/>
        <a:p>
          <a:pPr>
            <a:lnSpc>
              <a:spcPct val="100000"/>
            </a:lnSpc>
          </a:pPr>
          <a:r>
            <a:rPr lang="en-US" b="1" i="0" baseline="0" dirty="0"/>
            <a:t>5. Plan and Implement Decisions</a:t>
          </a:r>
          <a:endParaRPr lang="en-US" dirty="0"/>
        </a:p>
      </dgm:t>
    </dgm:pt>
    <dgm:pt modelId="{3EAAA856-F7B9-7C4A-9BA5-331B048EBAD5}" type="parTrans" cxnId="{A5E68DBC-7090-224E-BC0F-A04A08CC9905}">
      <dgm:prSet/>
      <dgm:spPr/>
      <dgm:t>
        <a:bodyPr/>
        <a:lstStyle/>
        <a:p>
          <a:endParaRPr lang="en-US"/>
        </a:p>
      </dgm:t>
    </dgm:pt>
    <dgm:pt modelId="{DC9B8F56-E662-DE4D-85E6-210CD0EDCC72}" type="sibTrans" cxnId="{A5E68DBC-7090-224E-BC0F-A04A08CC9905}">
      <dgm:prSet/>
      <dgm:spPr/>
      <dgm:t>
        <a:bodyPr/>
        <a:lstStyle/>
        <a:p>
          <a:endParaRPr lang="en-US"/>
        </a:p>
      </dgm:t>
    </dgm:pt>
    <dgm:pt modelId="{5AF78070-2C7C-B549-8C09-FB4B27AB812B}">
      <dgm:prSet/>
      <dgm:spPr/>
      <dgm:t>
        <a:bodyPr/>
        <a:lstStyle/>
        <a:p>
          <a:pPr>
            <a:lnSpc>
              <a:spcPct val="100000"/>
            </a:lnSpc>
          </a:pPr>
          <a:r>
            <a:rPr lang="en-US" b="1" i="0" baseline="0" dirty="0"/>
            <a:t>6. Evaluate and Follow Up</a:t>
          </a:r>
          <a:endParaRPr lang="en-US" dirty="0"/>
        </a:p>
      </dgm:t>
    </dgm:pt>
    <dgm:pt modelId="{2A2381F3-35AB-1B45-8D38-258EA8A4F649}" type="parTrans" cxnId="{CA71762D-A2DD-5746-B690-ADD20E986B3B}">
      <dgm:prSet/>
      <dgm:spPr/>
      <dgm:t>
        <a:bodyPr/>
        <a:lstStyle/>
        <a:p>
          <a:endParaRPr lang="en-US"/>
        </a:p>
      </dgm:t>
    </dgm:pt>
    <dgm:pt modelId="{46419BDC-2E8D-5641-91D4-93869132E5F1}" type="sibTrans" cxnId="{CA71762D-A2DD-5746-B690-ADD20E986B3B}">
      <dgm:prSet/>
      <dgm:spPr/>
      <dgm:t>
        <a:bodyPr/>
        <a:lstStyle/>
        <a:p>
          <a:endParaRPr lang="en-US"/>
        </a:p>
      </dgm:t>
    </dgm:pt>
    <dgm:pt modelId="{376E826E-F1E9-E747-B261-C733D60FB5BE}">
      <dgm:prSet/>
      <dgm:spPr/>
      <dgm:t>
        <a:bodyPr/>
        <a:lstStyle/>
        <a:p>
          <a:pPr>
            <a:lnSpc>
              <a:spcPct val="100000"/>
            </a:lnSpc>
          </a:pPr>
          <a:r>
            <a:rPr lang="en-US" b="1" i="0" baseline="0" dirty="0"/>
            <a:t>Loop back to earlier stages as needed</a:t>
          </a:r>
          <a:endParaRPr lang="en-US" dirty="0"/>
        </a:p>
      </dgm:t>
    </dgm:pt>
    <dgm:pt modelId="{04A618BF-3BA2-544F-9E3D-D597A20BF93D}" type="parTrans" cxnId="{EA08387E-5712-434B-BB88-0236A1564DB4}">
      <dgm:prSet/>
      <dgm:spPr/>
      <dgm:t>
        <a:bodyPr/>
        <a:lstStyle/>
        <a:p>
          <a:endParaRPr lang="en-US"/>
        </a:p>
      </dgm:t>
    </dgm:pt>
    <dgm:pt modelId="{C649E2E9-1210-F248-94E4-5DEBBCD0E1BC}" type="sibTrans" cxnId="{EA08387E-5712-434B-BB88-0236A1564DB4}">
      <dgm:prSet/>
      <dgm:spPr/>
      <dgm:t>
        <a:bodyPr/>
        <a:lstStyle/>
        <a:p>
          <a:endParaRPr lang="en-US"/>
        </a:p>
      </dgm:t>
    </dgm:pt>
    <dgm:pt modelId="{7CDA48BC-92FE-4E55-9C1D-05FDFDAAB49D}" type="pres">
      <dgm:prSet presAssocID="{41574843-7828-BA40-8926-1F0922BB6F5F}" presName="root" presStyleCnt="0">
        <dgm:presLayoutVars>
          <dgm:dir/>
          <dgm:resizeHandles val="exact"/>
        </dgm:presLayoutVars>
      </dgm:prSet>
      <dgm:spPr/>
    </dgm:pt>
    <dgm:pt modelId="{91198036-A6F8-468C-91B7-951752E9333A}" type="pres">
      <dgm:prSet presAssocID="{8C17CD34-B9CE-584E-936C-B4FE4AC31F7D}" presName="compNode" presStyleCnt="0"/>
      <dgm:spPr/>
    </dgm:pt>
    <dgm:pt modelId="{C8649A8D-F9D4-46FC-B3CF-138AD3A3DB47}" type="pres">
      <dgm:prSet presAssocID="{8C17CD34-B9CE-584E-936C-B4FE4AC31F7D}" presName="bgRect" presStyleLbl="bgShp" presStyleIdx="0" presStyleCnt="6"/>
      <dgm:spPr/>
    </dgm:pt>
    <dgm:pt modelId="{95B9B5A6-BC68-4539-BAEF-885A06CCA184}" type="pres">
      <dgm:prSet presAssocID="{8C17CD34-B9CE-584E-936C-B4FE4AC31F7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3CED6C47-9CAF-43C1-88BC-6EB51C3939F3}" type="pres">
      <dgm:prSet presAssocID="{8C17CD34-B9CE-584E-936C-B4FE4AC31F7D}" presName="spaceRect" presStyleCnt="0"/>
      <dgm:spPr/>
    </dgm:pt>
    <dgm:pt modelId="{249E42A4-3036-4CA6-BBF7-E7CC765222A0}" type="pres">
      <dgm:prSet presAssocID="{8C17CD34-B9CE-584E-936C-B4FE4AC31F7D}" presName="parTx" presStyleLbl="revTx" presStyleIdx="0" presStyleCnt="7">
        <dgm:presLayoutVars>
          <dgm:chMax val="0"/>
          <dgm:chPref val="0"/>
        </dgm:presLayoutVars>
      </dgm:prSet>
      <dgm:spPr/>
    </dgm:pt>
    <dgm:pt modelId="{50CA2685-2318-4F4F-967E-2C45FC591ACA}" type="pres">
      <dgm:prSet presAssocID="{F6B97D04-E076-9943-8D07-7C9BC4726BAF}" presName="sibTrans" presStyleCnt="0"/>
      <dgm:spPr/>
    </dgm:pt>
    <dgm:pt modelId="{66DC956B-F71A-4DAB-ADB9-E22B36B6C122}" type="pres">
      <dgm:prSet presAssocID="{C6660F47-04A0-EB4E-A505-93E12C3A9D3B}" presName="compNode" presStyleCnt="0"/>
      <dgm:spPr/>
    </dgm:pt>
    <dgm:pt modelId="{9DFF25BB-E672-4648-97C9-309F40071F09}" type="pres">
      <dgm:prSet presAssocID="{C6660F47-04A0-EB4E-A505-93E12C3A9D3B}" presName="bgRect" presStyleLbl="bgShp" presStyleIdx="1" presStyleCnt="6"/>
      <dgm:spPr/>
    </dgm:pt>
    <dgm:pt modelId="{86414E5C-2F7F-4719-95D4-5BF314D8E45B}" type="pres">
      <dgm:prSet presAssocID="{C6660F47-04A0-EB4E-A505-93E12C3A9D3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45EF330-D4C5-4F77-BD79-8E4B3FC12DDF}" type="pres">
      <dgm:prSet presAssocID="{C6660F47-04A0-EB4E-A505-93E12C3A9D3B}" presName="spaceRect" presStyleCnt="0"/>
      <dgm:spPr/>
    </dgm:pt>
    <dgm:pt modelId="{C37C14E5-1D3F-463B-B50E-4317FEC98C94}" type="pres">
      <dgm:prSet presAssocID="{C6660F47-04A0-EB4E-A505-93E12C3A9D3B}" presName="parTx" presStyleLbl="revTx" presStyleIdx="1" presStyleCnt="7">
        <dgm:presLayoutVars>
          <dgm:chMax val="0"/>
          <dgm:chPref val="0"/>
        </dgm:presLayoutVars>
      </dgm:prSet>
      <dgm:spPr/>
    </dgm:pt>
    <dgm:pt modelId="{BDDE0BCD-4B1C-4E67-9B53-53CE322F21DC}" type="pres">
      <dgm:prSet presAssocID="{E0F92938-BAD2-464E-9824-2EEC361C9B52}" presName="sibTrans" presStyleCnt="0"/>
      <dgm:spPr/>
    </dgm:pt>
    <dgm:pt modelId="{E439BBE1-FC29-4443-B0AF-9274FCB8CB30}" type="pres">
      <dgm:prSet presAssocID="{3B187481-6544-144C-A61B-5EC7DB39566D}" presName="compNode" presStyleCnt="0"/>
      <dgm:spPr/>
    </dgm:pt>
    <dgm:pt modelId="{43E0482E-E209-4E22-9C6D-8FE9A0018418}" type="pres">
      <dgm:prSet presAssocID="{3B187481-6544-144C-A61B-5EC7DB39566D}" presName="bgRect" presStyleLbl="bgShp" presStyleIdx="2" presStyleCnt="6"/>
      <dgm:spPr/>
    </dgm:pt>
    <dgm:pt modelId="{05D6D515-F753-40D5-9166-B7F125DB8E76}" type="pres">
      <dgm:prSet presAssocID="{3B187481-6544-144C-A61B-5EC7DB39566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4D0B65E-878B-4841-BABB-B466D4788ED4}" type="pres">
      <dgm:prSet presAssocID="{3B187481-6544-144C-A61B-5EC7DB39566D}" presName="spaceRect" presStyleCnt="0"/>
      <dgm:spPr/>
    </dgm:pt>
    <dgm:pt modelId="{FF2FC546-FCF6-4D70-B7CC-E2086D0BB169}" type="pres">
      <dgm:prSet presAssocID="{3B187481-6544-144C-A61B-5EC7DB39566D}" presName="parTx" presStyleLbl="revTx" presStyleIdx="2" presStyleCnt="7">
        <dgm:presLayoutVars>
          <dgm:chMax val="0"/>
          <dgm:chPref val="0"/>
        </dgm:presLayoutVars>
      </dgm:prSet>
      <dgm:spPr/>
    </dgm:pt>
    <dgm:pt modelId="{A23191D4-0FA4-4D95-8C28-D0B70C3C42F9}" type="pres">
      <dgm:prSet presAssocID="{815E5CD1-8F90-4F42-86DC-1E04F256238C}" presName="sibTrans" presStyleCnt="0"/>
      <dgm:spPr/>
    </dgm:pt>
    <dgm:pt modelId="{D639A94A-5B75-48C6-A83C-7B805C8B90D3}" type="pres">
      <dgm:prSet presAssocID="{51668491-CD98-F348-B6AD-E5038CF25120}" presName="compNode" presStyleCnt="0"/>
      <dgm:spPr/>
    </dgm:pt>
    <dgm:pt modelId="{5ED7262C-C8EB-4D13-8DCC-277B191E72F9}" type="pres">
      <dgm:prSet presAssocID="{51668491-CD98-F348-B6AD-E5038CF25120}" presName="bgRect" presStyleLbl="bgShp" presStyleIdx="3" presStyleCnt="6"/>
      <dgm:spPr/>
    </dgm:pt>
    <dgm:pt modelId="{59F9AABE-BA7A-4FC0-9486-A786047BD9ED}" type="pres">
      <dgm:prSet presAssocID="{51668491-CD98-F348-B6AD-E5038CF2512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09825E82-1436-4BF6-A75F-7A559E0F9490}" type="pres">
      <dgm:prSet presAssocID="{51668491-CD98-F348-B6AD-E5038CF25120}" presName="spaceRect" presStyleCnt="0"/>
      <dgm:spPr/>
    </dgm:pt>
    <dgm:pt modelId="{413E381B-AEFE-4281-B25B-3D2D436B16A7}" type="pres">
      <dgm:prSet presAssocID="{51668491-CD98-F348-B6AD-E5038CF25120}" presName="parTx" presStyleLbl="revTx" presStyleIdx="3" presStyleCnt="7">
        <dgm:presLayoutVars>
          <dgm:chMax val="0"/>
          <dgm:chPref val="0"/>
        </dgm:presLayoutVars>
      </dgm:prSet>
      <dgm:spPr/>
    </dgm:pt>
    <dgm:pt modelId="{95D4CFED-E60C-4CF9-BF4E-BE5A74A290C3}" type="pres">
      <dgm:prSet presAssocID="{C16622A9-442C-9447-A327-EA0A5F79EE27}" presName="sibTrans" presStyleCnt="0"/>
      <dgm:spPr/>
    </dgm:pt>
    <dgm:pt modelId="{E14E4604-AED9-43AD-A1DD-5E981144A9B3}" type="pres">
      <dgm:prSet presAssocID="{AAB1D46E-1FE3-754D-A02F-14F46681921F}" presName="compNode" presStyleCnt="0"/>
      <dgm:spPr/>
    </dgm:pt>
    <dgm:pt modelId="{1FA29210-FC42-450F-846A-B6AF323F4C3F}" type="pres">
      <dgm:prSet presAssocID="{AAB1D46E-1FE3-754D-A02F-14F46681921F}" presName="bgRect" presStyleLbl="bgShp" presStyleIdx="4" presStyleCnt="6"/>
      <dgm:spPr/>
    </dgm:pt>
    <dgm:pt modelId="{B35E9B9F-5FA7-40E9-9AF4-7ACCA6650951}" type="pres">
      <dgm:prSet presAssocID="{AAB1D46E-1FE3-754D-A02F-14F4668192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38ACD978-2F2A-4E2C-B355-2E50C265792B}" type="pres">
      <dgm:prSet presAssocID="{AAB1D46E-1FE3-754D-A02F-14F46681921F}" presName="spaceRect" presStyleCnt="0"/>
      <dgm:spPr/>
    </dgm:pt>
    <dgm:pt modelId="{4CCB9838-5E16-403C-AFD4-3119163CE342}" type="pres">
      <dgm:prSet presAssocID="{AAB1D46E-1FE3-754D-A02F-14F46681921F}" presName="parTx" presStyleLbl="revTx" presStyleIdx="4" presStyleCnt="7">
        <dgm:presLayoutVars>
          <dgm:chMax val="0"/>
          <dgm:chPref val="0"/>
        </dgm:presLayoutVars>
      </dgm:prSet>
      <dgm:spPr/>
    </dgm:pt>
    <dgm:pt modelId="{57AFAEE4-A8A8-4EBF-9F52-6A27EAD7209F}" type="pres">
      <dgm:prSet presAssocID="{DC9B8F56-E662-DE4D-85E6-210CD0EDCC72}" presName="sibTrans" presStyleCnt="0"/>
      <dgm:spPr/>
    </dgm:pt>
    <dgm:pt modelId="{6679F8F6-5479-4AAE-B292-281D1B551CB6}" type="pres">
      <dgm:prSet presAssocID="{5AF78070-2C7C-B549-8C09-FB4B27AB812B}" presName="compNode" presStyleCnt="0"/>
      <dgm:spPr/>
    </dgm:pt>
    <dgm:pt modelId="{79E89BE1-EBD4-42DA-86E9-28C376C8FB57}" type="pres">
      <dgm:prSet presAssocID="{5AF78070-2C7C-B549-8C09-FB4B27AB812B}" presName="bgRect" presStyleLbl="bgShp" presStyleIdx="5" presStyleCnt="6"/>
      <dgm:spPr/>
    </dgm:pt>
    <dgm:pt modelId="{A66F046A-ECFF-426F-807C-21B4CE323A20}" type="pres">
      <dgm:prSet presAssocID="{5AF78070-2C7C-B549-8C09-FB4B27AB812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eat"/>
        </a:ext>
      </dgm:extLst>
    </dgm:pt>
    <dgm:pt modelId="{34209065-156E-493E-AD7E-92583DE24688}" type="pres">
      <dgm:prSet presAssocID="{5AF78070-2C7C-B549-8C09-FB4B27AB812B}" presName="spaceRect" presStyleCnt="0"/>
      <dgm:spPr/>
    </dgm:pt>
    <dgm:pt modelId="{F5843BD8-E39C-4D2D-A3FB-7DE341CBD731}" type="pres">
      <dgm:prSet presAssocID="{5AF78070-2C7C-B549-8C09-FB4B27AB812B}" presName="parTx" presStyleLbl="revTx" presStyleIdx="5" presStyleCnt="7">
        <dgm:presLayoutVars>
          <dgm:chMax val="0"/>
          <dgm:chPref val="0"/>
        </dgm:presLayoutVars>
      </dgm:prSet>
      <dgm:spPr/>
    </dgm:pt>
    <dgm:pt modelId="{6A801FD4-2A7E-4407-9453-96F6B5F9BC3A}" type="pres">
      <dgm:prSet presAssocID="{5AF78070-2C7C-B549-8C09-FB4B27AB812B}" presName="desTx" presStyleLbl="revTx" presStyleIdx="6" presStyleCnt="7">
        <dgm:presLayoutVars/>
      </dgm:prSet>
      <dgm:spPr/>
    </dgm:pt>
  </dgm:ptLst>
  <dgm:cxnLst>
    <dgm:cxn modelId="{FD717C03-F260-004A-9CAB-289187EF865B}" srcId="{41574843-7828-BA40-8926-1F0922BB6F5F}" destId="{3B187481-6544-144C-A61B-5EC7DB39566D}" srcOrd="2" destOrd="0" parTransId="{B1CEF739-F10A-9946-B98C-FF185C1547F7}" sibTransId="{815E5CD1-8F90-4F42-86DC-1E04F256238C}"/>
    <dgm:cxn modelId="{D544B31E-F5CD-CF4D-82CE-2490625D790A}" type="presOf" srcId="{376E826E-F1E9-E747-B261-C733D60FB5BE}" destId="{6A801FD4-2A7E-4407-9453-96F6B5F9BC3A}" srcOrd="0" destOrd="0" presId="urn:microsoft.com/office/officeart/2018/2/layout/IconVerticalSolidList"/>
    <dgm:cxn modelId="{CA71762D-A2DD-5746-B690-ADD20E986B3B}" srcId="{41574843-7828-BA40-8926-1F0922BB6F5F}" destId="{5AF78070-2C7C-B549-8C09-FB4B27AB812B}" srcOrd="5" destOrd="0" parTransId="{2A2381F3-35AB-1B45-8D38-258EA8A4F649}" sibTransId="{46419BDC-2E8D-5641-91D4-93869132E5F1}"/>
    <dgm:cxn modelId="{42CE8141-7D13-A34D-8128-C6A689F76F0E}" srcId="{41574843-7828-BA40-8926-1F0922BB6F5F}" destId="{51668491-CD98-F348-B6AD-E5038CF25120}" srcOrd="3" destOrd="0" parTransId="{E890E8AA-C5CA-184A-8FC2-D8379C35A61D}" sibTransId="{C16622A9-442C-9447-A327-EA0A5F79EE27}"/>
    <dgm:cxn modelId="{560A9E49-9DF4-9148-B6DF-9510550F054B}" type="presOf" srcId="{3B187481-6544-144C-A61B-5EC7DB39566D}" destId="{FF2FC546-FCF6-4D70-B7CC-E2086D0BB169}" srcOrd="0" destOrd="0" presId="urn:microsoft.com/office/officeart/2018/2/layout/IconVerticalSolidList"/>
    <dgm:cxn modelId="{EA08387E-5712-434B-BB88-0236A1564DB4}" srcId="{5AF78070-2C7C-B549-8C09-FB4B27AB812B}" destId="{376E826E-F1E9-E747-B261-C733D60FB5BE}" srcOrd="0" destOrd="0" parTransId="{04A618BF-3BA2-544F-9E3D-D597A20BF93D}" sibTransId="{C649E2E9-1210-F248-94E4-5DEBBCD0E1BC}"/>
    <dgm:cxn modelId="{08F6A5B2-C09B-DA42-AFD9-64139973D652}" srcId="{41574843-7828-BA40-8926-1F0922BB6F5F}" destId="{C6660F47-04A0-EB4E-A505-93E12C3A9D3B}" srcOrd="1" destOrd="0" parTransId="{5345B412-F646-3446-8661-B8293A6938F0}" sibTransId="{E0F92938-BAD2-464E-9824-2EEC361C9B52}"/>
    <dgm:cxn modelId="{F82EDEB5-9E93-844F-8799-43FE9B49DA52}" srcId="{41574843-7828-BA40-8926-1F0922BB6F5F}" destId="{8C17CD34-B9CE-584E-936C-B4FE4AC31F7D}" srcOrd="0" destOrd="0" parTransId="{1B50855B-880C-2E47-96F0-B11DE2C1F4E4}" sibTransId="{F6B97D04-E076-9943-8D07-7C9BC4726BAF}"/>
    <dgm:cxn modelId="{78290CBA-1D43-9940-A138-0FE6FA592697}" type="presOf" srcId="{AAB1D46E-1FE3-754D-A02F-14F46681921F}" destId="{4CCB9838-5E16-403C-AFD4-3119163CE342}" srcOrd="0" destOrd="0" presId="urn:microsoft.com/office/officeart/2018/2/layout/IconVerticalSolidList"/>
    <dgm:cxn modelId="{A5E68DBC-7090-224E-BC0F-A04A08CC9905}" srcId="{41574843-7828-BA40-8926-1F0922BB6F5F}" destId="{AAB1D46E-1FE3-754D-A02F-14F46681921F}" srcOrd="4" destOrd="0" parTransId="{3EAAA856-F7B9-7C4A-9BA5-331B048EBAD5}" sibTransId="{DC9B8F56-E662-DE4D-85E6-210CD0EDCC72}"/>
    <dgm:cxn modelId="{DD0A61CC-89EA-B243-84C3-430EFF6AB9BC}" type="presOf" srcId="{C6660F47-04A0-EB4E-A505-93E12C3A9D3B}" destId="{C37C14E5-1D3F-463B-B50E-4317FEC98C94}" srcOrd="0" destOrd="0" presId="urn:microsoft.com/office/officeart/2018/2/layout/IconVerticalSolidList"/>
    <dgm:cxn modelId="{C85AB7D8-D025-3B49-A430-AD6BAA082FCD}" type="presOf" srcId="{51668491-CD98-F348-B6AD-E5038CF25120}" destId="{413E381B-AEFE-4281-B25B-3D2D436B16A7}" srcOrd="0" destOrd="0" presId="urn:microsoft.com/office/officeart/2018/2/layout/IconVerticalSolidList"/>
    <dgm:cxn modelId="{CC04C5E3-27B7-A14F-8278-59EFA7013F41}" type="presOf" srcId="{41574843-7828-BA40-8926-1F0922BB6F5F}" destId="{7CDA48BC-92FE-4E55-9C1D-05FDFDAAB49D}" srcOrd="0" destOrd="0" presId="urn:microsoft.com/office/officeart/2018/2/layout/IconVerticalSolidList"/>
    <dgm:cxn modelId="{9612D6EA-DD38-C04B-8E4E-C58E07C5741A}" type="presOf" srcId="{8C17CD34-B9CE-584E-936C-B4FE4AC31F7D}" destId="{249E42A4-3036-4CA6-BBF7-E7CC765222A0}" srcOrd="0" destOrd="0" presId="urn:microsoft.com/office/officeart/2018/2/layout/IconVerticalSolidList"/>
    <dgm:cxn modelId="{4DC7CEFF-DDA2-184A-B177-39F4597731D8}" type="presOf" srcId="{5AF78070-2C7C-B549-8C09-FB4B27AB812B}" destId="{F5843BD8-E39C-4D2D-A3FB-7DE341CBD731}" srcOrd="0" destOrd="0" presId="urn:microsoft.com/office/officeart/2018/2/layout/IconVerticalSolidList"/>
    <dgm:cxn modelId="{9D9A4C1F-892A-5C42-AEB9-673FF6AB29D0}" type="presParOf" srcId="{7CDA48BC-92FE-4E55-9C1D-05FDFDAAB49D}" destId="{91198036-A6F8-468C-91B7-951752E9333A}" srcOrd="0" destOrd="0" presId="urn:microsoft.com/office/officeart/2018/2/layout/IconVerticalSolidList"/>
    <dgm:cxn modelId="{FF4622C6-F993-934B-81B0-E7B1A093C96B}" type="presParOf" srcId="{91198036-A6F8-468C-91B7-951752E9333A}" destId="{C8649A8D-F9D4-46FC-B3CF-138AD3A3DB47}" srcOrd="0" destOrd="0" presId="urn:microsoft.com/office/officeart/2018/2/layout/IconVerticalSolidList"/>
    <dgm:cxn modelId="{18FD885B-BDD7-0847-BA08-4C324D466514}" type="presParOf" srcId="{91198036-A6F8-468C-91B7-951752E9333A}" destId="{95B9B5A6-BC68-4539-BAEF-885A06CCA184}" srcOrd="1" destOrd="0" presId="urn:microsoft.com/office/officeart/2018/2/layout/IconVerticalSolidList"/>
    <dgm:cxn modelId="{43CA2819-D3F3-4647-908F-84C0995A3654}" type="presParOf" srcId="{91198036-A6F8-468C-91B7-951752E9333A}" destId="{3CED6C47-9CAF-43C1-88BC-6EB51C3939F3}" srcOrd="2" destOrd="0" presId="urn:microsoft.com/office/officeart/2018/2/layout/IconVerticalSolidList"/>
    <dgm:cxn modelId="{BC975CE1-7A40-8A49-82D5-E72680F3177C}" type="presParOf" srcId="{91198036-A6F8-468C-91B7-951752E9333A}" destId="{249E42A4-3036-4CA6-BBF7-E7CC765222A0}" srcOrd="3" destOrd="0" presId="urn:microsoft.com/office/officeart/2018/2/layout/IconVerticalSolidList"/>
    <dgm:cxn modelId="{B5408275-4DED-9F44-A014-A0267AF9DC46}" type="presParOf" srcId="{7CDA48BC-92FE-4E55-9C1D-05FDFDAAB49D}" destId="{50CA2685-2318-4F4F-967E-2C45FC591ACA}" srcOrd="1" destOrd="0" presId="urn:microsoft.com/office/officeart/2018/2/layout/IconVerticalSolidList"/>
    <dgm:cxn modelId="{7EE00006-A663-9940-AA44-D4F19AA046A4}" type="presParOf" srcId="{7CDA48BC-92FE-4E55-9C1D-05FDFDAAB49D}" destId="{66DC956B-F71A-4DAB-ADB9-E22B36B6C122}" srcOrd="2" destOrd="0" presId="urn:microsoft.com/office/officeart/2018/2/layout/IconVerticalSolidList"/>
    <dgm:cxn modelId="{ADED0C90-1115-E044-A113-15E8BBCE6CA3}" type="presParOf" srcId="{66DC956B-F71A-4DAB-ADB9-E22B36B6C122}" destId="{9DFF25BB-E672-4648-97C9-309F40071F09}" srcOrd="0" destOrd="0" presId="urn:microsoft.com/office/officeart/2018/2/layout/IconVerticalSolidList"/>
    <dgm:cxn modelId="{7EBC3587-882E-D14C-A73C-764019E9A60A}" type="presParOf" srcId="{66DC956B-F71A-4DAB-ADB9-E22B36B6C122}" destId="{86414E5C-2F7F-4719-95D4-5BF314D8E45B}" srcOrd="1" destOrd="0" presId="urn:microsoft.com/office/officeart/2018/2/layout/IconVerticalSolidList"/>
    <dgm:cxn modelId="{968C9F4A-B7D9-9A49-ACC8-9FA3FF2D2C54}" type="presParOf" srcId="{66DC956B-F71A-4DAB-ADB9-E22B36B6C122}" destId="{B45EF330-D4C5-4F77-BD79-8E4B3FC12DDF}" srcOrd="2" destOrd="0" presId="urn:microsoft.com/office/officeart/2018/2/layout/IconVerticalSolidList"/>
    <dgm:cxn modelId="{0D1A9FA6-E99D-7641-8D6C-0FE90D5958C3}" type="presParOf" srcId="{66DC956B-F71A-4DAB-ADB9-E22B36B6C122}" destId="{C37C14E5-1D3F-463B-B50E-4317FEC98C94}" srcOrd="3" destOrd="0" presId="urn:microsoft.com/office/officeart/2018/2/layout/IconVerticalSolidList"/>
    <dgm:cxn modelId="{374E8A63-575E-7C48-9682-CB85DCE6A32B}" type="presParOf" srcId="{7CDA48BC-92FE-4E55-9C1D-05FDFDAAB49D}" destId="{BDDE0BCD-4B1C-4E67-9B53-53CE322F21DC}" srcOrd="3" destOrd="0" presId="urn:microsoft.com/office/officeart/2018/2/layout/IconVerticalSolidList"/>
    <dgm:cxn modelId="{C4A13A1D-A009-2640-B461-585610A03A43}" type="presParOf" srcId="{7CDA48BC-92FE-4E55-9C1D-05FDFDAAB49D}" destId="{E439BBE1-FC29-4443-B0AF-9274FCB8CB30}" srcOrd="4" destOrd="0" presId="urn:microsoft.com/office/officeart/2018/2/layout/IconVerticalSolidList"/>
    <dgm:cxn modelId="{BC0DAAA2-F88A-2148-8814-4723B49B5D4E}" type="presParOf" srcId="{E439BBE1-FC29-4443-B0AF-9274FCB8CB30}" destId="{43E0482E-E209-4E22-9C6D-8FE9A0018418}" srcOrd="0" destOrd="0" presId="urn:microsoft.com/office/officeart/2018/2/layout/IconVerticalSolidList"/>
    <dgm:cxn modelId="{5A1B3552-05AC-9741-8945-E01C86776729}" type="presParOf" srcId="{E439BBE1-FC29-4443-B0AF-9274FCB8CB30}" destId="{05D6D515-F753-40D5-9166-B7F125DB8E76}" srcOrd="1" destOrd="0" presId="urn:microsoft.com/office/officeart/2018/2/layout/IconVerticalSolidList"/>
    <dgm:cxn modelId="{66EB7702-87BB-1B45-B77C-E5114E502727}" type="presParOf" srcId="{E439BBE1-FC29-4443-B0AF-9274FCB8CB30}" destId="{D4D0B65E-878B-4841-BABB-B466D4788ED4}" srcOrd="2" destOrd="0" presId="urn:microsoft.com/office/officeart/2018/2/layout/IconVerticalSolidList"/>
    <dgm:cxn modelId="{0CED3124-C945-5947-9DE7-D9B248FE6726}" type="presParOf" srcId="{E439BBE1-FC29-4443-B0AF-9274FCB8CB30}" destId="{FF2FC546-FCF6-4D70-B7CC-E2086D0BB169}" srcOrd="3" destOrd="0" presId="urn:microsoft.com/office/officeart/2018/2/layout/IconVerticalSolidList"/>
    <dgm:cxn modelId="{3A2AF302-BD67-284C-ADC3-DB207A926E80}" type="presParOf" srcId="{7CDA48BC-92FE-4E55-9C1D-05FDFDAAB49D}" destId="{A23191D4-0FA4-4D95-8C28-D0B70C3C42F9}" srcOrd="5" destOrd="0" presId="urn:microsoft.com/office/officeart/2018/2/layout/IconVerticalSolidList"/>
    <dgm:cxn modelId="{6C5006C7-E35F-C542-872A-07FE019205DE}" type="presParOf" srcId="{7CDA48BC-92FE-4E55-9C1D-05FDFDAAB49D}" destId="{D639A94A-5B75-48C6-A83C-7B805C8B90D3}" srcOrd="6" destOrd="0" presId="urn:microsoft.com/office/officeart/2018/2/layout/IconVerticalSolidList"/>
    <dgm:cxn modelId="{C766042F-3130-4A45-BA2C-09A13F6A847F}" type="presParOf" srcId="{D639A94A-5B75-48C6-A83C-7B805C8B90D3}" destId="{5ED7262C-C8EB-4D13-8DCC-277B191E72F9}" srcOrd="0" destOrd="0" presId="urn:microsoft.com/office/officeart/2018/2/layout/IconVerticalSolidList"/>
    <dgm:cxn modelId="{CA2523FC-A1F2-A94E-A791-5EB20506B2D8}" type="presParOf" srcId="{D639A94A-5B75-48C6-A83C-7B805C8B90D3}" destId="{59F9AABE-BA7A-4FC0-9486-A786047BD9ED}" srcOrd="1" destOrd="0" presId="urn:microsoft.com/office/officeart/2018/2/layout/IconVerticalSolidList"/>
    <dgm:cxn modelId="{0AEF1BCB-BFBE-8741-AC9F-823552092AF4}" type="presParOf" srcId="{D639A94A-5B75-48C6-A83C-7B805C8B90D3}" destId="{09825E82-1436-4BF6-A75F-7A559E0F9490}" srcOrd="2" destOrd="0" presId="urn:microsoft.com/office/officeart/2018/2/layout/IconVerticalSolidList"/>
    <dgm:cxn modelId="{809F690A-0353-EF43-9480-3B0FD4C14EEB}" type="presParOf" srcId="{D639A94A-5B75-48C6-A83C-7B805C8B90D3}" destId="{413E381B-AEFE-4281-B25B-3D2D436B16A7}" srcOrd="3" destOrd="0" presId="urn:microsoft.com/office/officeart/2018/2/layout/IconVerticalSolidList"/>
    <dgm:cxn modelId="{9F6C553D-2AEF-5E41-AD10-786F6134B1DF}" type="presParOf" srcId="{7CDA48BC-92FE-4E55-9C1D-05FDFDAAB49D}" destId="{95D4CFED-E60C-4CF9-BF4E-BE5A74A290C3}" srcOrd="7" destOrd="0" presId="urn:microsoft.com/office/officeart/2018/2/layout/IconVerticalSolidList"/>
    <dgm:cxn modelId="{27776E6E-1DE2-0842-9C6A-6AFFEEA51FEF}" type="presParOf" srcId="{7CDA48BC-92FE-4E55-9C1D-05FDFDAAB49D}" destId="{E14E4604-AED9-43AD-A1DD-5E981144A9B3}" srcOrd="8" destOrd="0" presId="urn:microsoft.com/office/officeart/2018/2/layout/IconVerticalSolidList"/>
    <dgm:cxn modelId="{9039894E-0780-5847-A75A-58CB1E002131}" type="presParOf" srcId="{E14E4604-AED9-43AD-A1DD-5E981144A9B3}" destId="{1FA29210-FC42-450F-846A-B6AF323F4C3F}" srcOrd="0" destOrd="0" presId="urn:microsoft.com/office/officeart/2018/2/layout/IconVerticalSolidList"/>
    <dgm:cxn modelId="{AADD8A95-3AF9-BD4F-9547-305488CB5E4A}" type="presParOf" srcId="{E14E4604-AED9-43AD-A1DD-5E981144A9B3}" destId="{B35E9B9F-5FA7-40E9-9AF4-7ACCA6650951}" srcOrd="1" destOrd="0" presId="urn:microsoft.com/office/officeart/2018/2/layout/IconVerticalSolidList"/>
    <dgm:cxn modelId="{47C288CA-C858-6846-813C-0FF75CE9ACA7}" type="presParOf" srcId="{E14E4604-AED9-43AD-A1DD-5E981144A9B3}" destId="{38ACD978-2F2A-4E2C-B355-2E50C265792B}" srcOrd="2" destOrd="0" presId="urn:microsoft.com/office/officeart/2018/2/layout/IconVerticalSolidList"/>
    <dgm:cxn modelId="{34FCB6AE-42D7-964A-B527-5855D9D2ABA1}" type="presParOf" srcId="{E14E4604-AED9-43AD-A1DD-5E981144A9B3}" destId="{4CCB9838-5E16-403C-AFD4-3119163CE342}" srcOrd="3" destOrd="0" presId="urn:microsoft.com/office/officeart/2018/2/layout/IconVerticalSolidList"/>
    <dgm:cxn modelId="{FAC5881F-17FB-3E46-BA97-45094B0BB812}" type="presParOf" srcId="{7CDA48BC-92FE-4E55-9C1D-05FDFDAAB49D}" destId="{57AFAEE4-A8A8-4EBF-9F52-6A27EAD7209F}" srcOrd="9" destOrd="0" presId="urn:microsoft.com/office/officeart/2018/2/layout/IconVerticalSolidList"/>
    <dgm:cxn modelId="{BCA83411-D229-FE45-8B79-FDB72BD257A4}" type="presParOf" srcId="{7CDA48BC-92FE-4E55-9C1D-05FDFDAAB49D}" destId="{6679F8F6-5479-4AAE-B292-281D1B551CB6}" srcOrd="10" destOrd="0" presId="urn:microsoft.com/office/officeart/2018/2/layout/IconVerticalSolidList"/>
    <dgm:cxn modelId="{C7261D25-D6C1-4542-B662-EAFBECDA1712}" type="presParOf" srcId="{6679F8F6-5479-4AAE-B292-281D1B551CB6}" destId="{79E89BE1-EBD4-42DA-86E9-28C376C8FB57}" srcOrd="0" destOrd="0" presId="urn:microsoft.com/office/officeart/2018/2/layout/IconVerticalSolidList"/>
    <dgm:cxn modelId="{F78B83BD-6F5D-A244-864F-044972611E62}" type="presParOf" srcId="{6679F8F6-5479-4AAE-B292-281D1B551CB6}" destId="{A66F046A-ECFF-426F-807C-21B4CE323A20}" srcOrd="1" destOrd="0" presId="urn:microsoft.com/office/officeart/2018/2/layout/IconVerticalSolidList"/>
    <dgm:cxn modelId="{6DE1C55D-95B2-AB48-BCC6-7407A174715A}" type="presParOf" srcId="{6679F8F6-5479-4AAE-B292-281D1B551CB6}" destId="{34209065-156E-493E-AD7E-92583DE24688}" srcOrd="2" destOrd="0" presId="urn:microsoft.com/office/officeart/2018/2/layout/IconVerticalSolidList"/>
    <dgm:cxn modelId="{8A215165-7219-814C-B7A8-5BC71B967593}" type="presParOf" srcId="{6679F8F6-5479-4AAE-B292-281D1B551CB6}" destId="{F5843BD8-E39C-4D2D-A3FB-7DE341CBD731}" srcOrd="3" destOrd="0" presId="urn:microsoft.com/office/officeart/2018/2/layout/IconVerticalSolidList"/>
    <dgm:cxn modelId="{D875DEAD-66F5-2642-999E-F4A28D36825B}" type="presParOf" srcId="{6679F8F6-5479-4AAE-B292-281D1B551CB6}" destId="{6A801FD4-2A7E-4407-9453-96F6B5F9BC3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14F1C-97A8-4350-B769-622B98E4E81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3DAFCD6-93BB-4EC5-8801-4F9BF0189E55}">
      <dgm:prSet/>
      <dgm:spPr/>
      <dgm:t>
        <a:bodyPr/>
        <a:lstStyle/>
        <a:p>
          <a:r>
            <a:rPr lang="en-US" dirty="0"/>
            <a:t>Discuss reasons Denise is seeking abortion, and if appropriate, discuss alternatives</a:t>
          </a:r>
        </a:p>
      </dgm:t>
    </dgm:pt>
    <dgm:pt modelId="{8490EB8D-183E-4863-B3DB-F2475EAC4090}" type="parTrans" cxnId="{DA54BEF2-86DA-4C46-9760-CA7EEAE6EE85}">
      <dgm:prSet/>
      <dgm:spPr/>
      <dgm:t>
        <a:bodyPr/>
        <a:lstStyle/>
        <a:p>
          <a:endParaRPr lang="en-US"/>
        </a:p>
      </dgm:t>
    </dgm:pt>
    <dgm:pt modelId="{17B83391-5556-4905-BFB9-94C4FB676920}" type="sibTrans" cxnId="{DA54BEF2-86DA-4C46-9760-CA7EEAE6EE85}">
      <dgm:prSet/>
      <dgm:spPr/>
      <dgm:t>
        <a:bodyPr/>
        <a:lstStyle/>
        <a:p>
          <a:endParaRPr lang="en-US"/>
        </a:p>
      </dgm:t>
    </dgm:pt>
    <dgm:pt modelId="{A53F0482-EA3B-43B1-ADD0-68E357C8F950}">
      <dgm:prSet/>
      <dgm:spPr/>
      <dgm:t>
        <a:bodyPr/>
        <a:lstStyle/>
        <a:p>
          <a:r>
            <a:rPr lang="en-US" dirty="0"/>
            <a:t>Medication abortion</a:t>
          </a:r>
        </a:p>
      </dgm:t>
    </dgm:pt>
    <dgm:pt modelId="{FB49D712-F030-4BED-A220-DF6E70B8609B}" type="parTrans" cxnId="{7F6C78DD-208D-479F-824E-4EE4F7059EE2}">
      <dgm:prSet/>
      <dgm:spPr/>
      <dgm:t>
        <a:bodyPr/>
        <a:lstStyle/>
        <a:p>
          <a:endParaRPr lang="en-US"/>
        </a:p>
      </dgm:t>
    </dgm:pt>
    <dgm:pt modelId="{9DF03709-C942-4D8B-9C28-FD5F25B829CF}" type="sibTrans" cxnId="{7F6C78DD-208D-479F-824E-4EE4F7059EE2}">
      <dgm:prSet/>
      <dgm:spPr/>
      <dgm:t>
        <a:bodyPr/>
        <a:lstStyle/>
        <a:p>
          <a:endParaRPr lang="en-US"/>
        </a:p>
      </dgm:t>
    </dgm:pt>
    <dgm:pt modelId="{91ED9E85-4C7E-40D5-86FE-531117EF6E7F}">
      <dgm:prSet/>
      <dgm:spPr/>
      <dgm:t>
        <a:bodyPr/>
        <a:lstStyle/>
        <a:p>
          <a:r>
            <a:rPr lang="en-US" dirty="0"/>
            <a:t>Other state or country</a:t>
          </a:r>
        </a:p>
      </dgm:t>
    </dgm:pt>
    <dgm:pt modelId="{94719D6E-240E-4544-B7F1-14F487A8E4D0}" type="parTrans" cxnId="{26B2D6B9-324F-4582-A802-8E1DE7AC714E}">
      <dgm:prSet/>
      <dgm:spPr/>
      <dgm:t>
        <a:bodyPr/>
        <a:lstStyle/>
        <a:p>
          <a:endParaRPr lang="en-US"/>
        </a:p>
      </dgm:t>
    </dgm:pt>
    <dgm:pt modelId="{585630E5-7E11-4844-861E-D1212BABC658}" type="sibTrans" cxnId="{26B2D6B9-324F-4582-A802-8E1DE7AC714E}">
      <dgm:prSet/>
      <dgm:spPr/>
      <dgm:t>
        <a:bodyPr/>
        <a:lstStyle/>
        <a:p>
          <a:endParaRPr lang="en-US"/>
        </a:p>
      </dgm:t>
    </dgm:pt>
    <dgm:pt modelId="{8EE2F154-8D67-471B-B8A0-1434B269C0F5}">
      <dgm:prSet/>
      <dgm:spPr/>
      <dgm:t>
        <a:bodyPr/>
        <a:lstStyle/>
        <a:p>
          <a:r>
            <a:rPr lang="en-US" dirty="0"/>
            <a:t>Seek medical and legal advice (possible exceptions to ban or restriction)</a:t>
          </a:r>
        </a:p>
      </dgm:t>
    </dgm:pt>
    <dgm:pt modelId="{D6B951A1-95BF-4CE2-A9DF-0C368D5A5035}" type="parTrans" cxnId="{66BD6A83-F7BB-4716-A187-278AD7FA633F}">
      <dgm:prSet/>
      <dgm:spPr/>
      <dgm:t>
        <a:bodyPr/>
        <a:lstStyle/>
        <a:p>
          <a:endParaRPr lang="en-US"/>
        </a:p>
      </dgm:t>
    </dgm:pt>
    <dgm:pt modelId="{9E7A66AF-FB63-40D7-98DD-F944DBAFADA4}" type="sibTrans" cxnId="{66BD6A83-F7BB-4716-A187-278AD7FA633F}">
      <dgm:prSet/>
      <dgm:spPr/>
      <dgm:t>
        <a:bodyPr/>
        <a:lstStyle/>
        <a:p>
          <a:endParaRPr lang="en-US"/>
        </a:p>
      </dgm:t>
    </dgm:pt>
    <dgm:pt modelId="{7CE19003-EEE5-764A-B935-9EBCB05364DF}" type="pres">
      <dgm:prSet presAssocID="{57914F1C-97A8-4350-B769-622B98E4E81D}" presName="linear" presStyleCnt="0">
        <dgm:presLayoutVars>
          <dgm:animLvl val="lvl"/>
          <dgm:resizeHandles val="exact"/>
        </dgm:presLayoutVars>
      </dgm:prSet>
      <dgm:spPr/>
    </dgm:pt>
    <dgm:pt modelId="{4D76DAC3-CB54-C94A-AE0C-084FF0E33DB6}" type="pres">
      <dgm:prSet presAssocID="{D3DAFCD6-93BB-4EC5-8801-4F9BF0189E55}" presName="parentText" presStyleLbl="node1" presStyleIdx="0" presStyleCnt="4">
        <dgm:presLayoutVars>
          <dgm:chMax val="0"/>
          <dgm:bulletEnabled val="1"/>
        </dgm:presLayoutVars>
      </dgm:prSet>
      <dgm:spPr/>
    </dgm:pt>
    <dgm:pt modelId="{5EF89B06-5503-AE4A-A3D2-3EA63BEFDE57}" type="pres">
      <dgm:prSet presAssocID="{17B83391-5556-4905-BFB9-94C4FB676920}" presName="spacer" presStyleCnt="0"/>
      <dgm:spPr/>
    </dgm:pt>
    <dgm:pt modelId="{E00579E3-12E5-164A-824B-5F78E95E71AF}" type="pres">
      <dgm:prSet presAssocID="{A53F0482-EA3B-43B1-ADD0-68E357C8F950}" presName="parentText" presStyleLbl="node1" presStyleIdx="1" presStyleCnt="4">
        <dgm:presLayoutVars>
          <dgm:chMax val="0"/>
          <dgm:bulletEnabled val="1"/>
        </dgm:presLayoutVars>
      </dgm:prSet>
      <dgm:spPr/>
    </dgm:pt>
    <dgm:pt modelId="{C610354D-EDDB-BA47-B7EC-DCB4494D77E0}" type="pres">
      <dgm:prSet presAssocID="{9DF03709-C942-4D8B-9C28-FD5F25B829CF}" presName="spacer" presStyleCnt="0"/>
      <dgm:spPr/>
    </dgm:pt>
    <dgm:pt modelId="{ED070366-6C16-F04B-B436-746087D562BF}" type="pres">
      <dgm:prSet presAssocID="{91ED9E85-4C7E-40D5-86FE-531117EF6E7F}" presName="parentText" presStyleLbl="node1" presStyleIdx="2" presStyleCnt="4">
        <dgm:presLayoutVars>
          <dgm:chMax val="0"/>
          <dgm:bulletEnabled val="1"/>
        </dgm:presLayoutVars>
      </dgm:prSet>
      <dgm:spPr/>
    </dgm:pt>
    <dgm:pt modelId="{BF59EC3A-D35C-7545-BE43-33EAF5DD99FA}" type="pres">
      <dgm:prSet presAssocID="{585630E5-7E11-4844-861E-D1212BABC658}" presName="spacer" presStyleCnt="0"/>
      <dgm:spPr/>
    </dgm:pt>
    <dgm:pt modelId="{059E302F-82BB-254A-B9E0-D93AF4858762}" type="pres">
      <dgm:prSet presAssocID="{8EE2F154-8D67-471B-B8A0-1434B269C0F5}" presName="parentText" presStyleLbl="node1" presStyleIdx="3" presStyleCnt="4">
        <dgm:presLayoutVars>
          <dgm:chMax val="0"/>
          <dgm:bulletEnabled val="1"/>
        </dgm:presLayoutVars>
      </dgm:prSet>
      <dgm:spPr/>
    </dgm:pt>
  </dgm:ptLst>
  <dgm:cxnLst>
    <dgm:cxn modelId="{DF7AD02D-A161-FC4F-B01A-806F0516BDA3}" type="presOf" srcId="{57914F1C-97A8-4350-B769-622B98E4E81D}" destId="{7CE19003-EEE5-764A-B935-9EBCB05364DF}" srcOrd="0" destOrd="0" presId="urn:microsoft.com/office/officeart/2005/8/layout/vList2"/>
    <dgm:cxn modelId="{CAB9E230-0F73-B04C-84A7-F961059B896D}" type="presOf" srcId="{8EE2F154-8D67-471B-B8A0-1434B269C0F5}" destId="{059E302F-82BB-254A-B9E0-D93AF4858762}" srcOrd="0" destOrd="0" presId="urn:microsoft.com/office/officeart/2005/8/layout/vList2"/>
    <dgm:cxn modelId="{57322D4A-F984-994D-9CF4-668447D440F6}" type="presOf" srcId="{91ED9E85-4C7E-40D5-86FE-531117EF6E7F}" destId="{ED070366-6C16-F04B-B436-746087D562BF}" srcOrd="0" destOrd="0" presId="urn:microsoft.com/office/officeart/2005/8/layout/vList2"/>
    <dgm:cxn modelId="{BF76FB60-9F79-5F42-9ADB-01E832FCF792}" type="presOf" srcId="{D3DAFCD6-93BB-4EC5-8801-4F9BF0189E55}" destId="{4D76DAC3-CB54-C94A-AE0C-084FF0E33DB6}" srcOrd="0" destOrd="0" presId="urn:microsoft.com/office/officeart/2005/8/layout/vList2"/>
    <dgm:cxn modelId="{66BD6A83-F7BB-4716-A187-278AD7FA633F}" srcId="{57914F1C-97A8-4350-B769-622B98E4E81D}" destId="{8EE2F154-8D67-471B-B8A0-1434B269C0F5}" srcOrd="3" destOrd="0" parTransId="{D6B951A1-95BF-4CE2-A9DF-0C368D5A5035}" sibTransId="{9E7A66AF-FB63-40D7-98DD-F944DBAFADA4}"/>
    <dgm:cxn modelId="{26B2D6B9-324F-4582-A802-8E1DE7AC714E}" srcId="{57914F1C-97A8-4350-B769-622B98E4E81D}" destId="{91ED9E85-4C7E-40D5-86FE-531117EF6E7F}" srcOrd="2" destOrd="0" parTransId="{94719D6E-240E-4544-B7F1-14F487A8E4D0}" sibTransId="{585630E5-7E11-4844-861E-D1212BABC658}"/>
    <dgm:cxn modelId="{7F6C78DD-208D-479F-824E-4EE4F7059EE2}" srcId="{57914F1C-97A8-4350-B769-622B98E4E81D}" destId="{A53F0482-EA3B-43B1-ADD0-68E357C8F950}" srcOrd="1" destOrd="0" parTransId="{FB49D712-F030-4BED-A220-DF6E70B8609B}" sibTransId="{9DF03709-C942-4D8B-9C28-FD5F25B829CF}"/>
    <dgm:cxn modelId="{930F0CE1-03F3-774C-9DC7-575F241DB82F}" type="presOf" srcId="{A53F0482-EA3B-43B1-ADD0-68E357C8F950}" destId="{E00579E3-12E5-164A-824B-5F78E95E71AF}" srcOrd="0" destOrd="0" presId="urn:microsoft.com/office/officeart/2005/8/layout/vList2"/>
    <dgm:cxn modelId="{DA54BEF2-86DA-4C46-9760-CA7EEAE6EE85}" srcId="{57914F1C-97A8-4350-B769-622B98E4E81D}" destId="{D3DAFCD6-93BB-4EC5-8801-4F9BF0189E55}" srcOrd="0" destOrd="0" parTransId="{8490EB8D-183E-4863-B3DB-F2475EAC4090}" sibTransId="{17B83391-5556-4905-BFB9-94C4FB676920}"/>
    <dgm:cxn modelId="{FB552D7D-6036-AF42-AB88-B8DD271100FC}" type="presParOf" srcId="{7CE19003-EEE5-764A-B935-9EBCB05364DF}" destId="{4D76DAC3-CB54-C94A-AE0C-084FF0E33DB6}" srcOrd="0" destOrd="0" presId="urn:microsoft.com/office/officeart/2005/8/layout/vList2"/>
    <dgm:cxn modelId="{4CF17EDD-10B6-CE4D-BD92-7D37A1A63A92}" type="presParOf" srcId="{7CE19003-EEE5-764A-B935-9EBCB05364DF}" destId="{5EF89B06-5503-AE4A-A3D2-3EA63BEFDE57}" srcOrd="1" destOrd="0" presId="urn:microsoft.com/office/officeart/2005/8/layout/vList2"/>
    <dgm:cxn modelId="{B90F95AB-1991-D54C-A887-B46F4DE347D4}" type="presParOf" srcId="{7CE19003-EEE5-764A-B935-9EBCB05364DF}" destId="{E00579E3-12E5-164A-824B-5F78E95E71AF}" srcOrd="2" destOrd="0" presId="urn:microsoft.com/office/officeart/2005/8/layout/vList2"/>
    <dgm:cxn modelId="{0798E000-96F4-3649-BCAC-E4A8157E862E}" type="presParOf" srcId="{7CE19003-EEE5-764A-B935-9EBCB05364DF}" destId="{C610354D-EDDB-BA47-B7EC-DCB4494D77E0}" srcOrd="3" destOrd="0" presId="urn:microsoft.com/office/officeart/2005/8/layout/vList2"/>
    <dgm:cxn modelId="{E5269D8B-6F63-7F4C-AB08-76938094CBA1}" type="presParOf" srcId="{7CE19003-EEE5-764A-B935-9EBCB05364DF}" destId="{ED070366-6C16-F04B-B436-746087D562BF}" srcOrd="4" destOrd="0" presId="urn:microsoft.com/office/officeart/2005/8/layout/vList2"/>
    <dgm:cxn modelId="{C28ED9A9-9D25-004B-9079-1496CF27D704}" type="presParOf" srcId="{7CE19003-EEE5-764A-B935-9EBCB05364DF}" destId="{BF59EC3A-D35C-7545-BE43-33EAF5DD99FA}" srcOrd="5" destOrd="0" presId="urn:microsoft.com/office/officeart/2005/8/layout/vList2"/>
    <dgm:cxn modelId="{5BEE9401-0F60-D943-893A-F8A41F1E3179}" type="presParOf" srcId="{7CE19003-EEE5-764A-B935-9EBCB05364DF}" destId="{059E302F-82BB-254A-B9E0-D93AF48587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8FE81E-93F3-9B42-94CF-06168C5531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326C36-415B-AF49-9EB9-5A5A41275F39}">
      <dgm:prSet/>
      <dgm:spPr/>
      <dgm:t>
        <a:bodyPr/>
        <a:lstStyle/>
        <a:p>
          <a:r>
            <a:rPr lang="en-US" dirty="0"/>
            <a:t>Group Discussion:</a:t>
          </a:r>
        </a:p>
      </dgm:t>
    </dgm:pt>
    <dgm:pt modelId="{58C770D6-B29A-804E-A282-6A820FA36870}" type="parTrans" cxnId="{7DE175EE-93EA-9F4B-B4BA-08E7AFE3EB61}">
      <dgm:prSet/>
      <dgm:spPr/>
      <dgm:t>
        <a:bodyPr/>
        <a:lstStyle/>
        <a:p>
          <a:endParaRPr lang="en-US"/>
        </a:p>
      </dgm:t>
    </dgm:pt>
    <dgm:pt modelId="{25123EE2-3BEE-5241-A3EB-7F7060C8B432}" type="sibTrans" cxnId="{7DE175EE-93EA-9F4B-B4BA-08E7AFE3EB61}">
      <dgm:prSet/>
      <dgm:spPr/>
      <dgm:t>
        <a:bodyPr/>
        <a:lstStyle/>
        <a:p>
          <a:endParaRPr lang="en-US"/>
        </a:p>
      </dgm:t>
    </dgm:pt>
    <dgm:pt modelId="{4EF10926-E4EE-5A48-848F-65D62806DA4D}">
      <dgm:prSet/>
      <dgm:spPr/>
      <dgm:t>
        <a:bodyPr/>
        <a:lstStyle/>
        <a:p>
          <a:pPr>
            <a:buFont typeface="+mj-lt"/>
            <a:buAutoNum type="arabicPeriod"/>
          </a:pPr>
          <a:r>
            <a:rPr lang="en-US" dirty="0"/>
            <a:t> What is the ethical issue?</a:t>
          </a:r>
        </a:p>
      </dgm:t>
    </dgm:pt>
    <dgm:pt modelId="{4B7E0D81-515F-3641-821A-9ED9B9252776}" type="parTrans" cxnId="{1AA321B4-0F3D-DD42-A09F-E4A304F61166}">
      <dgm:prSet/>
      <dgm:spPr/>
      <dgm:t>
        <a:bodyPr/>
        <a:lstStyle/>
        <a:p>
          <a:endParaRPr lang="en-US"/>
        </a:p>
      </dgm:t>
    </dgm:pt>
    <dgm:pt modelId="{B6D56F70-325B-F04C-9694-8ECA5E52FD3D}" type="sibTrans" cxnId="{1AA321B4-0F3D-DD42-A09F-E4A304F61166}">
      <dgm:prSet/>
      <dgm:spPr/>
      <dgm:t>
        <a:bodyPr/>
        <a:lstStyle/>
        <a:p>
          <a:endParaRPr lang="en-US"/>
        </a:p>
      </dgm:t>
    </dgm:pt>
    <dgm:pt modelId="{3BC07713-73E6-094D-A1CD-C11511677D5F}">
      <dgm:prSet/>
      <dgm:spPr/>
      <dgm:t>
        <a:bodyPr/>
        <a:lstStyle/>
        <a:p>
          <a:pPr>
            <a:buFont typeface="+mj-lt"/>
            <a:buAutoNum type="arabicPeriod"/>
          </a:pPr>
          <a:r>
            <a:rPr lang="en-US" dirty="0"/>
            <a:t> From whom would you seek help?</a:t>
          </a:r>
        </a:p>
      </dgm:t>
    </dgm:pt>
    <dgm:pt modelId="{3C74EDD3-8E17-5142-8AE4-631F26270E89}" type="parTrans" cxnId="{1AA6518F-2240-4F49-AA2F-5AC12CA4C9BE}">
      <dgm:prSet/>
      <dgm:spPr/>
      <dgm:t>
        <a:bodyPr/>
        <a:lstStyle/>
        <a:p>
          <a:endParaRPr lang="en-US"/>
        </a:p>
      </dgm:t>
    </dgm:pt>
    <dgm:pt modelId="{4D9B26F2-4B49-F34F-BC11-23DE1E9B815B}" type="sibTrans" cxnId="{1AA6518F-2240-4F49-AA2F-5AC12CA4C9BE}">
      <dgm:prSet/>
      <dgm:spPr/>
      <dgm:t>
        <a:bodyPr/>
        <a:lstStyle/>
        <a:p>
          <a:endParaRPr lang="en-US"/>
        </a:p>
      </dgm:t>
    </dgm:pt>
    <dgm:pt modelId="{AD6CE5B6-1FF2-874A-AF35-66343B57B353}">
      <dgm:prSet/>
      <dgm:spPr/>
      <dgm:t>
        <a:bodyPr/>
        <a:lstStyle/>
        <a:p>
          <a:pPr>
            <a:buFont typeface="+mj-lt"/>
            <a:buAutoNum type="arabicPeriod"/>
          </a:pPr>
          <a:r>
            <a:rPr lang="en-US" dirty="0"/>
            <a:t> How would you think critically, considering</a:t>
          </a:r>
        </a:p>
      </dgm:t>
    </dgm:pt>
    <dgm:pt modelId="{FAE311A3-3680-6247-A9A3-3C883ABEE00B}" type="parTrans" cxnId="{D20CF2B1-E2CD-3145-A4E7-D4A65651B165}">
      <dgm:prSet/>
      <dgm:spPr/>
      <dgm:t>
        <a:bodyPr/>
        <a:lstStyle/>
        <a:p>
          <a:endParaRPr lang="en-US"/>
        </a:p>
      </dgm:t>
    </dgm:pt>
    <dgm:pt modelId="{8A6727EA-F89F-C845-AEE6-83A49802386D}" type="sibTrans" cxnId="{D20CF2B1-E2CD-3145-A4E7-D4A65651B165}">
      <dgm:prSet/>
      <dgm:spPr/>
      <dgm:t>
        <a:bodyPr/>
        <a:lstStyle/>
        <a:p>
          <a:endParaRPr lang="en-US"/>
        </a:p>
      </dgm:t>
    </dgm:pt>
    <dgm:pt modelId="{88A58726-5749-9140-9799-54A3DB811D70}">
      <dgm:prSet/>
      <dgm:spPr/>
      <dgm:t>
        <a:bodyPr/>
        <a:lstStyle/>
        <a:p>
          <a:r>
            <a:rPr lang="en-US" dirty="0"/>
            <a:t>Self-awareness</a:t>
          </a:r>
        </a:p>
      </dgm:t>
    </dgm:pt>
    <dgm:pt modelId="{891EBA61-E0B2-494A-8C17-D09AEDD332E4}" type="parTrans" cxnId="{693A326F-2B5F-0F49-8685-E0DF8B2C0CAB}">
      <dgm:prSet/>
      <dgm:spPr/>
      <dgm:t>
        <a:bodyPr/>
        <a:lstStyle/>
        <a:p>
          <a:endParaRPr lang="en-US"/>
        </a:p>
      </dgm:t>
    </dgm:pt>
    <dgm:pt modelId="{8BD44550-8C60-644E-A96E-9707D9B23D1B}" type="sibTrans" cxnId="{693A326F-2B5F-0F49-8685-E0DF8B2C0CAB}">
      <dgm:prSet/>
      <dgm:spPr/>
      <dgm:t>
        <a:bodyPr/>
        <a:lstStyle/>
        <a:p>
          <a:endParaRPr lang="en-US"/>
        </a:p>
      </dgm:t>
    </dgm:pt>
    <dgm:pt modelId="{B4ABB514-E9BC-2D44-BED6-DAFD84F62E19}">
      <dgm:prSet/>
      <dgm:spPr/>
      <dgm:t>
        <a:bodyPr/>
        <a:lstStyle/>
        <a:p>
          <a:r>
            <a:rPr lang="en-US" dirty="0"/>
            <a:t>Other awareness</a:t>
          </a:r>
        </a:p>
      </dgm:t>
    </dgm:pt>
    <dgm:pt modelId="{B29CAD1C-3B32-A349-BAE9-4BC026181490}" type="parTrans" cxnId="{DF10E4FE-739B-BC4F-9FCA-D0613C6A31E2}">
      <dgm:prSet/>
      <dgm:spPr/>
      <dgm:t>
        <a:bodyPr/>
        <a:lstStyle/>
        <a:p>
          <a:endParaRPr lang="en-US"/>
        </a:p>
      </dgm:t>
    </dgm:pt>
    <dgm:pt modelId="{84163B16-2CB7-4C48-BA1E-28574546253D}" type="sibTrans" cxnId="{DF10E4FE-739B-BC4F-9FCA-D0613C6A31E2}">
      <dgm:prSet/>
      <dgm:spPr/>
      <dgm:t>
        <a:bodyPr/>
        <a:lstStyle/>
        <a:p>
          <a:endParaRPr lang="en-US"/>
        </a:p>
      </dgm:t>
    </dgm:pt>
    <dgm:pt modelId="{8736A160-B16A-7342-B446-02BFBF70079C}">
      <dgm:prSet/>
      <dgm:spPr/>
      <dgm:t>
        <a:bodyPr/>
        <a:lstStyle/>
        <a:p>
          <a:r>
            <a:rPr lang="en-US" dirty="0"/>
            <a:t>Legal and ethical duties</a:t>
          </a:r>
        </a:p>
      </dgm:t>
    </dgm:pt>
    <dgm:pt modelId="{F49535AE-B632-9444-BE8C-DAEF091FDAB9}" type="parTrans" cxnId="{BEDF3CF6-B553-304E-AA8B-9CDDBA8A19BC}">
      <dgm:prSet/>
      <dgm:spPr/>
      <dgm:t>
        <a:bodyPr/>
        <a:lstStyle/>
        <a:p>
          <a:endParaRPr lang="en-US"/>
        </a:p>
      </dgm:t>
    </dgm:pt>
    <dgm:pt modelId="{EF5A88BB-8499-EC4C-ADD7-1A35CAF42F6C}" type="sibTrans" cxnId="{BEDF3CF6-B553-304E-AA8B-9CDDBA8A19BC}">
      <dgm:prSet/>
      <dgm:spPr/>
      <dgm:t>
        <a:bodyPr/>
        <a:lstStyle/>
        <a:p>
          <a:endParaRPr lang="en-US"/>
        </a:p>
      </dgm:t>
    </dgm:pt>
    <dgm:pt modelId="{31106E1B-F2D1-0648-A9B9-9B49020EB60D}">
      <dgm:prSet/>
      <dgm:spPr/>
      <dgm:t>
        <a:bodyPr/>
        <a:lstStyle/>
        <a:p>
          <a:r>
            <a:rPr lang="en-US" dirty="0"/>
            <a:t>Options (benefits, risks, downsides)</a:t>
          </a:r>
        </a:p>
      </dgm:t>
    </dgm:pt>
    <dgm:pt modelId="{277A51CF-80A6-1D46-ABBB-E418A4BB5EF7}" type="parTrans" cxnId="{B63A0251-C794-C84B-A2CD-F6546F7D7217}">
      <dgm:prSet/>
      <dgm:spPr/>
      <dgm:t>
        <a:bodyPr/>
        <a:lstStyle/>
        <a:p>
          <a:endParaRPr lang="en-US"/>
        </a:p>
      </dgm:t>
    </dgm:pt>
    <dgm:pt modelId="{BAFB13AB-1BE9-1847-9064-5E10155C5779}" type="sibTrans" cxnId="{B63A0251-C794-C84B-A2CD-F6546F7D7217}">
      <dgm:prSet/>
      <dgm:spPr/>
      <dgm:t>
        <a:bodyPr/>
        <a:lstStyle/>
        <a:p>
          <a:endParaRPr lang="en-US"/>
        </a:p>
      </dgm:t>
    </dgm:pt>
    <dgm:pt modelId="{97F09C6C-D464-EF48-85E4-C10CF6888290}" type="pres">
      <dgm:prSet presAssocID="{CB8FE81E-93F3-9B42-94CF-06168C5531DE}" presName="linear" presStyleCnt="0">
        <dgm:presLayoutVars>
          <dgm:animLvl val="lvl"/>
          <dgm:resizeHandles val="exact"/>
        </dgm:presLayoutVars>
      </dgm:prSet>
      <dgm:spPr/>
    </dgm:pt>
    <dgm:pt modelId="{B86295FF-F2D6-3D4D-BA94-B11C61A274FE}" type="pres">
      <dgm:prSet presAssocID="{0B326C36-415B-AF49-9EB9-5A5A41275F39}" presName="parentText" presStyleLbl="node1" presStyleIdx="0" presStyleCnt="1">
        <dgm:presLayoutVars>
          <dgm:chMax val="0"/>
          <dgm:bulletEnabled val="1"/>
        </dgm:presLayoutVars>
      </dgm:prSet>
      <dgm:spPr/>
    </dgm:pt>
    <dgm:pt modelId="{9DE37F9E-034C-924A-909F-4FCAAFAAA3B4}" type="pres">
      <dgm:prSet presAssocID="{0B326C36-415B-AF49-9EB9-5A5A41275F39}" presName="childText" presStyleLbl="revTx" presStyleIdx="0" presStyleCnt="1">
        <dgm:presLayoutVars>
          <dgm:bulletEnabled val="1"/>
        </dgm:presLayoutVars>
      </dgm:prSet>
      <dgm:spPr/>
    </dgm:pt>
  </dgm:ptLst>
  <dgm:cxnLst>
    <dgm:cxn modelId="{9CBD9C18-F100-A641-A9D0-CD73A0483FF0}" type="presOf" srcId="{31106E1B-F2D1-0648-A9B9-9B49020EB60D}" destId="{9DE37F9E-034C-924A-909F-4FCAAFAAA3B4}" srcOrd="0" destOrd="6" presId="urn:microsoft.com/office/officeart/2005/8/layout/vList2"/>
    <dgm:cxn modelId="{D2AD5C35-0310-9747-BFDE-3B124BBC9CAE}" type="presOf" srcId="{8736A160-B16A-7342-B446-02BFBF70079C}" destId="{9DE37F9E-034C-924A-909F-4FCAAFAAA3B4}" srcOrd="0" destOrd="5" presId="urn:microsoft.com/office/officeart/2005/8/layout/vList2"/>
    <dgm:cxn modelId="{8977FF35-F070-DF42-AA6A-AB9E7DFD49C2}" type="presOf" srcId="{0B326C36-415B-AF49-9EB9-5A5A41275F39}" destId="{B86295FF-F2D6-3D4D-BA94-B11C61A274FE}" srcOrd="0" destOrd="0" presId="urn:microsoft.com/office/officeart/2005/8/layout/vList2"/>
    <dgm:cxn modelId="{B63A0251-C794-C84B-A2CD-F6546F7D7217}" srcId="{AD6CE5B6-1FF2-874A-AF35-66343B57B353}" destId="{31106E1B-F2D1-0648-A9B9-9B49020EB60D}" srcOrd="3" destOrd="0" parTransId="{277A51CF-80A6-1D46-ABBB-E418A4BB5EF7}" sibTransId="{BAFB13AB-1BE9-1847-9064-5E10155C5779}"/>
    <dgm:cxn modelId="{0C7AE76C-4503-604F-9FC4-D98A3750EDF9}" type="presOf" srcId="{B4ABB514-E9BC-2D44-BED6-DAFD84F62E19}" destId="{9DE37F9E-034C-924A-909F-4FCAAFAAA3B4}" srcOrd="0" destOrd="4" presId="urn:microsoft.com/office/officeart/2005/8/layout/vList2"/>
    <dgm:cxn modelId="{693A326F-2B5F-0F49-8685-E0DF8B2C0CAB}" srcId="{AD6CE5B6-1FF2-874A-AF35-66343B57B353}" destId="{88A58726-5749-9140-9799-54A3DB811D70}" srcOrd="0" destOrd="0" parTransId="{891EBA61-E0B2-494A-8C17-D09AEDD332E4}" sibTransId="{8BD44550-8C60-644E-A96E-9707D9B23D1B}"/>
    <dgm:cxn modelId="{1AA6518F-2240-4F49-AA2F-5AC12CA4C9BE}" srcId="{0B326C36-415B-AF49-9EB9-5A5A41275F39}" destId="{3BC07713-73E6-094D-A1CD-C11511677D5F}" srcOrd="1" destOrd="0" parTransId="{3C74EDD3-8E17-5142-8AE4-631F26270E89}" sibTransId="{4D9B26F2-4B49-F34F-BC11-23DE1E9B815B}"/>
    <dgm:cxn modelId="{4AF059AA-AB2E-094E-A7FA-939F2118BCF3}" type="presOf" srcId="{CB8FE81E-93F3-9B42-94CF-06168C5531DE}" destId="{97F09C6C-D464-EF48-85E4-C10CF6888290}" srcOrd="0" destOrd="0" presId="urn:microsoft.com/office/officeart/2005/8/layout/vList2"/>
    <dgm:cxn modelId="{D20CF2B1-E2CD-3145-A4E7-D4A65651B165}" srcId="{0B326C36-415B-AF49-9EB9-5A5A41275F39}" destId="{AD6CE5B6-1FF2-874A-AF35-66343B57B353}" srcOrd="2" destOrd="0" parTransId="{FAE311A3-3680-6247-A9A3-3C883ABEE00B}" sibTransId="{8A6727EA-F89F-C845-AEE6-83A49802386D}"/>
    <dgm:cxn modelId="{1AA321B4-0F3D-DD42-A09F-E4A304F61166}" srcId="{0B326C36-415B-AF49-9EB9-5A5A41275F39}" destId="{4EF10926-E4EE-5A48-848F-65D62806DA4D}" srcOrd="0" destOrd="0" parTransId="{4B7E0D81-515F-3641-821A-9ED9B9252776}" sibTransId="{B6D56F70-325B-F04C-9694-8ECA5E52FD3D}"/>
    <dgm:cxn modelId="{C1566CD1-6826-DE4A-AEFE-2A5CEC22BF74}" type="presOf" srcId="{3BC07713-73E6-094D-A1CD-C11511677D5F}" destId="{9DE37F9E-034C-924A-909F-4FCAAFAAA3B4}" srcOrd="0" destOrd="1" presId="urn:microsoft.com/office/officeart/2005/8/layout/vList2"/>
    <dgm:cxn modelId="{89C11BDB-DB6B-5443-997B-81EF87A7D75E}" type="presOf" srcId="{AD6CE5B6-1FF2-874A-AF35-66343B57B353}" destId="{9DE37F9E-034C-924A-909F-4FCAAFAAA3B4}" srcOrd="0" destOrd="2" presId="urn:microsoft.com/office/officeart/2005/8/layout/vList2"/>
    <dgm:cxn modelId="{C53204E4-368B-1348-8DEB-06192F0A6226}" type="presOf" srcId="{4EF10926-E4EE-5A48-848F-65D62806DA4D}" destId="{9DE37F9E-034C-924A-909F-4FCAAFAAA3B4}" srcOrd="0" destOrd="0" presId="urn:microsoft.com/office/officeart/2005/8/layout/vList2"/>
    <dgm:cxn modelId="{F128C8EB-4A36-4D44-BB1A-3091ED4836AD}" type="presOf" srcId="{88A58726-5749-9140-9799-54A3DB811D70}" destId="{9DE37F9E-034C-924A-909F-4FCAAFAAA3B4}" srcOrd="0" destOrd="3" presId="urn:microsoft.com/office/officeart/2005/8/layout/vList2"/>
    <dgm:cxn modelId="{7DE175EE-93EA-9F4B-B4BA-08E7AFE3EB61}" srcId="{CB8FE81E-93F3-9B42-94CF-06168C5531DE}" destId="{0B326C36-415B-AF49-9EB9-5A5A41275F39}" srcOrd="0" destOrd="0" parTransId="{58C770D6-B29A-804E-A282-6A820FA36870}" sibTransId="{25123EE2-3BEE-5241-A3EB-7F7060C8B432}"/>
    <dgm:cxn modelId="{BEDF3CF6-B553-304E-AA8B-9CDDBA8A19BC}" srcId="{AD6CE5B6-1FF2-874A-AF35-66343B57B353}" destId="{8736A160-B16A-7342-B446-02BFBF70079C}" srcOrd="2" destOrd="0" parTransId="{F49535AE-B632-9444-BE8C-DAEF091FDAB9}" sibTransId="{EF5A88BB-8499-EC4C-ADD7-1A35CAF42F6C}"/>
    <dgm:cxn modelId="{DF10E4FE-739B-BC4F-9FCA-D0613C6A31E2}" srcId="{AD6CE5B6-1FF2-874A-AF35-66343B57B353}" destId="{B4ABB514-E9BC-2D44-BED6-DAFD84F62E19}" srcOrd="1" destOrd="0" parTransId="{B29CAD1C-3B32-A349-BAE9-4BC026181490}" sibTransId="{84163B16-2CB7-4C48-BA1E-28574546253D}"/>
    <dgm:cxn modelId="{4B1E219B-3831-844E-8F07-D917620BCA10}" type="presParOf" srcId="{97F09C6C-D464-EF48-85E4-C10CF6888290}" destId="{B86295FF-F2D6-3D4D-BA94-B11C61A274FE}" srcOrd="0" destOrd="0" presId="urn:microsoft.com/office/officeart/2005/8/layout/vList2"/>
    <dgm:cxn modelId="{1104141E-CBFD-EE41-B8C1-33AD2817D3E2}" type="presParOf" srcId="{97F09C6C-D464-EF48-85E4-C10CF6888290}" destId="{9DE37F9E-034C-924A-909F-4FCAAFAAA3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CA0A4-218E-C74F-90D7-B9F7FAE3DDDF}">
      <dsp:nvSpPr>
        <dsp:cNvPr id="0" name=""/>
        <dsp:cNvSpPr/>
      </dsp:nvSpPr>
      <dsp:spPr>
        <a:xfrm>
          <a:off x="0" y="38539"/>
          <a:ext cx="4427622"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Different people have different experiences in relation to loss, grief, and stress.</a:t>
          </a:r>
        </a:p>
      </dsp:txBody>
      <dsp:txXfrm>
        <a:off x="64425" y="102964"/>
        <a:ext cx="4298772" cy="1190909"/>
      </dsp:txXfrm>
    </dsp:sp>
    <dsp:sp modelId="{7C228E8A-6654-0241-A612-4B83AE68D400}">
      <dsp:nvSpPr>
        <dsp:cNvPr id="0" name=""/>
        <dsp:cNvSpPr/>
      </dsp:nvSpPr>
      <dsp:spPr>
        <a:xfrm>
          <a:off x="0" y="1427419"/>
          <a:ext cx="4427622" cy="1319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People may also experience relief.</a:t>
          </a:r>
        </a:p>
      </dsp:txBody>
      <dsp:txXfrm>
        <a:off x="64425" y="1491844"/>
        <a:ext cx="4298772" cy="1190909"/>
      </dsp:txXfrm>
    </dsp:sp>
    <dsp:sp modelId="{7F789214-BE5C-9C42-BA2C-F08518982F10}">
      <dsp:nvSpPr>
        <dsp:cNvPr id="0" name=""/>
        <dsp:cNvSpPr/>
      </dsp:nvSpPr>
      <dsp:spPr>
        <a:xfrm>
          <a:off x="0" y="2816299"/>
          <a:ext cx="4427622" cy="13197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It is important to consider short-term versus long-term effects.</a:t>
          </a:r>
        </a:p>
      </dsp:txBody>
      <dsp:txXfrm>
        <a:off x="64425" y="2880724"/>
        <a:ext cx="4298772" cy="1190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49A8D-F9D4-46FC-B3CF-138AD3A3DB47}">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9B5A6-BC68-4539-BAEF-885A06CCA184}">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E42A4-3036-4CA6-BBF7-E7CC765222A0}">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b="1" i="0" kern="1200" baseline="0" dirty="0"/>
            <a:t>1. Identify Ethical Issues</a:t>
          </a:r>
          <a:endParaRPr lang="en-US" sz="1900" kern="1200" dirty="0"/>
        </a:p>
      </dsp:txBody>
      <dsp:txXfrm>
        <a:off x="935949" y="1901"/>
        <a:ext cx="5365651" cy="810345"/>
      </dsp:txXfrm>
    </dsp:sp>
    <dsp:sp modelId="{9DFF25BB-E672-4648-97C9-309F40071F09}">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14E5C-2F7F-4719-95D4-5BF314D8E45B}">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C14E5-1D3F-463B-B50E-4317FEC98C94}">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b="1" i="0" kern="1200" baseline="0" dirty="0"/>
            <a:t>2. Determine Appropriate Help</a:t>
          </a:r>
          <a:endParaRPr lang="en-US" sz="1900" kern="1200" dirty="0"/>
        </a:p>
      </dsp:txBody>
      <dsp:txXfrm>
        <a:off x="935949" y="1014833"/>
        <a:ext cx="5365651" cy="810345"/>
      </dsp:txXfrm>
    </dsp:sp>
    <dsp:sp modelId="{43E0482E-E209-4E22-9C6D-8FE9A0018418}">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D6D515-F753-40D5-9166-B7F125DB8E76}">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FC546-FCF6-4D70-B7CC-E2086D0BB169}">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b="1" i="0" kern="1200" baseline="0" dirty="0"/>
            <a:t>3. Think Critically</a:t>
          </a:r>
          <a:endParaRPr lang="en-US" sz="1900" kern="1200" dirty="0"/>
        </a:p>
      </dsp:txBody>
      <dsp:txXfrm>
        <a:off x="935949" y="2027765"/>
        <a:ext cx="5365651" cy="810345"/>
      </dsp:txXfrm>
    </dsp:sp>
    <dsp:sp modelId="{5ED7262C-C8EB-4D13-8DCC-277B191E72F9}">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AABE-BA7A-4FC0-9486-A786047BD9ED}">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3E381B-AEFE-4281-B25B-3D2D436B16A7}">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b="1" i="0" kern="1200" baseline="0" dirty="0"/>
            <a:t>4. Manage Conflict</a:t>
          </a:r>
          <a:endParaRPr lang="en-US" sz="1900" kern="1200" dirty="0"/>
        </a:p>
      </dsp:txBody>
      <dsp:txXfrm>
        <a:off x="935949" y="3040697"/>
        <a:ext cx="5365651" cy="810345"/>
      </dsp:txXfrm>
    </dsp:sp>
    <dsp:sp modelId="{1FA29210-FC42-450F-846A-B6AF323F4C3F}">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E9B9F-5FA7-40E9-9AF4-7ACCA6650951}">
      <dsp:nvSpPr>
        <dsp:cNvPr id="0" name=""/>
        <dsp:cNvSpPr/>
      </dsp:nvSpPr>
      <dsp:spPr>
        <a:xfrm>
          <a:off x="245129" y="4235957"/>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B9838-5E16-403C-AFD4-3119163CE342}">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b="1" i="0" kern="1200" baseline="0" dirty="0"/>
            <a:t>5. Plan and Implement Decisions</a:t>
          </a:r>
          <a:endParaRPr lang="en-US" sz="1900" kern="1200" dirty="0"/>
        </a:p>
      </dsp:txBody>
      <dsp:txXfrm>
        <a:off x="935949" y="4053629"/>
        <a:ext cx="5365651" cy="810345"/>
      </dsp:txXfrm>
    </dsp:sp>
    <dsp:sp modelId="{79E89BE1-EBD4-42DA-86E9-28C376C8FB57}">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F046A-ECFF-426F-807C-21B4CE323A20}">
      <dsp:nvSpPr>
        <dsp:cNvPr id="0" name=""/>
        <dsp:cNvSpPr/>
      </dsp:nvSpPr>
      <dsp:spPr>
        <a:xfrm>
          <a:off x="245129" y="5248889"/>
          <a:ext cx="445690" cy="4456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843BD8-E39C-4D2D-A3FB-7DE341CBD731}">
      <dsp:nvSpPr>
        <dsp:cNvPr id="0" name=""/>
        <dsp:cNvSpPr/>
      </dsp:nvSpPr>
      <dsp:spPr>
        <a:xfrm>
          <a:off x="935949" y="5066561"/>
          <a:ext cx="2835720"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100000"/>
            </a:lnSpc>
            <a:spcBef>
              <a:spcPct val="0"/>
            </a:spcBef>
            <a:spcAft>
              <a:spcPct val="35000"/>
            </a:spcAft>
            <a:buNone/>
          </a:pPr>
          <a:r>
            <a:rPr lang="en-US" sz="1900" b="1" i="0" kern="1200" baseline="0" dirty="0"/>
            <a:t>6. Evaluate and Follow Up</a:t>
          </a:r>
          <a:endParaRPr lang="en-US" sz="1900" kern="1200" dirty="0"/>
        </a:p>
      </dsp:txBody>
      <dsp:txXfrm>
        <a:off x="935949" y="5066561"/>
        <a:ext cx="2835720" cy="810345"/>
      </dsp:txXfrm>
    </dsp:sp>
    <dsp:sp modelId="{6A801FD4-2A7E-4407-9453-96F6B5F9BC3A}">
      <dsp:nvSpPr>
        <dsp:cNvPr id="0" name=""/>
        <dsp:cNvSpPr/>
      </dsp:nvSpPr>
      <dsp:spPr>
        <a:xfrm>
          <a:off x="3771669" y="5066561"/>
          <a:ext cx="252993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00100">
            <a:lnSpc>
              <a:spcPct val="100000"/>
            </a:lnSpc>
            <a:spcBef>
              <a:spcPct val="0"/>
            </a:spcBef>
            <a:spcAft>
              <a:spcPct val="35000"/>
            </a:spcAft>
            <a:buNone/>
          </a:pPr>
          <a:r>
            <a:rPr lang="en-US" sz="1800" b="1" i="0" kern="1200" baseline="0" dirty="0"/>
            <a:t>Loop back to earlier stages as needed</a:t>
          </a:r>
          <a:endParaRPr lang="en-US" sz="1800" kern="1200" dirty="0"/>
        </a:p>
      </dsp:txBody>
      <dsp:txXfrm>
        <a:off x="3771669" y="5066561"/>
        <a:ext cx="2529931" cy="810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DAC3-CB54-C94A-AE0C-084FF0E33DB6}">
      <dsp:nvSpPr>
        <dsp:cNvPr id="0" name=""/>
        <dsp:cNvSpPr/>
      </dsp:nvSpPr>
      <dsp:spPr>
        <a:xfrm>
          <a:off x="0" y="378320"/>
          <a:ext cx="6666833" cy="1113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Discuss reasons Denise is seeking abortion, and if appropriate, discuss alternatives</a:t>
          </a:r>
        </a:p>
      </dsp:txBody>
      <dsp:txXfrm>
        <a:off x="54373" y="432693"/>
        <a:ext cx="6558087" cy="1005094"/>
      </dsp:txXfrm>
    </dsp:sp>
    <dsp:sp modelId="{E00579E3-12E5-164A-824B-5F78E95E71AF}">
      <dsp:nvSpPr>
        <dsp:cNvPr id="0" name=""/>
        <dsp:cNvSpPr/>
      </dsp:nvSpPr>
      <dsp:spPr>
        <a:xfrm>
          <a:off x="0" y="1572800"/>
          <a:ext cx="6666833" cy="111384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Medication abortion</a:t>
          </a:r>
        </a:p>
      </dsp:txBody>
      <dsp:txXfrm>
        <a:off x="54373" y="1627173"/>
        <a:ext cx="6558087" cy="1005094"/>
      </dsp:txXfrm>
    </dsp:sp>
    <dsp:sp modelId="{ED070366-6C16-F04B-B436-746087D562BF}">
      <dsp:nvSpPr>
        <dsp:cNvPr id="0" name=""/>
        <dsp:cNvSpPr/>
      </dsp:nvSpPr>
      <dsp:spPr>
        <a:xfrm>
          <a:off x="0" y="2767280"/>
          <a:ext cx="6666833" cy="111384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Other state or country</a:t>
          </a:r>
        </a:p>
      </dsp:txBody>
      <dsp:txXfrm>
        <a:off x="54373" y="2821653"/>
        <a:ext cx="6558087" cy="1005094"/>
      </dsp:txXfrm>
    </dsp:sp>
    <dsp:sp modelId="{059E302F-82BB-254A-B9E0-D93AF4858762}">
      <dsp:nvSpPr>
        <dsp:cNvPr id="0" name=""/>
        <dsp:cNvSpPr/>
      </dsp:nvSpPr>
      <dsp:spPr>
        <a:xfrm>
          <a:off x="0" y="3961760"/>
          <a:ext cx="6666833" cy="1113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Seek medical and legal advice (possible exceptions to ban or restriction)</a:t>
          </a:r>
        </a:p>
      </dsp:txBody>
      <dsp:txXfrm>
        <a:off x="54373" y="4016133"/>
        <a:ext cx="6558087" cy="1005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295FF-F2D6-3D4D-BA94-B11C61A274FE}">
      <dsp:nvSpPr>
        <dsp:cNvPr id="0" name=""/>
        <dsp:cNvSpPr/>
      </dsp:nvSpPr>
      <dsp:spPr>
        <a:xfrm>
          <a:off x="0" y="54819"/>
          <a:ext cx="5172514"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Group Discussion:</a:t>
          </a:r>
        </a:p>
      </dsp:txBody>
      <dsp:txXfrm>
        <a:off x="36296" y="91115"/>
        <a:ext cx="5099922" cy="670943"/>
      </dsp:txXfrm>
    </dsp:sp>
    <dsp:sp modelId="{9DE37F9E-034C-924A-909F-4FCAAFAAA3B4}">
      <dsp:nvSpPr>
        <dsp:cNvPr id="0" name=""/>
        <dsp:cNvSpPr/>
      </dsp:nvSpPr>
      <dsp:spPr>
        <a:xfrm>
          <a:off x="0" y="798354"/>
          <a:ext cx="5172514" cy="359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27" tIns="39370" rIns="220472" bIns="39370" numCol="1" spcCol="1270" anchor="t" anchorCtr="0">
          <a:noAutofit/>
        </a:bodyPr>
        <a:lstStyle/>
        <a:p>
          <a:pPr marL="228600" lvl="1" indent="-228600" algn="l" defTabSz="1066800">
            <a:lnSpc>
              <a:spcPct val="90000"/>
            </a:lnSpc>
            <a:spcBef>
              <a:spcPct val="0"/>
            </a:spcBef>
            <a:spcAft>
              <a:spcPct val="20000"/>
            </a:spcAft>
            <a:buFont typeface="+mj-lt"/>
            <a:buAutoNum type="arabicPeriod"/>
          </a:pPr>
          <a:r>
            <a:rPr lang="en-US" sz="2400" kern="1200" dirty="0"/>
            <a:t> What is the ethical issue?</a:t>
          </a:r>
        </a:p>
        <a:p>
          <a:pPr marL="228600" lvl="1" indent="-228600" algn="l" defTabSz="1066800">
            <a:lnSpc>
              <a:spcPct val="90000"/>
            </a:lnSpc>
            <a:spcBef>
              <a:spcPct val="0"/>
            </a:spcBef>
            <a:spcAft>
              <a:spcPct val="20000"/>
            </a:spcAft>
            <a:buFont typeface="+mj-lt"/>
            <a:buAutoNum type="arabicPeriod"/>
          </a:pPr>
          <a:r>
            <a:rPr lang="en-US" sz="2400" kern="1200" dirty="0"/>
            <a:t> From whom would you seek help?</a:t>
          </a:r>
        </a:p>
        <a:p>
          <a:pPr marL="228600" lvl="1" indent="-228600" algn="l" defTabSz="1066800">
            <a:lnSpc>
              <a:spcPct val="90000"/>
            </a:lnSpc>
            <a:spcBef>
              <a:spcPct val="0"/>
            </a:spcBef>
            <a:spcAft>
              <a:spcPct val="20000"/>
            </a:spcAft>
            <a:buFont typeface="+mj-lt"/>
            <a:buAutoNum type="arabicPeriod"/>
          </a:pPr>
          <a:r>
            <a:rPr lang="en-US" sz="2400" kern="1200" dirty="0"/>
            <a:t> How would you think critically, considering</a:t>
          </a:r>
        </a:p>
        <a:p>
          <a:pPr marL="457200" lvl="2" indent="-228600" algn="l" defTabSz="1066800">
            <a:lnSpc>
              <a:spcPct val="90000"/>
            </a:lnSpc>
            <a:spcBef>
              <a:spcPct val="0"/>
            </a:spcBef>
            <a:spcAft>
              <a:spcPct val="20000"/>
            </a:spcAft>
            <a:buChar char="•"/>
          </a:pPr>
          <a:r>
            <a:rPr lang="en-US" sz="2400" kern="1200" dirty="0"/>
            <a:t>Self-awareness</a:t>
          </a:r>
        </a:p>
        <a:p>
          <a:pPr marL="457200" lvl="2" indent="-228600" algn="l" defTabSz="1066800">
            <a:lnSpc>
              <a:spcPct val="90000"/>
            </a:lnSpc>
            <a:spcBef>
              <a:spcPct val="0"/>
            </a:spcBef>
            <a:spcAft>
              <a:spcPct val="20000"/>
            </a:spcAft>
            <a:buChar char="•"/>
          </a:pPr>
          <a:r>
            <a:rPr lang="en-US" sz="2400" kern="1200" dirty="0"/>
            <a:t>Other awareness</a:t>
          </a:r>
        </a:p>
        <a:p>
          <a:pPr marL="457200" lvl="2" indent="-228600" algn="l" defTabSz="1066800">
            <a:lnSpc>
              <a:spcPct val="90000"/>
            </a:lnSpc>
            <a:spcBef>
              <a:spcPct val="0"/>
            </a:spcBef>
            <a:spcAft>
              <a:spcPct val="20000"/>
            </a:spcAft>
            <a:buChar char="•"/>
          </a:pPr>
          <a:r>
            <a:rPr lang="en-US" sz="2400" kern="1200" dirty="0"/>
            <a:t>Legal and ethical duties</a:t>
          </a:r>
        </a:p>
        <a:p>
          <a:pPr marL="457200" lvl="2" indent="-228600" algn="l" defTabSz="1066800">
            <a:lnSpc>
              <a:spcPct val="90000"/>
            </a:lnSpc>
            <a:spcBef>
              <a:spcPct val="0"/>
            </a:spcBef>
            <a:spcAft>
              <a:spcPct val="20000"/>
            </a:spcAft>
            <a:buChar char="•"/>
          </a:pPr>
          <a:r>
            <a:rPr lang="en-US" sz="2400" kern="1200" dirty="0"/>
            <a:t>Options (benefits, risks, downsides)</a:t>
          </a:r>
        </a:p>
      </dsp:txBody>
      <dsp:txXfrm>
        <a:off x="0" y="798354"/>
        <a:ext cx="5172514" cy="3593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Arial" panose="020B0604020202020204" pitchFamily="34" charset="0"/>
                <a:cs typeface="Arial" panose="020B0604020202020204" pitchFamily="34" charset="0"/>
              </a:defRPr>
            </a:lvl1pPr>
          </a:lstStyle>
          <a:p>
            <a:pPr algn="r">
              <a:spcBef>
                <a:spcPts val="0"/>
              </a:spcBef>
              <a:spcAft>
                <a:spcPts val="0"/>
              </a:spcAft>
            </a:pPr>
            <a:fld id="{00000000-1234-1234-1234-123412341234}" type="slidenum">
              <a:rPr lang="en-US" sz="1200" smtClean="0">
                <a:solidFill>
                  <a:schemeClr val="dk1"/>
                </a:solidFill>
                <a:ea typeface="Calibri"/>
                <a:sym typeface="Calibri"/>
              </a:rPr>
              <a:pPr algn="r">
                <a:spcBef>
                  <a:spcPts val="0"/>
                </a:spcBef>
                <a:spcAft>
                  <a:spcPts val="0"/>
                </a:spcAft>
              </a:pPr>
              <a:t>‹#›</a:t>
            </a:fld>
            <a:endParaRPr lang="en-US"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productiverights.org/wp-content/uploads/2024/09/ND-RRWC-v-Wrigley-SJ.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latin typeface="Arial" panose="020B0604020202020204" pitchFamily="34" charset="0"/>
                <a:cs typeface="Arial" panose="020B0604020202020204" pitchFamily="34" charset="0"/>
              </a:rPr>
              <a:t>ALLAN</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b="1" dirty="0">
                <a:solidFill>
                  <a:srgbClr val="000000"/>
                </a:solidFill>
                <a:effectLst/>
                <a:latin typeface="Helvetica Neue" panose="02000503000000020004" pitchFamily="2" charset="0"/>
              </a:rPr>
              <a:t>KC Convention Center, Room 2503B</a:t>
            </a:r>
            <a:endParaRPr lang="en-US" sz="1800" dirty="0">
              <a:latin typeface="Arial" panose="020B060402020202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latin typeface="Arial" panose="020B0604020202020204" pitchFamily="34" charset="0"/>
                <a:cs typeface="Arial" panose="020B0604020202020204" pitchFamily="34" charset="0"/>
              </a:rPr>
              <a:t>QR Code to access this presentation on my website.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ABSTRACT: After the Supreme Court overturned </a:t>
            </a:r>
            <a:r>
              <a:rPr lang="en-US" sz="1800" i="1" dirty="0">
                <a:solidFill>
                  <a:srgbClr val="000000"/>
                </a:solidFill>
                <a:effectLst/>
                <a:latin typeface="Times New Roman" panose="02020603050405020304" pitchFamily="18" charset="0"/>
                <a:ea typeface="Times New Roman" panose="02020603050405020304" pitchFamily="18" charset="0"/>
              </a:rPr>
              <a:t>Roe v. Wade</a:t>
            </a:r>
            <a:r>
              <a:rPr lang="en-US" sz="1800" dirty="0">
                <a:solidFill>
                  <a:srgbClr val="000000"/>
                </a:solidFill>
                <a:effectLst/>
                <a:latin typeface="Times New Roman" panose="02020603050405020304" pitchFamily="18" charset="0"/>
                <a:ea typeface="Times New Roman" panose="02020603050405020304" pitchFamily="18" charset="0"/>
              </a:rPr>
              <a:t>, many states enacted laws restricting access to abortion care. Restrictions on access to abortion care have disproportionate effects on people of color and people experiencing poverty. Restrictions on access to abortion care have direct implications for BSW students and practitioners, as they often perform roles such as case management, assessment and referral, and advocacy for clients in need of services. Laws restricting access to abortion care raise challenges for social workers due to conflicts between their ethical duties regarding client self-determination and providing access to services, and laws that may put clients, social workers, and their agencies at risk of criminal prosecution. This workshop will provide social work educators a framework to help BSW students analyze and manage ethical issues arising from their conflicting ethical and legal obligations.</a:t>
            </a:r>
            <a:endParaRPr lang="en-US" sz="1800" dirty="0">
              <a:effectLst/>
              <a:latin typeface="Times New Roman" panose="02020603050405020304" pitchFamily="18" charset="0"/>
              <a:ea typeface="Times New Roman" panose="02020603050405020304" pitchFamily="18" charset="0"/>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dirty="0">
                <a:effectLst/>
              </a:rPr>
              <a:t>ALLAN</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dirty="0">
                <a:effectLst/>
              </a:rPr>
              <a:t>Wrigley v. </a:t>
            </a:r>
            <a:r>
              <a:rPr lang="en-US" sz="1200" b="0" i="0" dirty="0" err="1">
                <a:effectLst/>
              </a:rPr>
              <a:t>Romanick</a:t>
            </a:r>
            <a:r>
              <a:rPr lang="en-US" sz="1200" dirty="0"/>
              <a:t> (2024, Sept. 8). </a:t>
            </a:r>
            <a:r>
              <a:rPr lang="en-US" sz="1200" b="0" i="0" dirty="0">
                <a:effectLst/>
              </a:rPr>
              <a:t>Case 08-2022-CV-0108 (ND SC). </a:t>
            </a:r>
            <a:r>
              <a:rPr lang="en-US" sz="1200" b="0" i="0" dirty="0">
                <a:effectLst/>
                <a:hlinkClick r:id="rId3"/>
              </a:rPr>
              <a:t>https://reproductiverights.org/wp-content/uploads/2024/09/ND-RRWC-v-Wrigley-SJ.pdf</a:t>
            </a:r>
            <a:r>
              <a:rPr lang="en-US" sz="1200" b="0" i="0" dirty="0">
                <a:effectLst/>
              </a:rPr>
              <a:t>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dirty="0">
                <a:effectLst/>
              </a:rPr>
              <a:t>How is a physician to know whether a crime has been committed, including whether the patient is telling the truth about how she became pregnant?</a:t>
            </a:r>
          </a:p>
          <a:p>
            <a:endParaRPr lang="en-US" dirty="0"/>
          </a:p>
        </p:txBody>
      </p:sp>
      <p:sp>
        <p:nvSpPr>
          <p:cNvPr id="4" name="Slide Number Placeholder 3"/>
          <p:cNvSpPr>
            <a:spLocks noGrp="1"/>
          </p:cNvSpPr>
          <p:nvPr>
            <p:ph type="sldNum" idx="12"/>
          </p:nvPr>
        </p:nvSpPr>
        <p:spPr/>
        <p:txBody>
          <a:bodyPr/>
          <a:lstStyle/>
          <a:p>
            <a:pPr algn="r">
              <a:spcBef>
                <a:spcPts val="0"/>
              </a:spcBef>
              <a:spcAft>
                <a:spcPts val="0"/>
              </a:spcAft>
            </a:pPr>
            <a:fld id="{00000000-1234-1234-1234-123412341234}" type="slidenum">
              <a:rPr lang="en-US" sz="1200" smtClean="0">
                <a:solidFill>
                  <a:schemeClr val="dk1"/>
                </a:solidFill>
                <a:ea typeface="Calibri"/>
                <a:sym typeface="Calibri"/>
              </a:rPr>
              <a:pPr algn="r">
                <a:spcBef>
                  <a:spcPts val="0"/>
                </a:spcBef>
                <a:spcAft>
                  <a:spcPts val="0"/>
                </a:spcAft>
              </a:pPr>
              <a:t>10</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752507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DAVID</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Social justice issues</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Effects of restrictions on access to abortion care: </a:t>
            </a:r>
            <a:r>
              <a:rPr lang="en-US" b="0" i="0" dirty="0">
                <a:solidFill>
                  <a:srgbClr val="000000"/>
                </a:solidFill>
                <a:latin typeface="Arial"/>
                <a:ea typeface="Arial"/>
                <a:cs typeface="Arial"/>
                <a:sym typeface="Arial"/>
              </a:rPr>
              <a:t>more symptoms of stress, anxiety, and depression</a:t>
            </a:r>
            <a:endParaRPr dirty="0">
              <a:latin typeface="Arial" panose="020B0604020202020204" pitchFamily="34" charset="0"/>
              <a:cs typeface="Arial" panose="020B0604020202020204" pitchFamily="34" charset="0"/>
            </a:endParaRPr>
          </a:p>
        </p:txBody>
      </p:sp>
      <p:sp>
        <p:nvSpPr>
          <p:cNvPr id="257" name="Google Shape;2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latin typeface="Arial"/>
                <a:ea typeface="Arial"/>
                <a:cs typeface="Arial"/>
                <a:sym typeface="Arial"/>
              </a:rPr>
              <a:t>DAVID</a:t>
            </a:r>
          </a:p>
          <a:p>
            <a:pPr marL="0" lvl="0" indent="0" algn="l" rtl="0">
              <a:spcBef>
                <a:spcPts val="0"/>
              </a:spcBef>
              <a:spcAft>
                <a:spcPts val="0"/>
              </a:spcAft>
              <a:buNone/>
            </a:pPr>
            <a:r>
              <a:rPr lang="en-US" b="0" i="0" dirty="0">
                <a:solidFill>
                  <a:srgbClr val="000000"/>
                </a:solidFill>
                <a:latin typeface="Arial"/>
                <a:ea typeface="Arial"/>
                <a:cs typeface="Arial"/>
                <a:sym typeface="Arial"/>
              </a:rPr>
              <a:t>“Children born as a result of abortion denial were not only more likely to live in poverty, but they were also more likely to experience poor bonding with their mothers”</a:t>
            </a:r>
            <a:endParaRPr dirty="0">
              <a:latin typeface="Arial" panose="020B0604020202020204" pitchFamily="34" charset="0"/>
              <a:cs typeface="Arial" panose="020B0604020202020204" pitchFamily="34" charset="0"/>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panose="020B0604020202020204" pitchFamily="34" charset="0"/>
                <a:cs typeface="Arial" panose="020B0604020202020204" pitchFamily="34" charset="0"/>
              </a:rPr>
              <a:t>DAVID</a:t>
            </a:r>
            <a:endParaRPr lang="en-US"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Some people may experience some sense of loss, guilt, or stress… also depending on surrounding circumstances…  and ST vs. LT reactions</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More likely to experience relief… </a:t>
            </a:r>
            <a:endParaRPr dirty="0">
              <a:latin typeface="Arial" panose="020B0604020202020204" pitchFamily="34" charset="0"/>
              <a:cs typeface="Arial" panose="020B0604020202020204" pitchFamily="34" charset="0"/>
            </a:endParaRPr>
          </a:p>
        </p:txBody>
      </p:sp>
      <p:sp>
        <p:nvSpPr>
          <p:cNvPr id="290" name="Google Shape;2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ALLAN</a:t>
            </a:r>
          </a:p>
        </p:txBody>
      </p:sp>
      <p:sp>
        <p:nvSpPr>
          <p:cNvPr id="4" name="Slide Number Placeholder 3"/>
          <p:cNvSpPr>
            <a:spLocks noGrp="1"/>
          </p:cNvSpPr>
          <p:nvPr>
            <p:ph type="sldNum" idx="12"/>
          </p:nvPr>
        </p:nvSpPr>
        <p:spPr/>
        <p:txBody>
          <a:bodyPr/>
          <a:lstStyle/>
          <a:p>
            <a:pPr algn="r">
              <a:spcBef>
                <a:spcPts val="0"/>
              </a:spcBef>
              <a:spcAft>
                <a:spcPts val="0"/>
              </a:spcAft>
            </a:pPr>
            <a:fld id="{00000000-1234-1234-1234-123412341234}" type="slidenum">
              <a:rPr lang="en-US" sz="1200" smtClean="0">
                <a:solidFill>
                  <a:schemeClr val="dk1"/>
                </a:solidFill>
                <a:ea typeface="Calibri"/>
                <a:sym typeface="Calibri"/>
              </a:rPr>
              <a:pPr algn="r">
                <a:spcBef>
                  <a:spcPts val="0"/>
                </a:spcBef>
                <a:spcAft>
                  <a:spcPts val="0"/>
                </a:spcAft>
              </a:pPr>
              <a:t>14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34399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endParaRPr dirty="0">
              <a:latin typeface="Arial" panose="020B0604020202020204" pitchFamily="34" charset="0"/>
              <a:cs typeface="Arial" panose="020B0604020202020204" pitchFamily="34" charset="0"/>
            </a:endParaRPr>
          </a:p>
        </p:txBody>
      </p:sp>
      <p:sp>
        <p:nvSpPr>
          <p:cNvPr id="220" name="Google Shape;2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Clinical consultation – SW consultation, medical consultation</a:t>
            </a:r>
            <a:endParaRPr dirty="0">
              <a:latin typeface="Arial" panose="020B0604020202020204" pitchFamily="34" charset="0"/>
              <a:cs typeface="Arial" panose="020B0604020202020204" pitchFamily="34" charset="0"/>
            </a:endParaRPr>
          </a:p>
        </p:txBody>
      </p:sp>
      <p:sp>
        <p:nvSpPr>
          <p:cNvPr id="239" name="Google Shape;2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ALLAN</a:t>
            </a:r>
          </a:p>
        </p:txBody>
      </p:sp>
      <p:sp>
        <p:nvSpPr>
          <p:cNvPr id="4" name="Slide Number Placeholder 3"/>
          <p:cNvSpPr>
            <a:spLocks noGrp="1"/>
          </p:cNvSpPr>
          <p:nvPr>
            <p:ph type="sldNum" idx="12"/>
          </p:nvPr>
        </p:nvSpPr>
        <p:spPr/>
        <p:txBody>
          <a:bodyPr/>
          <a:lstStyle/>
          <a:p>
            <a:pPr algn="r">
              <a:spcBef>
                <a:spcPts val="0"/>
              </a:spcBef>
              <a:spcAft>
                <a:spcPts val="0"/>
              </a:spcAft>
            </a:pPr>
            <a:fld id="{00000000-1234-1234-1234-123412341234}" type="slidenum">
              <a:rPr lang="en-US" sz="1200" smtClean="0">
                <a:solidFill>
                  <a:schemeClr val="dk1"/>
                </a:solidFill>
                <a:ea typeface="Calibri"/>
                <a:sym typeface="Calibri"/>
              </a:rPr>
              <a:pPr algn="r">
                <a:spcBef>
                  <a:spcPts val="0"/>
                </a:spcBef>
                <a:spcAft>
                  <a:spcPts val="0"/>
                </a:spcAft>
              </a:pPr>
              <a:t>17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2964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Autonomy – part of “respect for dignity and worth of all people”</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Fidelity – primary obligation to client, given vulnerabilities of client, ensure not taking advantage… may need to refer</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Standards from COE</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Access to services – also ‘do not abandon client’ who requests assistance with abortion care.</a:t>
            </a:r>
            <a:endParaRPr dirty="0">
              <a:latin typeface="Arial" panose="020B0604020202020204" pitchFamily="34" charset="0"/>
              <a:cs typeface="Arial" panose="020B0604020202020204" pitchFamily="34" charset="0"/>
            </a:endParaRPr>
          </a:p>
        </p:txBody>
      </p:sp>
      <p:sp>
        <p:nvSpPr>
          <p:cNvPr id="301" name="Google Shape;3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idx="12"/>
          </p:nvPr>
        </p:nvSpPr>
        <p:spPr/>
        <p:txBody>
          <a:bodyPr/>
          <a:lstStyle/>
          <a:p>
            <a:pPr algn="r">
              <a:spcBef>
                <a:spcPts val="0"/>
              </a:spcBef>
              <a:spcAft>
                <a:spcPts val="0"/>
              </a:spcAft>
            </a:pPr>
            <a:fld id="{00000000-1234-1234-1234-123412341234}" type="slidenum">
              <a:rPr lang="en-US" sz="1200" smtClean="0">
                <a:solidFill>
                  <a:schemeClr val="dk1"/>
                </a:solidFill>
                <a:ea typeface="Calibri"/>
                <a:sym typeface="Calibri"/>
              </a:rPr>
              <a:pPr algn="r">
                <a:spcBef>
                  <a:spcPts val="0"/>
                </a:spcBef>
                <a:spcAft>
                  <a:spcPts val="0"/>
                </a:spcAft>
              </a:pPr>
              <a:t>19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38854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DAVID</a:t>
            </a: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Description of Session: When the Supreme Court overturned </a:t>
            </a:r>
            <a:r>
              <a:rPr lang="en-US" sz="1800" i="1" dirty="0">
                <a:solidFill>
                  <a:srgbClr val="000000"/>
                </a:solidFill>
                <a:effectLst/>
                <a:latin typeface="Times New Roman" panose="02020603050405020304" pitchFamily="18" charset="0"/>
                <a:ea typeface="Times New Roman" panose="02020603050405020304" pitchFamily="18" charset="0"/>
              </a:rPr>
              <a:t>Roe v. Wade </a:t>
            </a:r>
            <a:r>
              <a:rPr lang="en-US" sz="1800" dirty="0">
                <a:solidFill>
                  <a:srgbClr val="000000"/>
                </a:solidFill>
                <a:effectLst/>
                <a:latin typeface="Times New Roman" panose="02020603050405020304" pitchFamily="18" charset="0"/>
                <a:ea typeface="Times New Roman" panose="02020603050405020304" pitchFamily="18" charset="0"/>
              </a:rPr>
              <a:t>(1973) in </a:t>
            </a:r>
            <a:r>
              <a:rPr lang="en-US" sz="1800" i="1" dirty="0">
                <a:solidFill>
                  <a:srgbClr val="000000"/>
                </a:solidFill>
                <a:effectLst/>
                <a:latin typeface="Times New Roman" panose="02020603050405020304" pitchFamily="18" charset="0"/>
                <a:ea typeface="Times New Roman" panose="02020603050405020304" pitchFamily="18" charset="0"/>
              </a:rPr>
              <a:t>Dobbs v. Jackson Women’s Health Organization </a:t>
            </a:r>
            <a:r>
              <a:rPr lang="en-US" sz="1800" dirty="0">
                <a:solidFill>
                  <a:srgbClr val="000000"/>
                </a:solidFill>
                <a:effectLst/>
                <a:latin typeface="Times New Roman" panose="02020603050405020304" pitchFamily="18" charset="0"/>
                <a:ea typeface="Times New Roman" panose="02020603050405020304" pitchFamily="18" charset="0"/>
              </a:rPr>
              <a:t>(2022), the majority found the U.S. Constitution does not include a right to privacy and does not confer a right to abortion. Without a federally recognized right to access abortion, each state may enact laws supporting or restricting access to abortion. Many states have passed laws restricting access. The </a:t>
            </a:r>
            <a:r>
              <a:rPr lang="en-US" sz="1800" i="1" dirty="0">
                <a:solidFill>
                  <a:srgbClr val="000000"/>
                </a:solidFill>
                <a:effectLst/>
                <a:latin typeface="Times New Roman" panose="02020603050405020304" pitchFamily="18" charset="0"/>
                <a:ea typeface="Times New Roman" panose="02020603050405020304" pitchFamily="18" charset="0"/>
              </a:rPr>
              <a:t>Dobbs</a:t>
            </a:r>
            <a:r>
              <a:rPr lang="en-US" sz="1800" dirty="0">
                <a:solidFill>
                  <a:srgbClr val="000000"/>
                </a:solidFill>
                <a:effectLst/>
                <a:latin typeface="Times New Roman" panose="02020603050405020304" pitchFamily="18" charset="0"/>
                <a:ea typeface="Times New Roman" panose="02020603050405020304" pitchFamily="18" charset="0"/>
              </a:rPr>
              <a:t>’ decision has had far-reaching effects on the lives of many people. The proposed workshop is designed to help social worker educators provide BSW students with current information about access to abortion care and to offer them a framework for managing ethical issues that may arise when practicing social work in states that prohibit or restrict access to abortion-related services. BSW students and practitioners can play vital roles in relation to access to abortion care in their roles as case managers, assessment and referral providers, advocates, educators, and support counselors. Still, they need to be aware of how to navigate complicated legal and ethical issues regarding access to abortion care, particularly in states with outright bans or severe restrictions.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In terms of diversity, equity, and inclusion, there are significant differences between various groups in terms of access to abortion. Approximately 75% of people obtaining abortions are from low-income levels. 62% are religiously affiliated. In terms of race, 39% are white, 28% are Black, 25% are Hispanic, and 6% are Asian/Pacific Islander. In terms of age, 60% are in their 20s and 12% are in their teens, of which only 4% are under 18 (Boonstra, 2022). Dr. Jill Messing, of NASW’s Council on Women’s Issues, suggests that preventing women access to abortion care is a form of “reproductive coercion” and “gender-based violence” (Laurio, 2022).</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Even before </a:t>
            </a:r>
            <a:r>
              <a:rPr lang="en-US" sz="1800" i="1" dirty="0">
                <a:effectLst/>
                <a:latin typeface="Times New Roman" panose="02020603050405020304" pitchFamily="18" charset="0"/>
                <a:ea typeface="Times New Roman" panose="02020603050405020304" pitchFamily="18" charset="0"/>
              </a:rPr>
              <a:t>Roe v. Wade</a:t>
            </a:r>
            <a:r>
              <a:rPr lang="en-US" sz="1800" dirty="0">
                <a:effectLst/>
                <a:latin typeface="Times New Roman" panose="02020603050405020304" pitchFamily="18" charset="0"/>
                <a:ea typeface="Times New Roman" panose="02020603050405020304" pitchFamily="18" charset="0"/>
              </a:rPr>
              <a:t> was overturned, many states placed legal restrictions on abortion access, delaying or inhibiting access to safe abortion care, particularly for people from low incomes. In states with abortion bans, access to abortion care is particularly challenging for people with lower levels of income and health. Fear of becoming pregnant and fear of inability to access abortion care can lead to anxiety, post-traumatic stress, and depression (American Psychological Association, 2022).</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Current laws regarding abortion vary significantly from state-to-state. Some states have outright abortion bans. Some prohibit abortions after a specific timeframe (e.g., 22 weeks, 15 weeks, or when heartbeat is detected, at about 5 to 6 weeks of gestation). Other states make it more difficult to access abortion by requiring people to endure transvaginal ultrasounds, counseling, extra appointments, waiting periods, or other procedures prior to being eligible for abortions. Complicating matters, there are a patchwork of varying court decisions across the country, including temporary injunctions on certain abortion laws.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NASW Code of Ethics (2021) highlights social workers’ duties to respect client rights to self-determination and access to needed services. This presentation will provide participants with an opportunity to explore ethical dilemmas that arise in situations where these obligations conflict with laws that restrict abortion care (Reamer, 2023).</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DAVID</a:t>
            </a: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Other options – Further assessment – discuss why the mother is seeking an abortion; if appropriate, discuss options for support, carrying child to term, possibility of adoption or kinship care</a:t>
            </a:r>
            <a:endParaRPr dirty="0">
              <a:latin typeface="Arial" panose="020B0604020202020204" pitchFamily="34" charset="0"/>
              <a:cs typeface="Arial" panose="020B0604020202020204" pitchFamily="34" charset="0"/>
            </a:endParaRPr>
          </a:p>
        </p:txBody>
      </p:sp>
      <p:sp>
        <p:nvSpPr>
          <p:cNvPr id="349" name="Google Shape;3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DAVID</a:t>
            </a:r>
            <a:endParaRPr dirty="0">
              <a:latin typeface="Arial" panose="020B0604020202020204" pitchFamily="34" charset="0"/>
              <a:cs typeface="Arial" panose="020B0604020202020204" pitchFamily="34" charset="0"/>
            </a:endParaRPr>
          </a:p>
        </p:txBody>
      </p:sp>
      <p:sp>
        <p:nvSpPr>
          <p:cNvPr id="356" name="Google Shape;3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200" dirty="0">
                <a:latin typeface="Arial" panose="020B0604020202020204" pitchFamily="34" charset="0"/>
                <a:cs typeface="Arial" panose="020B0604020202020204" pitchFamily="34" charset="0"/>
              </a:rPr>
              <a:t>ALLAN</a:t>
            </a:r>
          </a:p>
          <a:p>
            <a:pPr marL="0" lvl="0" indent="0" algn="l" rtl="0">
              <a:lnSpc>
                <a:spcPct val="90000"/>
              </a:lnSpc>
              <a:spcBef>
                <a:spcPts val="0"/>
              </a:spcBef>
              <a:spcAft>
                <a:spcPts val="0"/>
              </a:spcAft>
              <a:buNone/>
            </a:pPr>
            <a:r>
              <a:rPr lang="en-US" sz="1200" dirty="0">
                <a:latin typeface="Arial" panose="020B0604020202020204" pitchFamily="34" charset="0"/>
                <a:cs typeface="Arial" panose="020B0604020202020204" pitchFamily="34" charset="0"/>
              </a:rPr>
              <a:t>Easy choice when the choice is ethical and legal, or unethical and illegal – don’t do it (e.g., forcing a woman to have a baby even when her immediate life and safety are at risk if abortion is not provided)</a:t>
            </a:r>
            <a:endParaRPr dirty="0">
              <a:latin typeface="Arial" panose="020B0604020202020204" pitchFamily="34" charset="0"/>
              <a:cs typeface="Arial" panose="020B0604020202020204" pitchFamily="34" charset="0"/>
            </a:endParaRPr>
          </a:p>
          <a:p>
            <a:pPr marL="0" lvl="0" indent="0" algn="l" rtl="0">
              <a:lnSpc>
                <a:spcPct val="90000"/>
              </a:lnSpc>
              <a:spcBef>
                <a:spcPts val="360"/>
              </a:spcBef>
              <a:spcAft>
                <a:spcPts val="0"/>
              </a:spcAft>
              <a:buNone/>
            </a:pPr>
            <a:r>
              <a:rPr lang="en-US" sz="1200" dirty="0">
                <a:latin typeface="Arial" panose="020B0604020202020204" pitchFamily="34" charset="0"/>
                <a:cs typeface="Arial" panose="020B0604020202020204" pitchFamily="34" charset="0"/>
              </a:rPr>
              <a:t>Tougher choices - when there is no clear solution – may need to choose an option that is not legal, or one that is not ethical… </a:t>
            </a:r>
          </a:p>
          <a:p>
            <a:pPr marL="0" lvl="0" indent="0" algn="l" rtl="0">
              <a:lnSpc>
                <a:spcPct val="90000"/>
              </a:lnSpc>
              <a:spcBef>
                <a:spcPts val="360"/>
              </a:spcBef>
              <a:spcAft>
                <a:spcPts val="0"/>
              </a:spcAft>
              <a:buNone/>
            </a:pPr>
            <a:r>
              <a:rPr lang="en-US" sz="1200" dirty="0">
                <a:latin typeface="Arial" panose="020B0604020202020204" pitchFamily="34" charset="0"/>
                <a:cs typeface="Arial" panose="020B0604020202020204" pitchFamily="34" charset="0"/>
              </a:rPr>
              <a:t>C – SW discusses own religious convictions to try to persuade a client to have or not have an abortion (may not be a law restricting this, but it is unethical).</a:t>
            </a:r>
            <a:endParaRPr dirty="0">
              <a:latin typeface="Arial" panose="020B0604020202020204" pitchFamily="34" charset="0"/>
              <a:cs typeface="Arial" panose="020B0604020202020204" pitchFamily="34" charset="0"/>
            </a:endParaRPr>
          </a:p>
        </p:txBody>
      </p:sp>
      <p:sp>
        <p:nvSpPr>
          <p:cNvPr id="364" name="Google Shape;3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Does not say “follow the law” or “prioritize NASW Code over the law” – dilemma – there may be no solution that guarantees that all of one’s ethical and legal duties are satisfied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We have duties to follow agency policy and the law, but these are not absolute duties… still need to know the possible consequences of violating policies or laws.</a:t>
            </a:r>
            <a:endParaRPr dirty="0">
              <a:latin typeface="Arial" panose="020B0604020202020204" pitchFamily="34" charset="0"/>
              <a:cs typeface="Arial" panose="020B0604020202020204" pitchFamily="34" charset="0"/>
            </a:endParaRPr>
          </a:p>
        </p:txBody>
      </p:sp>
      <p:sp>
        <p:nvSpPr>
          <p:cNvPr id="373" name="Google Shape;37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Civil disobedience – breaking a law to try to change the law – e.g., nonviolent protests, challenging laws in court</a:t>
            </a:r>
            <a:endParaRPr dirty="0">
              <a:latin typeface="Arial" panose="020B0604020202020204" pitchFamily="34" charset="0"/>
              <a:cs typeface="Arial" panose="020B0604020202020204" pitchFamily="34" charset="0"/>
            </a:endParaRPr>
          </a:p>
        </p:txBody>
      </p:sp>
      <p:sp>
        <p:nvSpPr>
          <p:cNvPr id="381" name="Google Shape;38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ALLAN</a:t>
            </a:r>
            <a:endParaRPr dirty="0">
              <a:latin typeface="Arial" panose="020B0604020202020204" pitchFamily="34" charset="0"/>
              <a:cs typeface="Arial" panose="020B0604020202020204" pitchFamily="34" charset="0"/>
            </a:endParaRPr>
          </a:p>
        </p:txBody>
      </p:sp>
      <p:sp>
        <p:nvSpPr>
          <p:cNvPr id="388" name="Google Shape;3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DAVID</a:t>
            </a: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Or know who has the expertise.</a:t>
            </a:r>
            <a:endParaRPr dirty="0">
              <a:latin typeface="Arial" panose="020B0604020202020204" pitchFamily="34" charset="0"/>
              <a:cs typeface="Arial" panose="020B0604020202020204" pitchFamily="34" charset="0"/>
            </a:endParaRPr>
          </a:p>
        </p:txBody>
      </p:sp>
      <p:sp>
        <p:nvSpPr>
          <p:cNvPr id="413" name="Google Shape;4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DAVID – introduce case and facilitate small group discussion</a:t>
            </a:r>
            <a:endParaRPr dirty="0">
              <a:latin typeface="Arial" panose="020B0604020202020204" pitchFamily="34" charset="0"/>
              <a:cs typeface="Arial" panose="020B0604020202020204" pitchFamily="34" charset="0"/>
            </a:endParaRPr>
          </a:p>
        </p:txBody>
      </p:sp>
      <p:sp>
        <p:nvSpPr>
          <p:cNvPr id="420" name="Google Shape;4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DAVID to facilitate small group discussion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Assume daughter is a minor (under 18)</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HIPAA – are you providing health or mental health services, ethical duty of confidentiality… inform police that you need to speak with others seek advice (supervisor, program director, attorney), let client know – client may waive confidentiality. Who is the client? Can the warrant be challenged? (e.g., no reasonable cause)</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b="0" i="0" dirty="0">
                <a:solidFill>
                  <a:srgbClr val="454545"/>
                </a:solidFill>
                <a:latin typeface="Georgia"/>
                <a:ea typeface="Georgia"/>
                <a:cs typeface="Georgia"/>
                <a:sym typeface="Georgia"/>
              </a:rPr>
              <a:t>“I do not have authority to release client records to anyone. Our client records are confidential. I need to speak with our agency attorney [or a designated person in your agency] for assistance.”</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b="0" i="0" dirty="0">
                <a:solidFill>
                  <a:srgbClr val="454545"/>
                </a:solidFill>
                <a:latin typeface="Georgia"/>
                <a:ea typeface="Georgia"/>
                <a:cs typeface="Georgia"/>
                <a:sym typeface="Georgia"/>
              </a:rPr>
              <a:t>If subpoena – may be similar concerns re confidentiality and privilege – don’t act alone</a:t>
            </a:r>
            <a:endParaRPr dirty="0">
              <a:latin typeface="Arial" panose="020B0604020202020204" pitchFamily="34" charset="0"/>
              <a:cs typeface="Arial" panose="020B0604020202020204" pitchFamily="34" charset="0"/>
            </a:endParaRPr>
          </a:p>
        </p:txBody>
      </p:sp>
      <p:sp>
        <p:nvSpPr>
          <p:cNvPr id="428" name="Google Shape;42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 to facilitate small group discussion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Websites, social media, organizations such as Planned Parenthood, legal advocacy groups… if you are not sure you can provide services – also, if this is just an initial request, the person is not yet a client – may not have same obligations re providing services (directly) and documentation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Empower client – medical abortion, surgical abortion… resources to assist with transportation, accommodations…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Possible use of web browsers that do not leave digital trail – erase all search history… </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i="1" dirty="0">
                <a:latin typeface="Times"/>
                <a:ea typeface="Times"/>
                <a:cs typeface="Times"/>
                <a:sym typeface="Times"/>
              </a:rPr>
              <a:t>Reamer: “in 2022 Connecticut governor,</a:t>
            </a:r>
            <a:r>
              <a:rPr lang="en-US" i="0" dirty="0">
                <a:latin typeface="Times"/>
                <a:ea typeface="Times"/>
                <a:cs typeface="Times"/>
                <a:sym typeface="Times"/>
              </a:rPr>
              <a:t> </a:t>
            </a:r>
            <a:r>
              <a:rPr lang="en-US" i="1" dirty="0">
                <a:latin typeface="Times"/>
                <a:ea typeface="Times"/>
                <a:cs typeface="Times"/>
                <a:sym typeface="Times"/>
              </a:rPr>
              <a:t>Ned Lamont, signed the Reproductive Freedom</a:t>
            </a:r>
            <a:r>
              <a:rPr lang="en-US" i="0" dirty="0">
                <a:latin typeface="Times"/>
                <a:ea typeface="Times"/>
                <a:cs typeface="Times"/>
                <a:sym typeface="Times"/>
              </a:rPr>
              <a:t> </a:t>
            </a:r>
            <a:r>
              <a:rPr lang="en-US" i="1" dirty="0">
                <a:latin typeface="Times"/>
                <a:ea typeface="Times"/>
                <a:cs typeface="Times"/>
                <a:sym typeface="Times"/>
              </a:rPr>
              <a:t>Defense Act into law, which protects individuals accused</a:t>
            </a:r>
            <a:endParaRPr dirty="0">
              <a:latin typeface="Times"/>
              <a:ea typeface="Times"/>
              <a:cs typeface="Times"/>
              <a:sym typeface="Times"/>
            </a:endParaRPr>
          </a:p>
          <a:p>
            <a:pPr marL="0" lvl="0" indent="0" algn="l" rtl="0">
              <a:spcBef>
                <a:spcPts val="360"/>
              </a:spcBef>
              <a:spcAft>
                <a:spcPts val="0"/>
              </a:spcAft>
              <a:buNone/>
            </a:pPr>
            <a:r>
              <a:rPr lang="en-US" i="1" dirty="0">
                <a:latin typeface="Times"/>
                <a:ea typeface="Times"/>
                <a:cs typeface="Times"/>
                <a:sym typeface="Times"/>
              </a:rPr>
              <a:t>of seeking or providing reproductive healthcare</a:t>
            </a:r>
            <a:r>
              <a:rPr lang="en-US" i="0" dirty="0">
                <a:latin typeface="Times"/>
                <a:ea typeface="Times"/>
                <a:cs typeface="Times"/>
                <a:sym typeface="Times"/>
              </a:rPr>
              <a:t> </a:t>
            </a:r>
            <a:r>
              <a:rPr lang="en-US" i="1" dirty="0">
                <a:latin typeface="Times"/>
                <a:ea typeface="Times"/>
                <a:cs typeface="Times"/>
                <a:sym typeface="Times"/>
              </a:rPr>
              <a:t>in Connecticut from extradition to states that</a:t>
            </a:r>
            <a:r>
              <a:rPr lang="en-US" i="0" dirty="0">
                <a:latin typeface="Times"/>
                <a:ea typeface="Times"/>
                <a:cs typeface="Times"/>
                <a:sym typeface="Times"/>
              </a:rPr>
              <a:t> </a:t>
            </a:r>
            <a:r>
              <a:rPr lang="en-US" i="1" dirty="0">
                <a:latin typeface="Times"/>
                <a:ea typeface="Times"/>
                <a:cs typeface="Times"/>
                <a:sym typeface="Times"/>
              </a:rPr>
              <a:t>criminalize it, and prohibits state agencies and healthcare</a:t>
            </a:r>
            <a:endParaRPr dirty="0">
              <a:latin typeface="Times"/>
              <a:ea typeface="Times"/>
              <a:cs typeface="Times"/>
              <a:sym typeface="Times"/>
            </a:endParaRPr>
          </a:p>
          <a:p>
            <a:pPr marL="0" lvl="0" indent="0" algn="l" rtl="0">
              <a:spcBef>
                <a:spcPts val="360"/>
              </a:spcBef>
              <a:spcAft>
                <a:spcPts val="0"/>
              </a:spcAft>
              <a:buNone/>
            </a:pPr>
            <a:r>
              <a:rPr lang="en-US" i="1" dirty="0">
                <a:latin typeface="Times"/>
                <a:ea typeface="Times"/>
                <a:cs typeface="Times"/>
                <a:sym typeface="Times"/>
              </a:rPr>
              <a:t>providers from assisting in investigations or prosecutions</a:t>
            </a:r>
            <a:r>
              <a:rPr lang="en-US" i="0" dirty="0">
                <a:latin typeface="Times"/>
                <a:ea typeface="Times"/>
                <a:cs typeface="Times"/>
                <a:sym typeface="Times"/>
              </a:rPr>
              <a:t> </a:t>
            </a:r>
            <a:r>
              <a:rPr lang="en-US" i="1" dirty="0">
                <a:latin typeface="Times"/>
                <a:ea typeface="Times"/>
                <a:cs typeface="Times"/>
                <a:sym typeface="Times"/>
              </a:rPr>
              <a:t>from other states for reproductive healthcare</a:t>
            </a:r>
            <a:r>
              <a:rPr lang="en-US" i="0" dirty="0">
                <a:latin typeface="Times"/>
                <a:ea typeface="Times"/>
                <a:cs typeface="Times"/>
                <a:sym typeface="Times"/>
              </a:rPr>
              <a:t> </a:t>
            </a:r>
            <a:r>
              <a:rPr lang="en-US" i="1" dirty="0">
                <a:latin typeface="Times"/>
                <a:ea typeface="Times"/>
                <a:cs typeface="Times"/>
                <a:sym typeface="Times"/>
              </a:rPr>
              <a:t>that is legal in Connecticut (</a:t>
            </a:r>
            <a:r>
              <a:rPr lang="en-US" i="1" dirty="0">
                <a:solidFill>
                  <a:srgbClr val="0000FF"/>
                </a:solidFill>
                <a:latin typeface="Times"/>
                <a:ea typeface="Times"/>
                <a:cs typeface="Times"/>
                <a:sym typeface="Times"/>
              </a:rPr>
              <a:t>Yergeau, 2022</a:t>
            </a:r>
            <a:r>
              <a:rPr lang="en-US" i="1" dirty="0">
                <a:latin typeface="Times"/>
                <a:ea typeface="Times"/>
                <a:cs typeface="Times"/>
                <a:sym typeface="Times"/>
              </a:rPr>
              <a:t>).”</a:t>
            </a:r>
            <a:endParaRPr dirty="0">
              <a:latin typeface="Times"/>
              <a:ea typeface="Times"/>
              <a:cs typeface="Times"/>
              <a:sym typeface="Times"/>
            </a:endParaRPr>
          </a:p>
          <a:p>
            <a:pPr marL="0" lvl="0" indent="0" algn="l" rtl="0">
              <a:spcBef>
                <a:spcPts val="360"/>
              </a:spcBef>
              <a:spcAft>
                <a:spcPts val="0"/>
              </a:spcAft>
              <a:buNone/>
            </a:pPr>
            <a:endParaRPr dirty="0">
              <a:latin typeface="Arial" panose="020B0604020202020204" pitchFamily="34" charset="0"/>
              <a:cs typeface="Arial" panose="020B0604020202020204" pitchFamily="34" charset="0"/>
            </a:endParaRPr>
          </a:p>
        </p:txBody>
      </p:sp>
      <p:sp>
        <p:nvSpPr>
          <p:cNvPr id="436" name="Google Shape;43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Use of nonjudgmental language – abortion care – health care, fetus rather than unborn child, reproductive health information and services (including contraception, prenatal health, and abortion care)</a:t>
            </a:r>
            <a:endParaRPr dirty="0">
              <a:latin typeface="Arial" panose="020B0604020202020204" pitchFamily="34" charset="0"/>
              <a:cs typeface="Arial" panose="020B0604020202020204" pitchFamily="34" charset="0"/>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DAVID</a:t>
            </a: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QR Code to access this presentation on my website.</a:t>
            </a:r>
            <a:endParaRPr dirty="0">
              <a:latin typeface="Arial" panose="020B0604020202020204" pitchFamily="34" charset="0"/>
              <a:cs typeface="Arial" panose="020B0604020202020204" pitchFamily="34" charset="0"/>
            </a:endParaRPr>
          </a:p>
        </p:txBody>
      </p:sp>
      <p:sp>
        <p:nvSpPr>
          <p:cNvPr id="443" name="Google Shape;4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Determine whether the subpoena is valid and enforceable</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Reamer – could document vaguely – “Discussed client’s health concerns”. Discussed client’s health decisions…”</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Documentation – issues discussed, detailed or vague? steps taken to manage ethical and legal issues (laws and ethical codes considered, who did you consult, steps taken to manage risks…)</a:t>
            </a:r>
            <a:endParaRPr dirty="0">
              <a:latin typeface="Arial" panose="020B0604020202020204" pitchFamily="34" charset="0"/>
              <a:cs typeface="Arial" panose="020B0604020202020204" pitchFamily="34" charset="0"/>
            </a:endParaRPr>
          </a:p>
        </p:txBody>
      </p:sp>
      <p:sp>
        <p:nvSpPr>
          <p:cNvPr id="451" name="Google Shape;45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latin typeface="Arial" panose="020B0604020202020204" pitchFamily="34" charset="0"/>
              <a:cs typeface="Arial" panose="020B0604020202020204" pitchFamily="34" charset="0"/>
            </a:endParaRPr>
          </a:p>
        </p:txBody>
      </p:sp>
      <p:sp>
        <p:nvSpPr>
          <p:cNvPr id="478" name="Google Shape;4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latin typeface="Arial" panose="020B0604020202020204" pitchFamily="34" charset="0"/>
              <a:cs typeface="Arial" panose="020B0604020202020204" pitchFamily="34" charset="0"/>
            </a:endParaRPr>
          </a:p>
        </p:txBody>
      </p:sp>
      <p:sp>
        <p:nvSpPr>
          <p:cNvPr id="478" name="Google Shape;4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643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latin typeface="Arial" panose="020B0604020202020204" pitchFamily="34" charset="0"/>
              <a:cs typeface="Arial" panose="020B0604020202020204" pitchFamily="34" charset="0"/>
            </a:endParaRPr>
          </a:p>
        </p:txBody>
      </p:sp>
      <p:sp>
        <p:nvSpPr>
          <p:cNvPr id="492" name="Google Shape;4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DAVID</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This is a challenging topic to discuss – many people have strong views, often based on deeply held convictions or religious beliefs, and sometimes informed by traumas that they, family, or friends have experienced. </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Focus on professional ethical duties (SWs focus on best interests on their clients, avoid imposing personal/religious beliefs on clients).</a:t>
            </a:r>
            <a:endParaRPr dirty="0">
              <a:latin typeface="Arial" panose="020B0604020202020204" pitchFamily="34" charset="0"/>
              <a:cs typeface="Arial" panose="020B0604020202020204" pitchFamily="34" charset="0"/>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DAVID</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May not be clear answers… dealing with challenging conflicts. There may not be clear answers – or solutions that satisfy everyone’s concerns 100%. Regardless of which option you choose, there may be risks or costs to certain ethical principles or legal obligations.</a:t>
            </a:r>
            <a:endParaRPr dirty="0">
              <a:latin typeface="Arial" panose="020B0604020202020204" pitchFamily="34" charset="0"/>
              <a:cs typeface="Arial" panose="020B0604020202020204" pitchFamily="34" charset="0"/>
            </a:endParaRPr>
          </a:p>
        </p:txBody>
      </p:sp>
      <p:sp>
        <p:nvSpPr>
          <p:cNvPr id="155" name="Google Shape;1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DAVID</a:t>
            </a:r>
            <a:endParaRPr dirty="0">
              <a:latin typeface="Arial" panose="020B0604020202020204" pitchFamily="34" charset="0"/>
              <a:cs typeface="Arial" panose="020B0604020202020204" pitchFamily="34" charset="0"/>
            </a:endParaRPr>
          </a:p>
        </p:txBody>
      </p:sp>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Perhaps also laws in state where client seeks an abortion – some laws may be unconstitutional… some laws may have a temporary injunction – use reliable sources of information – current, expert, and unbiased</a:t>
            </a:r>
            <a:endParaRPr dirty="0">
              <a:latin typeface="Arial" panose="020B0604020202020204" pitchFamily="34" charset="0"/>
              <a:cs typeface="Arial" panose="020B0604020202020204" pitchFamily="34" charset="0"/>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Row v. Wade – Right to protection – up to viability of the fetus to survive (approx. 24 weeks) – applied across the US</a:t>
            </a:r>
            <a:endParaRPr dirty="0">
              <a:latin typeface="Arial" panose="020B0604020202020204" pitchFamily="34" charset="0"/>
              <a:cs typeface="Arial" panose="020B0604020202020204" pitchFamily="34" charset="0"/>
            </a:endParaRP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Dobbs – Overturned Dobbs – allows states to establish their own laws – including laws that regulate, restrict or ban abortion care.</a:t>
            </a:r>
            <a:endParaRPr dirty="0">
              <a:latin typeface="Arial" panose="020B0604020202020204" pitchFamily="34" charset="0"/>
              <a:cs typeface="Arial" panose="020B0604020202020204" pitchFamily="34" charset="0"/>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ALLAN</a:t>
            </a: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Alabama cases involved frozen embryos that were destroyed – charges under “Alabama’s Wrongful Death of a Minor Act”</a:t>
            </a:r>
          </a:p>
          <a:p>
            <a:pPr marL="0" lvl="0" indent="0" algn="l" rtl="0">
              <a:spcBef>
                <a:spcPts val="360"/>
              </a:spcBef>
              <a:spcAft>
                <a:spcPts val="0"/>
              </a:spcAft>
              <a:buNone/>
            </a:pPr>
            <a:r>
              <a:rPr lang="en-US" b="0" i="0" dirty="0">
                <a:solidFill>
                  <a:srgbClr val="202122"/>
                </a:solidFill>
                <a:effectLst/>
                <a:latin typeface="Arial" panose="020B0604020202020204" pitchFamily="34" charset="0"/>
              </a:rPr>
              <a:t>Nevada is the only state in the country that criminalizes woman performing a self-managed abortion by “any drug, medicine or substance, or any instrument or other means” after the 24th week of pregnancy</a:t>
            </a:r>
            <a:r>
              <a:rPr lang="en-US" b="0" i="0" dirty="0">
                <a:solidFill>
                  <a:srgbClr val="202122"/>
                </a:solidFill>
                <a:effectLst/>
                <a:latin typeface="Arial" panose="020B0604020202020204" pitchFamily="34" charset="0"/>
                <a:cs typeface="Arial" panose="020B0604020202020204" pitchFamily="34" charset="0"/>
              </a:rPr>
              <a:t>.</a:t>
            </a:r>
          </a:p>
          <a:p>
            <a:pPr marL="0" lvl="0" indent="0" algn="l" rtl="0">
              <a:spcBef>
                <a:spcPts val="360"/>
              </a:spcBef>
              <a:spcAft>
                <a:spcPts val="0"/>
              </a:spcAft>
              <a:buNone/>
            </a:pPr>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en.wikipedia.org</a:t>
            </a:r>
            <a:r>
              <a:rPr lang="en-US" dirty="0">
                <a:latin typeface="Arial" panose="020B0604020202020204" pitchFamily="34" charset="0"/>
                <a:cs typeface="Arial" panose="020B0604020202020204" pitchFamily="34" charset="0"/>
              </a:rPr>
              <a:t>/wiki/</a:t>
            </a:r>
            <a:r>
              <a:rPr lang="en-US" dirty="0" err="1">
                <a:latin typeface="Arial" panose="020B0604020202020204" pitchFamily="34" charset="0"/>
                <a:cs typeface="Arial" panose="020B0604020202020204" pitchFamily="34" charset="0"/>
              </a:rPr>
              <a:t>Abortion_law_in_the_United_States_by_state</a:t>
            </a:r>
            <a:r>
              <a:rPr lang="en-US" dirty="0">
                <a:latin typeface="Arial" panose="020B0604020202020204" pitchFamily="34" charset="0"/>
                <a:cs typeface="Arial" panose="020B0604020202020204" pitchFamily="34" charset="0"/>
              </a:rPr>
              <a:t>#:~:text=Patients%20must%20meet%20with%20a,that%20was%20invalidated%20by%20Roe.</a:t>
            </a:r>
            <a:r>
              <a:rPr lang="en-US" b="0" i="0" dirty="0">
                <a:solidFill>
                  <a:srgbClr val="202122"/>
                </a:solidFill>
                <a:effectLst/>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07560" y="829341"/>
            <a:ext cx="10170040" cy="2680622"/>
          </a:xfrm>
          <a:prstGeom prst="rect">
            <a:avLst/>
          </a:prstGeom>
        </p:spPr>
        <p:txBody>
          <a:bodyPr anchor="b"/>
          <a:lstStyle>
            <a:lvl1pPr algn="l">
              <a:defRPr sz="6000"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096197" y="3602038"/>
            <a:ext cx="9571803" cy="1655762"/>
          </a:xfrm>
          <a:prstGeom prst="rect">
            <a:avLst/>
          </a:prstGeom>
        </p:spPr>
        <p:txBody>
          <a:bodyPr/>
          <a:lstStyle>
            <a:lvl1pPr marL="0" indent="0" algn="l">
              <a:buNone/>
              <a:defRPr sz="2400" b="0" i="0">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F87C67B0-425A-304B-2282-E556A5D849B3}"/>
              </a:ext>
            </a:extLst>
          </p:cNvPr>
          <p:cNvSpPr>
            <a:spLocks noGrp="1"/>
          </p:cNvSpPr>
          <p:nvPr>
            <p:ph type="sldNum" sz="quarter"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5221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7560" y="987429"/>
            <a:ext cx="3932237" cy="2890890"/>
          </a:xfrm>
          <a:prstGeom prst="rect">
            <a:avLst/>
          </a:prstGeom>
        </p:spPr>
        <p:txBody>
          <a:bodyPr anchor="b"/>
          <a:lstStyle>
            <a:lvl1pPr algn="l">
              <a:defRPr sz="3200"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a:prstGeom prst="rect">
            <a:avLst/>
          </a:prstGeom>
        </p:spPr>
        <p:txBody>
          <a:bodyPr rtlCol="0">
            <a:normAutofit/>
          </a:bodyPr>
          <a:lstStyle>
            <a:lvl1pPr marL="0" indent="0" algn="l">
              <a:buNone/>
              <a:defRPr sz="3200" b="1" i="0">
                <a:latin typeface="Arial" panose="020B0604020202020204" pitchFamily="34" charset="0"/>
                <a:ea typeface="Open Sans Semibold" panose="020B0606030504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107560" y="3971110"/>
            <a:ext cx="3932237" cy="1897880"/>
          </a:xfrm>
          <a:prstGeom prst="rect">
            <a:avLst/>
          </a:prstGeom>
        </p:spPr>
        <p:txBody>
          <a:bodyPr/>
          <a:lstStyle>
            <a:lvl1pPr marL="0" indent="0" algn="l">
              <a:buNone/>
              <a:defRPr sz="1600" b="0" i="0">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7427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18923" y="1896176"/>
            <a:ext cx="10170040" cy="2419329"/>
          </a:xfrm>
          <a:prstGeom prst="rect">
            <a:avLst/>
          </a:prstGeom>
        </p:spPr>
        <p:txBody>
          <a:bodyPr anchor="b"/>
          <a:lstStyle>
            <a:lvl1pPr algn="l">
              <a:defRPr sz="6000"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118923" y="4315505"/>
            <a:ext cx="10170040" cy="1655762"/>
          </a:xfrm>
          <a:prstGeom prst="rect">
            <a:avLst/>
          </a:prstGeom>
        </p:spPr>
        <p:txBody>
          <a:bodyPr/>
          <a:lstStyle>
            <a:lvl1pPr marL="0" indent="0" algn="l">
              <a:buNone/>
              <a:defRPr sz="2400" b="0" i="0">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descr="This course may not be copied, reproduced, published, displayed, broadcast, reduced to any electronic medium or machine-readable form, or otherwise used or distributed in any form without the prior written consent of continued.com LLC. © 2023 Continued®">
            <a:extLst>
              <a:ext uri="{FF2B5EF4-FFF2-40B4-BE49-F238E27FC236}">
                <a16:creationId xmlns:a16="http://schemas.microsoft.com/office/drawing/2014/main" id="{A5EF89BD-8E79-E60C-C7E1-E1D7A00364EF}"/>
              </a:ext>
            </a:extLst>
          </p:cNvPr>
          <p:cNvSpPr/>
          <p:nvPr userDrawn="1"/>
        </p:nvSpPr>
        <p:spPr>
          <a:xfrm>
            <a:off x="1386038" y="6689559"/>
            <a:ext cx="64169" cy="57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665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C82A0-294E-CEBA-1E27-E70DFC0869EC}"/>
              </a:ext>
            </a:extLst>
          </p:cNvPr>
          <p:cNvSpPr>
            <a:spLocks noGrp="1"/>
          </p:cNvSpPr>
          <p:nvPr>
            <p:ph type="dt" sz="half" idx="10"/>
          </p:nvPr>
        </p:nvSpPr>
        <p:spPr/>
        <p:txBody>
          <a:bodyPr/>
          <a:lstStyle/>
          <a:p>
            <a:fld id="{6C2AE839-9B7C-7241-B248-B2F9820E23F9}" type="datetime1">
              <a:rPr lang="en-US" smtClean="0"/>
              <a:t>10/23/24</a:t>
            </a:fld>
            <a:endParaRPr lang="en-US" dirty="0"/>
          </a:p>
        </p:txBody>
      </p:sp>
      <p:sp>
        <p:nvSpPr>
          <p:cNvPr id="3" name="Footer Placeholder 2">
            <a:extLst>
              <a:ext uri="{FF2B5EF4-FFF2-40B4-BE49-F238E27FC236}">
                <a16:creationId xmlns:a16="http://schemas.microsoft.com/office/drawing/2014/main" id="{8C44F292-8366-D26B-D222-47CFBC85145B}"/>
              </a:ext>
            </a:extLst>
          </p:cNvPr>
          <p:cNvSpPr>
            <a:spLocks noGrp="1"/>
          </p:cNvSpPr>
          <p:nvPr>
            <p:ph type="ftr" sz="quarter" idx="11"/>
          </p:nvPr>
        </p:nvSpPr>
        <p:spPr/>
        <p:txBody>
          <a:bodyPr/>
          <a:lstStyle/>
          <a:p>
            <a:r>
              <a:rPr lang="en-US" dirty="0"/>
              <a:t>BPD - Allan Barsky</a:t>
            </a:r>
          </a:p>
        </p:txBody>
      </p:sp>
      <p:sp>
        <p:nvSpPr>
          <p:cNvPr id="4" name="Slide Number Placeholder 3">
            <a:extLst>
              <a:ext uri="{FF2B5EF4-FFF2-40B4-BE49-F238E27FC236}">
                <a16:creationId xmlns:a16="http://schemas.microsoft.com/office/drawing/2014/main" id="{066BF480-56DB-8C69-D4D2-F595239FF4AC}"/>
              </a:ext>
            </a:extLst>
          </p:cNvPr>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1905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BF42-E0EE-2DDD-3CC7-E256B8E5B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39611C-A182-C02B-F921-71479FC90D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472DA-693E-DF3E-A70E-FB3A9EADD642}"/>
              </a:ext>
            </a:extLst>
          </p:cNvPr>
          <p:cNvSpPr>
            <a:spLocks noGrp="1"/>
          </p:cNvSpPr>
          <p:nvPr>
            <p:ph type="dt" sz="half" idx="10"/>
          </p:nvPr>
        </p:nvSpPr>
        <p:spPr/>
        <p:txBody>
          <a:bodyPr/>
          <a:lstStyle/>
          <a:p>
            <a:fld id="{6600D912-10BA-2549-8B56-D7893AED9521}" type="datetime1">
              <a:rPr lang="en-US" smtClean="0"/>
              <a:t>10/23/24</a:t>
            </a:fld>
            <a:endParaRPr lang="en-US" dirty="0"/>
          </a:p>
        </p:txBody>
      </p:sp>
      <p:sp>
        <p:nvSpPr>
          <p:cNvPr id="5" name="Footer Placeholder 4">
            <a:extLst>
              <a:ext uri="{FF2B5EF4-FFF2-40B4-BE49-F238E27FC236}">
                <a16:creationId xmlns:a16="http://schemas.microsoft.com/office/drawing/2014/main" id="{83678121-1109-B643-2E2F-F40E3AAE0365}"/>
              </a:ext>
            </a:extLst>
          </p:cNvPr>
          <p:cNvSpPr>
            <a:spLocks noGrp="1"/>
          </p:cNvSpPr>
          <p:nvPr>
            <p:ph type="ftr" sz="quarter" idx="11"/>
          </p:nvPr>
        </p:nvSpPr>
        <p:spPr/>
        <p:txBody>
          <a:bodyPr/>
          <a:lstStyle/>
          <a:p>
            <a:r>
              <a:rPr lang="en-US" dirty="0"/>
              <a:t>BPD - Allan Barsky</a:t>
            </a:r>
          </a:p>
        </p:txBody>
      </p:sp>
      <p:sp>
        <p:nvSpPr>
          <p:cNvPr id="6" name="Slide Number Placeholder 5">
            <a:extLst>
              <a:ext uri="{FF2B5EF4-FFF2-40B4-BE49-F238E27FC236}">
                <a16:creationId xmlns:a16="http://schemas.microsoft.com/office/drawing/2014/main" id="{87C4EA5B-0331-5A7B-C0CC-3275372ACF35}"/>
              </a:ext>
            </a:extLst>
          </p:cNvPr>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67744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7FE2A2-8058-C643-B9F4-8A08A9DA2ABC}" type="datetime1">
              <a:rPr lang="en-US" smtClean="0"/>
              <a:t>10/23/24</a:t>
            </a:fld>
            <a:endParaRPr lang="en-US" dirty="0"/>
          </a:p>
        </p:txBody>
      </p:sp>
      <p:sp>
        <p:nvSpPr>
          <p:cNvPr id="5" name="Footer Placeholder 4"/>
          <p:cNvSpPr>
            <a:spLocks noGrp="1"/>
          </p:cNvSpPr>
          <p:nvPr>
            <p:ph type="ftr" sz="quarter" idx="11"/>
          </p:nvPr>
        </p:nvSpPr>
        <p:spPr/>
        <p:txBody>
          <a:bodyPr/>
          <a:lstStyle/>
          <a:p>
            <a:r>
              <a:rPr lang="en-US" dirty="0"/>
              <a:t>BPD - Allan Barsky</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descr="This course may not be copied, reproduced, published, displayed, broadcast, reduced to any electronic medium or machine-readable form, or otherwise used or distributed in any form without the prior written consent of continued.com LLC. © 2023 Continued®">
            <a:extLst>
              <a:ext uri="{FF2B5EF4-FFF2-40B4-BE49-F238E27FC236}">
                <a16:creationId xmlns:a16="http://schemas.microsoft.com/office/drawing/2014/main" id="{5D45C74B-EF6A-E1DB-A5CE-7329CEC3384D}"/>
              </a:ext>
            </a:extLst>
          </p:cNvPr>
          <p:cNvSpPr/>
          <p:nvPr userDrawn="1"/>
        </p:nvSpPr>
        <p:spPr>
          <a:xfrm>
            <a:off x="1386038" y="6689559"/>
            <a:ext cx="64169" cy="57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2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491ED-DA7A-2240-A2F8-05C5360CFA9E}" type="datetime1">
              <a:rPr lang="en-US" smtClean="0"/>
              <a:t>10/23/24</a:t>
            </a:fld>
            <a:endParaRPr lang="en-US" dirty="0"/>
          </a:p>
        </p:txBody>
      </p:sp>
      <p:sp>
        <p:nvSpPr>
          <p:cNvPr id="5" name="Footer Placeholder 4"/>
          <p:cNvSpPr>
            <a:spLocks noGrp="1"/>
          </p:cNvSpPr>
          <p:nvPr>
            <p:ph type="ftr" sz="quarter" idx="11"/>
          </p:nvPr>
        </p:nvSpPr>
        <p:spPr/>
        <p:txBody>
          <a:bodyPr/>
          <a:lstStyle/>
          <a:p>
            <a:r>
              <a:rPr lang="en-US" dirty="0"/>
              <a:t>BPD - Allan Barsky</a:t>
            </a:r>
          </a:p>
        </p:txBody>
      </p:sp>
      <p:sp>
        <p:nvSpPr>
          <p:cNvPr id="6" name="Slide Number Placeholder 5"/>
          <p:cNvSpPr>
            <a:spLocks noGrp="1"/>
          </p:cNvSpPr>
          <p:nvPr>
            <p:ph type="sldNum" sz="quarter" idx="12"/>
          </p:nvPr>
        </p:nvSpPr>
        <p:spPr/>
        <p:txBody>
          <a:bodyPr/>
          <a:lstStyle/>
          <a:p>
            <a:pPr>
              <a:spcBef>
                <a:spcPts val="0"/>
              </a:spcBef>
              <a:spcAft>
                <a:spcPts val="0"/>
              </a:spcAft>
            </a:pPr>
            <a:fld id="{00000000-1234-1234-1234-123412341234}" type="slidenum">
              <a:rPr lang="en-US" smtClean="0"/>
              <a:pPr>
                <a:spcBef>
                  <a:spcPts val="0"/>
                </a:spcBef>
                <a:spcAft>
                  <a:spcPts val="0"/>
                </a:spcAft>
              </a:pPr>
              <a:t>‹#›</a:t>
            </a:fld>
            <a:endParaRPr lang="en-US" dirty="0"/>
          </a:p>
        </p:txBody>
      </p:sp>
    </p:spTree>
    <p:extLst>
      <p:ext uri="{BB962C8B-B14F-4D97-AF65-F5344CB8AC3E}">
        <p14:creationId xmlns:p14="http://schemas.microsoft.com/office/powerpoint/2010/main" val="255010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FACEC2-2F3D-634A-A3C3-DC51C7F7FC2E}" type="datetime1">
              <a:rPr lang="en-US" smtClean="0"/>
              <a:t>10/23/24</a:t>
            </a:fld>
            <a:endParaRPr lang="en-US" dirty="0"/>
          </a:p>
        </p:txBody>
      </p:sp>
      <p:sp>
        <p:nvSpPr>
          <p:cNvPr id="5" name="Footer Placeholder 4"/>
          <p:cNvSpPr>
            <a:spLocks noGrp="1"/>
          </p:cNvSpPr>
          <p:nvPr>
            <p:ph type="ftr" sz="quarter" idx="11"/>
          </p:nvPr>
        </p:nvSpPr>
        <p:spPr/>
        <p:txBody>
          <a:bodyPr/>
          <a:lstStyle/>
          <a:p>
            <a:r>
              <a:rPr lang="en-US" dirty="0"/>
              <a:t>BPD - Allan Barsky</a:t>
            </a:r>
          </a:p>
        </p:txBody>
      </p:sp>
      <p:sp>
        <p:nvSpPr>
          <p:cNvPr id="6" name="Slide Number Placeholder 5"/>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331706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43958-66EA-D14B-8A3E-9B7FCD2C256D}" type="datetime1">
              <a:rPr lang="en-US" smtClean="0"/>
              <a:t>10/23/24</a:t>
            </a:fld>
            <a:endParaRPr lang="en-US" dirty="0"/>
          </a:p>
        </p:txBody>
      </p:sp>
      <p:sp>
        <p:nvSpPr>
          <p:cNvPr id="6" name="Footer Placeholder 5"/>
          <p:cNvSpPr>
            <a:spLocks noGrp="1"/>
          </p:cNvSpPr>
          <p:nvPr>
            <p:ph type="ftr" sz="quarter" idx="11"/>
          </p:nvPr>
        </p:nvSpPr>
        <p:spPr/>
        <p:txBody>
          <a:bodyPr/>
          <a:lstStyle/>
          <a:p>
            <a:r>
              <a:rPr lang="en-US" dirty="0"/>
              <a:t>BPD - Allan Barsky</a:t>
            </a:r>
          </a:p>
        </p:txBody>
      </p:sp>
      <p:sp>
        <p:nvSpPr>
          <p:cNvPr id="7" name="Slide Number Placeholder 6"/>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165654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48B27-6684-D14B-B468-9C5CC40B2BAE}" type="datetime1">
              <a:rPr lang="en-US" smtClean="0"/>
              <a:t>10/23/24</a:t>
            </a:fld>
            <a:endParaRPr lang="en-US" dirty="0"/>
          </a:p>
        </p:txBody>
      </p:sp>
      <p:sp>
        <p:nvSpPr>
          <p:cNvPr id="8" name="Footer Placeholder 7"/>
          <p:cNvSpPr>
            <a:spLocks noGrp="1"/>
          </p:cNvSpPr>
          <p:nvPr>
            <p:ph type="ftr" sz="quarter" idx="11"/>
          </p:nvPr>
        </p:nvSpPr>
        <p:spPr/>
        <p:txBody>
          <a:bodyPr/>
          <a:lstStyle/>
          <a:p>
            <a:r>
              <a:rPr lang="en-US" dirty="0"/>
              <a:t>BPD - Allan Barsky</a:t>
            </a:r>
          </a:p>
        </p:txBody>
      </p:sp>
      <p:sp>
        <p:nvSpPr>
          <p:cNvPr id="9" name="Slide Number Placeholder 8"/>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691455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25457-79A4-7547-A2E2-B19A416CADD0}" type="datetime1">
              <a:rPr lang="en-US" smtClean="0"/>
              <a:t>10/23/24</a:t>
            </a:fld>
            <a:endParaRPr lang="en-US" dirty="0"/>
          </a:p>
        </p:txBody>
      </p:sp>
      <p:sp>
        <p:nvSpPr>
          <p:cNvPr id="4" name="Footer Placeholder 3"/>
          <p:cNvSpPr>
            <a:spLocks noGrp="1"/>
          </p:cNvSpPr>
          <p:nvPr>
            <p:ph type="ftr" sz="quarter" idx="11"/>
          </p:nvPr>
        </p:nvSpPr>
        <p:spPr/>
        <p:txBody>
          <a:bodyPr/>
          <a:lstStyle/>
          <a:p>
            <a:r>
              <a:rPr lang="en-US" dirty="0"/>
              <a:t>BPD - Allan Barsky</a:t>
            </a:r>
          </a:p>
        </p:txBody>
      </p:sp>
      <p:sp>
        <p:nvSpPr>
          <p:cNvPr id="5" name="Slide Number Placeholder 4"/>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377860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5193" y="877049"/>
            <a:ext cx="11028060" cy="991507"/>
          </a:xfrm>
          <a:prstGeom prst="rect">
            <a:avLst/>
          </a:prstGeom>
        </p:spPr>
        <p:txBody>
          <a:bodyPr anchor="b"/>
          <a:lstStyle>
            <a:lvl1pPr algn="l">
              <a:defRPr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785193" y="2154803"/>
            <a:ext cx="11028059" cy="4277802"/>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32056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42160-72E5-1544-832E-680631AD7256}" type="datetime1">
              <a:rPr lang="en-US" smtClean="0"/>
              <a:t>10/23/24</a:t>
            </a:fld>
            <a:endParaRPr lang="en-US" dirty="0"/>
          </a:p>
        </p:txBody>
      </p:sp>
      <p:sp>
        <p:nvSpPr>
          <p:cNvPr id="3" name="Footer Placeholder 2"/>
          <p:cNvSpPr>
            <a:spLocks noGrp="1"/>
          </p:cNvSpPr>
          <p:nvPr>
            <p:ph type="ftr" sz="quarter" idx="11"/>
          </p:nvPr>
        </p:nvSpPr>
        <p:spPr/>
        <p:txBody>
          <a:bodyPr/>
          <a:lstStyle/>
          <a:p>
            <a:r>
              <a:rPr lang="en-US" dirty="0"/>
              <a:t>BPD - Allan Barsky</a:t>
            </a:r>
          </a:p>
        </p:txBody>
      </p:sp>
      <p:sp>
        <p:nvSpPr>
          <p:cNvPr id="4" name="Slide Number Placeholder 3"/>
          <p:cNvSpPr>
            <a:spLocks noGrp="1"/>
          </p:cNvSpPr>
          <p:nvPr>
            <p:ph type="sldNum" sz="quarter" idx="12"/>
          </p:nvPr>
        </p:nvSpPr>
        <p:spPr/>
        <p:txBody>
          <a:bodyPr/>
          <a:lstStyle/>
          <a:p>
            <a:pPr>
              <a:spcBef>
                <a:spcPts val="0"/>
              </a:spcBef>
              <a:spcAft>
                <a:spcPts val="0"/>
              </a:spcAft>
            </a:pPr>
            <a:fld id="{00000000-1234-1234-1234-123412341234}" type="slidenum">
              <a:rPr lang="en-US" smtClean="0"/>
              <a:pPr>
                <a:spcBef>
                  <a:spcPts val="0"/>
                </a:spcBef>
                <a:spcAft>
                  <a:spcPts val="0"/>
                </a:spcAft>
              </a:pPr>
              <a:t>‹#›</a:t>
            </a:fld>
            <a:endParaRPr lang="en-US" dirty="0"/>
          </a:p>
        </p:txBody>
      </p:sp>
    </p:spTree>
    <p:extLst>
      <p:ext uri="{BB962C8B-B14F-4D97-AF65-F5344CB8AC3E}">
        <p14:creationId xmlns:p14="http://schemas.microsoft.com/office/powerpoint/2010/main" val="2126218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E822EB-00CD-9444-82D6-B64DF628BE02}" type="datetime1">
              <a:rPr lang="en-US" smtClean="0"/>
              <a:t>10/23/24</a:t>
            </a:fld>
            <a:endParaRPr lang="en-US" dirty="0"/>
          </a:p>
        </p:txBody>
      </p:sp>
      <p:sp>
        <p:nvSpPr>
          <p:cNvPr id="6" name="Footer Placeholder 5"/>
          <p:cNvSpPr>
            <a:spLocks noGrp="1"/>
          </p:cNvSpPr>
          <p:nvPr>
            <p:ph type="ftr" sz="quarter" idx="11"/>
          </p:nvPr>
        </p:nvSpPr>
        <p:spPr/>
        <p:txBody>
          <a:bodyPr/>
          <a:lstStyle/>
          <a:p>
            <a:r>
              <a:rPr lang="en-US" dirty="0"/>
              <a:t>BPD - Allan Barsky</a:t>
            </a:r>
          </a:p>
        </p:txBody>
      </p:sp>
      <p:sp>
        <p:nvSpPr>
          <p:cNvPr id="7" name="Slide Number Placeholder 6"/>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3761373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95BAD-23EC-8F40-9873-B25780AB7552}" type="datetime1">
              <a:rPr lang="en-US" smtClean="0"/>
              <a:t>10/23/24</a:t>
            </a:fld>
            <a:endParaRPr lang="en-US" dirty="0"/>
          </a:p>
        </p:txBody>
      </p:sp>
      <p:sp>
        <p:nvSpPr>
          <p:cNvPr id="6" name="Footer Placeholder 5"/>
          <p:cNvSpPr>
            <a:spLocks noGrp="1"/>
          </p:cNvSpPr>
          <p:nvPr>
            <p:ph type="ftr" sz="quarter" idx="11"/>
          </p:nvPr>
        </p:nvSpPr>
        <p:spPr/>
        <p:txBody>
          <a:bodyPr/>
          <a:lstStyle/>
          <a:p>
            <a:r>
              <a:rPr lang="en-US" dirty="0"/>
              <a:t>BPD - Allan Barsky</a:t>
            </a:r>
          </a:p>
        </p:txBody>
      </p:sp>
      <p:sp>
        <p:nvSpPr>
          <p:cNvPr id="7" name="Slide Number Placeholder 6"/>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3915156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BE9F63-309C-9D44-A2AA-13F8D8E877AA}" type="datetime1">
              <a:rPr lang="en-US" smtClean="0"/>
              <a:t>10/23/24</a:t>
            </a:fld>
            <a:endParaRPr lang="en-US" dirty="0"/>
          </a:p>
        </p:txBody>
      </p:sp>
      <p:sp>
        <p:nvSpPr>
          <p:cNvPr id="5" name="Footer Placeholder 4"/>
          <p:cNvSpPr>
            <a:spLocks noGrp="1"/>
          </p:cNvSpPr>
          <p:nvPr>
            <p:ph type="ftr" sz="quarter" idx="11"/>
          </p:nvPr>
        </p:nvSpPr>
        <p:spPr/>
        <p:txBody>
          <a:bodyPr/>
          <a:lstStyle/>
          <a:p>
            <a:r>
              <a:rPr lang="en-US" dirty="0"/>
              <a:t>BPD - Allan Barsky</a:t>
            </a:r>
          </a:p>
        </p:txBody>
      </p:sp>
      <p:sp>
        <p:nvSpPr>
          <p:cNvPr id="6" name="Slide Number Placeholder 5"/>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1739161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97A14-C25D-A046-8AC1-BB761E936D89}" type="datetime1">
              <a:rPr lang="en-US" smtClean="0"/>
              <a:t>10/23/24</a:t>
            </a:fld>
            <a:endParaRPr lang="en-US" dirty="0"/>
          </a:p>
        </p:txBody>
      </p:sp>
      <p:sp>
        <p:nvSpPr>
          <p:cNvPr id="5" name="Footer Placeholder 4"/>
          <p:cNvSpPr>
            <a:spLocks noGrp="1"/>
          </p:cNvSpPr>
          <p:nvPr>
            <p:ph type="ftr" sz="quarter" idx="11"/>
          </p:nvPr>
        </p:nvSpPr>
        <p:spPr/>
        <p:txBody>
          <a:bodyPr/>
          <a:lstStyle/>
          <a:p>
            <a:r>
              <a:rPr lang="en-US" dirty="0"/>
              <a:t>BPD - Allan Barsky</a:t>
            </a:r>
          </a:p>
        </p:txBody>
      </p:sp>
      <p:sp>
        <p:nvSpPr>
          <p:cNvPr id="6" name="Slide Number Placeholder 5"/>
          <p:cNvSpPr>
            <a:spLocks noGrp="1"/>
          </p:cNvSpPr>
          <p:nvPr>
            <p:ph type="sldNum" sz="quarter" idx="12"/>
          </p:nvPr>
        </p:nvSpPr>
        <p:spPr/>
        <p:txBody>
          <a:bodyPr/>
          <a:lstStyle/>
          <a:p>
            <a:pPr>
              <a:defRPr/>
            </a:pPr>
            <a:fld id="{8002F571-3B5C-0C4A-A9D4-743AB46467B3}" type="slidenum">
              <a:rPr lang="en-US" smtClean="0"/>
              <a:pPr>
                <a:defRPr/>
              </a:pPr>
              <a:t>‹#›</a:t>
            </a:fld>
            <a:endParaRPr lang="en-US" dirty="0"/>
          </a:p>
        </p:txBody>
      </p:sp>
    </p:spTree>
    <p:extLst>
      <p:ext uri="{BB962C8B-B14F-4D97-AF65-F5344CB8AC3E}">
        <p14:creationId xmlns:p14="http://schemas.microsoft.com/office/powerpoint/2010/main" val="303464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Quiz">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5193" y="877049"/>
            <a:ext cx="11028060" cy="991507"/>
          </a:xfrm>
          <a:prstGeom prst="rect">
            <a:avLst/>
          </a:prstGeom>
        </p:spPr>
        <p:txBody>
          <a:bodyPr anchor="b"/>
          <a:lstStyle>
            <a:lvl1pPr algn="l">
              <a:defRPr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785193" y="2154803"/>
            <a:ext cx="11028059" cy="4277802"/>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custDataLst>
              <p:tags r:id="rId3"/>
            </p:custDataLst>
          </p:nvPr>
        </p:nvSpPr>
        <p:spPr/>
        <p:txBody>
          <a:bodyPr/>
          <a:lstStyle>
            <a:lvl1pPr>
              <a:defRPr/>
            </a:lvl1pPr>
          </a:lstStyle>
          <a:p>
            <a:fld id="{00000000-1234-1234-1234-123412341234}" type="slidenum">
              <a:rPr lang="en-US" smtClean="0"/>
              <a:pPr/>
              <a:t>‹#›</a:t>
            </a:fld>
            <a:endParaRPr lang="en-US" dirty="0"/>
          </a:p>
        </p:txBody>
      </p:sp>
      <p:sp>
        <p:nvSpPr>
          <p:cNvPr id="9" name="Text Placeholder 8">
            <a:extLst>
              <a:ext uri="{FF2B5EF4-FFF2-40B4-BE49-F238E27FC236}">
                <a16:creationId xmlns:a16="http://schemas.microsoft.com/office/drawing/2014/main" id="{B1A1A4EA-2D9F-303E-AA77-827C0D4B2A24}"/>
              </a:ext>
            </a:extLst>
          </p:cNvPr>
          <p:cNvSpPr>
            <a:spLocks noGrp="1"/>
          </p:cNvSpPr>
          <p:nvPr>
            <p:ph type="body" sz="quarter" idx="13" hasCustomPrompt="1"/>
          </p:nvPr>
        </p:nvSpPr>
        <p:spPr>
          <a:xfrm>
            <a:off x="11011302" y="125413"/>
            <a:ext cx="1026183" cy="461962"/>
          </a:xfrm>
          <a:prstGeom prst="rect">
            <a:avLst/>
          </a:prstGeom>
        </p:spPr>
        <p:txBody>
          <a:bodyPr anchor="b"/>
          <a:lstStyle>
            <a:lvl2pPr marL="0" algn="l">
              <a:spcBef>
                <a:spcPts val="0"/>
              </a:spcBef>
              <a:defRPr/>
            </a:lvl2pPr>
          </a:lstStyle>
          <a:p>
            <a:pPr lvl="1"/>
            <a:r>
              <a:rPr lang="en-US" dirty="0"/>
              <a:t>Q#</a:t>
            </a:r>
          </a:p>
        </p:txBody>
      </p:sp>
    </p:spTree>
    <p:extLst>
      <p:ext uri="{BB962C8B-B14F-4D97-AF65-F5344CB8AC3E}">
        <p14:creationId xmlns:p14="http://schemas.microsoft.com/office/powerpoint/2010/main" val="50912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64061"/>
            <a:ext cx="10515600" cy="911868"/>
          </a:xfrm>
          <a:prstGeom prst="rect">
            <a:avLst/>
          </a:prstGeom>
        </p:spPr>
        <p:txBody>
          <a:bodyPr/>
          <a:lstStyle>
            <a:lvl1pPr algn="l">
              <a:defRPr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2186610"/>
            <a:ext cx="5181600" cy="4352305"/>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6609"/>
            <a:ext cx="5181600" cy="4352305"/>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10667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Quiz">
    <p:spTree>
      <p:nvGrpSpPr>
        <p:cNvPr id="1" name=""/>
        <p:cNvGrpSpPr/>
        <p:nvPr/>
      </p:nvGrpSpPr>
      <p:grpSpPr>
        <a:xfrm>
          <a:off x="0" y="0"/>
          <a:ext cx="0" cy="0"/>
          <a:chOff x="0" y="0"/>
          <a:chExt cx="0" cy="0"/>
        </a:xfrm>
      </p:grpSpPr>
      <p:sp>
        <p:nvSpPr>
          <p:cNvPr id="2" name="Title 1"/>
          <p:cNvSpPr>
            <a:spLocks noGrp="1"/>
          </p:cNvSpPr>
          <p:nvPr>
            <p:ph type="title"/>
          </p:nvPr>
        </p:nvSpPr>
        <p:spPr>
          <a:xfrm>
            <a:off x="838200" y="964061"/>
            <a:ext cx="10515600" cy="911868"/>
          </a:xfrm>
          <a:prstGeom prst="rect">
            <a:avLst/>
          </a:prstGeom>
        </p:spPr>
        <p:txBody>
          <a:bodyPr/>
          <a:lstStyle>
            <a:lvl1pPr algn="l">
              <a:defRPr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2186610"/>
            <a:ext cx="5181600" cy="4352305"/>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6609"/>
            <a:ext cx="5181600" cy="4352305"/>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
        <p:nvSpPr>
          <p:cNvPr id="8" name="Text Placeholder 8">
            <a:extLst>
              <a:ext uri="{FF2B5EF4-FFF2-40B4-BE49-F238E27FC236}">
                <a16:creationId xmlns:a16="http://schemas.microsoft.com/office/drawing/2014/main" id="{79A16DBC-C446-9D23-DFED-815A26E4E0D5}"/>
              </a:ext>
            </a:extLst>
          </p:cNvPr>
          <p:cNvSpPr>
            <a:spLocks noGrp="1"/>
          </p:cNvSpPr>
          <p:nvPr>
            <p:ph type="body" sz="quarter" idx="13" hasCustomPrompt="1"/>
          </p:nvPr>
        </p:nvSpPr>
        <p:spPr>
          <a:xfrm>
            <a:off x="11011302" y="125413"/>
            <a:ext cx="1026183" cy="461962"/>
          </a:xfrm>
          <a:prstGeom prst="rect">
            <a:avLst/>
          </a:prstGeom>
        </p:spPr>
        <p:txBody>
          <a:bodyPr anchor="b"/>
          <a:lstStyle>
            <a:lvl2pPr marL="0" algn="l">
              <a:spcBef>
                <a:spcPts val="0"/>
              </a:spcBef>
              <a:defRPr/>
            </a:lvl2pPr>
          </a:lstStyle>
          <a:p>
            <a:pPr lvl="1"/>
            <a:r>
              <a:rPr lang="en-US" dirty="0"/>
              <a:t>Q#</a:t>
            </a:r>
          </a:p>
        </p:txBody>
      </p:sp>
    </p:spTree>
    <p:extLst>
      <p:ext uri="{BB962C8B-B14F-4D97-AF65-F5344CB8AC3E}">
        <p14:creationId xmlns:p14="http://schemas.microsoft.com/office/powerpoint/2010/main" val="117380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67563"/>
            <a:ext cx="10515600" cy="723126"/>
          </a:xfrm>
          <a:prstGeom prst="rect">
            <a:avLst/>
          </a:prstGeom>
        </p:spPr>
        <p:txBody>
          <a:bodyPr/>
          <a:lstStyle>
            <a:lvl1pPr algn="l">
              <a:defRPr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899726"/>
            <a:ext cx="5157787" cy="823912"/>
          </a:xfrm>
          <a:prstGeom prst="rect">
            <a:avLst/>
          </a:prstGeom>
        </p:spPr>
        <p:txBody>
          <a:bodyPr anchor="b"/>
          <a:lstStyle>
            <a:lvl1pPr marL="0" indent="0" algn="l">
              <a:buNone/>
              <a:defRPr sz="2400" b="1" i="0">
                <a:latin typeface="Arial" panose="020B0604020202020204" pitchFamily="34" charset="0"/>
                <a:ea typeface="Open Sans Semibold"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6611" y="2812869"/>
            <a:ext cx="5160964" cy="3605348"/>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914567"/>
            <a:ext cx="5183188" cy="823912"/>
          </a:xfrm>
          <a:prstGeom prst="rect">
            <a:avLst/>
          </a:prstGeom>
        </p:spPr>
        <p:txBody>
          <a:bodyPr anchor="b"/>
          <a:lstStyle>
            <a:lvl1pPr marL="0" indent="0" algn="l">
              <a:buNone/>
              <a:defRPr sz="2400" b="1" i="0">
                <a:latin typeface="Arial" panose="020B0604020202020204" pitchFamily="34" charset="0"/>
                <a:ea typeface="Open Sans Semibold"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812869"/>
            <a:ext cx="5183188" cy="3605348"/>
          </a:xfrm>
          <a:prstGeom prst="rect">
            <a:avLst/>
          </a:prstGeom>
        </p:spPr>
        <p:txBody>
          <a:bodyPr/>
          <a:lstStyle>
            <a:lvl1pPr marL="2286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b="0" i="0">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6988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2795" y="2237056"/>
            <a:ext cx="10006411" cy="2056596"/>
          </a:xfrm>
          <a:prstGeom prst="rect">
            <a:avLst/>
          </a:prstGeom>
        </p:spPr>
        <p:txBody>
          <a:bodyPr>
            <a:normAutofit/>
          </a:bodyPr>
          <a:lstStyle>
            <a:lvl1pPr algn="ctr">
              <a:defRPr sz="4800" b="0" i="0">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2617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5018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7560" y="987428"/>
            <a:ext cx="3932237" cy="2586088"/>
          </a:xfrm>
          <a:prstGeom prst="rect">
            <a:avLst/>
          </a:prstGeom>
        </p:spPr>
        <p:txBody>
          <a:bodyPr anchor="b"/>
          <a:lstStyle>
            <a:lvl1pPr algn="l">
              <a:defRPr sz="3200" b="1" i="0">
                <a:latin typeface="Arial" panose="020B0604020202020204" pitchFamily="34" charset="0"/>
                <a:ea typeface="Open Sans Semibold" panose="020B0606030504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a:prstGeom prst="rect">
            <a:avLst/>
          </a:prstGeom>
        </p:spPr>
        <p:txBody>
          <a:bodyPr/>
          <a:lstStyle>
            <a:lvl1pPr marL="228600" indent="-228600" algn="l">
              <a:buClr>
                <a:schemeClr val="accent4"/>
              </a:buClr>
              <a:buSzPct val="80000"/>
              <a:buFont typeface="Arial" panose="020B0604020202020204" pitchFamily="34" charset="0"/>
              <a:buChar char="•"/>
              <a:defRPr sz="3200" b="0" i="0">
                <a:latin typeface="Arial" panose="020B0604020202020204" pitchFamily="34" charset="0"/>
                <a:ea typeface="Open Sans" panose="020B0606030504020204" pitchFamily="34" charset="0"/>
                <a:cs typeface="Arial" panose="020B0604020202020204" pitchFamily="34" charset="0"/>
              </a:defRPr>
            </a:lvl1pPr>
            <a:lvl2pPr marL="685800" indent="-228600" algn="l">
              <a:buClr>
                <a:schemeClr val="accent4"/>
              </a:buClr>
              <a:buSzPct val="80000"/>
              <a:buFont typeface="Arial" panose="020B0604020202020204" pitchFamily="34" charset="0"/>
              <a:buChar char="•"/>
              <a:defRPr sz="2800" b="0" i="0">
                <a:latin typeface="Arial" panose="020B0604020202020204" pitchFamily="34" charset="0"/>
                <a:ea typeface="Open Sans" panose="020B0606030504020204" pitchFamily="34" charset="0"/>
                <a:cs typeface="Arial" panose="020B0604020202020204" pitchFamily="34" charset="0"/>
              </a:defRPr>
            </a:lvl2pPr>
            <a:lvl3pPr marL="1143000" indent="-228600" algn="l">
              <a:buClr>
                <a:schemeClr val="accent4"/>
              </a:buClr>
              <a:buSzPct val="80000"/>
              <a:buFont typeface="Arial" panose="020B0604020202020204" pitchFamily="34" charset="0"/>
              <a:buChar char="•"/>
              <a:defRPr sz="2400" b="0" i="0">
                <a:latin typeface="Arial" panose="020B0604020202020204" pitchFamily="34" charset="0"/>
                <a:ea typeface="Open Sans" panose="020B0606030504020204" pitchFamily="34" charset="0"/>
                <a:cs typeface="Arial" panose="020B0604020202020204" pitchFamily="34" charset="0"/>
              </a:defRPr>
            </a:lvl3pPr>
            <a:lvl4pPr marL="1600200" indent="-228600" algn="l">
              <a:buClr>
                <a:schemeClr val="accent4"/>
              </a:buClr>
              <a:buSzPct val="80000"/>
              <a:buFont typeface="Arial" panose="020B0604020202020204" pitchFamily="34" charset="0"/>
              <a:buChar char="•"/>
              <a:defRPr sz="2000" b="0" i="0">
                <a:latin typeface="Arial" panose="020B0604020202020204" pitchFamily="34" charset="0"/>
                <a:ea typeface="Open Sans" panose="020B0606030504020204" pitchFamily="34" charset="0"/>
                <a:cs typeface="Arial" panose="020B0604020202020204" pitchFamily="34" charset="0"/>
              </a:defRPr>
            </a:lvl4pPr>
            <a:lvl5pPr marL="2057400" indent="-228600" algn="l">
              <a:buClr>
                <a:schemeClr val="accent4"/>
              </a:buClr>
              <a:buSzPct val="80000"/>
              <a:buFont typeface="Arial" panose="020B0604020202020204" pitchFamily="34" charset="0"/>
              <a:buChar char="•"/>
              <a:defRPr sz="2000" b="0" i="0">
                <a:latin typeface="Arial" panose="020B0604020202020204" pitchFamily="34" charset="0"/>
                <a:ea typeface="Open Sans" panose="020B0606030504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07560" y="3720662"/>
            <a:ext cx="3932237" cy="2148326"/>
          </a:xfrm>
          <a:prstGeom prst="rect">
            <a:avLst/>
          </a:prstGeom>
        </p:spPr>
        <p:txBody>
          <a:bodyPr/>
          <a:lstStyle>
            <a:lvl1pPr marL="0" indent="0" algn="l">
              <a:buNone/>
              <a:defRPr sz="1600" b="0" i="0">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883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ags" Target="../tags/tag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custDataLst>
              <p:tags r:id="rId12"/>
            </p:custDataLst>
          </p:nvPr>
        </p:nvSpPr>
        <p:spPr>
          <a:xfrm>
            <a:off x="334397" y="6538915"/>
            <a:ext cx="465345"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27266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r" rtl="0" eaLnBrk="1" fontAlgn="base" hangingPunct="1">
        <a:lnSpc>
          <a:spcPct val="90000"/>
        </a:lnSpc>
        <a:spcBef>
          <a:spcPct val="0"/>
        </a:spcBef>
        <a:spcAft>
          <a:spcPct val="0"/>
        </a:spcAft>
        <a:defRPr sz="4400" b="0" i="0" u="none"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2pPr>
      <a:lvl3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3pPr>
      <a:lvl4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4pPr>
      <a:lvl5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5pPr>
      <a:lvl6pPr marL="4572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6pPr>
      <a:lvl7pPr marL="9144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7pPr>
      <a:lvl8pPr marL="13716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8pPr>
      <a:lvl9pPr marL="18288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9pPr>
    </p:titleStyle>
    <p:bodyStyle>
      <a:lvl1pPr algn="r" rtl="0" eaLnBrk="1" fontAlgn="base" hangingPunct="1">
        <a:lnSpc>
          <a:spcPct val="90000"/>
        </a:lnSpc>
        <a:spcBef>
          <a:spcPts val="1000"/>
        </a:spcBef>
        <a:spcAft>
          <a:spcPct val="0"/>
        </a:spcAft>
        <a:defRPr sz="2800"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1pPr>
      <a:lvl2pPr marL="457200" algn="r" rtl="0" eaLnBrk="1" fontAlgn="base" hangingPunct="1">
        <a:lnSpc>
          <a:spcPct val="90000"/>
        </a:lnSpc>
        <a:spcBef>
          <a:spcPts val="500"/>
        </a:spcBef>
        <a:spcAft>
          <a:spcPct val="0"/>
        </a:spcAft>
        <a:defRPr sz="2400"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2pPr>
      <a:lvl3pPr marL="914400" algn="r" rtl="0" eaLnBrk="1" fontAlgn="base" hangingPunct="1">
        <a:lnSpc>
          <a:spcPct val="90000"/>
        </a:lnSpc>
        <a:spcBef>
          <a:spcPts val="500"/>
        </a:spcBef>
        <a:spcAft>
          <a:spcPct val="0"/>
        </a:spcAft>
        <a:defRPr sz="2000"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3pPr>
      <a:lvl4pPr marL="1371600" algn="r" rtl="0" eaLnBrk="1" fontAlgn="base" hangingPunct="1">
        <a:lnSpc>
          <a:spcPct val="90000"/>
        </a:lnSpc>
        <a:spcBef>
          <a:spcPts val="500"/>
        </a:spcBef>
        <a:spcAft>
          <a:spcPct val="0"/>
        </a:spcAft>
        <a:defRPr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4pPr>
      <a:lvl5pPr marL="1828800" algn="r" rtl="0" eaLnBrk="1" fontAlgn="base" hangingPunct="1">
        <a:lnSpc>
          <a:spcPct val="90000"/>
        </a:lnSpc>
        <a:spcBef>
          <a:spcPts val="500"/>
        </a:spcBef>
        <a:spcAft>
          <a:spcPct val="0"/>
        </a:spcAft>
        <a:defRPr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l="-17000" r="-17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custDataLst>
              <p:tags r:id="rId5"/>
            </p:custDataLst>
          </p:nvPr>
        </p:nvSpPr>
        <p:spPr>
          <a:xfrm>
            <a:off x="309154" y="6532632"/>
            <a:ext cx="465345" cy="36512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002F571-3B5C-0C4A-A9D4-743AB46467B3}" type="slidenum">
              <a:rPr lang="en-US" smtClean="0"/>
              <a:pPr>
                <a:defRPr/>
              </a:pPr>
              <a:t>‹#›</a:t>
            </a:fld>
            <a:endParaRPr lang="en-US" dirty="0"/>
          </a:p>
        </p:txBody>
      </p:sp>
      <p:sp>
        <p:nvSpPr>
          <p:cNvPr id="2" name="Rectangle 1" descr="This course may not be copied, reproduced, published, displayed, broadcast, reduced to any electronic medium or machine-readable form, or otherwise used or distributed in any form without the prior written consent of continued.com LLC. © 2023 Continued®">
            <a:extLst>
              <a:ext uri="{FF2B5EF4-FFF2-40B4-BE49-F238E27FC236}">
                <a16:creationId xmlns:a16="http://schemas.microsoft.com/office/drawing/2014/main" id="{3BF94D5A-8024-817D-F60F-142E99D5E3FE}"/>
              </a:ext>
            </a:extLst>
          </p:cNvPr>
          <p:cNvSpPr/>
          <p:nvPr/>
        </p:nvSpPr>
        <p:spPr>
          <a:xfrm>
            <a:off x="1386038" y="6689559"/>
            <a:ext cx="64169" cy="57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545695"/>
      </p:ext>
    </p:extLst>
  </p:cSld>
  <p:clrMap bg1="lt1" tx1="dk1" bg2="lt2" tx2="dk2" accent1="accent1" accent2="accent2" accent3="accent3" accent4="accent4" accent5="accent5" accent6="accent6" hlink="hlink" folHlink="folHlink"/>
  <p:sldLayoutIdLst>
    <p:sldLayoutId id="2147483672" r:id="rId1"/>
    <p:sldLayoutId id="2147483685" r:id="rId2"/>
    <p:sldLayoutId id="2147483686" r:id="rId3"/>
  </p:sldLayoutIdLst>
  <p:hf hdr="0"/>
  <p:txStyles>
    <p:titleStyle>
      <a:lvl1pPr algn="r" rtl="0" eaLnBrk="1" fontAlgn="base" hangingPunct="1">
        <a:lnSpc>
          <a:spcPct val="90000"/>
        </a:lnSpc>
        <a:spcBef>
          <a:spcPct val="0"/>
        </a:spcBef>
        <a:spcAft>
          <a:spcPct val="0"/>
        </a:spcAft>
        <a:defRPr sz="4400" b="0" i="0" u="none"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2pPr>
      <a:lvl3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3pPr>
      <a:lvl4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4pPr>
      <a:lvl5pPr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5pPr>
      <a:lvl6pPr marL="4572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6pPr>
      <a:lvl7pPr marL="9144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7pPr>
      <a:lvl8pPr marL="13716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8pPr>
      <a:lvl9pPr marL="1828800" algn="r" rtl="0" eaLnBrk="1" fontAlgn="base" hangingPunct="1">
        <a:lnSpc>
          <a:spcPct val="90000"/>
        </a:lnSpc>
        <a:spcBef>
          <a:spcPct val="0"/>
        </a:spcBef>
        <a:spcAft>
          <a:spcPct val="0"/>
        </a:spcAft>
        <a:defRPr sz="4400">
          <a:solidFill>
            <a:schemeClr val="tx1"/>
          </a:solidFill>
          <a:latin typeface="Helvetica Neue Light" charset="0"/>
          <a:ea typeface="Helvetica Neue Light" charset="0"/>
          <a:cs typeface="Helvetica Neue Light" charset="0"/>
        </a:defRPr>
      </a:lvl9pPr>
    </p:titleStyle>
    <p:bodyStyle>
      <a:lvl1pPr algn="r" rtl="0" eaLnBrk="1" fontAlgn="base" hangingPunct="1">
        <a:lnSpc>
          <a:spcPct val="90000"/>
        </a:lnSpc>
        <a:spcBef>
          <a:spcPts val="1000"/>
        </a:spcBef>
        <a:spcAft>
          <a:spcPct val="0"/>
        </a:spcAft>
        <a:defRPr sz="2800"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1pPr>
      <a:lvl2pPr marL="457200" algn="r" rtl="0" eaLnBrk="1" fontAlgn="base" hangingPunct="1">
        <a:lnSpc>
          <a:spcPct val="90000"/>
        </a:lnSpc>
        <a:spcBef>
          <a:spcPts val="500"/>
        </a:spcBef>
        <a:spcAft>
          <a:spcPct val="0"/>
        </a:spcAft>
        <a:defRPr sz="2400"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2pPr>
      <a:lvl3pPr marL="914400" algn="r" rtl="0" eaLnBrk="1" fontAlgn="base" hangingPunct="1">
        <a:lnSpc>
          <a:spcPct val="90000"/>
        </a:lnSpc>
        <a:spcBef>
          <a:spcPts val="500"/>
        </a:spcBef>
        <a:spcAft>
          <a:spcPct val="0"/>
        </a:spcAft>
        <a:defRPr sz="2000"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3pPr>
      <a:lvl4pPr marL="1371600" algn="r" rtl="0" eaLnBrk="1" fontAlgn="base" hangingPunct="1">
        <a:lnSpc>
          <a:spcPct val="90000"/>
        </a:lnSpc>
        <a:spcBef>
          <a:spcPts val="500"/>
        </a:spcBef>
        <a:spcAft>
          <a:spcPct val="0"/>
        </a:spcAft>
        <a:defRPr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4pPr>
      <a:lvl5pPr marL="1828800" algn="r" rtl="0" eaLnBrk="1" fontAlgn="base" hangingPunct="1">
        <a:lnSpc>
          <a:spcPct val="90000"/>
        </a:lnSpc>
        <a:spcBef>
          <a:spcPts val="500"/>
        </a:spcBef>
        <a:spcAft>
          <a:spcPct val="0"/>
        </a:spcAft>
        <a:defRPr kern="1200">
          <a:solidFill>
            <a:schemeClr val="tx1">
              <a:lumMod val="50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8E4FC-BEBA-974C-88ED-538EC6BDAF4B}" type="datetime1">
              <a:rPr lang="en-US" smtClean="0"/>
              <a:t>10/23/24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BPD - Allan Barsky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787252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arsky.or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26.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hyperlink" Target="https://doi.org/10.1080/26410397.2022.2141972" TargetMode="External"/><Relationship Id="rId3" Type="http://schemas.openxmlformats.org/officeDocument/2006/relationships/hyperlink" Target="https://www.apa.org/monitor/2022/09/news-facts-abortion-mental-health" TargetMode="External"/><Relationship Id="rId7" Type="http://schemas.openxmlformats.org/officeDocument/2006/relationships/hyperlink" Target="https://www.youtube.com/watch?v=ibMG4rUb3ZI"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hyperlink" Target="https://www.socialworker.com/feature-articles/ethics-articles/abortion-care-social-work-after-dobbs" TargetMode="External"/><Relationship Id="rId5" Type="http://schemas.openxmlformats.org/officeDocument/2006/relationships/hyperlink" Target="https://doi.org/10.1016/j.contraception.2023.109949" TargetMode="External"/><Relationship Id="rId4" Type="http://schemas.openxmlformats.org/officeDocument/2006/relationships/hyperlink" Target="https://www.apa.org/monitor/2023/06/abortion-bans-harm-people-of-color" TargetMode="External"/><Relationship Id="rId9" Type="http://schemas.openxmlformats.org/officeDocument/2006/relationships/hyperlink" Target="https://www.newyorker.com/news/q-and-a/ethical-health-care-after-roe"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socialworkers.org/News/Social-Work-Advocates/August-September-2022-Issue/Privacy-Rights-May-Prove-Vital-Since-Court-Overturned-Abortion-Law" TargetMode="External"/><Relationship Id="rId13" Type="http://schemas.openxmlformats.org/officeDocument/2006/relationships/hyperlink" Target="https://www.socialworkers.org/Advocacy/Policy-Issues/Reproductive-Rights-Are-Human-Rights" TargetMode="External"/><Relationship Id="rId3" Type="http://schemas.openxmlformats.org/officeDocument/2006/relationships/hyperlink" Target="https://www.supremecourt.gov/opinions/21pdf/19-1392_6j37.pdf" TargetMode="External"/><Relationship Id="rId7" Type="http://schemas.openxmlformats.org/officeDocument/2006/relationships/hyperlink" Target="https://www.guttmacher.org/2022/10/100-days-post-roe-least-66-clinics-across-15-us-states-have-stopped-offering-abortion-care" TargetMode="External"/><Relationship Id="rId12" Type="http://schemas.openxmlformats.org/officeDocument/2006/relationships/hyperlink" Target="https://www.socialworkers.org/About/Ethics/Code-of-Ethics/Code-of-Ethics-English"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doi.org/10.1080/08841233.2024.2374251" TargetMode="External"/><Relationship Id="rId11" Type="http://schemas.openxmlformats.org/officeDocument/2006/relationships/hyperlink" Target="https://www.prochoiceamerica.org/report/reproductive-freedom-conversation-guide-v3" TargetMode="External"/><Relationship Id="rId5" Type="http://schemas.openxmlformats.org/officeDocument/2006/relationships/hyperlink" Target="https://www.guttmacher.org/state-policy/explore/overview-abortion-law" TargetMode="External"/><Relationship Id="rId10" Type="http://schemas.openxmlformats.org/officeDocument/2006/relationships/hyperlink" Target="https://www.guttmacher.org/2022/12/state-policy-trends-2022-devastating-year-us-supreme-courts-decision-overturn-roe-leads" TargetMode="External"/><Relationship Id="rId4" Type="http://schemas.openxmlformats.org/officeDocument/2006/relationships/hyperlink" Target="https://www.socialworktoday.com/issues/2024/winter/#27" TargetMode="External"/><Relationship Id="rId9" Type="http://schemas.openxmlformats.org/officeDocument/2006/relationships/hyperlink" Target="https://doi.org/10.1080/08841233.2024.2374248"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reproductiverights.gov/" TargetMode="External"/><Relationship Id="rId3" Type="http://schemas.openxmlformats.org/officeDocument/2006/relationships/hyperlink" Target="https://abortionfunds.org/funds" TargetMode="External"/><Relationship Id="rId7" Type="http://schemas.openxmlformats.org/officeDocument/2006/relationships/hyperlink" Target="https://doi.org/10.1001/jama.2022.18453" TargetMode="External"/><Relationship Id="rId12" Type="http://schemas.openxmlformats.org/officeDocument/2006/relationships/hyperlink" Target="https://reproductiverights.org/wp-content/uploads/2024/09/ND-RRWC-v-Wrigley-SJ.pdf"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hyperlink" Target="https://doi.org/10.1093/sw/swad004" TargetMode="External"/><Relationship Id="rId11" Type="http://schemas.openxmlformats.org/officeDocument/2006/relationships/hyperlink" Target="https://doi.org/10.1097/MOP.0000000000001218" TargetMode="External"/><Relationship Id="rId5" Type="http://schemas.openxmlformats.org/officeDocument/2006/relationships/hyperlink" Target="https://www.plannedparenthood.org/" TargetMode="External"/><Relationship Id="rId10" Type="http://schemas.openxmlformats.org/officeDocument/2006/relationships/hyperlink" Target="https://statusofwomendata.org/explore-the-data/reproductive-rights" TargetMode="External"/><Relationship Id="rId4" Type="http://schemas.openxmlformats.org/officeDocument/2006/relationships/hyperlink" Target="https://www.pewresearch.org/religion/2022/05/06/social-and-moral-considerations-on-abortion" TargetMode="External"/><Relationship Id="rId9" Type="http://schemas.openxmlformats.org/officeDocument/2006/relationships/hyperlink" Target="https://www.oyez.org/cases/1971/70-1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portal-api.alappeals.gov/courts/68f021c4-6a44-4735-9a76-5360b2e8af13/cms/case/343D203A-B13D-463A-8176-C46E3AE4F695/docketentrydocuments/E3D95592-3CBE-4384-AFA6-063D4595AA1D"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Google Shape;95;p2"/>
          <p:cNvSpPr txBox="1">
            <a:spLocks noGrp="1"/>
          </p:cNvSpPr>
          <p:nvPr>
            <p:ph type="ctrTitle"/>
          </p:nvPr>
        </p:nvSpPr>
        <p:spPr>
          <a:xfrm>
            <a:off x="455520" y="1465006"/>
            <a:ext cx="10053763" cy="2257563"/>
          </a:xfrm>
        </p:spPr>
        <p:txBody>
          <a:bodyPr spcFirstLastPara="1" vert="horz" lIns="91425" tIns="45700" rIns="91425" bIns="45700" rtlCol="0" anchor="b" anchorCtr="0">
            <a:normAutofit/>
          </a:bodyPr>
          <a:lstStyle/>
          <a:p>
            <a:pPr>
              <a:spcBef>
                <a:spcPts val="400"/>
              </a:spcBef>
              <a:buSzPts val="2560"/>
            </a:pPr>
            <a:r>
              <a:rPr lang="en-US" sz="3600" kern="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Ethical Issues in Abortion Care:</a:t>
            </a:r>
            <a:br>
              <a:rPr lang="en-US" sz="3600" kern="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n-US" sz="3600" kern="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When Legal Restrictions Conflict with</a:t>
            </a:r>
            <a:br>
              <a:rPr lang="en-US" sz="3600" kern="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n-US" sz="3600" kern="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Ethical Obligations</a:t>
            </a:r>
            <a:r>
              <a:rPr lang="en-US" sz="3600" dirty="0">
                <a:solidFill>
                  <a:schemeClr val="bg1"/>
                </a:solidFill>
                <a:effectLst/>
                <a:latin typeface="Arial" panose="020B0604020202020204" pitchFamily="34" charset="0"/>
                <a:cs typeface="Arial" panose="020B0604020202020204" pitchFamily="34" charset="0"/>
              </a:rPr>
              <a:t> </a:t>
            </a:r>
            <a:endParaRPr lang="en-US" sz="3600" b="1" dirty="0">
              <a:solidFill>
                <a:schemeClr val="bg1"/>
              </a:solidFill>
              <a:latin typeface="Arial" panose="020B0604020202020204" pitchFamily="34" charset="0"/>
              <a:ea typeface="Roboto"/>
              <a:cs typeface="Arial" panose="020B0604020202020204" pitchFamily="34" charset="0"/>
              <a:sym typeface="Roboto"/>
            </a:endParaRPr>
          </a:p>
        </p:txBody>
      </p:sp>
      <p:sp>
        <p:nvSpPr>
          <p:cNvPr id="97" name="Google Shape;97;p2"/>
          <p:cNvSpPr txBox="1">
            <a:spLocks noGrp="1"/>
          </p:cNvSpPr>
          <p:nvPr>
            <p:ph type="subTitle" idx="1"/>
          </p:nvPr>
        </p:nvSpPr>
        <p:spPr>
          <a:xfrm>
            <a:off x="1714484" y="4604808"/>
            <a:ext cx="8564092" cy="1931937"/>
          </a:xfrm>
        </p:spPr>
        <p:txBody>
          <a:bodyPr spcFirstLastPara="1" vert="horz" lIns="91425" tIns="45700" rIns="91425" bIns="45700" rtlCol="0" anchor="ctr" anchorCtr="0">
            <a:normAutofit fontScale="92500" lnSpcReduction="20000"/>
          </a:bodyPr>
          <a:lstStyle/>
          <a:p>
            <a:pPr>
              <a:spcBef>
                <a:spcPts val="400"/>
              </a:spcBef>
              <a:buSzPts val="2560"/>
            </a:pPr>
            <a:r>
              <a:rPr lang="en-US" sz="2000" dirty="0">
                <a:latin typeface="Arial" panose="020B0604020202020204" pitchFamily="34" charset="0"/>
                <a:cs typeface="Arial" panose="020B0604020202020204" pitchFamily="34" charset="0"/>
              </a:rPr>
              <a:t>David Simpson, PhD, LCSW and Allan Barsky, JD, MSW, PhD</a:t>
            </a:r>
          </a:p>
          <a:p>
            <a:pPr>
              <a:buSzPts val="1600"/>
            </a:pPr>
            <a:r>
              <a:rPr lang="en-US" sz="2000" dirty="0">
                <a:latin typeface="Arial" panose="020B0604020202020204" pitchFamily="34" charset="0"/>
                <a:cs typeface="Arial" panose="020B0604020202020204" pitchFamily="34" charset="0"/>
              </a:rPr>
              <a:t>Phyllis and Harvey Sandler School of Social Work</a:t>
            </a:r>
          </a:p>
          <a:p>
            <a:pPr>
              <a:buSzPts val="1600"/>
            </a:pPr>
            <a:r>
              <a:rPr lang="en-US" sz="2000" dirty="0">
                <a:latin typeface="Arial" panose="020B0604020202020204" pitchFamily="34" charset="0"/>
                <a:cs typeface="Arial" panose="020B0604020202020204" pitchFamily="34" charset="0"/>
              </a:rPr>
              <a:t>Florida Atlantic University, Boca Raton, FL</a:t>
            </a:r>
          </a:p>
          <a:p>
            <a:pPr>
              <a:buSzPts val="1600"/>
            </a:pPr>
            <a:r>
              <a:rPr lang="en-US" sz="2000" dirty="0">
                <a:latin typeface="Arial" panose="020B0604020202020204" pitchFamily="34" charset="0"/>
                <a:cs typeface="Arial" panose="020B0604020202020204" pitchFamily="34" charset="0"/>
                <a:hlinkClick r:id="rId3"/>
              </a:rPr>
              <a:t>https://barsky.org</a:t>
            </a:r>
            <a:r>
              <a:rPr lang="en-US" sz="2000" dirty="0">
                <a:latin typeface="Arial" panose="020B0604020202020204" pitchFamily="34" charset="0"/>
                <a:cs typeface="Arial" panose="020B0604020202020204" pitchFamily="34" charset="0"/>
              </a:rPr>
              <a:t> </a:t>
            </a:r>
          </a:p>
          <a:p>
            <a:pPr>
              <a:buSzPts val="1600"/>
            </a:pPr>
            <a:r>
              <a:rPr lang="en-US" sz="2000" dirty="0">
                <a:latin typeface="Arial" panose="020B0604020202020204" pitchFamily="34" charset="0"/>
                <a:cs typeface="Arial" panose="020B0604020202020204" pitchFamily="34" charset="0"/>
              </a:rPr>
              <a:t>Council on Social Work Education, APM. Oct. 25, 2024. 10:30 to 11:30 AM CT</a:t>
            </a:r>
          </a:p>
          <a:p>
            <a:pPr lvl="0" algn="l"/>
            <a:r>
              <a:rPr lang="en-US" sz="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B5FE520-39D3-92A9-958E-DB8250C55946}"/>
              </a:ext>
            </a:extLst>
          </p:cNvPr>
          <p:cNvPicPr>
            <a:picLocks noChangeAspect="1"/>
          </p:cNvPicPr>
          <p:nvPr/>
        </p:nvPicPr>
        <p:blipFill>
          <a:blip r:embed="rId4"/>
          <a:stretch>
            <a:fillRect/>
          </a:stretch>
        </p:blipFill>
        <p:spPr>
          <a:xfrm>
            <a:off x="9838943" y="254000"/>
            <a:ext cx="2103093" cy="2103093"/>
          </a:xfrm>
          <a:prstGeom prst="rect">
            <a:avLst/>
          </a:prstGeom>
        </p:spPr>
      </p:pic>
      <p:pic>
        <p:nvPicPr>
          <p:cNvPr id="1026" name="Picture 2" descr="CSWE Accreditation: UNE's Online Master of Social Work ...">
            <a:extLst>
              <a:ext uri="{FF2B5EF4-FFF2-40B4-BE49-F238E27FC236}">
                <a16:creationId xmlns:a16="http://schemas.microsoft.com/office/drawing/2014/main" id="{BCF749E6-FE1C-D566-6B94-923700ED8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0" y="4473437"/>
            <a:ext cx="1659203" cy="1561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orida Atlantic University word mark and logo">
            <a:extLst>
              <a:ext uri="{FF2B5EF4-FFF2-40B4-BE49-F238E27FC236}">
                <a16:creationId xmlns:a16="http://schemas.microsoft.com/office/drawing/2014/main" id="{D7E22DBD-02B9-7AEA-E483-B7713C2CDB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8575" y="4590016"/>
            <a:ext cx="1663461" cy="1232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520D5-C3B5-E4D6-4B3F-A441E5E32BE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Constitutionality: Injunction</a:t>
            </a:r>
          </a:p>
        </p:txBody>
      </p:sp>
      <p:sp>
        <p:nvSpPr>
          <p:cNvPr id="5" name="Footer Placeholder 4">
            <a:extLst>
              <a:ext uri="{FF2B5EF4-FFF2-40B4-BE49-F238E27FC236}">
                <a16:creationId xmlns:a16="http://schemas.microsoft.com/office/drawing/2014/main" id="{EB070D58-C2A3-A2AE-BB0D-7F7DD1A38FA5}"/>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a:solidFill>
                  <a:srgbClr val="FFFFFF"/>
                </a:solidFill>
              </a:rPr>
              <a:t>BPD - Allan Barsky</a:t>
            </a:r>
          </a:p>
        </p:txBody>
      </p:sp>
      <p:sp>
        <p:nvSpPr>
          <p:cNvPr id="3" name="Content Placeholder 2">
            <a:extLst>
              <a:ext uri="{FF2B5EF4-FFF2-40B4-BE49-F238E27FC236}">
                <a16:creationId xmlns:a16="http://schemas.microsoft.com/office/drawing/2014/main" id="{03C1946E-9EB1-061B-D616-1CAA6377D356}"/>
              </a:ext>
            </a:extLst>
          </p:cNvPr>
          <p:cNvSpPr>
            <a:spLocks noGrp="1"/>
          </p:cNvSpPr>
          <p:nvPr>
            <p:ph idx="1"/>
          </p:nvPr>
        </p:nvSpPr>
        <p:spPr>
          <a:xfrm>
            <a:off x="459350" y="1885279"/>
            <a:ext cx="11427849" cy="4570152"/>
          </a:xfrm>
        </p:spPr>
        <p:txBody>
          <a:bodyPr anchor="ctr">
            <a:normAutofit/>
          </a:bodyPr>
          <a:lstStyle/>
          <a:p>
            <a:pPr marL="0" indent="0">
              <a:buNone/>
            </a:pPr>
            <a:r>
              <a:rPr lang="en-US" sz="2400" b="0" i="1" dirty="0">
                <a:effectLst/>
              </a:rPr>
              <a:t>Wrigley v. </a:t>
            </a:r>
            <a:r>
              <a:rPr lang="en-US" sz="2400" b="0" i="1" dirty="0" err="1">
                <a:effectLst/>
              </a:rPr>
              <a:t>Romanick</a:t>
            </a:r>
            <a:r>
              <a:rPr lang="en-US" sz="2400" i="1" dirty="0"/>
              <a:t> </a:t>
            </a:r>
            <a:r>
              <a:rPr lang="en-US" sz="2400" dirty="0"/>
              <a:t>(2024, North Dakota SC)</a:t>
            </a:r>
          </a:p>
          <a:p>
            <a:pPr marL="0" indent="0">
              <a:buNone/>
            </a:pPr>
            <a:r>
              <a:rPr lang="en-US" sz="2400" dirty="0"/>
              <a:t>Ruled that the 6-week abortion ban violated state constitution provisions:</a:t>
            </a:r>
          </a:p>
          <a:p>
            <a:r>
              <a:rPr lang="en-US" sz="2400" dirty="0"/>
              <a:t> “life, liberty, safety, and happiness” – includes fundamental right to determine one’s own medical care, including abortion</a:t>
            </a:r>
          </a:p>
          <a:p>
            <a:r>
              <a:rPr lang="en-US" sz="2400" dirty="0"/>
              <a:t>due process – vague language re “</a:t>
            </a:r>
            <a:r>
              <a:rPr lang="en-US" sz="2400" i="1" dirty="0"/>
              <a:t>reasonable medical judgment</a:t>
            </a:r>
            <a:r>
              <a:rPr lang="en-US" sz="2400" dirty="0"/>
              <a:t>” exception where abortion “was intended to prevent death or a serious health risk” or if there was “gross sexual imposition, sexual abuse of a ward, or incest” </a:t>
            </a:r>
          </a:p>
          <a:p>
            <a:pPr marL="0" indent="0">
              <a:buNone/>
            </a:pPr>
            <a:r>
              <a:rPr lang="en-US" sz="2400" dirty="0"/>
              <a:t>Found the state has no “compelling interest in forcing a woman to carry a pregnancy to term”</a:t>
            </a:r>
          </a:p>
          <a:p>
            <a:pPr marL="0" indent="0">
              <a:buNone/>
            </a:pPr>
            <a:r>
              <a:rPr lang="en-US" sz="2400" dirty="0"/>
              <a:t>Case under appeal</a:t>
            </a:r>
          </a:p>
          <a:p>
            <a:endParaRPr lang="en-US" sz="2000" dirty="0"/>
          </a:p>
        </p:txBody>
      </p:sp>
      <p:sp>
        <p:nvSpPr>
          <p:cNvPr id="4" name="Date Placeholder 3">
            <a:extLst>
              <a:ext uri="{FF2B5EF4-FFF2-40B4-BE49-F238E27FC236}">
                <a16:creationId xmlns:a16="http://schemas.microsoft.com/office/drawing/2014/main" id="{01CA27B4-0DA6-3F69-D6D9-9887715708CD}"/>
              </a:ext>
            </a:extLst>
          </p:cNvPr>
          <p:cNvSpPr>
            <a:spLocks noGrp="1"/>
          </p:cNvSpPr>
          <p:nvPr>
            <p:ph type="dt" sz="half" idx="10"/>
          </p:nvPr>
        </p:nvSpPr>
        <p:spPr>
          <a:xfrm>
            <a:off x="8970264" y="6455431"/>
            <a:ext cx="2743200" cy="365125"/>
          </a:xfrm>
        </p:spPr>
        <p:txBody>
          <a:bodyPr>
            <a:normAutofit/>
          </a:bodyPr>
          <a:lstStyle/>
          <a:p>
            <a:pPr algn="r">
              <a:spcAft>
                <a:spcPts val="600"/>
              </a:spcAft>
            </a:pPr>
            <a:fld id="{5E3491ED-DA7A-2240-A2F8-05C5360CFA9E}" type="datetime1">
              <a:rPr lang="en-US" sz="1100">
                <a:solidFill>
                  <a:schemeClr val="tx1">
                    <a:lumMod val="50000"/>
                    <a:lumOff val="50000"/>
                  </a:schemeClr>
                </a:solidFill>
              </a:rPr>
              <a:pPr algn="r">
                <a:spcAft>
                  <a:spcPts val="600"/>
                </a:spcAft>
              </a:pPr>
              <a:t>10/23/24</a:t>
            </a:fld>
            <a:endParaRPr lang="en-US" sz="110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1881190E-E481-E735-B53B-A98C59C4ABC0}"/>
              </a:ext>
            </a:extLst>
          </p:cNvPr>
          <p:cNvSpPr>
            <a:spLocks noGrp="1"/>
          </p:cNvSpPr>
          <p:nvPr>
            <p:ph type="sldNum" sz="quarter" idx="12"/>
          </p:nvPr>
        </p:nvSpPr>
        <p:spPr>
          <a:xfrm>
            <a:off x="11704320" y="6455431"/>
            <a:ext cx="445913" cy="365125"/>
          </a:xfrm>
        </p:spPr>
        <p:txBody>
          <a:bodyPr>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5742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8"/>
        <p:cNvGrpSpPr/>
        <p:nvPr/>
      </p:nvGrpSpPr>
      <p:grpSpPr>
        <a:xfrm>
          <a:off x="0" y="0"/>
          <a:ext cx="0" cy="0"/>
          <a:chOff x="0" y="0"/>
          <a:chExt cx="0" cy="0"/>
        </a:xfrm>
      </p:grpSpPr>
      <p:sp useBgFill="1">
        <p:nvSpPr>
          <p:cNvPr id="267" name="Rectangle 26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9" name="Rectangle 26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Freeform: Shape 27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9" name="Rectangle 27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Google Shape;259;p14"/>
          <p:cNvSpPr txBox="1">
            <a:spLocks noGrp="1"/>
          </p:cNvSpPr>
          <p:nvPr>
            <p:ph type="title"/>
          </p:nvPr>
        </p:nvSpPr>
        <p:spPr>
          <a:xfrm>
            <a:off x="466722" y="586855"/>
            <a:ext cx="3201366" cy="3387497"/>
          </a:xfrm>
          <a:prstGeom prst="rect">
            <a:avLst/>
          </a:prstGeom>
        </p:spPr>
        <p:txBody>
          <a:bodyPr spcFirstLastPara="1" vert="horz" lIns="91425" tIns="45700" rIns="91425" bIns="45700" rtlCol="0" anchor="b" anchorCtr="0">
            <a:normAutofit/>
          </a:bodyPr>
          <a:lstStyle/>
          <a:p>
            <a:pPr algn="r">
              <a:spcBef>
                <a:spcPts val="0"/>
              </a:spcBef>
            </a:pPr>
            <a:r>
              <a:rPr lang="en-US" sz="4000">
                <a:solidFill>
                  <a:srgbClr val="FFFFFF"/>
                </a:solidFill>
              </a:rPr>
              <a:t>Context: Health &amp; Social Disparities</a:t>
            </a:r>
          </a:p>
        </p:txBody>
      </p:sp>
      <p:sp>
        <p:nvSpPr>
          <p:cNvPr id="3" name="Footer Placeholder 2">
            <a:extLst>
              <a:ext uri="{FF2B5EF4-FFF2-40B4-BE49-F238E27FC236}">
                <a16:creationId xmlns:a16="http://schemas.microsoft.com/office/drawing/2014/main" id="{BD7DF1F0-9E6F-6E95-727A-B2380C9491A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BPD - Allan Barsky</a:t>
            </a:r>
          </a:p>
        </p:txBody>
      </p:sp>
      <p:sp>
        <p:nvSpPr>
          <p:cNvPr id="260" name="Google Shape;260;p14"/>
          <p:cNvSpPr txBox="1">
            <a:spLocks noGrp="1"/>
          </p:cNvSpPr>
          <p:nvPr>
            <p:ph idx="1"/>
          </p:nvPr>
        </p:nvSpPr>
        <p:spPr>
          <a:xfrm>
            <a:off x="4810259" y="649480"/>
            <a:ext cx="6555347" cy="5546047"/>
          </a:xfrm>
          <a:prstGeom prst="rect">
            <a:avLst/>
          </a:prstGeom>
        </p:spPr>
        <p:txBody>
          <a:bodyPr spcFirstLastPara="1" vert="horz" lIns="91425" tIns="45700" rIns="91425" bIns="45700" rtlCol="0" anchor="ctr" anchorCtr="0">
            <a:normAutofit/>
          </a:bodyPr>
          <a:lstStyle/>
          <a:p>
            <a:pPr>
              <a:spcBef>
                <a:spcPts val="0"/>
              </a:spcBef>
              <a:buSzPts val="2240"/>
            </a:pPr>
            <a:r>
              <a:rPr lang="en-US" sz="2400" dirty="0"/>
              <a:t>Access to health care, generally</a:t>
            </a:r>
          </a:p>
          <a:p>
            <a:pPr>
              <a:buSzPts val="2240"/>
            </a:pPr>
            <a:r>
              <a:rPr lang="en-US" sz="2400" dirty="0"/>
              <a:t>Access to contraception</a:t>
            </a:r>
          </a:p>
          <a:p>
            <a:pPr>
              <a:buSzPts val="2240"/>
            </a:pPr>
            <a:r>
              <a:rPr lang="en-US" sz="2400" dirty="0"/>
              <a:t>Black women, other women of color, transgender individuals</a:t>
            </a:r>
          </a:p>
          <a:p>
            <a:pPr>
              <a:buSzPts val="2240"/>
            </a:pPr>
            <a:r>
              <a:rPr lang="en-US" sz="2400" dirty="0"/>
              <a:t>Access to abortion is affected by:</a:t>
            </a:r>
          </a:p>
          <a:p>
            <a:pPr lvl="1">
              <a:buSzPts val="1920"/>
            </a:pPr>
            <a:r>
              <a:rPr lang="en-US" dirty="0"/>
              <a:t>Poverty, low income</a:t>
            </a:r>
          </a:p>
          <a:p>
            <a:pPr lvl="1">
              <a:buSzPts val="1920"/>
            </a:pPr>
            <a:r>
              <a:rPr lang="en-US" dirty="0"/>
              <a:t>Restrictions on insurance</a:t>
            </a:r>
          </a:p>
          <a:p>
            <a:pPr lvl="1">
              <a:buSzPts val="1920"/>
            </a:pPr>
            <a:r>
              <a:rPr lang="en-US" dirty="0"/>
              <a:t>Travel (rural areas, states with restrictions)</a:t>
            </a:r>
          </a:p>
          <a:p>
            <a:pPr lvl="1">
              <a:buSzPts val="1920"/>
            </a:pPr>
            <a:r>
              <a:rPr lang="en-US" dirty="0"/>
              <a:t>Work</a:t>
            </a:r>
          </a:p>
          <a:p>
            <a:pPr lvl="1">
              <a:buSzPts val="1920"/>
            </a:pPr>
            <a:r>
              <a:rPr lang="en-US" dirty="0"/>
              <a:t>Stigma</a:t>
            </a:r>
          </a:p>
          <a:p>
            <a:pPr lvl="1">
              <a:buSzPts val="1920"/>
            </a:pPr>
            <a:r>
              <a:rPr lang="en-US" dirty="0"/>
              <a:t>Religious beliefs – individual and family</a:t>
            </a:r>
          </a:p>
          <a:p>
            <a:pPr lvl="1">
              <a:buSzPts val="1920"/>
            </a:pPr>
            <a:r>
              <a:rPr lang="en-US" dirty="0"/>
              <a:t>Minors</a:t>
            </a:r>
          </a:p>
          <a:p>
            <a:pPr indent="-86360">
              <a:buClr>
                <a:schemeClr val="accent4"/>
              </a:buClr>
              <a:buSzPts val="2240"/>
              <a:buNone/>
            </a:pPr>
            <a:endParaRPr lang="en-US" sz="2000" dirty="0"/>
          </a:p>
        </p:txBody>
      </p:sp>
      <p:sp>
        <p:nvSpPr>
          <p:cNvPr id="2" name="Date Placeholder 1">
            <a:extLst>
              <a:ext uri="{FF2B5EF4-FFF2-40B4-BE49-F238E27FC236}">
                <a16:creationId xmlns:a16="http://schemas.microsoft.com/office/drawing/2014/main" id="{96CB55EE-B6B3-98DA-4E72-D1A2888F65AB}"/>
              </a:ext>
            </a:extLst>
          </p:cNvPr>
          <p:cNvSpPr>
            <a:spLocks noGrp="1"/>
          </p:cNvSpPr>
          <p:nvPr>
            <p:ph type="dt" sz="half" idx="10"/>
          </p:nvPr>
        </p:nvSpPr>
        <p:spPr>
          <a:xfrm>
            <a:off x="8970264" y="6455664"/>
            <a:ext cx="2743200" cy="365125"/>
          </a:xfrm>
        </p:spPr>
        <p:txBody>
          <a:bodyPr>
            <a:normAutofit/>
          </a:bodyPr>
          <a:lstStyle/>
          <a:p>
            <a:pPr algn="r">
              <a:spcAft>
                <a:spcPts val="600"/>
              </a:spcAft>
            </a:pPr>
            <a:fld id="{33117BBD-2786-CA4C-B5CB-1860BA2940B3}" type="datetime1">
              <a:rPr lang="en-US" sz="1100">
                <a:solidFill>
                  <a:schemeClr val="tx1">
                    <a:lumMod val="50000"/>
                    <a:lumOff val="50000"/>
                  </a:schemeClr>
                </a:solidFill>
              </a:rPr>
              <a:pPr algn="r">
                <a:spcAft>
                  <a:spcPts val="600"/>
                </a:spcAft>
              </a:pPr>
              <a:t>10/23/24</a:t>
            </a:fld>
            <a:endParaRPr lang="en-US" sz="1100">
              <a:solidFill>
                <a:schemeClr val="tx1">
                  <a:lumMod val="50000"/>
                  <a:lumOff val="50000"/>
                </a:schemeClr>
              </a:solidFill>
            </a:endParaRPr>
          </a:p>
        </p:txBody>
      </p:sp>
      <p:sp>
        <p:nvSpPr>
          <p:cNvPr id="261" name="Google Shape;261;p14"/>
          <p:cNvSpPr txBox="1">
            <a:spLocks noGrp="1"/>
          </p:cNvSpPr>
          <p:nvPr>
            <p:ph type="sldNum" sz="quarter" idx="12"/>
          </p:nvPr>
        </p:nvSpPr>
        <p:spPr>
          <a:xfrm>
            <a:off x="11704320" y="6455664"/>
            <a:ext cx="448056"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11</a:t>
            </a:fld>
            <a:endParaRPr lang="en-US" sz="1100">
              <a:solidFill>
                <a:schemeClr val="tx1">
                  <a:lumMod val="50000"/>
                  <a:lumOff val="50000"/>
                </a:schemeClr>
              </a:solidFill>
            </a:endParaRPr>
          </a:p>
        </p:txBody>
      </p:sp>
      <p:sp>
        <p:nvSpPr>
          <p:cNvPr id="262" name="Google Shape;262;p14"/>
          <p:cNvSpPr txBox="1"/>
          <p:nvPr/>
        </p:nvSpPr>
        <p:spPr>
          <a:xfrm>
            <a:off x="8633861" y="5595902"/>
            <a:ext cx="2199373" cy="1092566"/>
          </a:xfrm>
          <a:prstGeom prst="rect">
            <a:avLst/>
          </a:prstGeom>
          <a:noFill/>
          <a:ln>
            <a:noFill/>
          </a:ln>
        </p:spPr>
        <p:txBody>
          <a:bodyPr spcFirstLastPara="1" wrap="square" lIns="91425" tIns="45700" rIns="91425" bIns="45700" anchor="t" anchorCtr="0">
            <a:spAutoFit/>
          </a:bodyPr>
          <a:lstStyle/>
          <a:p>
            <a:pPr>
              <a:spcBef>
                <a:spcPts val="0"/>
              </a:spcBef>
              <a:spcAft>
                <a:spcPts val="600"/>
              </a:spcAft>
            </a:pPr>
            <a:r>
              <a:rPr lang="en-US" sz="1600" dirty="0">
                <a:solidFill>
                  <a:srgbClr val="002060"/>
                </a:solidFill>
                <a:latin typeface="Arial"/>
                <a:ea typeface="Arial"/>
                <a:cs typeface="Arial"/>
                <a:sym typeface="Arial"/>
              </a:rPr>
              <a:t>Abrams, 2022</a:t>
            </a:r>
            <a:endParaRPr lang="en-US" sz="1600" dirty="0">
              <a:latin typeface="Arial" panose="020B0604020202020204" pitchFamily="34" charset="0"/>
            </a:endParaRPr>
          </a:p>
          <a:p>
            <a:pPr>
              <a:spcBef>
                <a:spcPts val="0"/>
              </a:spcBef>
              <a:spcAft>
                <a:spcPts val="600"/>
              </a:spcAft>
            </a:pPr>
            <a:r>
              <a:rPr lang="en-US" sz="1600" dirty="0">
                <a:solidFill>
                  <a:srgbClr val="002060"/>
                </a:solidFill>
                <a:latin typeface="Arial"/>
                <a:ea typeface="Arial"/>
                <a:cs typeface="Arial"/>
                <a:sym typeface="Arial"/>
              </a:rPr>
              <a:t>Aguilar et al., 2023</a:t>
            </a:r>
            <a:endParaRPr lang="en-US" sz="1600" dirty="0">
              <a:latin typeface="Arial" panose="020B0604020202020204" pitchFamily="34" charset="0"/>
            </a:endParaRPr>
          </a:p>
          <a:p>
            <a:pPr>
              <a:spcBef>
                <a:spcPts val="0"/>
              </a:spcBef>
              <a:spcAft>
                <a:spcPts val="600"/>
              </a:spcAft>
            </a:pPr>
            <a:r>
              <a:rPr lang="en-US" sz="1600" dirty="0">
                <a:solidFill>
                  <a:srgbClr val="002060"/>
                </a:solidFill>
                <a:latin typeface="Arial"/>
                <a:ea typeface="Arial"/>
                <a:cs typeface="Arial"/>
                <a:sym typeface="Arial"/>
              </a:rPr>
              <a:t>Boonstra, 2022 </a:t>
            </a:r>
            <a:endParaRPr lang="en-US" sz="1600" dirty="0">
              <a:solidFill>
                <a:srgbClr val="002060"/>
              </a:solidFill>
              <a:latin typeface="Arial" panose="020B0604020202020204" pitchFamily="34" charset="0"/>
              <a:ea typeface="Calibri"/>
              <a:cs typeface="Arial" panose="020B060402020202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xfrm>
            <a:off x="838200" y="385003"/>
            <a:ext cx="10515600" cy="1325563"/>
          </a:xfrm>
          <a:prstGeom prst="rect">
            <a:avLst/>
          </a:prstGeom>
          <a:noFill/>
          <a:ln>
            <a:noFill/>
          </a:ln>
        </p:spPr>
        <p:txBody>
          <a:bodyPr spcFirstLastPara="1" vert="horz" wrap="square" lIns="91425" tIns="45700" rIns="91425" bIns="45700" rtlCol="0" anchor="b" anchorCtr="0">
            <a:noAutofit/>
          </a:bodyPr>
          <a:lstStyle/>
          <a:p>
            <a:pPr algn="ctr">
              <a:spcBef>
                <a:spcPts val="0"/>
              </a:spcBef>
            </a:pPr>
            <a:r>
              <a:rPr lang="en-US" sz="4000" dirty="0">
                <a:solidFill>
                  <a:srgbClr val="002060"/>
                </a:solidFill>
              </a:rPr>
              <a:t>Negative Impact on Mental Health</a:t>
            </a:r>
            <a:endParaRPr dirty="0"/>
          </a:p>
        </p:txBody>
      </p:sp>
      <p:sp>
        <p:nvSpPr>
          <p:cNvPr id="285" name="Google Shape;285;p16"/>
          <p:cNvSpPr txBox="1">
            <a:spLocks noGrp="1"/>
          </p:cNvSpPr>
          <p:nvPr>
            <p:ph type="sldNum" sz="quarter" idx="12"/>
          </p:nvPr>
        </p:nvSpPr>
        <p:spPr>
          <a:xfrm>
            <a:off x="9357852" y="6361061"/>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12</a:t>
            </a:fld>
            <a:endParaRPr dirty="0"/>
          </a:p>
        </p:txBody>
      </p:sp>
      <p:grpSp>
        <p:nvGrpSpPr>
          <p:cNvPr id="278" name="Google Shape;278;p16"/>
          <p:cNvGrpSpPr/>
          <p:nvPr/>
        </p:nvGrpSpPr>
        <p:grpSpPr>
          <a:xfrm>
            <a:off x="2116528" y="2252863"/>
            <a:ext cx="8263774" cy="3178374"/>
            <a:chOff x="3634" y="549713"/>
            <a:chExt cx="8263774" cy="3178374"/>
          </a:xfrm>
        </p:grpSpPr>
        <p:sp>
          <p:nvSpPr>
            <p:cNvPr id="279" name="Google Shape;279;p16"/>
            <p:cNvSpPr/>
            <p:nvPr/>
          </p:nvSpPr>
          <p:spPr>
            <a:xfrm>
              <a:off x="3634" y="549713"/>
              <a:ext cx="3178374" cy="3178374"/>
            </a:xfrm>
            <a:prstGeom prst="ellipse">
              <a:avLst/>
            </a:prstGeom>
            <a:solidFill>
              <a:srgbClr val="F73721">
                <a:alpha val="92072"/>
              </a:srgbClr>
            </a:solidFill>
            <a:ln>
              <a:noFill/>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80" name="Google Shape;280;p16"/>
            <p:cNvSpPr txBox="1"/>
            <p:nvPr/>
          </p:nvSpPr>
          <p:spPr>
            <a:xfrm>
              <a:off x="469096" y="1015175"/>
              <a:ext cx="2247450" cy="2247450"/>
            </a:xfrm>
            <a:prstGeom prst="rect">
              <a:avLst/>
            </a:prstGeom>
            <a:noFill/>
            <a:ln>
              <a:noFill/>
            </a:ln>
          </p:spPr>
          <p:txBody>
            <a:bodyPr spcFirstLastPara="1" wrap="square" lIns="174900" tIns="38100" rIns="174900" bIns="38100" anchor="ctr" anchorCtr="0">
              <a:noAutofit/>
            </a:bodyPr>
            <a:lstStyle/>
            <a:p>
              <a:pPr algn="ctr">
                <a:lnSpc>
                  <a:spcPct val="90000"/>
                </a:lnSpc>
                <a:spcBef>
                  <a:spcPts val="0"/>
                </a:spcBef>
                <a:spcAft>
                  <a:spcPts val="0"/>
                </a:spcAft>
                <a:buClr>
                  <a:schemeClr val="lt1"/>
                </a:buClr>
                <a:buSzPts val="3000"/>
              </a:pPr>
              <a:r>
                <a:rPr lang="en-US" sz="2800" dirty="0">
                  <a:solidFill>
                    <a:schemeClr val="lt1"/>
                  </a:solidFill>
                  <a:latin typeface="Arial" panose="020B0604020202020204" pitchFamily="34" charset="0"/>
                  <a:ea typeface="Calibri"/>
                  <a:cs typeface="Arial" panose="020B0604020202020204" pitchFamily="34" charset="0"/>
                  <a:sym typeface="Calibri"/>
                </a:rPr>
                <a:t>stigma surrounding abortion</a:t>
              </a:r>
              <a:endParaRPr sz="2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81" name="Google Shape;281;p16"/>
            <p:cNvSpPr/>
            <p:nvPr/>
          </p:nvSpPr>
          <p:spPr>
            <a:xfrm>
              <a:off x="2546334" y="549713"/>
              <a:ext cx="3178374" cy="3178374"/>
            </a:xfrm>
            <a:prstGeom prst="ellipse">
              <a:avLst/>
            </a:prstGeom>
            <a:solidFill>
              <a:srgbClr val="55B23F">
                <a:alpha val="92072"/>
              </a:srgbClr>
            </a:solidFill>
            <a:ln>
              <a:noFill/>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82" name="Google Shape;282;p16"/>
            <p:cNvSpPr txBox="1"/>
            <p:nvPr/>
          </p:nvSpPr>
          <p:spPr>
            <a:xfrm>
              <a:off x="3011796" y="1015175"/>
              <a:ext cx="2247450" cy="2247450"/>
            </a:xfrm>
            <a:prstGeom prst="rect">
              <a:avLst/>
            </a:prstGeom>
            <a:noFill/>
            <a:ln>
              <a:noFill/>
            </a:ln>
          </p:spPr>
          <p:txBody>
            <a:bodyPr spcFirstLastPara="1" wrap="square" lIns="174900" tIns="38100" rIns="174900" bIns="38100" anchor="ctr" anchorCtr="0">
              <a:noAutofit/>
            </a:bodyPr>
            <a:lstStyle/>
            <a:p>
              <a:pPr algn="ctr">
                <a:lnSpc>
                  <a:spcPct val="90000"/>
                </a:lnSpc>
                <a:spcBef>
                  <a:spcPts val="0"/>
                </a:spcBef>
                <a:spcAft>
                  <a:spcPts val="0"/>
                </a:spcAft>
                <a:buClr>
                  <a:schemeClr val="lt1"/>
                </a:buClr>
                <a:buSzPts val="3000"/>
              </a:pPr>
              <a:r>
                <a:rPr lang="en-US" sz="2800" dirty="0">
                  <a:solidFill>
                    <a:schemeClr val="lt1"/>
                  </a:solidFill>
                  <a:latin typeface="Arial" panose="020B0604020202020204" pitchFamily="34" charset="0"/>
                  <a:ea typeface="Calibri"/>
                  <a:cs typeface="Arial" panose="020B0604020202020204" pitchFamily="34" charset="0"/>
                  <a:sym typeface="Calibri"/>
                </a:rPr>
                <a:t>the lack of knowledge about it</a:t>
              </a:r>
              <a:endParaRPr sz="2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83" name="Google Shape;283;p16"/>
            <p:cNvSpPr/>
            <p:nvPr/>
          </p:nvSpPr>
          <p:spPr>
            <a:xfrm>
              <a:off x="5089034" y="549713"/>
              <a:ext cx="3178374" cy="3178374"/>
            </a:xfrm>
            <a:prstGeom prst="ellipse">
              <a:avLst/>
            </a:prstGeom>
            <a:solidFill>
              <a:srgbClr val="626567">
                <a:alpha val="92072"/>
              </a:srgbClr>
            </a:solidFill>
            <a:ln>
              <a:noFill/>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84" name="Google Shape;284;p16"/>
            <p:cNvSpPr txBox="1"/>
            <p:nvPr/>
          </p:nvSpPr>
          <p:spPr>
            <a:xfrm>
              <a:off x="5554496" y="1015175"/>
              <a:ext cx="2247450" cy="2247450"/>
            </a:xfrm>
            <a:prstGeom prst="rect">
              <a:avLst/>
            </a:prstGeom>
            <a:noFill/>
            <a:ln>
              <a:noFill/>
            </a:ln>
          </p:spPr>
          <p:txBody>
            <a:bodyPr spcFirstLastPara="1" wrap="square" lIns="174900" tIns="38100" rIns="174900" bIns="38100" anchor="ctr" anchorCtr="0">
              <a:noAutofit/>
            </a:bodyPr>
            <a:lstStyle/>
            <a:p>
              <a:pPr algn="ctr">
                <a:lnSpc>
                  <a:spcPct val="90000"/>
                </a:lnSpc>
                <a:spcBef>
                  <a:spcPts val="0"/>
                </a:spcBef>
                <a:spcAft>
                  <a:spcPts val="0"/>
                </a:spcAft>
                <a:buClr>
                  <a:schemeClr val="lt1"/>
                </a:buClr>
                <a:buSzPts val="3000"/>
              </a:pPr>
              <a:r>
                <a:rPr lang="en-US" sz="2800" dirty="0">
                  <a:solidFill>
                    <a:schemeClr val="lt1"/>
                  </a:solidFill>
                  <a:latin typeface="Arial" panose="020B0604020202020204" pitchFamily="34" charset="0"/>
                  <a:ea typeface="Calibri"/>
                  <a:cs typeface="Arial" panose="020B0604020202020204" pitchFamily="34" charset="0"/>
                  <a:sym typeface="Calibri"/>
                </a:rPr>
                <a:t>lack of access</a:t>
              </a:r>
              <a:endParaRPr sz="2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86" name="Google Shape;286;p16"/>
          <p:cNvSpPr txBox="1"/>
          <p:nvPr/>
        </p:nvSpPr>
        <p:spPr>
          <a:xfrm>
            <a:off x="8240846" y="5890601"/>
            <a:ext cx="1607419"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rgbClr val="000000"/>
                </a:solidFill>
                <a:latin typeface="Arial"/>
                <a:ea typeface="Arial"/>
                <a:cs typeface="Arial"/>
                <a:sym typeface="Arial"/>
              </a:rPr>
              <a:t>Abrams, 2023</a:t>
            </a:r>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2" name="Date Placeholder 1">
            <a:extLst>
              <a:ext uri="{FF2B5EF4-FFF2-40B4-BE49-F238E27FC236}">
                <a16:creationId xmlns:a16="http://schemas.microsoft.com/office/drawing/2014/main" id="{74A2596E-80C7-481E-135E-8C0A5DBEAC5A}"/>
              </a:ext>
            </a:extLst>
          </p:cNvPr>
          <p:cNvSpPr>
            <a:spLocks noGrp="1"/>
          </p:cNvSpPr>
          <p:nvPr>
            <p:ph type="dt" sz="half" idx="10"/>
          </p:nvPr>
        </p:nvSpPr>
        <p:spPr>
          <a:xfrm>
            <a:off x="297426" y="6356350"/>
            <a:ext cx="2743200" cy="365125"/>
          </a:xfrm>
        </p:spPr>
        <p:txBody>
          <a:bodyPr/>
          <a:lstStyle/>
          <a:p>
            <a:fld id="{68A56E4A-189E-494E-BFA7-3EB2054CD3D0}" type="datetime1">
              <a:rPr lang="en-US" smtClean="0"/>
              <a:t>10/23/24</a:t>
            </a:fld>
            <a:endParaRPr lang="en-US" dirty="0"/>
          </a:p>
        </p:txBody>
      </p:sp>
      <p:sp>
        <p:nvSpPr>
          <p:cNvPr id="3" name="Footer Placeholder 2">
            <a:extLst>
              <a:ext uri="{FF2B5EF4-FFF2-40B4-BE49-F238E27FC236}">
                <a16:creationId xmlns:a16="http://schemas.microsoft.com/office/drawing/2014/main" id="{83881961-66EE-BE20-6779-E9F49332132C}"/>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6" name="Google Shape;296;p17"/>
          <p:cNvSpPr txBox="1">
            <a:spLocks noGrp="1"/>
          </p:cNvSpPr>
          <p:nvPr>
            <p:ph type="sldNum" sz="quarter" idx="12"/>
          </p:nvPr>
        </p:nvSpPr>
        <p:spPr>
          <a:xfrm>
            <a:off x="9171038" y="6356350"/>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13</a:t>
            </a:fld>
            <a:endParaRPr dirty="0"/>
          </a:p>
        </p:txBody>
      </p:sp>
      <p:grpSp>
        <p:nvGrpSpPr>
          <p:cNvPr id="293" name="Google Shape;293;p17"/>
          <p:cNvGrpSpPr/>
          <p:nvPr/>
        </p:nvGrpSpPr>
        <p:grpSpPr>
          <a:xfrm>
            <a:off x="838201" y="924025"/>
            <a:ext cx="4888832" cy="4174598"/>
            <a:chOff x="0" y="389751"/>
            <a:chExt cx="6420051" cy="3498300"/>
          </a:xfrm>
        </p:grpSpPr>
        <p:sp>
          <p:nvSpPr>
            <p:cNvPr id="294" name="Google Shape;294;p17"/>
            <p:cNvSpPr/>
            <p:nvPr/>
          </p:nvSpPr>
          <p:spPr>
            <a:xfrm>
              <a:off x="0" y="389751"/>
              <a:ext cx="6420051" cy="3498300"/>
            </a:xfrm>
            <a:prstGeom prst="roundRect">
              <a:avLst>
                <a:gd name="adj" fmla="val 16667"/>
              </a:avLst>
            </a:prstGeom>
            <a:solidFill>
              <a:srgbClr val="F737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95" name="Google Shape;295;p17"/>
            <p:cNvSpPr txBox="1"/>
            <p:nvPr/>
          </p:nvSpPr>
          <p:spPr>
            <a:xfrm>
              <a:off x="170773" y="560524"/>
              <a:ext cx="6078505" cy="3156754"/>
            </a:xfrm>
            <a:prstGeom prst="rect">
              <a:avLst/>
            </a:prstGeom>
            <a:noFill/>
            <a:ln>
              <a:noFill/>
            </a:ln>
          </p:spPr>
          <p:txBody>
            <a:bodyPr spcFirstLastPara="1" wrap="square" lIns="152400" tIns="152400" rIns="152400" bIns="152400" anchor="ctr" anchorCtr="0">
              <a:noAutofit/>
            </a:bodyPr>
            <a:lstStyle/>
            <a:p>
              <a:pPr>
                <a:lnSpc>
                  <a:spcPct val="90000"/>
                </a:lnSpc>
                <a:spcBef>
                  <a:spcPts val="0"/>
                </a:spcBef>
                <a:spcAft>
                  <a:spcPts val="0"/>
                </a:spcAft>
                <a:buClr>
                  <a:schemeClr val="lt1"/>
                </a:buClr>
                <a:buSzPts val="4000"/>
              </a:pPr>
              <a:r>
                <a:rPr lang="en-US" sz="3200" dirty="0">
                  <a:solidFill>
                    <a:schemeClr val="bg1"/>
                  </a:solidFill>
                  <a:latin typeface="Arial" panose="020B0604020202020204" pitchFamily="34" charset="0"/>
                  <a:cs typeface="Arial" panose="020B0604020202020204" pitchFamily="34" charset="0"/>
                </a:rPr>
                <a:t>Some “right to life” proponents suggest </a:t>
              </a:r>
              <a:r>
                <a:rPr lang="en-US" sz="3200" dirty="0">
                  <a:solidFill>
                    <a:schemeClr val="lt1"/>
                  </a:solidFill>
                  <a:latin typeface="Arial" panose="020B0604020202020204" pitchFamily="34" charset="0"/>
                  <a:cs typeface="Arial" panose="020B0604020202020204" pitchFamily="34" charset="0"/>
                  <a:sym typeface="Calibri"/>
                </a:rPr>
                <a:t>that p</a:t>
              </a:r>
              <a:r>
                <a:rPr lang="en-US" sz="3200" dirty="0">
                  <a:solidFill>
                    <a:schemeClr val="lt1"/>
                  </a:solidFill>
                  <a:latin typeface="Arial" panose="020B0604020202020204" pitchFamily="34" charset="0"/>
                  <a:ea typeface="Calibri"/>
                  <a:cs typeface="Arial" panose="020B0604020202020204" pitchFamily="34" charset="0"/>
                  <a:sym typeface="Calibri"/>
                </a:rPr>
                <a:t>eople who have an abortion are certain to experience deep regret, grief, or even posttraumatic stress disorder.</a:t>
              </a:r>
              <a:endParaRPr sz="32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97" name="Google Shape;297;p17"/>
          <p:cNvSpPr txBox="1"/>
          <p:nvPr/>
        </p:nvSpPr>
        <p:spPr>
          <a:xfrm>
            <a:off x="8153400" y="5310223"/>
            <a:ext cx="1607419"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rgbClr val="000000"/>
                </a:solidFill>
                <a:latin typeface="Arial"/>
                <a:ea typeface="Arial"/>
                <a:cs typeface="Arial"/>
                <a:sym typeface="Arial"/>
              </a:rPr>
              <a:t>Abrams, 2023</a:t>
            </a:r>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2" name="Date Placeholder 1">
            <a:extLst>
              <a:ext uri="{FF2B5EF4-FFF2-40B4-BE49-F238E27FC236}">
                <a16:creationId xmlns:a16="http://schemas.microsoft.com/office/drawing/2014/main" id="{3BE71164-1C06-EE8C-54D3-2217BC054B8A}"/>
              </a:ext>
            </a:extLst>
          </p:cNvPr>
          <p:cNvSpPr>
            <a:spLocks noGrp="1"/>
          </p:cNvSpPr>
          <p:nvPr>
            <p:ph type="dt" sz="half" idx="10"/>
          </p:nvPr>
        </p:nvSpPr>
        <p:spPr>
          <a:xfrm>
            <a:off x="277762" y="6356349"/>
            <a:ext cx="2743200" cy="365125"/>
          </a:xfrm>
        </p:spPr>
        <p:txBody>
          <a:bodyPr/>
          <a:lstStyle/>
          <a:p>
            <a:fld id="{D57E8C3F-DA9C-CD4A-9877-CF65C93938E7}" type="datetime1">
              <a:rPr lang="en-US" smtClean="0"/>
              <a:t>10/23/24</a:t>
            </a:fld>
            <a:endParaRPr lang="en-US" dirty="0"/>
          </a:p>
        </p:txBody>
      </p:sp>
      <p:sp>
        <p:nvSpPr>
          <p:cNvPr id="3" name="Footer Placeholder 2">
            <a:extLst>
              <a:ext uri="{FF2B5EF4-FFF2-40B4-BE49-F238E27FC236}">
                <a16:creationId xmlns:a16="http://schemas.microsoft.com/office/drawing/2014/main" id="{8AE87379-BBA7-EC80-95BC-0824E7BD9BE1}"/>
              </a:ext>
            </a:extLst>
          </p:cNvPr>
          <p:cNvSpPr>
            <a:spLocks noGrp="1"/>
          </p:cNvSpPr>
          <p:nvPr>
            <p:ph type="ftr" sz="quarter" idx="11"/>
          </p:nvPr>
        </p:nvSpPr>
        <p:spPr/>
        <p:txBody>
          <a:bodyPr/>
          <a:lstStyle/>
          <a:p>
            <a:r>
              <a:rPr lang="en-US" dirty="0"/>
              <a:t>BPD - Allan Barsky</a:t>
            </a:r>
          </a:p>
        </p:txBody>
      </p:sp>
      <p:graphicFrame>
        <p:nvGraphicFramePr>
          <p:cNvPr id="6" name="Diagram 5">
            <a:extLst>
              <a:ext uri="{FF2B5EF4-FFF2-40B4-BE49-F238E27FC236}">
                <a16:creationId xmlns:a16="http://schemas.microsoft.com/office/drawing/2014/main" id="{51F48740-9D73-0CA1-0425-E6A7680F1685}"/>
              </a:ext>
            </a:extLst>
          </p:cNvPr>
          <p:cNvGraphicFramePr/>
          <p:nvPr>
            <p:extLst>
              <p:ext uri="{D42A27DB-BD31-4B8C-83A1-F6EECF244321}">
                <p14:modId xmlns:p14="http://schemas.microsoft.com/office/powerpoint/2010/main" val="1234088182"/>
              </p:ext>
            </p:extLst>
          </p:nvPr>
        </p:nvGraphicFramePr>
        <p:xfrm>
          <a:off x="6545179" y="924025"/>
          <a:ext cx="4427622" cy="4174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9FCA0A4-218E-C74F-90D7-B9F7FAE3DDD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C228E8A-6654-0241-A612-4B83AE68D4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F789214-BE5C-9C42-BA2C-F08518982F1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46805A-F860-F601-B858-A24115B8C98C}"/>
              </a:ext>
            </a:extLst>
          </p:cNvPr>
          <p:cNvSpPr>
            <a:spLocks noGrp="1"/>
          </p:cNvSpPr>
          <p:nvPr>
            <p:ph type="title"/>
          </p:nvPr>
        </p:nvSpPr>
        <p:spPr>
          <a:xfrm>
            <a:off x="838200" y="1195697"/>
            <a:ext cx="3200400" cy="4238118"/>
          </a:xfrm>
        </p:spPr>
        <p:txBody>
          <a:bodyPr>
            <a:normAutofit fontScale="90000"/>
          </a:bodyPr>
          <a:lstStyle/>
          <a:p>
            <a:r>
              <a:rPr lang="en-US" b="1" dirty="0">
                <a:solidFill>
                  <a:schemeClr val="bg1"/>
                </a:solidFill>
              </a:rPr>
              <a:t>Framework for Managing Ethical Issues (Barsky, 2023)</a:t>
            </a:r>
          </a:p>
        </p:txBody>
      </p:sp>
      <p:grpSp>
        <p:nvGrpSpPr>
          <p:cNvPr id="1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7" name="Freeform: Shape 16">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sp>
        <p:nvSpPr>
          <p:cNvPr id="20" name="Oval 19">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Oval 21">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757EC095-CBBA-C831-920C-58851492D67F}"/>
              </a:ext>
            </a:extLst>
          </p:cNvPr>
          <p:cNvSpPr>
            <a:spLocks noGrp="1"/>
          </p:cNvSpPr>
          <p:nvPr>
            <p:ph type="dt" sz="half" idx="10"/>
          </p:nvPr>
        </p:nvSpPr>
        <p:spPr>
          <a:xfrm>
            <a:off x="838200" y="6356350"/>
            <a:ext cx="2743200" cy="365125"/>
          </a:xfrm>
        </p:spPr>
        <p:txBody>
          <a:bodyPr>
            <a:normAutofit/>
          </a:bodyPr>
          <a:lstStyle/>
          <a:p>
            <a:pPr>
              <a:spcAft>
                <a:spcPts val="600"/>
              </a:spcAft>
            </a:pPr>
            <a:fld id="{5E3491ED-DA7A-2240-A2F8-05C5360CFA9E}" type="datetime1">
              <a:rPr lang="en-US">
                <a:solidFill>
                  <a:schemeClr val="bg1"/>
                </a:solidFill>
              </a:rPr>
              <a:pPr>
                <a:spcAft>
                  <a:spcPts val="600"/>
                </a:spcAft>
              </a:pPr>
              <a:t>10/23/24</a:t>
            </a:fld>
            <a:endParaRPr lang="en-US" dirty="0">
              <a:solidFill>
                <a:schemeClr val="bg1"/>
              </a:solidFill>
            </a:endParaRPr>
          </a:p>
        </p:txBody>
      </p:sp>
      <p:grpSp>
        <p:nvGrpSpPr>
          <p:cNvPr id="24"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5" name="Freeform: Shape 24">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5" name="Footer Placeholder 4">
            <a:extLst>
              <a:ext uri="{FF2B5EF4-FFF2-40B4-BE49-F238E27FC236}">
                <a16:creationId xmlns:a16="http://schemas.microsoft.com/office/drawing/2014/main" id="{BD723F5C-692E-AC38-F1C9-40ED175703B3}"/>
              </a:ext>
            </a:extLst>
          </p:cNvPr>
          <p:cNvSpPr>
            <a:spLocks noGrp="1"/>
          </p:cNvSpPr>
          <p:nvPr>
            <p:ph type="ftr" sz="quarter" idx="11"/>
          </p:nvPr>
        </p:nvSpPr>
        <p:spPr>
          <a:xfrm>
            <a:off x="5304393" y="6356350"/>
            <a:ext cx="4398731" cy="365125"/>
          </a:xfrm>
        </p:spPr>
        <p:txBody>
          <a:bodyPr>
            <a:normAutofit/>
          </a:bodyPr>
          <a:lstStyle/>
          <a:p>
            <a:pPr algn="l">
              <a:spcAft>
                <a:spcPts val="600"/>
              </a:spcAft>
            </a:pPr>
            <a:r>
              <a:rPr lang="en-US" dirty="0">
                <a:solidFill>
                  <a:schemeClr val="tx1"/>
                </a:solidFill>
              </a:rPr>
              <a:t>BPD - Allan Barsky</a:t>
            </a:r>
          </a:p>
        </p:txBody>
      </p:sp>
      <p:sp>
        <p:nvSpPr>
          <p:cNvPr id="6" name="Slide Number Placeholder 5">
            <a:extLst>
              <a:ext uri="{FF2B5EF4-FFF2-40B4-BE49-F238E27FC236}">
                <a16:creationId xmlns:a16="http://schemas.microsoft.com/office/drawing/2014/main" id="{2BE12148-F26B-8840-43CB-0BBC3416FFC6}"/>
              </a:ext>
            </a:extLst>
          </p:cNvPr>
          <p:cNvSpPr>
            <a:spLocks noGrp="1"/>
          </p:cNvSpPr>
          <p:nvPr>
            <p:ph type="sldNum" sz="quarter" idx="12"/>
          </p:nvPr>
        </p:nvSpPr>
        <p:spPr>
          <a:xfrm>
            <a:off x="9230033" y="6424612"/>
            <a:ext cx="2743200" cy="365125"/>
          </a:xfrm>
        </p:spPr>
        <p:txBody>
          <a:bodyPr>
            <a:normAutofit/>
          </a:bodyPr>
          <a:lstStyle/>
          <a:p>
            <a:pPr>
              <a:spcBef>
                <a:spcPts val="0"/>
              </a:spcBef>
              <a:spcAft>
                <a:spcPts val="600"/>
              </a:spcAft>
            </a:pPr>
            <a:fld id="{00000000-1234-1234-1234-123412341234}" type="slidenum">
              <a:rPr lang="en-US">
                <a:solidFill>
                  <a:schemeClr val="tx1"/>
                </a:solidFill>
              </a:rPr>
              <a:pPr>
                <a:spcBef>
                  <a:spcPts val="0"/>
                </a:spcBef>
                <a:spcAft>
                  <a:spcPts val="600"/>
                </a:spcAft>
              </a:pPr>
              <a:t>14</a:t>
            </a:fld>
            <a:endParaRPr lang="en-US" dirty="0">
              <a:solidFill>
                <a:schemeClr val="tx1"/>
              </a:solidFill>
            </a:endParaRPr>
          </a:p>
        </p:txBody>
      </p:sp>
      <p:graphicFrame>
        <p:nvGraphicFramePr>
          <p:cNvPr id="7" name="Content Placeholder 6">
            <a:extLst>
              <a:ext uri="{FF2B5EF4-FFF2-40B4-BE49-F238E27FC236}">
                <a16:creationId xmlns:a16="http://schemas.microsoft.com/office/drawing/2014/main" id="{418826B8-BF73-AC80-E6B8-28116B2DA531}"/>
              </a:ext>
            </a:extLst>
          </p:cNvPr>
          <p:cNvGraphicFramePr>
            <a:graphicFrameLocks noGrp="1"/>
          </p:cNvGraphicFramePr>
          <p:nvPr>
            <p:ph idx="1"/>
            <p:extLst>
              <p:ext uri="{D42A27DB-BD31-4B8C-83A1-F6EECF244321}">
                <p14:modId xmlns:p14="http://schemas.microsoft.com/office/powerpoint/2010/main" val="1386691526"/>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39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838200" y="365126"/>
            <a:ext cx="10515600" cy="962230"/>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dirty="0">
                <a:solidFill>
                  <a:srgbClr val="002060"/>
                </a:solidFill>
              </a:rPr>
              <a:t>Obtaining Legal Advice</a:t>
            </a:r>
            <a:endParaRPr dirty="0"/>
          </a:p>
        </p:txBody>
      </p:sp>
      <p:sp>
        <p:nvSpPr>
          <p:cNvPr id="235" name="Google Shape;235;p12"/>
          <p:cNvSpPr txBox="1">
            <a:spLocks noGrp="1"/>
          </p:cNvSpPr>
          <p:nvPr>
            <p:ph type="sldNum" sz="quarter" idx="12"/>
          </p:nvPr>
        </p:nvSpPr>
        <p:spPr>
          <a:xfrm>
            <a:off x="9112045" y="6356350"/>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15</a:t>
            </a:fld>
            <a:endParaRPr dirty="0"/>
          </a:p>
        </p:txBody>
      </p:sp>
      <p:grpSp>
        <p:nvGrpSpPr>
          <p:cNvPr id="223" name="Google Shape;223;p12"/>
          <p:cNvGrpSpPr/>
          <p:nvPr/>
        </p:nvGrpSpPr>
        <p:grpSpPr>
          <a:xfrm>
            <a:off x="1961033" y="2160674"/>
            <a:ext cx="8269933" cy="2925912"/>
            <a:chOff x="555" y="675944"/>
            <a:chExt cx="8269933" cy="2925912"/>
          </a:xfrm>
        </p:grpSpPr>
        <p:sp>
          <p:nvSpPr>
            <p:cNvPr id="224" name="Google Shape;224;p12"/>
            <p:cNvSpPr/>
            <p:nvPr/>
          </p:nvSpPr>
          <p:spPr>
            <a:xfrm>
              <a:off x="4135522" y="1884999"/>
              <a:ext cx="2925912" cy="507802"/>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C05A5A"/>
              </a:solidFill>
              <a:prstDash val="solid"/>
              <a:miter lim="800000"/>
              <a:headEnd type="none" w="sm" len="sm"/>
              <a:tailEnd type="none" w="sm" len="sm"/>
            </a:ln>
          </p:spPr>
          <p:txBody>
            <a:bodyPr/>
            <a:lstStyle/>
            <a:p>
              <a:endParaRPr lang="en-US" dirty="0"/>
            </a:p>
          </p:txBody>
        </p:sp>
        <p:sp>
          <p:nvSpPr>
            <p:cNvPr id="225" name="Google Shape;225;p12"/>
            <p:cNvSpPr/>
            <p:nvPr/>
          </p:nvSpPr>
          <p:spPr>
            <a:xfrm>
              <a:off x="4089802" y="1884999"/>
              <a:ext cx="91440" cy="507802"/>
            </a:xfrm>
            <a:custGeom>
              <a:avLst/>
              <a:gdLst/>
              <a:ahLst/>
              <a:cxnLst/>
              <a:rect l="l" t="t" r="r" b="b"/>
              <a:pathLst>
                <a:path w="120000" h="120000" extrusionOk="0">
                  <a:moveTo>
                    <a:pt x="60000" y="0"/>
                  </a:moveTo>
                  <a:lnTo>
                    <a:pt x="60000" y="120000"/>
                  </a:lnTo>
                </a:path>
              </a:pathLst>
            </a:custGeom>
            <a:noFill/>
            <a:ln w="12700" cap="flat" cmpd="sng">
              <a:solidFill>
                <a:srgbClr val="C05A5A"/>
              </a:solidFill>
              <a:prstDash val="solid"/>
              <a:miter lim="800000"/>
              <a:headEnd type="none" w="sm" len="sm"/>
              <a:tailEnd type="none" w="sm" len="sm"/>
            </a:ln>
          </p:spPr>
          <p:txBody>
            <a:bodyPr/>
            <a:lstStyle/>
            <a:p>
              <a:endParaRPr lang="en-US" dirty="0"/>
            </a:p>
          </p:txBody>
        </p:sp>
        <p:sp>
          <p:nvSpPr>
            <p:cNvPr id="226" name="Google Shape;226;p12"/>
            <p:cNvSpPr/>
            <p:nvPr/>
          </p:nvSpPr>
          <p:spPr>
            <a:xfrm>
              <a:off x="1209609" y="1884999"/>
              <a:ext cx="2925912" cy="507802"/>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C05A5A"/>
              </a:solidFill>
              <a:prstDash val="solid"/>
              <a:miter lim="800000"/>
              <a:headEnd type="none" w="sm" len="sm"/>
              <a:tailEnd type="none" w="sm" len="sm"/>
            </a:ln>
          </p:spPr>
          <p:txBody>
            <a:bodyPr/>
            <a:lstStyle/>
            <a:p>
              <a:endParaRPr lang="en-US" dirty="0"/>
            </a:p>
          </p:txBody>
        </p:sp>
        <p:sp>
          <p:nvSpPr>
            <p:cNvPr id="227" name="Google Shape;227;p12"/>
            <p:cNvSpPr/>
            <p:nvPr/>
          </p:nvSpPr>
          <p:spPr>
            <a:xfrm>
              <a:off x="2926467" y="675944"/>
              <a:ext cx="2418109" cy="1209054"/>
            </a:xfrm>
            <a:prstGeom prst="rect">
              <a:avLst/>
            </a:prstGeom>
            <a:gradFill>
              <a:gsLst>
                <a:gs pos="0">
                  <a:srgbClr val="0070C0"/>
                </a:gs>
                <a:gs pos="100000">
                  <a:srgbClr val="0070C0"/>
                </a:gs>
              </a:gsLst>
              <a:lin ang="5400000" scaled="0"/>
            </a:grad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228" name="Google Shape;228;p12"/>
            <p:cNvSpPr txBox="1"/>
            <p:nvPr/>
          </p:nvSpPr>
          <p:spPr>
            <a:xfrm>
              <a:off x="2926467" y="675944"/>
              <a:ext cx="2418109" cy="1209054"/>
            </a:xfrm>
            <a:prstGeom prst="rect">
              <a:avLst/>
            </a:prstGeom>
            <a:noFill/>
            <a:ln>
              <a:noFill/>
            </a:ln>
          </p:spPr>
          <p:txBody>
            <a:bodyPr spcFirstLastPara="1" wrap="square" lIns="33000" tIns="33000" rIns="33000" bIns="33000" anchor="ctr" anchorCtr="0">
              <a:noAutofit/>
            </a:bodyPr>
            <a:lstStyle/>
            <a:p>
              <a:pPr algn="ctr">
                <a:lnSpc>
                  <a:spcPct val="90000"/>
                </a:lnSpc>
                <a:spcBef>
                  <a:spcPts val="0"/>
                </a:spcBef>
                <a:spcAft>
                  <a:spcPts val="0"/>
                </a:spcAft>
                <a:buClr>
                  <a:schemeClr val="lt1"/>
                </a:buClr>
                <a:buSzPts val="5200"/>
              </a:pPr>
              <a:r>
                <a:rPr lang="en-US" sz="4400" dirty="0">
                  <a:solidFill>
                    <a:schemeClr val="lt1"/>
                  </a:solidFill>
                  <a:latin typeface="Arial" panose="020B0604020202020204" pitchFamily="34" charset="0"/>
                  <a:ea typeface="Calibri"/>
                  <a:cs typeface="Arial" panose="020B0604020202020204" pitchFamily="34" charset="0"/>
                  <a:sym typeface="Calibri"/>
                </a:rPr>
                <a:t>Attorney</a:t>
              </a:r>
              <a:endParaRPr sz="4400" dirty="0">
                <a:solidFill>
                  <a:schemeClr val="lt1"/>
                </a:solidFill>
                <a:latin typeface="Arial" panose="020B0604020202020204" pitchFamily="34" charset="0"/>
                <a:ea typeface="Calibri"/>
                <a:cs typeface="Arial" panose="020B0604020202020204" pitchFamily="34" charset="0"/>
                <a:sym typeface="Calibri"/>
              </a:endParaRPr>
            </a:p>
          </p:txBody>
        </p:sp>
        <p:sp>
          <p:nvSpPr>
            <p:cNvPr id="229" name="Google Shape;229;p12"/>
            <p:cNvSpPr/>
            <p:nvPr/>
          </p:nvSpPr>
          <p:spPr>
            <a:xfrm>
              <a:off x="555" y="2392802"/>
              <a:ext cx="2418109" cy="1209054"/>
            </a:xfrm>
            <a:prstGeom prst="rect">
              <a:avLst/>
            </a:prstGeom>
            <a:gradFill>
              <a:gsLst>
                <a:gs pos="0">
                  <a:srgbClr val="B14747"/>
                </a:gs>
                <a:gs pos="50000">
                  <a:srgbClr val="AD0000"/>
                </a:gs>
                <a:gs pos="100000">
                  <a:srgbClr val="9F0000"/>
                </a:gs>
              </a:gsLst>
              <a:lin ang="5400000" scaled="0"/>
            </a:grad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230" name="Google Shape;230;p12"/>
            <p:cNvSpPr txBox="1"/>
            <p:nvPr/>
          </p:nvSpPr>
          <p:spPr>
            <a:xfrm>
              <a:off x="555" y="2392802"/>
              <a:ext cx="2418109" cy="1209054"/>
            </a:xfrm>
            <a:prstGeom prst="rect">
              <a:avLst/>
            </a:prstGeom>
            <a:noFill/>
            <a:ln>
              <a:noFill/>
            </a:ln>
          </p:spPr>
          <p:txBody>
            <a:bodyPr spcFirstLastPara="1" wrap="square" lIns="33000" tIns="33000" rIns="33000" bIns="33000" anchor="ctr" anchorCtr="0">
              <a:noAutofit/>
            </a:bodyPr>
            <a:lstStyle/>
            <a:p>
              <a:pPr algn="ctr">
                <a:lnSpc>
                  <a:spcPct val="90000"/>
                </a:lnSpc>
                <a:spcBef>
                  <a:spcPts val="0"/>
                </a:spcBef>
                <a:spcAft>
                  <a:spcPts val="0"/>
                </a:spcAft>
                <a:buClr>
                  <a:schemeClr val="lt1"/>
                </a:buClr>
                <a:buSzPts val="5200"/>
              </a:pPr>
              <a:r>
                <a:rPr lang="en-US" sz="4400" dirty="0">
                  <a:solidFill>
                    <a:schemeClr val="lt1"/>
                  </a:solidFill>
                  <a:latin typeface="Arial" panose="020B0604020202020204" pitchFamily="34" charset="0"/>
                  <a:ea typeface="Calibri"/>
                  <a:cs typeface="Arial" panose="020B0604020202020204" pitchFamily="34" charset="0"/>
                  <a:sym typeface="Calibri"/>
                </a:rPr>
                <a:t>Client’s</a:t>
              </a:r>
              <a:endParaRPr sz="4400" dirty="0">
                <a:solidFill>
                  <a:schemeClr val="lt1"/>
                </a:solidFill>
                <a:latin typeface="Arial" panose="020B0604020202020204" pitchFamily="34" charset="0"/>
                <a:ea typeface="Calibri"/>
                <a:cs typeface="Arial" panose="020B0604020202020204" pitchFamily="34" charset="0"/>
                <a:sym typeface="Calibri"/>
              </a:endParaRPr>
            </a:p>
          </p:txBody>
        </p:sp>
        <p:sp>
          <p:nvSpPr>
            <p:cNvPr id="231" name="Google Shape;231;p12"/>
            <p:cNvSpPr/>
            <p:nvPr/>
          </p:nvSpPr>
          <p:spPr>
            <a:xfrm>
              <a:off x="2926467" y="2392802"/>
              <a:ext cx="2418109" cy="1209054"/>
            </a:xfrm>
            <a:prstGeom prst="rect">
              <a:avLst/>
            </a:prstGeom>
            <a:gradFill>
              <a:gsLst>
                <a:gs pos="0">
                  <a:srgbClr val="B14747"/>
                </a:gs>
                <a:gs pos="50000">
                  <a:srgbClr val="AD0000"/>
                </a:gs>
                <a:gs pos="100000">
                  <a:srgbClr val="9F0000"/>
                </a:gs>
              </a:gsLst>
              <a:lin ang="5400000" scaled="0"/>
            </a:grad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232" name="Google Shape;232;p12"/>
            <p:cNvSpPr txBox="1"/>
            <p:nvPr/>
          </p:nvSpPr>
          <p:spPr>
            <a:xfrm>
              <a:off x="2926467" y="2392802"/>
              <a:ext cx="2418109" cy="1209054"/>
            </a:xfrm>
            <a:prstGeom prst="rect">
              <a:avLst/>
            </a:prstGeom>
            <a:noFill/>
            <a:ln>
              <a:noFill/>
            </a:ln>
          </p:spPr>
          <p:txBody>
            <a:bodyPr spcFirstLastPara="1" wrap="square" lIns="33000" tIns="33000" rIns="33000" bIns="33000" anchor="ctr" anchorCtr="0">
              <a:noAutofit/>
            </a:bodyPr>
            <a:lstStyle/>
            <a:p>
              <a:pPr algn="ctr">
                <a:lnSpc>
                  <a:spcPct val="90000"/>
                </a:lnSpc>
                <a:spcBef>
                  <a:spcPts val="0"/>
                </a:spcBef>
                <a:spcAft>
                  <a:spcPts val="0"/>
                </a:spcAft>
                <a:buClr>
                  <a:schemeClr val="lt1"/>
                </a:buClr>
                <a:buSzPts val="5200"/>
              </a:pPr>
              <a:r>
                <a:rPr lang="en-US" sz="4400" dirty="0">
                  <a:solidFill>
                    <a:schemeClr val="lt1"/>
                  </a:solidFill>
                  <a:latin typeface="Arial" panose="020B0604020202020204" pitchFamily="34" charset="0"/>
                  <a:ea typeface="Calibri"/>
                  <a:cs typeface="Arial" panose="020B0604020202020204" pitchFamily="34" charset="0"/>
                  <a:sym typeface="Calibri"/>
                </a:rPr>
                <a:t>SW’s</a:t>
              </a:r>
              <a:endParaRPr sz="4400" dirty="0">
                <a:solidFill>
                  <a:schemeClr val="lt1"/>
                </a:solidFill>
                <a:latin typeface="Arial" panose="020B0604020202020204" pitchFamily="34" charset="0"/>
                <a:ea typeface="Calibri"/>
                <a:cs typeface="Arial" panose="020B0604020202020204" pitchFamily="34" charset="0"/>
                <a:sym typeface="Calibri"/>
              </a:endParaRPr>
            </a:p>
          </p:txBody>
        </p:sp>
        <p:sp>
          <p:nvSpPr>
            <p:cNvPr id="233" name="Google Shape;233;p12"/>
            <p:cNvSpPr/>
            <p:nvPr/>
          </p:nvSpPr>
          <p:spPr>
            <a:xfrm>
              <a:off x="5852379" y="2392802"/>
              <a:ext cx="2418109" cy="1209054"/>
            </a:xfrm>
            <a:prstGeom prst="rect">
              <a:avLst/>
            </a:prstGeom>
            <a:gradFill>
              <a:gsLst>
                <a:gs pos="0">
                  <a:srgbClr val="B14747"/>
                </a:gs>
                <a:gs pos="50000">
                  <a:srgbClr val="AD0000"/>
                </a:gs>
                <a:gs pos="100000">
                  <a:srgbClr val="9F0000"/>
                </a:gs>
              </a:gsLst>
              <a:lin ang="5400000" scaled="0"/>
            </a:grad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234" name="Google Shape;234;p12"/>
            <p:cNvSpPr txBox="1"/>
            <p:nvPr/>
          </p:nvSpPr>
          <p:spPr>
            <a:xfrm>
              <a:off x="5852379" y="2392802"/>
              <a:ext cx="2418109" cy="1209054"/>
            </a:xfrm>
            <a:prstGeom prst="rect">
              <a:avLst/>
            </a:prstGeom>
            <a:noFill/>
            <a:ln>
              <a:noFill/>
            </a:ln>
          </p:spPr>
          <p:txBody>
            <a:bodyPr spcFirstLastPara="1" wrap="square" lIns="33000" tIns="33000" rIns="33000" bIns="33000" anchor="ctr" anchorCtr="0">
              <a:noAutofit/>
            </a:bodyPr>
            <a:lstStyle/>
            <a:p>
              <a:pPr algn="ctr">
                <a:lnSpc>
                  <a:spcPct val="90000"/>
                </a:lnSpc>
                <a:spcBef>
                  <a:spcPts val="0"/>
                </a:spcBef>
                <a:spcAft>
                  <a:spcPts val="0"/>
                </a:spcAft>
                <a:buClr>
                  <a:schemeClr val="lt1"/>
                </a:buClr>
                <a:buSzPts val="5200"/>
              </a:pPr>
              <a:r>
                <a:rPr lang="en-US" sz="4400" dirty="0">
                  <a:solidFill>
                    <a:schemeClr val="lt1"/>
                  </a:solidFill>
                  <a:latin typeface="Arial" panose="020B0604020202020204" pitchFamily="34" charset="0"/>
                  <a:ea typeface="Calibri"/>
                  <a:cs typeface="Arial" panose="020B0604020202020204" pitchFamily="34" charset="0"/>
                  <a:sym typeface="Calibri"/>
                </a:rPr>
                <a:t>Agency’s</a:t>
              </a:r>
              <a:endParaRPr sz="44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Date Placeholder 1">
            <a:extLst>
              <a:ext uri="{FF2B5EF4-FFF2-40B4-BE49-F238E27FC236}">
                <a16:creationId xmlns:a16="http://schemas.microsoft.com/office/drawing/2014/main" id="{0F9A6D27-AC84-CB7F-E646-4AA1C2E0E392}"/>
              </a:ext>
            </a:extLst>
          </p:cNvPr>
          <p:cNvSpPr>
            <a:spLocks noGrp="1"/>
          </p:cNvSpPr>
          <p:nvPr>
            <p:ph type="dt" sz="half" idx="10"/>
          </p:nvPr>
        </p:nvSpPr>
        <p:spPr/>
        <p:txBody>
          <a:bodyPr/>
          <a:lstStyle/>
          <a:p>
            <a:fld id="{E5EF3FE7-FF19-6847-8B90-DA2A838D81F2}" type="datetime1">
              <a:rPr lang="en-US" smtClean="0"/>
              <a:t>10/23/24</a:t>
            </a:fld>
            <a:endParaRPr lang="en-US" dirty="0"/>
          </a:p>
        </p:txBody>
      </p:sp>
      <p:sp>
        <p:nvSpPr>
          <p:cNvPr id="3" name="Footer Placeholder 2">
            <a:extLst>
              <a:ext uri="{FF2B5EF4-FFF2-40B4-BE49-F238E27FC236}">
                <a16:creationId xmlns:a16="http://schemas.microsoft.com/office/drawing/2014/main" id="{57EE3CDC-80C7-B7C7-FAF8-8EBCB3503B9D}"/>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579063" y="921344"/>
            <a:ext cx="4750021" cy="991507"/>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dirty="0">
                <a:solidFill>
                  <a:srgbClr val="002060"/>
                </a:solidFill>
              </a:rPr>
              <a:t>Other Types of Help</a:t>
            </a:r>
            <a:endParaRPr dirty="0"/>
          </a:p>
        </p:txBody>
      </p:sp>
      <p:sp>
        <p:nvSpPr>
          <p:cNvPr id="253" name="Google Shape;253;p13"/>
          <p:cNvSpPr txBox="1">
            <a:spLocks noGrp="1"/>
          </p:cNvSpPr>
          <p:nvPr>
            <p:ph type="sldNum" sz="quarter" idx="12"/>
          </p:nvPr>
        </p:nvSpPr>
        <p:spPr>
          <a:xfrm>
            <a:off x="11520855" y="6356349"/>
            <a:ext cx="381558" cy="365125"/>
          </a:xfrm>
          <a:prstGeom prst="rect">
            <a:avLst/>
          </a:prstGeom>
          <a:noFill/>
          <a:ln>
            <a:noFill/>
          </a:ln>
        </p:spPr>
        <p:txBody>
          <a:bodyPr spcFirstLastPara="1" vert="horz" wrap="square" lIns="91425" tIns="45700" rIns="91425" bIns="45700" rtlCol="0" anchor="ctr" anchorCtr="0">
            <a:noAutofit/>
          </a:bodyPr>
          <a:lstStyle/>
          <a:p>
            <a:pPr algn="ctr">
              <a:spcBef>
                <a:spcPts val="0"/>
              </a:spcBef>
              <a:spcAft>
                <a:spcPts val="0"/>
              </a:spcAft>
            </a:pPr>
            <a:fld id="{00000000-1234-1234-1234-123412341234}" type="slidenum">
              <a:rPr lang="en-US"/>
              <a:pPr algn="ctr">
                <a:spcBef>
                  <a:spcPts val="0"/>
                </a:spcBef>
                <a:spcAft>
                  <a:spcPts val="0"/>
                </a:spcAft>
              </a:pPr>
              <a:t>16</a:t>
            </a:fld>
            <a:endParaRPr dirty="0"/>
          </a:p>
        </p:txBody>
      </p:sp>
      <p:grpSp>
        <p:nvGrpSpPr>
          <p:cNvPr id="242" name="Google Shape;242;p13"/>
          <p:cNvGrpSpPr/>
          <p:nvPr/>
        </p:nvGrpSpPr>
        <p:grpSpPr>
          <a:xfrm>
            <a:off x="5673635" y="957054"/>
            <a:ext cx="5495810" cy="4942301"/>
            <a:chOff x="0" y="57088"/>
            <a:chExt cx="4797297" cy="4163625"/>
          </a:xfrm>
        </p:grpSpPr>
        <p:sp>
          <p:nvSpPr>
            <p:cNvPr id="243" name="Google Shape;243;p13"/>
            <p:cNvSpPr/>
            <p:nvPr/>
          </p:nvSpPr>
          <p:spPr>
            <a:xfrm>
              <a:off x="0" y="57088"/>
              <a:ext cx="4797297" cy="775125"/>
            </a:xfrm>
            <a:prstGeom prst="flowChartTerminator">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244" name="Google Shape;244;p13"/>
            <p:cNvSpPr txBox="1"/>
            <p:nvPr/>
          </p:nvSpPr>
          <p:spPr>
            <a:xfrm>
              <a:off x="226095" y="170594"/>
              <a:ext cx="4345107" cy="548113"/>
            </a:xfrm>
            <a:prstGeom prst="rect">
              <a:avLst/>
            </a:prstGeom>
            <a:noFill/>
            <a:ln>
              <a:noFill/>
            </a:ln>
          </p:spPr>
          <p:txBody>
            <a:bodyPr spcFirstLastPara="1" wrap="square" lIns="95250" tIns="95250" rIns="95250" bIns="95250" anchor="ctr" anchorCtr="0">
              <a:noAutofit/>
            </a:bodyPr>
            <a:lstStyle/>
            <a:p>
              <a:pPr algn="ctr">
                <a:lnSpc>
                  <a:spcPct val="90000"/>
                </a:lnSpc>
                <a:spcBef>
                  <a:spcPts val="0"/>
                </a:spcBef>
                <a:spcAft>
                  <a:spcPts val="0"/>
                </a:spcAft>
                <a:buClr>
                  <a:schemeClr val="lt1"/>
                </a:buClr>
                <a:buSzPts val="2500"/>
              </a:pPr>
              <a:r>
                <a:rPr lang="en-US" sz="2500" dirty="0">
                  <a:solidFill>
                    <a:schemeClr val="lt1"/>
                  </a:solidFill>
                  <a:latin typeface="Arial" panose="020B0604020202020204" pitchFamily="34" charset="0"/>
                  <a:ea typeface="Calibri"/>
                  <a:cs typeface="Arial" panose="020B0604020202020204" pitchFamily="34" charset="0"/>
                  <a:sym typeface="Calibri"/>
                </a:rPr>
                <a:t>Clinical supervision</a:t>
              </a:r>
              <a:endParaRPr dirty="0">
                <a:latin typeface="Arial" panose="020B0604020202020204" pitchFamily="34" charset="0"/>
              </a:endParaRPr>
            </a:p>
          </p:txBody>
        </p:sp>
        <p:sp>
          <p:nvSpPr>
            <p:cNvPr id="245" name="Google Shape;245;p13"/>
            <p:cNvSpPr/>
            <p:nvPr/>
          </p:nvSpPr>
          <p:spPr>
            <a:xfrm>
              <a:off x="0" y="904213"/>
              <a:ext cx="4797297" cy="775125"/>
            </a:xfrm>
            <a:prstGeom prst="flowChartTerminator">
              <a:avLst/>
            </a:prstGeom>
            <a:solidFill>
              <a:srgbClr val="487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246" name="Google Shape;246;p13"/>
            <p:cNvSpPr txBox="1"/>
            <p:nvPr/>
          </p:nvSpPr>
          <p:spPr>
            <a:xfrm>
              <a:off x="226095" y="1017719"/>
              <a:ext cx="4345107" cy="548113"/>
            </a:xfrm>
            <a:prstGeom prst="rect">
              <a:avLst/>
            </a:prstGeom>
            <a:noFill/>
            <a:ln>
              <a:noFill/>
            </a:ln>
          </p:spPr>
          <p:txBody>
            <a:bodyPr spcFirstLastPara="1" wrap="square" lIns="95250" tIns="95250" rIns="95250" bIns="95250" anchor="ctr" anchorCtr="0">
              <a:noAutofit/>
            </a:bodyPr>
            <a:lstStyle/>
            <a:p>
              <a:pPr algn="ctr">
                <a:lnSpc>
                  <a:spcPct val="90000"/>
                </a:lnSpc>
                <a:spcBef>
                  <a:spcPts val="0"/>
                </a:spcBef>
                <a:spcAft>
                  <a:spcPts val="0"/>
                </a:spcAft>
                <a:buClr>
                  <a:schemeClr val="lt1"/>
                </a:buClr>
                <a:buSzPts val="2500"/>
              </a:pPr>
              <a:r>
                <a:rPr lang="en-US" sz="2500" dirty="0">
                  <a:solidFill>
                    <a:schemeClr val="lt1"/>
                  </a:solidFill>
                  <a:latin typeface="Arial" panose="020B0604020202020204" pitchFamily="34" charset="0"/>
                  <a:ea typeface="Calibri"/>
                  <a:cs typeface="Arial" panose="020B0604020202020204" pitchFamily="34" charset="0"/>
                  <a:sym typeface="Calibri"/>
                </a:rPr>
                <a:t>Clinical consultation</a:t>
              </a:r>
              <a:endParaRPr dirty="0">
                <a:latin typeface="Arial" panose="020B0604020202020204" pitchFamily="34" charset="0"/>
              </a:endParaRPr>
            </a:p>
          </p:txBody>
        </p:sp>
        <p:sp>
          <p:nvSpPr>
            <p:cNvPr id="247" name="Google Shape;247;p13"/>
            <p:cNvSpPr/>
            <p:nvPr/>
          </p:nvSpPr>
          <p:spPr>
            <a:xfrm>
              <a:off x="0" y="1751338"/>
              <a:ext cx="4797297" cy="775125"/>
            </a:xfrm>
            <a:prstGeom prst="flowChartTerminator">
              <a:avLst/>
            </a:prstGeom>
            <a:solidFill>
              <a:srgbClr val="3F91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248" name="Google Shape;248;p13"/>
            <p:cNvSpPr txBox="1"/>
            <p:nvPr/>
          </p:nvSpPr>
          <p:spPr>
            <a:xfrm>
              <a:off x="226095" y="1864844"/>
              <a:ext cx="4345107" cy="548113"/>
            </a:xfrm>
            <a:prstGeom prst="rect">
              <a:avLst/>
            </a:prstGeom>
            <a:noFill/>
            <a:ln>
              <a:noFill/>
            </a:ln>
          </p:spPr>
          <p:txBody>
            <a:bodyPr spcFirstLastPara="1" wrap="square" lIns="95250" tIns="95250" rIns="95250" bIns="95250" anchor="ctr" anchorCtr="0">
              <a:noAutofit/>
            </a:bodyPr>
            <a:lstStyle/>
            <a:p>
              <a:pPr algn="ctr">
                <a:lnSpc>
                  <a:spcPct val="90000"/>
                </a:lnSpc>
                <a:spcBef>
                  <a:spcPts val="0"/>
                </a:spcBef>
                <a:spcAft>
                  <a:spcPts val="0"/>
                </a:spcAft>
                <a:buClr>
                  <a:schemeClr val="lt1"/>
                </a:buClr>
                <a:buSzPts val="2500"/>
              </a:pPr>
              <a:r>
                <a:rPr lang="en-US" sz="2500" dirty="0">
                  <a:solidFill>
                    <a:schemeClr val="lt1"/>
                  </a:solidFill>
                  <a:latin typeface="Arial" panose="020B0604020202020204" pitchFamily="34" charset="0"/>
                  <a:ea typeface="Calibri"/>
                  <a:cs typeface="Arial" panose="020B0604020202020204" pitchFamily="34" charset="0"/>
                  <a:sym typeface="Calibri"/>
                </a:rPr>
                <a:t>Ethics consultation</a:t>
              </a:r>
              <a:endParaRPr dirty="0">
                <a:latin typeface="Arial" panose="020B0604020202020204" pitchFamily="34" charset="0"/>
              </a:endParaRPr>
            </a:p>
          </p:txBody>
        </p:sp>
        <p:sp>
          <p:nvSpPr>
            <p:cNvPr id="249" name="Google Shape;249;p13"/>
            <p:cNvSpPr/>
            <p:nvPr/>
          </p:nvSpPr>
          <p:spPr>
            <a:xfrm>
              <a:off x="0" y="2598463"/>
              <a:ext cx="4797297" cy="775125"/>
            </a:xfrm>
            <a:prstGeom prst="flowChartTerminator">
              <a:avLst/>
            </a:prstGeom>
            <a:solidFill>
              <a:srgbClr val="A48D1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250" name="Google Shape;250;p13"/>
            <p:cNvSpPr txBox="1"/>
            <p:nvPr/>
          </p:nvSpPr>
          <p:spPr>
            <a:xfrm>
              <a:off x="226095" y="2711969"/>
              <a:ext cx="4345107" cy="548113"/>
            </a:xfrm>
            <a:prstGeom prst="rect">
              <a:avLst/>
            </a:prstGeom>
            <a:noFill/>
            <a:ln>
              <a:noFill/>
            </a:ln>
          </p:spPr>
          <p:txBody>
            <a:bodyPr spcFirstLastPara="1" wrap="square" lIns="95250" tIns="95250" rIns="95250" bIns="95250" anchor="ctr" anchorCtr="0">
              <a:noAutofit/>
            </a:bodyPr>
            <a:lstStyle/>
            <a:p>
              <a:pPr algn="ctr">
                <a:lnSpc>
                  <a:spcPct val="90000"/>
                </a:lnSpc>
                <a:spcBef>
                  <a:spcPts val="0"/>
                </a:spcBef>
                <a:spcAft>
                  <a:spcPts val="0"/>
                </a:spcAft>
                <a:buClr>
                  <a:schemeClr val="lt1"/>
                </a:buClr>
                <a:buSzPts val="2500"/>
              </a:pPr>
              <a:r>
                <a:rPr lang="en-US" sz="2500" dirty="0">
                  <a:solidFill>
                    <a:schemeClr val="lt1"/>
                  </a:solidFill>
                  <a:latin typeface="Arial" panose="020B0604020202020204" pitchFamily="34" charset="0"/>
                  <a:ea typeface="Calibri"/>
                  <a:cs typeface="Arial" panose="020B0604020202020204" pitchFamily="34" charset="0"/>
                  <a:sym typeface="Calibri"/>
                </a:rPr>
                <a:t>Licensing consultation</a:t>
              </a:r>
              <a:endParaRPr dirty="0">
                <a:latin typeface="Arial" panose="020B0604020202020204" pitchFamily="34" charset="0"/>
              </a:endParaRPr>
            </a:p>
          </p:txBody>
        </p:sp>
        <p:sp>
          <p:nvSpPr>
            <p:cNvPr id="251" name="Google Shape;251;p13"/>
            <p:cNvSpPr/>
            <p:nvPr/>
          </p:nvSpPr>
          <p:spPr>
            <a:xfrm>
              <a:off x="0" y="3445588"/>
              <a:ext cx="4797297" cy="775125"/>
            </a:xfrm>
            <a:prstGeom prst="flowChartTerminator">
              <a:avLst/>
            </a:prstGeom>
            <a:solidFill>
              <a:srgbClr val="B6010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252" name="Google Shape;252;p13"/>
            <p:cNvSpPr txBox="1"/>
            <p:nvPr/>
          </p:nvSpPr>
          <p:spPr>
            <a:xfrm>
              <a:off x="226095" y="3559094"/>
              <a:ext cx="4345107" cy="548113"/>
            </a:xfrm>
            <a:prstGeom prst="rect">
              <a:avLst/>
            </a:prstGeom>
            <a:noFill/>
            <a:ln>
              <a:noFill/>
            </a:ln>
          </p:spPr>
          <p:txBody>
            <a:bodyPr spcFirstLastPara="1" wrap="square" lIns="95250" tIns="95250" rIns="95250" bIns="95250" anchor="ctr" anchorCtr="0">
              <a:noAutofit/>
            </a:bodyPr>
            <a:lstStyle/>
            <a:p>
              <a:pPr algn="ctr">
                <a:lnSpc>
                  <a:spcPct val="90000"/>
                </a:lnSpc>
                <a:spcBef>
                  <a:spcPts val="0"/>
                </a:spcBef>
                <a:spcAft>
                  <a:spcPts val="0"/>
                </a:spcAft>
                <a:buClr>
                  <a:schemeClr val="lt1"/>
                </a:buClr>
                <a:buSzPts val="2500"/>
              </a:pPr>
              <a:r>
                <a:rPr lang="en-US" sz="2500" dirty="0">
                  <a:solidFill>
                    <a:schemeClr val="lt1"/>
                  </a:solidFill>
                  <a:latin typeface="Arial" panose="020B0604020202020204" pitchFamily="34" charset="0"/>
                  <a:ea typeface="Calibri"/>
                  <a:cs typeface="Arial" panose="020B0604020202020204" pitchFamily="34" charset="0"/>
                  <a:sym typeface="Calibri"/>
                </a:rPr>
                <a:t>Liability insurance</a:t>
              </a:r>
              <a:endParaRPr dirty="0">
                <a:latin typeface="Arial" panose="020B0604020202020204" pitchFamily="34" charset="0"/>
              </a:endParaRPr>
            </a:p>
          </p:txBody>
        </p:sp>
      </p:grpSp>
      <p:sp>
        <p:nvSpPr>
          <p:cNvPr id="2" name="Date Placeholder 1">
            <a:extLst>
              <a:ext uri="{FF2B5EF4-FFF2-40B4-BE49-F238E27FC236}">
                <a16:creationId xmlns:a16="http://schemas.microsoft.com/office/drawing/2014/main" id="{D92B7B6A-816A-6791-26E9-87895AFCE47E}"/>
              </a:ext>
            </a:extLst>
          </p:cNvPr>
          <p:cNvSpPr>
            <a:spLocks noGrp="1"/>
          </p:cNvSpPr>
          <p:nvPr>
            <p:ph type="dt" sz="half" idx="10"/>
          </p:nvPr>
        </p:nvSpPr>
        <p:spPr/>
        <p:txBody>
          <a:bodyPr/>
          <a:lstStyle/>
          <a:p>
            <a:fld id="{19F496C0-F372-A14A-90D1-0095A731AB94}" type="datetime1">
              <a:rPr lang="en-US" smtClean="0"/>
              <a:t>10/23/24</a:t>
            </a:fld>
            <a:endParaRPr lang="en-US" dirty="0"/>
          </a:p>
        </p:txBody>
      </p:sp>
      <p:sp>
        <p:nvSpPr>
          <p:cNvPr id="3" name="Footer Placeholder 2">
            <a:extLst>
              <a:ext uri="{FF2B5EF4-FFF2-40B4-BE49-F238E27FC236}">
                <a16:creationId xmlns:a16="http://schemas.microsoft.com/office/drawing/2014/main" id="{17FF3EDB-9A1A-CD02-4813-25C1D089EC85}"/>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7E05E41-D7BF-7F1B-7278-5DE536703A3C}"/>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rPr>
              <a:t>Think Critically</a:t>
            </a:r>
          </a:p>
        </p:txBody>
      </p:sp>
      <p:grpSp>
        <p:nvGrpSpPr>
          <p:cNvPr id="15" name="Group 14">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4579FAE8-BD6E-6C41-3AF3-2E741151048A}"/>
              </a:ext>
            </a:extLst>
          </p:cNvPr>
          <p:cNvSpPr>
            <a:spLocks noGrp="1"/>
          </p:cNvSpPr>
          <p:nvPr>
            <p:ph type="dt" sz="half" idx="10"/>
          </p:nvPr>
        </p:nvSpPr>
        <p:spPr>
          <a:xfrm>
            <a:off x="838200" y="6356350"/>
            <a:ext cx="2743200" cy="365125"/>
          </a:xfrm>
        </p:spPr>
        <p:txBody>
          <a:bodyPr>
            <a:normAutofit/>
          </a:bodyPr>
          <a:lstStyle/>
          <a:p>
            <a:pPr>
              <a:spcAft>
                <a:spcPts val="600"/>
              </a:spcAft>
            </a:pPr>
            <a:fld id="{5E3491ED-DA7A-2240-A2F8-05C5360CFA9E}" type="datetime1">
              <a:rPr lang="en-US">
                <a:solidFill>
                  <a:srgbClr val="FFFFFF"/>
                </a:solidFill>
              </a:rPr>
              <a:pPr>
                <a:spcAft>
                  <a:spcPts val="600"/>
                </a:spcAft>
              </a:pPr>
              <a:t>10/23/24</a:t>
            </a:fld>
            <a:endParaRPr lang="en-US" dirty="0">
              <a:solidFill>
                <a:srgbClr val="FFFFFF"/>
              </a:solidFill>
            </a:endParaRPr>
          </a:p>
        </p:txBody>
      </p:sp>
      <p:sp>
        <p:nvSpPr>
          <p:cNvPr id="3" name="Content Placeholder 2">
            <a:extLst>
              <a:ext uri="{FF2B5EF4-FFF2-40B4-BE49-F238E27FC236}">
                <a16:creationId xmlns:a16="http://schemas.microsoft.com/office/drawing/2014/main" id="{0FD971F1-9D99-8E4C-CF24-187626DF9FC9}"/>
              </a:ext>
            </a:extLst>
          </p:cNvPr>
          <p:cNvSpPr>
            <a:spLocks noGrp="1"/>
          </p:cNvSpPr>
          <p:nvPr>
            <p:ph idx="1"/>
          </p:nvPr>
        </p:nvSpPr>
        <p:spPr>
          <a:xfrm>
            <a:off x="6297233" y="518400"/>
            <a:ext cx="4771607" cy="5837949"/>
          </a:xfrm>
        </p:spPr>
        <p:txBody>
          <a:bodyPr anchor="ctr">
            <a:normAutofit lnSpcReduction="10000"/>
          </a:bodyPr>
          <a:lstStyle/>
          <a:p>
            <a:r>
              <a:rPr lang="en-US" dirty="0">
                <a:solidFill>
                  <a:schemeClr val="tx1">
                    <a:alpha val="80000"/>
                  </a:schemeClr>
                </a:solidFill>
              </a:rPr>
              <a:t>Reflect on one’s own values, virtues, attitudes, beliefs, motivations, emotions, capacities, challenges, and social context (virtue ethics)</a:t>
            </a:r>
          </a:p>
          <a:p>
            <a:r>
              <a:rPr lang="en-US" dirty="0">
                <a:solidFill>
                  <a:schemeClr val="tx1">
                    <a:alpha val="80000"/>
                  </a:schemeClr>
                </a:solidFill>
              </a:rPr>
              <a:t>Consider multiple perspectives (narrative ethics)</a:t>
            </a:r>
          </a:p>
          <a:p>
            <a:r>
              <a:rPr lang="en-US" dirty="0">
                <a:solidFill>
                  <a:schemeClr val="tx1">
                    <a:alpha val="80000"/>
                  </a:schemeClr>
                </a:solidFill>
              </a:rPr>
              <a:t>Define goals for the ethical management process</a:t>
            </a:r>
          </a:p>
          <a:p>
            <a:r>
              <a:rPr lang="en-US" dirty="0">
                <a:solidFill>
                  <a:schemeClr val="tx1">
                    <a:alpha val="80000"/>
                  </a:schemeClr>
                </a:solidFill>
              </a:rPr>
              <a:t>Identify and weigh obligations (legalism, deontology)</a:t>
            </a:r>
          </a:p>
          <a:p>
            <a:r>
              <a:rPr lang="en-US" dirty="0">
                <a:solidFill>
                  <a:schemeClr val="tx1">
                    <a:alpha val="80000"/>
                  </a:schemeClr>
                </a:solidFill>
              </a:rPr>
              <a:t>Brainstorm options and assess consequences (teleology)</a:t>
            </a:r>
          </a:p>
        </p:txBody>
      </p:sp>
      <p:sp>
        <p:nvSpPr>
          <p:cNvPr id="5" name="Footer Placeholder 4">
            <a:extLst>
              <a:ext uri="{FF2B5EF4-FFF2-40B4-BE49-F238E27FC236}">
                <a16:creationId xmlns:a16="http://schemas.microsoft.com/office/drawing/2014/main" id="{89CBB20B-791E-FA52-2ACD-40D264DEEB0D}"/>
              </a:ext>
            </a:extLst>
          </p:cNvPr>
          <p:cNvSpPr>
            <a:spLocks noGrp="1"/>
          </p:cNvSpPr>
          <p:nvPr>
            <p:ph type="ftr" sz="quarter" idx="11"/>
          </p:nvPr>
        </p:nvSpPr>
        <p:spPr>
          <a:xfrm rot="16200000">
            <a:off x="9812115" y="1591485"/>
            <a:ext cx="3548094" cy="365125"/>
          </a:xfrm>
        </p:spPr>
        <p:txBody>
          <a:bodyPr>
            <a:normAutofit/>
          </a:bodyPr>
          <a:lstStyle/>
          <a:p>
            <a:pPr>
              <a:spcAft>
                <a:spcPts val="600"/>
              </a:spcAft>
            </a:pPr>
            <a:r>
              <a:rPr lang="en-US" dirty="0">
                <a:solidFill>
                  <a:schemeClr val="tx1">
                    <a:alpha val="60000"/>
                  </a:schemeClr>
                </a:solidFill>
              </a:rPr>
              <a:t>BPD - Allan Barsky</a:t>
            </a:r>
          </a:p>
        </p:txBody>
      </p:sp>
      <p:sp>
        <p:nvSpPr>
          <p:cNvPr id="6" name="Slide Number Placeholder 5">
            <a:extLst>
              <a:ext uri="{FF2B5EF4-FFF2-40B4-BE49-F238E27FC236}">
                <a16:creationId xmlns:a16="http://schemas.microsoft.com/office/drawing/2014/main" id="{52380764-4271-A592-3415-B2E0EA65C35D}"/>
              </a:ext>
            </a:extLst>
          </p:cNvPr>
          <p:cNvSpPr>
            <a:spLocks noGrp="1"/>
          </p:cNvSpPr>
          <p:nvPr>
            <p:ph type="sldNum" sz="quarter" idx="12"/>
          </p:nvPr>
        </p:nvSpPr>
        <p:spPr>
          <a:xfrm>
            <a:off x="9176456" y="6356350"/>
            <a:ext cx="2743200" cy="365125"/>
          </a:xfrm>
        </p:spPr>
        <p:txBody>
          <a:bodyPr>
            <a:normAutofit/>
          </a:bodyPr>
          <a:lstStyle/>
          <a:p>
            <a:pPr>
              <a:spcBef>
                <a:spcPts val="0"/>
              </a:spcBef>
              <a:spcAft>
                <a:spcPts val="600"/>
              </a:spcAft>
            </a:pPr>
            <a:fld id="{00000000-1234-1234-1234-123412341234}" type="slidenum">
              <a:rPr lang="en-US">
                <a:solidFill>
                  <a:schemeClr val="tx1">
                    <a:alpha val="60000"/>
                  </a:schemeClr>
                </a:solidFill>
              </a:rPr>
              <a:pPr>
                <a:spcBef>
                  <a:spcPts val="0"/>
                </a:spcBef>
                <a:spcAft>
                  <a:spcPts val="600"/>
                </a:spcAft>
              </a:pPr>
              <a:t>17</a:t>
            </a:fld>
            <a:endParaRPr lang="en-US" dirty="0">
              <a:solidFill>
                <a:schemeClr val="tx1">
                  <a:alpha val="60000"/>
                </a:schemeClr>
              </a:solidFill>
            </a:endParaRP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9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683803" y="550269"/>
            <a:ext cx="4595252" cy="768873"/>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sz="3600" dirty="0">
                <a:solidFill>
                  <a:srgbClr val="002060"/>
                </a:solidFill>
              </a:rPr>
              <a:t>Ethical Obligations</a:t>
            </a:r>
            <a:endParaRPr dirty="0"/>
          </a:p>
        </p:txBody>
      </p:sp>
      <p:sp>
        <p:nvSpPr>
          <p:cNvPr id="339" name="Google Shape;339;p18"/>
          <p:cNvSpPr txBox="1">
            <a:spLocks noGrp="1"/>
          </p:cNvSpPr>
          <p:nvPr>
            <p:ph type="sldNum" sz="quarter" idx="12"/>
          </p:nvPr>
        </p:nvSpPr>
        <p:spPr>
          <a:xfrm>
            <a:off x="9141508" y="6345930"/>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18</a:t>
            </a:fld>
            <a:endParaRPr dirty="0"/>
          </a:p>
        </p:txBody>
      </p:sp>
      <p:grpSp>
        <p:nvGrpSpPr>
          <p:cNvPr id="304" name="Google Shape;304;p18"/>
          <p:cNvGrpSpPr/>
          <p:nvPr/>
        </p:nvGrpSpPr>
        <p:grpSpPr>
          <a:xfrm>
            <a:off x="3462130" y="620371"/>
            <a:ext cx="5737140" cy="5572731"/>
            <a:chOff x="1266951" y="1612"/>
            <a:chExt cx="5737140" cy="5572731"/>
          </a:xfrm>
        </p:grpSpPr>
        <p:sp>
          <p:nvSpPr>
            <p:cNvPr id="305" name="Google Shape;305;p18"/>
            <p:cNvSpPr/>
            <p:nvPr/>
          </p:nvSpPr>
          <p:spPr>
            <a:xfrm>
              <a:off x="3920900" y="5272262"/>
              <a:ext cx="336213" cy="91440"/>
            </a:xfrm>
            <a:custGeom>
              <a:avLst/>
              <a:gdLst/>
              <a:ahLst/>
              <a:cxnLst/>
              <a:rect l="l" t="t" r="r" b="b"/>
              <a:pathLst>
                <a:path w="120000" h="120000" extrusionOk="0">
                  <a:moveTo>
                    <a:pt x="0" y="60000"/>
                  </a:moveTo>
                  <a:lnTo>
                    <a:pt x="120000" y="6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06" name="Google Shape;306;p18"/>
            <p:cNvSpPr/>
            <p:nvPr/>
          </p:nvSpPr>
          <p:spPr>
            <a:xfrm>
              <a:off x="3938534" y="4549403"/>
              <a:ext cx="336213" cy="91440"/>
            </a:xfrm>
            <a:custGeom>
              <a:avLst/>
              <a:gdLst/>
              <a:ahLst/>
              <a:cxnLst/>
              <a:rect l="l" t="t" r="r" b="b"/>
              <a:pathLst>
                <a:path w="120000" h="120000" extrusionOk="0">
                  <a:moveTo>
                    <a:pt x="0" y="60000"/>
                  </a:moveTo>
                  <a:lnTo>
                    <a:pt x="120000" y="6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07" name="Google Shape;307;p18"/>
            <p:cNvSpPr/>
            <p:nvPr/>
          </p:nvSpPr>
          <p:spPr>
            <a:xfrm>
              <a:off x="3938534" y="3826545"/>
              <a:ext cx="336213" cy="91440"/>
            </a:xfrm>
            <a:custGeom>
              <a:avLst/>
              <a:gdLst/>
              <a:ahLst/>
              <a:cxnLst/>
              <a:rect l="l" t="t" r="r" b="b"/>
              <a:pathLst>
                <a:path w="120000" h="120000" extrusionOk="0">
                  <a:moveTo>
                    <a:pt x="0" y="60000"/>
                  </a:moveTo>
                  <a:lnTo>
                    <a:pt x="120000" y="6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08" name="Google Shape;308;p18"/>
            <p:cNvSpPr/>
            <p:nvPr/>
          </p:nvSpPr>
          <p:spPr>
            <a:xfrm>
              <a:off x="3938534" y="3103687"/>
              <a:ext cx="336213" cy="91440"/>
            </a:xfrm>
            <a:custGeom>
              <a:avLst/>
              <a:gdLst/>
              <a:ahLst/>
              <a:cxnLst/>
              <a:rect l="l" t="t" r="r" b="b"/>
              <a:pathLst>
                <a:path w="120000" h="120000" extrusionOk="0">
                  <a:moveTo>
                    <a:pt x="0" y="60000"/>
                  </a:moveTo>
                  <a:lnTo>
                    <a:pt x="120000" y="6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09" name="Google Shape;309;p18"/>
            <p:cNvSpPr/>
            <p:nvPr/>
          </p:nvSpPr>
          <p:spPr>
            <a:xfrm>
              <a:off x="3938534" y="1342262"/>
              <a:ext cx="336213" cy="1084287"/>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10" name="Google Shape;310;p18"/>
            <p:cNvSpPr/>
            <p:nvPr/>
          </p:nvSpPr>
          <p:spPr>
            <a:xfrm>
              <a:off x="3938534" y="1342262"/>
              <a:ext cx="336213" cy="36142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11" name="Google Shape;311;p18"/>
            <p:cNvSpPr/>
            <p:nvPr/>
          </p:nvSpPr>
          <p:spPr>
            <a:xfrm>
              <a:off x="3938534" y="980833"/>
              <a:ext cx="336213" cy="36142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12" name="Google Shape;312;p18"/>
            <p:cNvSpPr/>
            <p:nvPr/>
          </p:nvSpPr>
          <p:spPr>
            <a:xfrm>
              <a:off x="3938534" y="257974"/>
              <a:ext cx="336213" cy="1084287"/>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313" name="Google Shape;313;p18"/>
            <p:cNvSpPr/>
            <p:nvPr/>
          </p:nvSpPr>
          <p:spPr>
            <a:xfrm>
              <a:off x="1266951" y="1085899"/>
              <a:ext cx="2671582" cy="512724"/>
            </a:xfrm>
            <a:prstGeom prst="rect">
              <a:avLst/>
            </a:prstGeom>
            <a:solidFill>
              <a:srgbClr val="F73721"/>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14" name="Google Shape;314;p18"/>
            <p:cNvSpPr txBox="1"/>
            <p:nvPr/>
          </p:nvSpPr>
          <p:spPr>
            <a:xfrm>
              <a:off x="1266951" y="1085899"/>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Autonomy</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15" name="Google Shape;315;p18"/>
            <p:cNvSpPr/>
            <p:nvPr/>
          </p:nvSpPr>
          <p:spPr>
            <a:xfrm>
              <a:off x="4274747" y="1612"/>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16" name="Google Shape;316;p18"/>
            <p:cNvSpPr txBox="1"/>
            <p:nvPr/>
          </p:nvSpPr>
          <p:spPr>
            <a:xfrm>
              <a:off x="4274747" y="1612"/>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Self-determination</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17" name="Google Shape;317;p18"/>
            <p:cNvSpPr/>
            <p:nvPr/>
          </p:nvSpPr>
          <p:spPr>
            <a:xfrm>
              <a:off x="4274747" y="724470"/>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18" name="Google Shape;318;p18"/>
            <p:cNvSpPr txBox="1"/>
            <p:nvPr/>
          </p:nvSpPr>
          <p:spPr>
            <a:xfrm>
              <a:off x="4274747" y="724470"/>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Informed consent</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19" name="Google Shape;319;p18"/>
            <p:cNvSpPr/>
            <p:nvPr/>
          </p:nvSpPr>
          <p:spPr>
            <a:xfrm>
              <a:off x="4274747" y="1447328"/>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20" name="Google Shape;320;p18"/>
            <p:cNvSpPr txBox="1"/>
            <p:nvPr/>
          </p:nvSpPr>
          <p:spPr>
            <a:xfrm>
              <a:off x="4274747" y="1447328"/>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Privacy</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1" name="Google Shape;321;p18"/>
            <p:cNvSpPr/>
            <p:nvPr/>
          </p:nvSpPr>
          <p:spPr>
            <a:xfrm>
              <a:off x="4274747" y="2170186"/>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22" name="Google Shape;322;p18"/>
            <p:cNvSpPr txBox="1"/>
            <p:nvPr/>
          </p:nvSpPr>
          <p:spPr>
            <a:xfrm>
              <a:off x="4274747" y="2170186"/>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Confidentiality</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3" name="Google Shape;323;p18"/>
            <p:cNvSpPr/>
            <p:nvPr/>
          </p:nvSpPr>
          <p:spPr>
            <a:xfrm>
              <a:off x="1266951" y="2893045"/>
              <a:ext cx="2671582" cy="512724"/>
            </a:xfrm>
            <a:prstGeom prst="rect">
              <a:avLst/>
            </a:prstGeom>
            <a:solidFill>
              <a:srgbClr val="F73721"/>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24" name="Google Shape;324;p18"/>
            <p:cNvSpPr txBox="1"/>
            <p:nvPr/>
          </p:nvSpPr>
          <p:spPr>
            <a:xfrm>
              <a:off x="1266951" y="2893045"/>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Beneficence</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5" name="Google Shape;325;p18"/>
            <p:cNvSpPr/>
            <p:nvPr/>
          </p:nvSpPr>
          <p:spPr>
            <a:xfrm>
              <a:off x="4274747" y="2893045"/>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26" name="Google Shape;326;p18"/>
            <p:cNvSpPr txBox="1"/>
            <p:nvPr/>
          </p:nvSpPr>
          <p:spPr>
            <a:xfrm>
              <a:off x="4274747" y="2893045"/>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Doing good</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7" name="Google Shape;327;p18"/>
            <p:cNvSpPr/>
            <p:nvPr/>
          </p:nvSpPr>
          <p:spPr>
            <a:xfrm>
              <a:off x="1266951" y="3615903"/>
              <a:ext cx="2671582" cy="512724"/>
            </a:xfrm>
            <a:prstGeom prst="rect">
              <a:avLst/>
            </a:prstGeom>
            <a:solidFill>
              <a:srgbClr val="F73721"/>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28" name="Google Shape;328;p18"/>
            <p:cNvSpPr txBox="1"/>
            <p:nvPr/>
          </p:nvSpPr>
          <p:spPr>
            <a:xfrm>
              <a:off x="1266951" y="3615903"/>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Nonmaleficence</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9" name="Google Shape;329;p18"/>
            <p:cNvSpPr/>
            <p:nvPr/>
          </p:nvSpPr>
          <p:spPr>
            <a:xfrm>
              <a:off x="4274747" y="3615903"/>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30" name="Google Shape;330;p18"/>
            <p:cNvSpPr txBox="1"/>
            <p:nvPr/>
          </p:nvSpPr>
          <p:spPr>
            <a:xfrm>
              <a:off x="4274747" y="3615903"/>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Do not harm</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31" name="Google Shape;331;p18"/>
            <p:cNvSpPr/>
            <p:nvPr/>
          </p:nvSpPr>
          <p:spPr>
            <a:xfrm>
              <a:off x="1266951" y="4338761"/>
              <a:ext cx="2671582" cy="512724"/>
            </a:xfrm>
            <a:prstGeom prst="rect">
              <a:avLst/>
            </a:prstGeom>
            <a:solidFill>
              <a:srgbClr val="F73721"/>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32" name="Google Shape;332;p18"/>
            <p:cNvSpPr txBox="1"/>
            <p:nvPr/>
          </p:nvSpPr>
          <p:spPr>
            <a:xfrm>
              <a:off x="1266951" y="4338761"/>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Fidelity</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33" name="Google Shape;333;p18"/>
            <p:cNvSpPr/>
            <p:nvPr/>
          </p:nvSpPr>
          <p:spPr>
            <a:xfrm>
              <a:off x="4274747" y="4338761"/>
              <a:ext cx="2671582"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34" name="Google Shape;334;p18"/>
            <p:cNvSpPr txBox="1"/>
            <p:nvPr/>
          </p:nvSpPr>
          <p:spPr>
            <a:xfrm>
              <a:off x="4274747" y="4338761"/>
              <a:ext cx="2671582"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Do not impose beliefs</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335" name="Google Shape;335;p18"/>
            <p:cNvSpPr/>
            <p:nvPr/>
          </p:nvSpPr>
          <p:spPr>
            <a:xfrm>
              <a:off x="1266951" y="5061619"/>
              <a:ext cx="2653948" cy="512724"/>
            </a:xfrm>
            <a:prstGeom prst="rect">
              <a:avLst/>
            </a:prstGeom>
            <a:solidFill>
              <a:srgbClr val="F73721"/>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36" name="Google Shape;336;p18"/>
            <p:cNvSpPr txBox="1"/>
            <p:nvPr/>
          </p:nvSpPr>
          <p:spPr>
            <a:xfrm>
              <a:off x="1266951" y="5061619"/>
              <a:ext cx="2653948"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Access to Services</a:t>
              </a:r>
              <a:endParaRPr dirty="0">
                <a:latin typeface="Arial" panose="020B0604020202020204" pitchFamily="34" charset="0"/>
              </a:endParaRPr>
            </a:p>
          </p:txBody>
        </p:sp>
        <p:sp>
          <p:nvSpPr>
            <p:cNvPr id="337" name="Google Shape;337;p18"/>
            <p:cNvSpPr/>
            <p:nvPr/>
          </p:nvSpPr>
          <p:spPr>
            <a:xfrm>
              <a:off x="4257113" y="5061619"/>
              <a:ext cx="2746978" cy="512724"/>
            </a:xfrm>
            <a:prstGeom prst="rect">
              <a:avLst/>
            </a:prstGeom>
            <a:solidFill>
              <a:srgbClr val="B60100"/>
            </a:solidFill>
            <a:ln>
              <a:noFill/>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38" name="Google Shape;338;p18"/>
            <p:cNvSpPr txBox="1"/>
            <p:nvPr/>
          </p:nvSpPr>
          <p:spPr>
            <a:xfrm>
              <a:off x="4257113" y="5061619"/>
              <a:ext cx="2746978" cy="512724"/>
            </a:xfrm>
            <a:prstGeom prst="rect">
              <a:avLst/>
            </a:prstGeom>
            <a:noFill/>
            <a:ln>
              <a:noFill/>
            </a:ln>
          </p:spPr>
          <p:txBody>
            <a:bodyPr spcFirstLastPara="1" wrap="square" lIns="12700" tIns="12700" rIns="12700" bIns="12700" anchor="ctr" anchorCtr="0">
              <a:noAutofit/>
            </a:bodyPr>
            <a:lstStyle/>
            <a:p>
              <a:pPr algn="ctr">
                <a:lnSpc>
                  <a:spcPct val="90000"/>
                </a:lnSpc>
                <a:spcBef>
                  <a:spcPts val="0"/>
                </a:spcBef>
                <a:spcAft>
                  <a:spcPts val="0"/>
                </a:spcAft>
                <a:buClr>
                  <a:schemeClr val="lt1"/>
                </a:buClr>
                <a:buSzPts val="2000"/>
              </a:pPr>
              <a:r>
                <a:rPr lang="en-US" sz="2000" dirty="0">
                  <a:solidFill>
                    <a:schemeClr val="lt1"/>
                  </a:solidFill>
                  <a:latin typeface="Arial" panose="020B0604020202020204" pitchFamily="34" charset="0"/>
                  <a:ea typeface="Calibri"/>
                  <a:cs typeface="Arial" panose="020B0604020202020204" pitchFamily="34" charset="0"/>
                  <a:sym typeface="Calibri"/>
                </a:rPr>
                <a:t>Referral</a:t>
              </a:r>
              <a:endParaRPr dirty="0">
                <a:latin typeface="Arial" panose="020B0604020202020204" pitchFamily="34" charset="0"/>
              </a:endParaRPr>
            </a:p>
          </p:txBody>
        </p:sp>
      </p:grpSp>
      <p:sp>
        <p:nvSpPr>
          <p:cNvPr id="340" name="Google Shape;340;p18"/>
          <p:cNvSpPr txBox="1"/>
          <p:nvPr/>
        </p:nvSpPr>
        <p:spPr>
          <a:xfrm>
            <a:off x="9521122" y="692067"/>
            <a:ext cx="741145"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1.02</a:t>
            </a:r>
            <a:endParaRPr dirty="0">
              <a:latin typeface="Arial" panose="020B0604020202020204" pitchFamily="34" charset="0"/>
            </a:endParaRPr>
          </a:p>
        </p:txBody>
      </p:sp>
      <p:sp>
        <p:nvSpPr>
          <p:cNvPr id="341" name="Google Shape;341;p18"/>
          <p:cNvSpPr txBox="1"/>
          <p:nvPr/>
        </p:nvSpPr>
        <p:spPr>
          <a:xfrm>
            <a:off x="9493717" y="2167070"/>
            <a:ext cx="741145"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1.07</a:t>
            </a:r>
            <a:endParaRPr dirty="0">
              <a:latin typeface="Arial" panose="020B0604020202020204" pitchFamily="34" charset="0"/>
            </a:endParaRPr>
          </a:p>
        </p:txBody>
      </p:sp>
      <p:sp>
        <p:nvSpPr>
          <p:cNvPr id="342" name="Google Shape;342;p18"/>
          <p:cNvSpPr txBox="1"/>
          <p:nvPr/>
        </p:nvSpPr>
        <p:spPr>
          <a:xfrm>
            <a:off x="9535557" y="1467755"/>
            <a:ext cx="741145"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1.03</a:t>
            </a:r>
            <a:endParaRPr dirty="0">
              <a:latin typeface="Arial" panose="020B0604020202020204" pitchFamily="34" charset="0"/>
            </a:endParaRPr>
          </a:p>
        </p:txBody>
      </p:sp>
      <p:sp>
        <p:nvSpPr>
          <p:cNvPr id="343" name="Google Shape;343;p18"/>
          <p:cNvSpPr txBox="1"/>
          <p:nvPr/>
        </p:nvSpPr>
        <p:spPr>
          <a:xfrm>
            <a:off x="9521122" y="5069501"/>
            <a:ext cx="741145"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1.06</a:t>
            </a:r>
            <a:endParaRPr dirty="0">
              <a:latin typeface="Arial" panose="020B0604020202020204" pitchFamily="34" charset="0"/>
            </a:endParaRPr>
          </a:p>
        </p:txBody>
      </p:sp>
      <p:sp>
        <p:nvSpPr>
          <p:cNvPr id="344" name="Google Shape;344;p18"/>
          <p:cNvSpPr txBox="1"/>
          <p:nvPr/>
        </p:nvSpPr>
        <p:spPr>
          <a:xfrm>
            <a:off x="9535557" y="2907686"/>
            <a:ext cx="741145"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1.07</a:t>
            </a:r>
            <a:endParaRPr dirty="0">
              <a:latin typeface="Arial" panose="020B0604020202020204" pitchFamily="34" charset="0"/>
            </a:endParaRPr>
          </a:p>
        </p:txBody>
      </p:sp>
      <p:sp>
        <p:nvSpPr>
          <p:cNvPr id="345" name="Google Shape;345;p18"/>
          <p:cNvSpPr txBox="1"/>
          <p:nvPr/>
        </p:nvSpPr>
        <p:spPr>
          <a:xfrm>
            <a:off x="9562985" y="5786769"/>
            <a:ext cx="741145" cy="36933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1.16</a:t>
            </a:r>
            <a:endParaRPr dirty="0">
              <a:latin typeface="Arial" panose="020B0604020202020204" pitchFamily="34" charset="0"/>
            </a:endParaRPr>
          </a:p>
        </p:txBody>
      </p:sp>
      <p:sp>
        <p:nvSpPr>
          <p:cNvPr id="346" name="Google Shape;346;p18"/>
          <p:cNvSpPr txBox="1"/>
          <p:nvPr/>
        </p:nvSpPr>
        <p:spPr>
          <a:xfrm>
            <a:off x="3462130" y="2623931"/>
            <a:ext cx="2633870" cy="646331"/>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Right to control over own body, decisions…</a:t>
            </a:r>
            <a:endParaRPr dirty="0">
              <a:latin typeface="Arial" panose="020B0604020202020204" pitchFamily="34" charset="0"/>
            </a:endParaRPr>
          </a:p>
        </p:txBody>
      </p:sp>
      <p:sp>
        <p:nvSpPr>
          <p:cNvPr id="2" name="Date Placeholder 1">
            <a:extLst>
              <a:ext uri="{FF2B5EF4-FFF2-40B4-BE49-F238E27FC236}">
                <a16:creationId xmlns:a16="http://schemas.microsoft.com/office/drawing/2014/main" id="{FFA87E2A-FC3F-8AAD-0FB9-A638B95ACD01}"/>
              </a:ext>
            </a:extLst>
          </p:cNvPr>
          <p:cNvSpPr>
            <a:spLocks noGrp="1"/>
          </p:cNvSpPr>
          <p:nvPr>
            <p:ph type="dt" sz="half" idx="10"/>
          </p:nvPr>
        </p:nvSpPr>
        <p:spPr/>
        <p:txBody>
          <a:bodyPr/>
          <a:lstStyle/>
          <a:p>
            <a:fld id="{BD43EA6D-1DE0-744D-9444-DBE404813432}" type="datetime1">
              <a:rPr lang="en-US" smtClean="0"/>
              <a:t>10/23/24</a:t>
            </a:fld>
            <a:endParaRPr lang="en-US" dirty="0"/>
          </a:p>
        </p:txBody>
      </p:sp>
      <p:sp>
        <p:nvSpPr>
          <p:cNvPr id="3" name="Footer Placeholder 2">
            <a:extLst>
              <a:ext uri="{FF2B5EF4-FFF2-40B4-BE49-F238E27FC236}">
                <a16:creationId xmlns:a16="http://schemas.microsoft.com/office/drawing/2014/main" id="{F7CBB381-5B70-A91A-F210-EBDC410C9A19}"/>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8CEB-FBDA-7CCB-A87A-BA2D9AE00D74}"/>
              </a:ext>
            </a:extLst>
          </p:cNvPr>
          <p:cNvSpPr>
            <a:spLocks noGrp="1"/>
          </p:cNvSpPr>
          <p:nvPr>
            <p:ph type="title"/>
          </p:nvPr>
        </p:nvSpPr>
        <p:spPr>
          <a:xfrm>
            <a:off x="6673537" y="741391"/>
            <a:ext cx="4742046" cy="1417043"/>
          </a:xfrm>
        </p:spPr>
        <p:txBody>
          <a:bodyPr anchor="b">
            <a:normAutofit fontScale="90000"/>
          </a:bodyPr>
          <a:lstStyle/>
          <a:p>
            <a:pPr algn="ctr"/>
            <a:r>
              <a:rPr lang="en-US" sz="3600" b="1" dirty="0">
                <a:solidFill>
                  <a:srgbClr val="002060"/>
                </a:solidFill>
              </a:rPr>
              <a:t>“Reproductive Justice” </a:t>
            </a:r>
            <a:br>
              <a:rPr lang="en-US" sz="3600" b="1" dirty="0">
                <a:solidFill>
                  <a:srgbClr val="002060"/>
                </a:solidFill>
              </a:rPr>
            </a:br>
            <a:r>
              <a:rPr lang="en-US" sz="3600" b="1" dirty="0">
                <a:solidFill>
                  <a:srgbClr val="002060"/>
                </a:solidFill>
              </a:rPr>
              <a:t>(</a:t>
            </a:r>
            <a:r>
              <a:rPr lang="en-US" sz="3600" b="1" dirty="0" err="1">
                <a:solidFill>
                  <a:srgbClr val="002060"/>
                </a:solidFill>
                <a:cs typeface="Arial" panose="020B0604020202020204" pitchFamily="34" charset="0"/>
                <a:sym typeface="Calibri"/>
              </a:rPr>
              <a:t>Fryman</a:t>
            </a:r>
            <a:r>
              <a:rPr lang="en-US" sz="3600" b="1" dirty="0">
                <a:solidFill>
                  <a:srgbClr val="002060"/>
                </a:solidFill>
                <a:cs typeface="Arial" panose="020B0604020202020204" pitchFamily="34" charset="0"/>
                <a:sym typeface="Calibri"/>
              </a:rPr>
              <a:t> &amp; Pollack, 2024)</a:t>
            </a:r>
            <a:endParaRPr lang="en-US" sz="3600" b="1" dirty="0">
              <a:solidFill>
                <a:srgbClr val="002060"/>
              </a:solidFill>
            </a:endParaRPr>
          </a:p>
        </p:txBody>
      </p:sp>
      <p:pic>
        <p:nvPicPr>
          <p:cNvPr id="8" name="Picture 7" descr="A teddy bear">
            <a:extLst>
              <a:ext uri="{FF2B5EF4-FFF2-40B4-BE49-F238E27FC236}">
                <a16:creationId xmlns:a16="http://schemas.microsoft.com/office/drawing/2014/main" id="{21F712A6-6764-7383-D05D-3B747641A228}"/>
              </a:ext>
            </a:extLst>
          </p:cNvPr>
          <p:cNvPicPr>
            <a:picLocks noChangeAspect="1"/>
          </p:cNvPicPr>
          <p:nvPr/>
        </p:nvPicPr>
        <p:blipFill rotWithShape="1">
          <a:blip r:embed="rId3"/>
          <a:srcRect l="40667" r="-1" b="-1"/>
          <a:stretch/>
        </p:blipFill>
        <p:spPr>
          <a:xfrm>
            <a:off x="20" y="10"/>
            <a:ext cx="6095980" cy="6857990"/>
          </a:xfrm>
          <a:prstGeom prst="rect">
            <a:avLst/>
          </a:prstGeom>
        </p:spPr>
      </p:pic>
      <p:grpSp>
        <p:nvGrpSpPr>
          <p:cNvPr id="12" name="Group 11">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3" name="Rectangle 12">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57FE95A-B8A7-9F1A-4014-9AEF1A4AF0C3}"/>
              </a:ext>
            </a:extLst>
          </p:cNvPr>
          <p:cNvSpPr>
            <a:spLocks noGrp="1"/>
          </p:cNvSpPr>
          <p:nvPr>
            <p:ph idx="1"/>
          </p:nvPr>
        </p:nvSpPr>
        <p:spPr>
          <a:xfrm>
            <a:off x="6823878" y="2533476"/>
            <a:ext cx="4491820" cy="3447832"/>
          </a:xfrm>
        </p:spPr>
        <p:txBody>
          <a:bodyPr anchor="t">
            <a:normAutofit/>
          </a:bodyPr>
          <a:lstStyle/>
          <a:p>
            <a:r>
              <a:rPr lang="en-US" sz="3200" dirty="0"/>
              <a:t>The right to have a child</a:t>
            </a:r>
          </a:p>
          <a:p>
            <a:r>
              <a:rPr lang="en-US" sz="3200" dirty="0"/>
              <a:t>The right not to have a child</a:t>
            </a:r>
          </a:p>
          <a:p>
            <a:r>
              <a:rPr lang="en-US" sz="3200" dirty="0"/>
              <a:t>The right to parent a child in a safe and healthy environment</a:t>
            </a:r>
          </a:p>
        </p:txBody>
      </p:sp>
      <p:sp>
        <p:nvSpPr>
          <p:cNvPr id="4" name="Date Placeholder 3">
            <a:extLst>
              <a:ext uri="{FF2B5EF4-FFF2-40B4-BE49-F238E27FC236}">
                <a16:creationId xmlns:a16="http://schemas.microsoft.com/office/drawing/2014/main" id="{6B8A0798-50F5-3325-DA96-B30FA3FC0C96}"/>
              </a:ext>
            </a:extLst>
          </p:cNvPr>
          <p:cNvSpPr>
            <a:spLocks noGrp="1"/>
          </p:cNvSpPr>
          <p:nvPr>
            <p:ph type="dt" sz="half" idx="10"/>
          </p:nvPr>
        </p:nvSpPr>
        <p:spPr>
          <a:xfrm>
            <a:off x="838200" y="6356350"/>
            <a:ext cx="2743200" cy="365125"/>
          </a:xfrm>
        </p:spPr>
        <p:txBody>
          <a:bodyPr>
            <a:normAutofit/>
          </a:bodyPr>
          <a:lstStyle/>
          <a:p>
            <a:pPr>
              <a:spcAft>
                <a:spcPts val="600"/>
              </a:spcAft>
            </a:pPr>
            <a:fld id="{5E3491ED-DA7A-2240-A2F8-05C5360CFA9E}" type="datetime1">
              <a:rPr lang="en-US">
                <a:solidFill>
                  <a:srgbClr val="FFFFFF"/>
                </a:solidFill>
              </a:rPr>
              <a:pPr>
                <a:spcAft>
                  <a:spcPts val="600"/>
                </a:spcAft>
              </a:pPr>
              <a:t>10/23/24</a:t>
            </a:fld>
            <a:endParaRPr lang="en-US">
              <a:solidFill>
                <a:srgbClr val="FFFFFF"/>
              </a:solidFill>
            </a:endParaRPr>
          </a:p>
        </p:txBody>
      </p:sp>
      <p:sp>
        <p:nvSpPr>
          <p:cNvPr id="5" name="Footer Placeholder 4">
            <a:extLst>
              <a:ext uri="{FF2B5EF4-FFF2-40B4-BE49-F238E27FC236}">
                <a16:creationId xmlns:a16="http://schemas.microsoft.com/office/drawing/2014/main" id="{3FA8816C-0B99-BBBB-F859-7C256E10C857}"/>
              </a:ext>
            </a:extLst>
          </p:cNvPr>
          <p:cNvSpPr>
            <a:spLocks noGrp="1"/>
          </p:cNvSpPr>
          <p:nvPr>
            <p:ph type="ftr" sz="quarter" idx="11"/>
          </p:nvPr>
        </p:nvSpPr>
        <p:spPr>
          <a:xfrm>
            <a:off x="6823878" y="6356350"/>
            <a:ext cx="2688611" cy="365125"/>
          </a:xfrm>
        </p:spPr>
        <p:txBody>
          <a:bodyPr>
            <a:normAutofit/>
          </a:bodyPr>
          <a:lstStyle/>
          <a:p>
            <a:pPr algn="l">
              <a:spcAft>
                <a:spcPts val="600"/>
              </a:spcAft>
            </a:pPr>
            <a:r>
              <a:rPr lang="en-US">
                <a:solidFill>
                  <a:schemeClr val="tx1">
                    <a:lumMod val="50000"/>
                    <a:lumOff val="50000"/>
                  </a:schemeClr>
                </a:solidFill>
              </a:rPr>
              <a:t>BPD - Allan Barsky</a:t>
            </a:r>
          </a:p>
        </p:txBody>
      </p:sp>
      <p:sp>
        <p:nvSpPr>
          <p:cNvPr id="6" name="Slide Number Placeholder 5">
            <a:extLst>
              <a:ext uri="{FF2B5EF4-FFF2-40B4-BE49-F238E27FC236}">
                <a16:creationId xmlns:a16="http://schemas.microsoft.com/office/drawing/2014/main" id="{8478CA64-FD3F-438F-2AA1-9E688FA0619D}"/>
              </a:ext>
            </a:extLst>
          </p:cNvPr>
          <p:cNvSpPr>
            <a:spLocks noGrp="1"/>
          </p:cNvSpPr>
          <p:nvPr>
            <p:ph type="sldNum" sz="quarter" idx="12"/>
          </p:nvPr>
        </p:nvSpPr>
        <p:spPr>
          <a:xfrm>
            <a:off x="8610600" y="6356350"/>
            <a:ext cx="2743200" cy="365125"/>
          </a:xfrm>
        </p:spPr>
        <p:txBody>
          <a:bodyPr>
            <a:normAutofit/>
          </a:bodyPr>
          <a:lstStyle/>
          <a:p>
            <a:pPr>
              <a:spcBef>
                <a:spcPts val="0"/>
              </a:spcBef>
              <a:spcAft>
                <a:spcPts val="600"/>
              </a:spcAft>
            </a:pPr>
            <a:fld id="{00000000-1234-1234-1234-123412341234}" type="slidenum">
              <a:rPr lang="en-US">
                <a:solidFill>
                  <a:schemeClr val="tx1">
                    <a:lumMod val="50000"/>
                    <a:lumOff val="50000"/>
                  </a:schemeClr>
                </a:solidFill>
              </a:rPr>
              <a:pPr>
                <a:spcBef>
                  <a:spcPts val="0"/>
                </a:spcBef>
                <a:spcAft>
                  <a:spcPts val="600"/>
                </a:spcAft>
              </a:pPr>
              <a:t>19</a:t>
            </a:fld>
            <a:endParaRPr lang="en-US">
              <a:solidFill>
                <a:schemeClr val="tx1">
                  <a:lumMod val="50000"/>
                  <a:lumOff val="50000"/>
                </a:schemeClr>
              </a:solidFill>
            </a:endParaRPr>
          </a:p>
        </p:txBody>
      </p:sp>
    </p:spTree>
    <p:extLst>
      <p:ext uri="{BB962C8B-B14F-4D97-AF65-F5344CB8AC3E}">
        <p14:creationId xmlns:p14="http://schemas.microsoft.com/office/powerpoint/2010/main" val="123088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useBgFill="1">
        <p:nvSpPr>
          <p:cNvPr id="118"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0" name="Rectangle 119">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Google Shape;109;p4"/>
          <p:cNvSpPr txBox="1">
            <a:spLocks noGrp="1"/>
          </p:cNvSpPr>
          <p:nvPr>
            <p:ph type="title"/>
          </p:nvPr>
        </p:nvSpPr>
        <p:spPr>
          <a:xfrm>
            <a:off x="761802" y="240241"/>
            <a:ext cx="10760054" cy="1228299"/>
          </a:xfrm>
        </p:spPr>
        <p:txBody>
          <a:bodyPr spcFirstLastPara="1" vert="horz" lIns="91425" tIns="45700" rIns="91425" bIns="45700" rtlCol="0" anchorCtr="0">
            <a:normAutofit/>
          </a:bodyPr>
          <a:lstStyle/>
          <a:p>
            <a:pPr lvl="0"/>
            <a:r>
              <a:rPr lang="en-US" sz="4000" dirty="0"/>
              <a:t>Learning Outcomes</a:t>
            </a:r>
          </a:p>
        </p:txBody>
      </p:sp>
      <p:sp>
        <p:nvSpPr>
          <p:cNvPr id="110" name="Google Shape;110;p4"/>
          <p:cNvSpPr txBox="1">
            <a:spLocks noGrp="1"/>
          </p:cNvSpPr>
          <p:nvPr>
            <p:ph idx="1"/>
          </p:nvPr>
        </p:nvSpPr>
        <p:spPr>
          <a:xfrm>
            <a:off x="761802" y="1809135"/>
            <a:ext cx="7644779" cy="4363065"/>
          </a:xfrm>
        </p:spPr>
        <p:txBody>
          <a:bodyPr spcFirstLastPara="1" vert="horz" lIns="91425" tIns="45700" rIns="91425" bIns="45700" rtlCol="0" anchor="ctr" anchorCtr="0">
            <a:normAutofit fontScale="77500" lnSpcReduction="20000"/>
          </a:bodyPr>
          <a:lstStyle/>
          <a:p>
            <a:pPr marL="0" indent="0">
              <a:lnSpc>
                <a:spcPct val="120000"/>
              </a:lnSpc>
              <a:buNone/>
            </a:pPr>
            <a:r>
              <a:rPr lang="en-US" sz="2400" dirty="0">
                <a:sym typeface="Calibri"/>
              </a:rPr>
              <a:t>After this workshop, participants will be able to:</a:t>
            </a:r>
            <a:endParaRPr lang="en-US" sz="2400" dirty="0"/>
          </a:p>
          <a:p>
            <a:pPr lvl="0">
              <a:lnSpc>
                <a:spcPct val="120000"/>
              </a:lnSpc>
            </a:pPr>
            <a:r>
              <a:rPr lang="en-US" dirty="0"/>
              <a:t>Describe how recently passed laws prohibiting or restricting abortion care affect social workers who may be asked by clients to assist with access to abortion care inside or outside their states.</a:t>
            </a:r>
          </a:p>
          <a:p>
            <a:pPr lvl="0">
              <a:lnSpc>
                <a:spcPct val="120000"/>
              </a:lnSpc>
            </a:pPr>
            <a:r>
              <a:rPr lang="en-US" dirty="0"/>
              <a:t>Engage students in discussions of the ways that health and social disparities affect access to abortion care.</a:t>
            </a:r>
          </a:p>
          <a:p>
            <a:pPr lvl="0">
              <a:lnSpc>
                <a:spcPct val="120000"/>
              </a:lnSpc>
            </a:pPr>
            <a:r>
              <a:rPr lang="en-US" dirty="0"/>
              <a:t>Provide social work students with a framework for managing ethical dilemmas when their </a:t>
            </a:r>
            <a:r>
              <a:rPr lang="en-US" u="sng" dirty="0"/>
              <a:t>ethical obligations regarding informed consent and self-determination</a:t>
            </a:r>
            <a:r>
              <a:rPr lang="en-US" dirty="0"/>
              <a:t> conflict with </a:t>
            </a:r>
            <a:r>
              <a:rPr lang="en-US" u="sng" dirty="0"/>
              <a:t>laws that restrict or prohibit abortion care.</a:t>
            </a:r>
          </a:p>
        </p:txBody>
      </p:sp>
      <p:pic>
        <p:nvPicPr>
          <p:cNvPr id="115" name="Graphic 114" descr="Family">
            <a:extLst>
              <a:ext uri="{FF2B5EF4-FFF2-40B4-BE49-F238E27FC236}">
                <a16:creationId xmlns:a16="http://schemas.microsoft.com/office/drawing/2014/main" id="{4395CBEC-FAA3-CAB3-298B-1426A252AB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4996" y="2139028"/>
            <a:ext cx="3396533" cy="3396533"/>
          </a:xfrm>
          <a:prstGeom prst="rect">
            <a:avLst/>
          </a:prstGeom>
        </p:spPr>
      </p:pic>
      <p:sp>
        <p:nvSpPr>
          <p:cNvPr id="2" name="Date Placeholder 1">
            <a:extLst>
              <a:ext uri="{FF2B5EF4-FFF2-40B4-BE49-F238E27FC236}">
                <a16:creationId xmlns:a16="http://schemas.microsoft.com/office/drawing/2014/main" id="{EEFC5513-E3AC-9858-E21D-AB5D1C29A18C}"/>
              </a:ext>
            </a:extLst>
          </p:cNvPr>
          <p:cNvSpPr>
            <a:spLocks noGrp="1"/>
          </p:cNvSpPr>
          <p:nvPr>
            <p:ph type="dt" sz="half" idx="10"/>
          </p:nvPr>
        </p:nvSpPr>
        <p:spPr>
          <a:xfrm>
            <a:off x="761802" y="6356350"/>
            <a:ext cx="2743200" cy="365125"/>
          </a:xfrm>
        </p:spPr>
        <p:txBody>
          <a:bodyPr>
            <a:normAutofit/>
          </a:bodyPr>
          <a:lstStyle/>
          <a:p>
            <a:pPr>
              <a:spcAft>
                <a:spcPts val="600"/>
              </a:spcAft>
            </a:pPr>
            <a:fld id="{AAF7840F-61C9-F741-8AEB-15036CECDA65}" type="datetime1">
              <a:rPr lang="en-US">
                <a:solidFill>
                  <a:schemeClr val="tx1"/>
                </a:solidFill>
              </a:rPr>
              <a:pPr>
                <a:spcAft>
                  <a:spcPts val="600"/>
                </a:spcAft>
              </a:pPr>
              <a:t>10/23/24</a:t>
            </a:fld>
            <a:endParaRPr lang="en-US" dirty="0">
              <a:solidFill>
                <a:schemeClr val="tx1"/>
              </a:solidFill>
            </a:endParaRPr>
          </a:p>
        </p:txBody>
      </p:sp>
      <p:sp>
        <p:nvSpPr>
          <p:cNvPr id="3" name="Footer Placeholder 2">
            <a:extLst>
              <a:ext uri="{FF2B5EF4-FFF2-40B4-BE49-F238E27FC236}">
                <a16:creationId xmlns:a16="http://schemas.microsoft.com/office/drawing/2014/main" id="{1663DF78-722F-4CD1-857F-2155E108D53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chemeClr val="tx1"/>
                </a:solidFill>
              </a:rPr>
              <a:t>BPD - Allan Barsky</a:t>
            </a:r>
          </a:p>
        </p:txBody>
      </p:sp>
      <p:sp>
        <p:nvSpPr>
          <p:cNvPr id="111" name="Google Shape;111;p4"/>
          <p:cNvSpPr txBox="1">
            <a:spLocks noGrp="1"/>
          </p:cNvSpPr>
          <p:nvPr>
            <p:ph type="sldNum" sz="quarter" idx="12"/>
          </p:nvPr>
        </p:nvSpPr>
        <p:spPr>
          <a:xfrm>
            <a:off x="8732520" y="6356350"/>
            <a:ext cx="3200400" cy="365125"/>
          </a:xfrm>
        </p:spPr>
        <p:txBody>
          <a:bodyPr spcFirstLastPara="1" vert="horz" lIns="91425" tIns="45700" rIns="91425" bIns="45700" rtlCol="0" anchorCtr="0">
            <a:normAutofit/>
          </a:bodyPr>
          <a:lstStyle/>
          <a:p>
            <a:pPr lvl="0">
              <a:spcAft>
                <a:spcPts val="600"/>
              </a:spcAft>
            </a:pPr>
            <a:fld id="{00000000-1234-1234-1234-123412341234}" type="slidenum">
              <a:rPr lang="en-US">
                <a:solidFill>
                  <a:schemeClr val="tx1"/>
                </a:solidFill>
              </a:rPr>
              <a:pPr lvl="0">
                <a:spcAft>
                  <a:spcPts val="600"/>
                </a:spcAft>
              </a:pPr>
              <a:t>2</a:t>
            </a:fld>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0">
                                            <p:txEl>
                                              <p:pRg st="2" end="2"/>
                                            </p:txEl>
                                          </p:spTgt>
                                        </p:tgtEl>
                                        <p:attrNameLst>
                                          <p:attrName>style.visibility</p:attrName>
                                        </p:attrNameLst>
                                      </p:cBhvr>
                                      <p:to>
                                        <p:strVal val="visible"/>
                                      </p:to>
                                    </p:set>
                                    <p:animEffect transition="in" filter="wipe(down)">
                                      <p:cBhvr>
                                        <p:cTn id="7" dur="500"/>
                                        <p:tgtEl>
                                          <p:spTgt spid="1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0">
                                            <p:txEl>
                                              <p:pRg st="3" end="3"/>
                                            </p:txEl>
                                          </p:spTgt>
                                        </p:tgtEl>
                                        <p:attrNameLst>
                                          <p:attrName>style.visibility</p:attrName>
                                        </p:attrNameLst>
                                      </p:cBhvr>
                                      <p:to>
                                        <p:strVal val="visible"/>
                                      </p:to>
                                    </p:set>
                                    <p:animEffect transition="in" filter="wipe(down)">
                                      <p:cBhvr>
                                        <p:cTn id="12" dur="500"/>
                                        <p:tgtEl>
                                          <p:spTgt spid="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txBox="1">
            <a:spLocks noGrp="1"/>
          </p:cNvSpPr>
          <p:nvPr>
            <p:ph type="title"/>
          </p:nvPr>
        </p:nvSpPr>
        <p:spPr>
          <a:xfrm>
            <a:off x="838200" y="365126"/>
            <a:ext cx="10515600" cy="824578"/>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b="1" dirty="0">
                <a:solidFill>
                  <a:srgbClr val="002060"/>
                </a:solidFill>
              </a:rPr>
              <a:t>Situation: Unsafe Abortion</a:t>
            </a:r>
            <a:endParaRPr b="1" dirty="0"/>
          </a:p>
        </p:txBody>
      </p:sp>
      <p:sp>
        <p:nvSpPr>
          <p:cNvPr id="352" name="Google Shape;352;p19"/>
          <p:cNvSpPr txBox="1">
            <a:spLocks noGrp="1"/>
          </p:cNvSpPr>
          <p:nvPr>
            <p:ph idx="1"/>
          </p:nvPr>
        </p:nvSpPr>
        <p:spPr>
          <a:xfrm>
            <a:off x="838200" y="1297858"/>
            <a:ext cx="10515600" cy="4879105"/>
          </a:xfrm>
          <a:prstGeom prst="rect">
            <a:avLst/>
          </a:prstGeom>
          <a:noFill/>
          <a:ln>
            <a:noFill/>
          </a:ln>
        </p:spPr>
        <p:txBody>
          <a:bodyPr spcFirstLastPara="1" vert="horz" wrap="square" lIns="91425" tIns="45700" rIns="91425" bIns="45700" rtlCol="0" anchor="t" anchorCtr="0">
            <a:noAutofit/>
          </a:bodyPr>
          <a:lstStyle/>
          <a:p>
            <a:pPr>
              <a:spcBef>
                <a:spcPts val="0"/>
              </a:spcBef>
              <a:buSzPts val="1920"/>
            </a:pPr>
            <a:r>
              <a:rPr lang="en-US" dirty="0"/>
              <a:t>Denise lives in state where abortion is prohibited</a:t>
            </a:r>
            <a:endParaRPr dirty="0"/>
          </a:p>
          <a:p>
            <a:pPr>
              <a:buSzPts val="1920"/>
            </a:pPr>
            <a:r>
              <a:rPr lang="en-US" dirty="0"/>
              <a:t>Advises SW that she plans to seek an abortion from a person who lacks medical training</a:t>
            </a:r>
            <a:endParaRPr dirty="0"/>
          </a:p>
          <a:p>
            <a:pPr>
              <a:buSzPts val="1920"/>
            </a:pPr>
            <a:r>
              <a:rPr lang="en-US" dirty="0"/>
              <a:t>SW concerned about Denise’s safety</a:t>
            </a:r>
            <a:endParaRPr dirty="0"/>
          </a:p>
          <a:p>
            <a:pPr marL="0" indent="0">
              <a:buSzPts val="1920"/>
              <a:buNone/>
            </a:pPr>
            <a:r>
              <a:rPr lang="en-US" b="1" dirty="0"/>
              <a:t>What should SW do?</a:t>
            </a:r>
            <a:endParaRPr dirty="0"/>
          </a:p>
          <a:p>
            <a:pPr marL="514350" indent="-514350">
              <a:buSzPts val="1920"/>
              <a:buFont typeface="Calibri"/>
              <a:buAutoNum type="arabicPeriod"/>
            </a:pPr>
            <a:r>
              <a:rPr lang="en-US" dirty="0"/>
              <a:t>Report Denise to child protective services</a:t>
            </a:r>
            <a:endParaRPr dirty="0"/>
          </a:p>
          <a:p>
            <a:pPr marL="514350" indent="-514350">
              <a:buSzPts val="1920"/>
              <a:buFont typeface="Calibri"/>
              <a:buAutoNum type="arabicPeriod"/>
            </a:pPr>
            <a:r>
              <a:rPr lang="en-US" dirty="0"/>
              <a:t>Report person providing abortions to police</a:t>
            </a:r>
            <a:endParaRPr dirty="0"/>
          </a:p>
          <a:p>
            <a:pPr marL="514350" indent="-514350">
              <a:buSzPts val="1920"/>
              <a:buFont typeface="Calibri"/>
              <a:buAutoNum type="arabicPeriod"/>
            </a:pPr>
            <a:r>
              <a:rPr lang="en-US" dirty="0"/>
              <a:t>Respect Denise’s privacy and wishes</a:t>
            </a:r>
            <a:endParaRPr dirty="0"/>
          </a:p>
          <a:p>
            <a:pPr marL="514350" indent="-514350">
              <a:buSzPts val="1920"/>
              <a:buFont typeface="Calibri"/>
              <a:buAutoNum type="arabicPeriod"/>
            </a:pPr>
            <a:r>
              <a:rPr lang="en-US" dirty="0"/>
              <a:t>Discourage Denise from having an abortion</a:t>
            </a:r>
            <a:endParaRPr dirty="0"/>
          </a:p>
          <a:p>
            <a:pPr marL="514350" indent="-514350">
              <a:buSzPts val="1920"/>
              <a:buFont typeface="Calibri"/>
              <a:buAutoNum type="arabicPeriod"/>
            </a:pPr>
            <a:r>
              <a:rPr lang="en-US" dirty="0"/>
              <a:t>Discuss other options with Denise</a:t>
            </a:r>
            <a:endParaRPr dirty="0"/>
          </a:p>
        </p:txBody>
      </p:sp>
      <p:sp>
        <p:nvSpPr>
          <p:cNvPr id="353" name="Google Shape;353;p19"/>
          <p:cNvSpPr txBox="1">
            <a:spLocks noGrp="1"/>
          </p:cNvSpPr>
          <p:nvPr>
            <p:ph type="sldNum" sz="quarter" idx="12"/>
          </p:nvPr>
        </p:nvSpPr>
        <p:spPr>
          <a:xfrm>
            <a:off x="9200536" y="6356349"/>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20</a:t>
            </a:fld>
            <a:endParaRPr dirty="0"/>
          </a:p>
        </p:txBody>
      </p:sp>
      <p:sp>
        <p:nvSpPr>
          <p:cNvPr id="2" name="Date Placeholder 1">
            <a:extLst>
              <a:ext uri="{FF2B5EF4-FFF2-40B4-BE49-F238E27FC236}">
                <a16:creationId xmlns:a16="http://schemas.microsoft.com/office/drawing/2014/main" id="{AD34ACE5-E92D-E1D9-29FD-6A6E3D740E28}"/>
              </a:ext>
            </a:extLst>
          </p:cNvPr>
          <p:cNvSpPr>
            <a:spLocks noGrp="1"/>
          </p:cNvSpPr>
          <p:nvPr>
            <p:ph type="dt" sz="half" idx="10"/>
          </p:nvPr>
        </p:nvSpPr>
        <p:spPr>
          <a:xfrm>
            <a:off x="444909" y="6356348"/>
            <a:ext cx="2743200" cy="365125"/>
          </a:xfrm>
        </p:spPr>
        <p:txBody>
          <a:bodyPr/>
          <a:lstStyle/>
          <a:p>
            <a:fld id="{29667F27-48AF-0E4A-A196-2FDFDEBFC8EC}" type="datetime1">
              <a:rPr lang="en-US" smtClean="0"/>
              <a:t>10/23/24</a:t>
            </a:fld>
            <a:endParaRPr lang="en-US" dirty="0"/>
          </a:p>
        </p:txBody>
      </p:sp>
      <p:sp>
        <p:nvSpPr>
          <p:cNvPr id="3" name="Footer Placeholder 2">
            <a:extLst>
              <a:ext uri="{FF2B5EF4-FFF2-40B4-BE49-F238E27FC236}">
                <a16:creationId xmlns:a16="http://schemas.microsoft.com/office/drawing/2014/main" id="{EC546A97-E635-7D91-C683-FFD4B8629212}"/>
              </a:ext>
            </a:extLst>
          </p:cNvPr>
          <p:cNvSpPr>
            <a:spLocks noGrp="1"/>
          </p:cNvSpPr>
          <p:nvPr>
            <p:ph type="ftr" sz="quarter" idx="11"/>
          </p:nvPr>
        </p:nvSpPr>
        <p:spPr/>
        <p:txBody>
          <a:bodyPr/>
          <a:lstStyle/>
          <a:p>
            <a:r>
              <a:rPr lang="en-US" dirty="0"/>
              <a:t>BPD - Allan Barsky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2">
                                            <p:txEl>
                                              <p:pRg st="3" end="3"/>
                                            </p:txEl>
                                          </p:spTgt>
                                        </p:tgtEl>
                                        <p:attrNameLst>
                                          <p:attrName>style.visibility</p:attrName>
                                        </p:attrNameLst>
                                      </p:cBhvr>
                                      <p:to>
                                        <p:strVal val="visible"/>
                                      </p:to>
                                    </p:set>
                                    <p:animEffect transition="in" filter="blinds(horizontal)">
                                      <p:cBhvr>
                                        <p:cTn id="7" dur="500"/>
                                        <p:tgtEl>
                                          <p:spTgt spid="352">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2">
                                            <p:txEl>
                                              <p:pRg st="4" end="4"/>
                                            </p:txEl>
                                          </p:spTgt>
                                        </p:tgtEl>
                                        <p:attrNameLst>
                                          <p:attrName>style.visibility</p:attrName>
                                        </p:attrNameLst>
                                      </p:cBhvr>
                                      <p:to>
                                        <p:strVal val="visible"/>
                                      </p:to>
                                    </p:set>
                                    <p:animEffect transition="in" filter="blinds(horizontal)">
                                      <p:cBhvr>
                                        <p:cTn id="10" dur="500"/>
                                        <p:tgtEl>
                                          <p:spTgt spid="352">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2">
                                            <p:txEl>
                                              <p:pRg st="5" end="5"/>
                                            </p:txEl>
                                          </p:spTgt>
                                        </p:tgtEl>
                                        <p:attrNameLst>
                                          <p:attrName>style.visibility</p:attrName>
                                        </p:attrNameLst>
                                      </p:cBhvr>
                                      <p:to>
                                        <p:strVal val="visible"/>
                                      </p:to>
                                    </p:set>
                                    <p:animEffect transition="in" filter="blinds(horizontal)">
                                      <p:cBhvr>
                                        <p:cTn id="13" dur="500"/>
                                        <p:tgtEl>
                                          <p:spTgt spid="352">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52">
                                            <p:txEl>
                                              <p:pRg st="6" end="6"/>
                                            </p:txEl>
                                          </p:spTgt>
                                        </p:tgtEl>
                                        <p:attrNameLst>
                                          <p:attrName>style.visibility</p:attrName>
                                        </p:attrNameLst>
                                      </p:cBhvr>
                                      <p:to>
                                        <p:strVal val="visible"/>
                                      </p:to>
                                    </p:set>
                                    <p:animEffect transition="in" filter="blinds(horizontal)">
                                      <p:cBhvr>
                                        <p:cTn id="16" dur="500"/>
                                        <p:tgtEl>
                                          <p:spTgt spid="352">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52">
                                            <p:txEl>
                                              <p:pRg st="7" end="7"/>
                                            </p:txEl>
                                          </p:spTgt>
                                        </p:tgtEl>
                                        <p:attrNameLst>
                                          <p:attrName>style.visibility</p:attrName>
                                        </p:attrNameLst>
                                      </p:cBhvr>
                                      <p:to>
                                        <p:strVal val="visible"/>
                                      </p:to>
                                    </p:set>
                                    <p:animEffect transition="in" filter="blinds(horizontal)">
                                      <p:cBhvr>
                                        <p:cTn id="19" dur="500"/>
                                        <p:tgtEl>
                                          <p:spTgt spid="352">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52">
                                            <p:txEl>
                                              <p:pRg st="8" end="8"/>
                                            </p:txEl>
                                          </p:spTgt>
                                        </p:tgtEl>
                                        <p:attrNameLst>
                                          <p:attrName>style.visibility</p:attrName>
                                        </p:attrNameLst>
                                      </p:cBhvr>
                                      <p:to>
                                        <p:strVal val="visible"/>
                                      </p:to>
                                    </p:set>
                                    <p:animEffect transition="in" filter="blinds(horizontal)">
                                      <p:cBhvr>
                                        <p:cTn id="22" dur="500"/>
                                        <p:tgtEl>
                                          <p:spTgt spid="35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7"/>
        <p:cNvGrpSpPr/>
        <p:nvPr/>
      </p:nvGrpSpPr>
      <p:grpSpPr>
        <a:xfrm>
          <a:off x="0" y="0"/>
          <a:ext cx="0" cy="0"/>
          <a:chOff x="0" y="0"/>
          <a:chExt cx="0" cy="0"/>
        </a:xfrm>
      </p:grpSpPr>
      <p:sp useBgFill="1">
        <p:nvSpPr>
          <p:cNvPr id="366" name="Rectangle 36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Shape 37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6" name="Rectangle 37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Google Shape;358;p20"/>
          <p:cNvSpPr txBox="1">
            <a:spLocks noGrp="1"/>
          </p:cNvSpPr>
          <p:nvPr>
            <p:ph type="title"/>
          </p:nvPr>
        </p:nvSpPr>
        <p:spPr>
          <a:xfrm>
            <a:off x="586478" y="1683756"/>
            <a:ext cx="3115265" cy="2396359"/>
          </a:xfrm>
          <a:prstGeom prst="rect">
            <a:avLst/>
          </a:prstGeom>
        </p:spPr>
        <p:txBody>
          <a:bodyPr spcFirstLastPara="1" vert="horz" lIns="91425" tIns="45700" rIns="91425" bIns="45700" rtlCol="0" anchor="b" anchorCtr="0">
            <a:normAutofit/>
          </a:bodyPr>
          <a:lstStyle/>
          <a:p>
            <a:pPr algn="r">
              <a:spcBef>
                <a:spcPts val="0"/>
              </a:spcBef>
            </a:pPr>
            <a:r>
              <a:rPr lang="en-US" sz="4000" dirty="0">
                <a:solidFill>
                  <a:srgbClr val="FFFFFF"/>
                </a:solidFill>
              </a:rPr>
              <a:t>Options to Consider</a:t>
            </a:r>
          </a:p>
        </p:txBody>
      </p:sp>
      <p:sp>
        <p:nvSpPr>
          <p:cNvPr id="3" name="Footer Placeholder 2">
            <a:extLst>
              <a:ext uri="{FF2B5EF4-FFF2-40B4-BE49-F238E27FC236}">
                <a16:creationId xmlns:a16="http://schemas.microsoft.com/office/drawing/2014/main" id="{1C6876B4-9D71-FB43-45B3-231EA64AB26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2" name="Date Placeholder 1">
            <a:extLst>
              <a:ext uri="{FF2B5EF4-FFF2-40B4-BE49-F238E27FC236}">
                <a16:creationId xmlns:a16="http://schemas.microsoft.com/office/drawing/2014/main" id="{4B7B7C2B-0D07-CD7B-D743-E0D764E739F8}"/>
              </a:ext>
            </a:extLst>
          </p:cNvPr>
          <p:cNvSpPr>
            <a:spLocks noGrp="1"/>
          </p:cNvSpPr>
          <p:nvPr>
            <p:ph type="dt" sz="half" idx="10"/>
          </p:nvPr>
        </p:nvSpPr>
        <p:spPr>
          <a:xfrm>
            <a:off x="8488484" y="6431870"/>
            <a:ext cx="2743200" cy="365125"/>
          </a:xfrm>
        </p:spPr>
        <p:txBody>
          <a:bodyPr>
            <a:normAutofit/>
          </a:bodyPr>
          <a:lstStyle/>
          <a:p>
            <a:pPr algn="r">
              <a:spcAft>
                <a:spcPts val="600"/>
              </a:spcAft>
            </a:pPr>
            <a:fld id="{51EF4728-8866-704E-A90A-B07BB6213FEC}"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360" name="Google Shape;360;p20"/>
          <p:cNvSpPr txBox="1">
            <a:spLocks noGrp="1"/>
          </p:cNvSpPr>
          <p:nvPr>
            <p:ph type="sldNum" sz="quarter" idx="12"/>
          </p:nvPr>
        </p:nvSpPr>
        <p:spPr>
          <a:xfrm>
            <a:off x="11625664" y="6465496"/>
            <a:ext cx="448056"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21</a:t>
            </a:fld>
            <a:endParaRPr lang="en-US" sz="1100" dirty="0">
              <a:solidFill>
                <a:schemeClr val="tx1">
                  <a:lumMod val="50000"/>
                  <a:lumOff val="50000"/>
                </a:schemeClr>
              </a:solidFill>
            </a:endParaRPr>
          </a:p>
        </p:txBody>
      </p:sp>
      <p:graphicFrame>
        <p:nvGraphicFramePr>
          <p:cNvPr id="362" name="Google Shape;359;p20">
            <a:extLst>
              <a:ext uri="{FF2B5EF4-FFF2-40B4-BE49-F238E27FC236}">
                <a16:creationId xmlns:a16="http://schemas.microsoft.com/office/drawing/2014/main" id="{6AD15A88-8A91-EFB5-0109-FED16BF5009F}"/>
              </a:ext>
            </a:extLst>
          </p:cNvPr>
          <p:cNvGraphicFramePr>
            <a:graphicFrameLocks noGrp="1"/>
          </p:cNvGraphicFramePr>
          <p:nvPr>
            <p:ph idx="1"/>
            <p:extLst>
              <p:ext uri="{D42A27DB-BD31-4B8C-83A1-F6EECF244321}">
                <p14:modId xmlns:p14="http://schemas.microsoft.com/office/powerpoint/2010/main" val="18962824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aphicFrame>
        <p:nvGraphicFramePr>
          <p:cNvPr id="366" name="Google Shape;366;p21"/>
          <p:cNvGraphicFramePr/>
          <p:nvPr>
            <p:extLst>
              <p:ext uri="{D42A27DB-BD31-4B8C-83A1-F6EECF244321}">
                <p14:modId xmlns:p14="http://schemas.microsoft.com/office/powerpoint/2010/main" val="308492610"/>
              </p:ext>
            </p:extLst>
          </p:nvPr>
        </p:nvGraphicFramePr>
        <p:xfrm>
          <a:off x="3061222" y="1594246"/>
          <a:ext cx="6069555" cy="4065975"/>
        </p:xfrm>
        <a:graphic>
          <a:graphicData uri="http://schemas.openxmlformats.org/drawingml/2006/table">
            <a:tbl>
              <a:tblPr firstRow="1" bandRow="1">
                <a:noFill/>
                <a:tableStyleId>{B5DC5D12-A193-49A0-8809-8EEE2BAEF54D}</a:tableStyleId>
              </a:tblPr>
              <a:tblGrid>
                <a:gridCol w="2023185">
                  <a:extLst>
                    <a:ext uri="{9D8B030D-6E8A-4147-A177-3AD203B41FA5}">
                      <a16:colId xmlns:a16="http://schemas.microsoft.com/office/drawing/2014/main" val="20000"/>
                    </a:ext>
                  </a:extLst>
                </a:gridCol>
                <a:gridCol w="2023185">
                  <a:extLst>
                    <a:ext uri="{9D8B030D-6E8A-4147-A177-3AD203B41FA5}">
                      <a16:colId xmlns:a16="http://schemas.microsoft.com/office/drawing/2014/main" val="20001"/>
                    </a:ext>
                  </a:extLst>
                </a:gridCol>
                <a:gridCol w="2023185">
                  <a:extLst>
                    <a:ext uri="{9D8B030D-6E8A-4147-A177-3AD203B41FA5}">
                      <a16:colId xmlns:a16="http://schemas.microsoft.com/office/drawing/2014/main" val="20002"/>
                    </a:ext>
                  </a:extLst>
                </a:gridCol>
              </a:tblGrid>
              <a:tr h="1355325">
                <a:tc>
                  <a:txBody>
                    <a:bodyPr/>
                    <a:lstStyle/>
                    <a:p>
                      <a:pPr marL="0" marR="0" lvl="0" indent="0" algn="l" rtl="0">
                        <a:spcBef>
                          <a:spcPts val="0"/>
                        </a:spcBef>
                        <a:spcAft>
                          <a:spcPts val="0"/>
                        </a:spcAft>
                        <a:buNone/>
                      </a:pPr>
                      <a:endParaRPr sz="2400" b="0" i="0" u="none" strike="noStrike" cap="none" dirty="0">
                        <a:latin typeface="Arial" panose="020B0604020202020204" pitchFamily="34" charset="0"/>
                        <a:cs typeface="Arial" panose="020B0604020202020204" pitchFamily="34" charset="0"/>
                      </a:endParaRPr>
                    </a:p>
                  </a:txBody>
                  <a:tcPr marL="91450" marR="91450" marT="45725" marB="45725">
                    <a:solidFill>
                      <a:schemeClr val="lt1"/>
                    </a:solidFill>
                  </a:tcPr>
                </a:tc>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Legal</a:t>
                      </a:r>
                      <a:endParaRPr sz="2400" u="none" strike="noStrike" cap="none" dirty="0"/>
                    </a:p>
                  </a:txBody>
                  <a:tcPr marL="91450" marR="91450" marT="45725" marB="45725">
                    <a:solidFill>
                      <a:srgbClr val="002060"/>
                    </a:solidFill>
                  </a:tcPr>
                </a:tc>
                <a:tc>
                  <a:txBody>
                    <a:bodyPr/>
                    <a:lstStyle/>
                    <a:p>
                      <a:pPr marL="0" marR="0" lvl="0" indent="0" algn="l" rtl="0">
                        <a:spcBef>
                          <a:spcPts val="0"/>
                        </a:spcBef>
                        <a:spcAft>
                          <a:spcPts val="0"/>
                        </a:spcAft>
                        <a:buNone/>
                      </a:pPr>
                      <a:r>
                        <a:rPr lang="en-US" sz="2400" b="0" i="0" u="none" strike="noStrike" cap="none" dirty="0">
                          <a:latin typeface="Arial" panose="020B0604020202020204" pitchFamily="34" charset="0"/>
                          <a:cs typeface="Arial" panose="020B0604020202020204" pitchFamily="34" charset="0"/>
                        </a:rPr>
                        <a:t>Illegal</a:t>
                      </a:r>
                      <a:endParaRPr dirty="0"/>
                    </a:p>
                  </a:txBody>
                  <a:tcPr marL="91450" marR="91450" marT="45725" marB="45725">
                    <a:solidFill>
                      <a:srgbClr val="002060"/>
                    </a:solidFill>
                  </a:tcPr>
                </a:tc>
                <a:extLst>
                  <a:ext uri="{0D108BD9-81ED-4DB2-BD59-A6C34878D82A}">
                    <a16:rowId xmlns:a16="http://schemas.microsoft.com/office/drawing/2014/main" val="10000"/>
                  </a:ext>
                </a:extLst>
              </a:tr>
              <a:tr h="1355325">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Ethical</a:t>
                      </a:r>
                      <a:endParaRPr sz="2400" u="none" strike="noStrike" cap="none" dirty="0">
                        <a:solidFill>
                          <a:schemeClr val="lt1"/>
                        </a:solidFill>
                      </a:endParaRPr>
                    </a:p>
                  </a:txBody>
                  <a:tcPr marL="91450" marR="91450" marT="45725" marB="45725">
                    <a:solidFill>
                      <a:srgbClr val="C00000"/>
                    </a:solidFill>
                  </a:tcPr>
                </a:tc>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A. Ethical and Legal </a:t>
                      </a:r>
                      <a:endParaRPr sz="2400" u="none" strike="noStrike" cap="none" dirty="0">
                        <a:solidFill>
                          <a:schemeClr val="lt1"/>
                        </a:solidFill>
                      </a:endParaRPr>
                    </a:p>
                  </a:txBody>
                  <a:tcPr marL="91450" marR="91450" marT="45725" marB="45725">
                    <a:solidFill>
                      <a:srgbClr val="00B050"/>
                    </a:solidFill>
                  </a:tcPr>
                </a:tc>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B. Ethical but illegal</a:t>
                      </a:r>
                      <a:endParaRPr sz="2400" u="none" strike="noStrike" cap="none" dirty="0">
                        <a:solidFill>
                          <a:schemeClr val="lt1"/>
                        </a:solidFill>
                      </a:endParaRPr>
                    </a:p>
                  </a:txBody>
                  <a:tcPr marL="91450" marR="91450" marT="45725" marB="45725">
                    <a:solidFill>
                      <a:srgbClr val="00B050"/>
                    </a:solidFill>
                  </a:tcPr>
                </a:tc>
                <a:extLst>
                  <a:ext uri="{0D108BD9-81ED-4DB2-BD59-A6C34878D82A}">
                    <a16:rowId xmlns:a16="http://schemas.microsoft.com/office/drawing/2014/main" val="10001"/>
                  </a:ext>
                </a:extLst>
              </a:tr>
              <a:tr h="1355325">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Unethical</a:t>
                      </a:r>
                      <a:endParaRPr sz="2400" u="none" strike="noStrike" cap="none" dirty="0">
                        <a:solidFill>
                          <a:schemeClr val="lt1"/>
                        </a:solidFill>
                      </a:endParaRPr>
                    </a:p>
                  </a:txBody>
                  <a:tcPr marL="91450" marR="91450" marT="45725" marB="45725">
                    <a:solidFill>
                      <a:srgbClr val="C00000"/>
                    </a:solidFill>
                  </a:tcPr>
                </a:tc>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C. Unethical but legal</a:t>
                      </a:r>
                      <a:endParaRPr sz="2400" u="none" strike="noStrike" cap="none" dirty="0">
                        <a:solidFill>
                          <a:schemeClr val="lt1"/>
                        </a:solidFill>
                      </a:endParaRPr>
                    </a:p>
                  </a:txBody>
                  <a:tcPr marL="91450" marR="91450" marT="45725" marB="45725">
                    <a:solidFill>
                      <a:srgbClr val="00B050"/>
                    </a:solidFill>
                  </a:tcPr>
                </a:tc>
                <a:tc>
                  <a:txBody>
                    <a:bodyPr/>
                    <a:lstStyle/>
                    <a:p>
                      <a:pPr marL="0" marR="0" lvl="0" indent="0" algn="l" rtl="0">
                        <a:spcBef>
                          <a:spcPts val="0"/>
                        </a:spcBef>
                        <a:spcAft>
                          <a:spcPts val="0"/>
                        </a:spcAft>
                        <a:buNone/>
                      </a:pPr>
                      <a:r>
                        <a:rPr lang="en-US" sz="2400" b="0" i="0" u="none" strike="noStrike" cap="none" dirty="0">
                          <a:solidFill>
                            <a:schemeClr val="lt1"/>
                          </a:solidFill>
                          <a:latin typeface="Arial" panose="020B0604020202020204" pitchFamily="34" charset="0"/>
                          <a:ea typeface="Calibri"/>
                          <a:cs typeface="Arial" panose="020B0604020202020204" pitchFamily="34" charset="0"/>
                          <a:sym typeface="Calibri"/>
                        </a:rPr>
                        <a:t>D. Unethical and Illegal</a:t>
                      </a:r>
                      <a:endParaRPr sz="2400" u="none" strike="noStrike" cap="none" dirty="0">
                        <a:solidFill>
                          <a:schemeClr val="lt1"/>
                        </a:solidFill>
                      </a:endParaRPr>
                    </a:p>
                  </a:txBody>
                  <a:tcPr marL="91450" marR="91450" marT="45725" marB="45725">
                    <a:solidFill>
                      <a:srgbClr val="00B050"/>
                    </a:solidFill>
                  </a:tcPr>
                </a:tc>
                <a:extLst>
                  <a:ext uri="{0D108BD9-81ED-4DB2-BD59-A6C34878D82A}">
                    <a16:rowId xmlns:a16="http://schemas.microsoft.com/office/drawing/2014/main" val="10002"/>
                  </a:ext>
                </a:extLst>
              </a:tr>
            </a:tbl>
          </a:graphicData>
        </a:graphic>
      </p:graphicFrame>
      <p:sp>
        <p:nvSpPr>
          <p:cNvPr id="368" name="Google Shape;368;p21"/>
          <p:cNvSpPr txBox="1">
            <a:spLocks noGrp="1"/>
          </p:cNvSpPr>
          <p:nvPr>
            <p:ph type="title"/>
          </p:nvPr>
        </p:nvSpPr>
        <p:spPr>
          <a:xfrm>
            <a:off x="838200" y="444057"/>
            <a:ext cx="8271045" cy="797748"/>
          </a:xfrm>
          <a:prstGeom prst="rect">
            <a:avLst/>
          </a:prstGeom>
          <a:noFill/>
          <a:ln>
            <a:noFill/>
          </a:ln>
        </p:spPr>
        <p:txBody>
          <a:bodyPr spcFirstLastPara="1" vert="horz" wrap="square" lIns="91425" tIns="45700" rIns="91425" bIns="45700" rtlCol="0" anchor="b" anchorCtr="0">
            <a:normAutofit/>
          </a:bodyPr>
          <a:lstStyle/>
          <a:p>
            <a:pPr>
              <a:spcBef>
                <a:spcPts val="0"/>
              </a:spcBef>
            </a:pPr>
            <a:r>
              <a:rPr lang="en-US" sz="4000" dirty="0">
                <a:solidFill>
                  <a:srgbClr val="002060"/>
                </a:solidFill>
              </a:rPr>
              <a:t>Laws vs. Ethics – potential conflict</a:t>
            </a:r>
            <a:endParaRPr dirty="0"/>
          </a:p>
        </p:txBody>
      </p:sp>
      <p:sp>
        <p:nvSpPr>
          <p:cNvPr id="367" name="Google Shape;367;p21"/>
          <p:cNvSpPr txBox="1">
            <a:spLocks noGrp="1"/>
          </p:cNvSpPr>
          <p:nvPr>
            <p:ph type="sldNum" sz="quarter" idx="12"/>
          </p:nvPr>
        </p:nvSpPr>
        <p:spPr>
          <a:xfrm>
            <a:off x="9230034" y="6356350"/>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22</a:t>
            </a:fld>
            <a:endParaRPr dirty="0"/>
          </a:p>
        </p:txBody>
      </p:sp>
      <p:sp>
        <p:nvSpPr>
          <p:cNvPr id="369" name="Google Shape;369;p21"/>
          <p:cNvSpPr txBox="1"/>
          <p:nvPr/>
        </p:nvSpPr>
        <p:spPr>
          <a:xfrm>
            <a:off x="2750633" y="5823640"/>
            <a:ext cx="6690731" cy="369291"/>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pPr>
            <a:r>
              <a:rPr lang="en-US" dirty="0">
                <a:solidFill>
                  <a:schemeClr val="dk1"/>
                </a:solidFill>
                <a:latin typeface="Arial" panose="020B0604020202020204" pitchFamily="34" charset="0"/>
                <a:ea typeface="Calibri"/>
                <a:cs typeface="Arial" panose="020B0604020202020204" pitchFamily="34" charset="0"/>
                <a:sym typeface="Calibri"/>
              </a:rPr>
              <a:t>When laws are unethical – work to change the laws (COE Pt.6)</a:t>
            </a:r>
            <a:endParaRPr dirty="0">
              <a:latin typeface="Arial" panose="020B0604020202020204" pitchFamily="34" charset="0"/>
            </a:endParaRPr>
          </a:p>
        </p:txBody>
      </p:sp>
      <p:sp>
        <p:nvSpPr>
          <p:cNvPr id="2" name="Date Placeholder 1">
            <a:extLst>
              <a:ext uri="{FF2B5EF4-FFF2-40B4-BE49-F238E27FC236}">
                <a16:creationId xmlns:a16="http://schemas.microsoft.com/office/drawing/2014/main" id="{868167D2-8E00-89EF-9608-90B69514FC5F}"/>
              </a:ext>
            </a:extLst>
          </p:cNvPr>
          <p:cNvSpPr>
            <a:spLocks noGrp="1"/>
          </p:cNvSpPr>
          <p:nvPr>
            <p:ph type="dt" sz="half" idx="10"/>
          </p:nvPr>
        </p:nvSpPr>
        <p:spPr/>
        <p:txBody>
          <a:bodyPr/>
          <a:lstStyle/>
          <a:p>
            <a:fld id="{03E74F1A-4929-1944-AD78-86BFFA4D422D}" type="datetime1">
              <a:rPr lang="en-US" smtClean="0"/>
              <a:t>10/23/24</a:t>
            </a:fld>
            <a:endParaRPr lang="en-US" dirty="0"/>
          </a:p>
        </p:txBody>
      </p:sp>
      <p:sp>
        <p:nvSpPr>
          <p:cNvPr id="3" name="Footer Placeholder 2">
            <a:extLst>
              <a:ext uri="{FF2B5EF4-FFF2-40B4-BE49-F238E27FC236}">
                <a16:creationId xmlns:a16="http://schemas.microsoft.com/office/drawing/2014/main" id="{67255C48-C0A1-34CB-2BBA-B6F553826C66}"/>
              </a:ext>
            </a:extLst>
          </p:cNvPr>
          <p:cNvSpPr>
            <a:spLocks noGrp="1"/>
          </p:cNvSpPr>
          <p:nvPr>
            <p:ph type="ftr" sz="quarter" idx="11"/>
          </p:nvPr>
        </p:nvSpPr>
        <p:spPr/>
        <p:txBody>
          <a:bodyPr/>
          <a:lstStyle/>
          <a:p>
            <a:r>
              <a:rPr lang="en-US" dirty="0"/>
              <a:t>BPD - Allan Barsky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sp useBgFill="1">
        <p:nvSpPr>
          <p:cNvPr id="382" name="Rectangle 38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4" name="Rectangle 38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Rectangle 38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Freeform: Shape 39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4" name="Rectangle 39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Google Shape;375;p22"/>
          <p:cNvSpPr txBox="1">
            <a:spLocks noGrp="1"/>
          </p:cNvSpPr>
          <p:nvPr>
            <p:ph type="title"/>
          </p:nvPr>
        </p:nvSpPr>
        <p:spPr>
          <a:xfrm>
            <a:off x="466722" y="586855"/>
            <a:ext cx="3201366" cy="3387497"/>
          </a:xfrm>
          <a:prstGeom prst="rect">
            <a:avLst/>
          </a:prstGeom>
        </p:spPr>
        <p:txBody>
          <a:bodyPr spcFirstLastPara="1" vert="horz" lIns="91425" tIns="45700" rIns="91425" bIns="45700" rtlCol="0" anchor="b" anchorCtr="0">
            <a:normAutofit/>
          </a:bodyPr>
          <a:lstStyle/>
          <a:p>
            <a:pPr algn="r">
              <a:spcBef>
                <a:spcPts val="0"/>
              </a:spcBef>
            </a:pPr>
            <a:r>
              <a:rPr lang="en-US" sz="4000" dirty="0">
                <a:solidFill>
                  <a:srgbClr val="FFFFFF"/>
                </a:solidFill>
              </a:rPr>
              <a:t>What Does the NASW Code of Ethics Say?</a:t>
            </a:r>
          </a:p>
        </p:txBody>
      </p:sp>
      <p:sp>
        <p:nvSpPr>
          <p:cNvPr id="3" name="Footer Placeholder 2">
            <a:extLst>
              <a:ext uri="{FF2B5EF4-FFF2-40B4-BE49-F238E27FC236}">
                <a16:creationId xmlns:a16="http://schemas.microsoft.com/office/drawing/2014/main" id="{D58E449C-A688-D92B-0231-3E996A74FFD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376" name="Google Shape;376;p22"/>
          <p:cNvSpPr txBox="1">
            <a:spLocks noGrp="1"/>
          </p:cNvSpPr>
          <p:nvPr>
            <p:ph idx="1"/>
          </p:nvPr>
        </p:nvSpPr>
        <p:spPr>
          <a:xfrm>
            <a:off x="4810259" y="649480"/>
            <a:ext cx="6555347" cy="5546047"/>
          </a:xfrm>
          <a:prstGeom prst="rect">
            <a:avLst/>
          </a:prstGeom>
        </p:spPr>
        <p:txBody>
          <a:bodyPr spcFirstLastPara="1" vert="horz" lIns="91425" tIns="45700" rIns="91425" bIns="45700" rtlCol="0" anchor="ctr" anchorCtr="0">
            <a:normAutofit/>
          </a:bodyPr>
          <a:lstStyle/>
          <a:p>
            <a:pPr marL="0" indent="0">
              <a:spcBef>
                <a:spcPts val="0"/>
              </a:spcBef>
              <a:buSzPts val="2240"/>
              <a:buNone/>
            </a:pPr>
            <a:r>
              <a:rPr lang="en-US" dirty="0">
                <a:ea typeface="Calibri"/>
                <a:sym typeface="Calibri"/>
              </a:rPr>
              <a:t>Preamble:</a:t>
            </a:r>
            <a:endParaRPr lang="en-US" dirty="0"/>
          </a:p>
          <a:p>
            <a:pPr marL="0" indent="0">
              <a:buSzPts val="2240"/>
              <a:buNone/>
            </a:pPr>
            <a:r>
              <a:rPr lang="en-US" dirty="0">
                <a:ea typeface="Calibri"/>
                <a:sym typeface="Calibri"/>
              </a:rPr>
              <a:t>“Instances may arise when social workers’ ethical obligations conflict with agency policies or relevant laws or regulations. When such conflicts occur, social workers must make a </a:t>
            </a:r>
            <a:r>
              <a:rPr lang="en-US" u="sng" dirty="0">
                <a:ea typeface="Calibri"/>
                <a:sym typeface="Calibri"/>
              </a:rPr>
              <a:t>responsible effort to resolve the conflict in a manner that is consistent with the values, principles, and standards expressed in this Code</a:t>
            </a:r>
            <a:r>
              <a:rPr lang="en-US" dirty="0">
                <a:ea typeface="Calibri"/>
                <a:sym typeface="Calibri"/>
              </a:rPr>
              <a:t>. If a reasonable resolution of the conflict does not appear possible, social workers should seek proper </a:t>
            </a:r>
            <a:r>
              <a:rPr lang="en-US" u="sng" dirty="0">
                <a:ea typeface="Calibri"/>
                <a:sym typeface="Calibri"/>
              </a:rPr>
              <a:t>consultation</a:t>
            </a:r>
            <a:r>
              <a:rPr lang="en-US" dirty="0">
                <a:ea typeface="Calibri"/>
                <a:sym typeface="Calibri"/>
              </a:rPr>
              <a:t> before making a decision.”</a:t>
            </a:r>
          </a:p>
        </p:txBody>
      </p:sp>
      <p:sp>
        <p:nvSpPr>
          <p:cNvPr id="2" name="Date Placeholder 1">
            <a:extLst>
              <a:ext uri="{FF2B5EF4-FFF2-40B4-BE49-F238E27FC236}">
                <a16:creationId xmlns:a16="http://schemas.microsoft.com/office/drawing/2014/main" id="{4A04B487-2D07-526B-E978-71EF718A8A74}"/>
              </a:ext>
            </a:extLst>
          </p:cNvPr>
          <p:cNvSpPr>
            <a:spLocks noGrp="1"/>
          </p:cNvSpPr>
          <p:nvPr>
            <p:ph type="dt" sz="half" idx="10"/>
          </p:nvPr>
        </p:nvSpPr>
        <p:spPr>
          <a:xfrm>
            <a:off x="8449154" y="6426168"/>
            <a:ext cx="2743200" cy="365125"/>
          </a:xfrm>
        </p:spPr>
        <p:txBody>
          <a:bodyPr>
            <a:normAutofit/>
          </a:bodyPr>
          <a:lstStyle/>
          <a:p>
            <a:pPr algn="r">
              <a:spcAft>
                <a:spcPts val="600"/>
              </a:spcAft>
            </a:pPr>
            <a:fld id="{7B3CE4DD-8EB8-7141-8F0C-0AF41B8638C9}"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377" name="Google Shape;377;p22"/>
          <p:cNvSpPr txBox="1">
            <a:spLocks noGrp="1"/>
          </p:cNvSpPr>
          <p:nvPr>
            <p:ph type="sldNum" sz="quarter" idx="12"/>
          </p:nvPr>
        </p:nvSpPr>
        <p:spPr>
          <a:xfrm>
            <a:off x="11704320" y="6455664"/>
            <a:ext cx="448056"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23</a:t>
            </a:fld>
            <a:endParaRPr lang="en-US" sz="1100" dirty="0">
              <a:solidFill>
                <a:schemeClr val="tx1">
                  <a:lumMod val="50000"/>
                  <a:lumOff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2"/>
        <p:cNvGrpSpPr/>
        <p:nvPr/>
      </p:nvGrpSpPr>
      <p:grpSpPr>
        <a:xfrm>
          <a:off x="0" y="0"/>
          <a:ext cx="0" cy="0"/>
          <a:chOff x="0" y="0"/>
          <a:chExt cx="0" cy="0"/>
        </a:xfrm>
      </p:grpSpPr>
      <p:sp useBgFill="1">
        <p:nvSpPr>
          <p:cNvPr id="392" name="Slide Background">
            <a:extLst>
              <a:ext uri="{FF2B5EF4-FFF2-40B4-BE49-F238E27FC236}">
                <a16:creationId xmlns:a16="http://schemas.microsoft.com/office/drawing/2014/main" id="{B11C179D-808F-4D23-BAFC-A14C6DCDA7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94" name="Rectangle 393">
            <a:extLst>
              <a:ext uri="{FF2B5EF4-FFF2-40B4-BE49-F238E27FC236}">
                <a16:creationId xmlns:a16="http://schemas.microsoft.com/office/drawing/2014/main" id="{908137D4-4D0A-4ED1-BFB8-97D4A8335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2058839"/>
            <a:ext cx="5410198" cy="4799162"/>
          </a:xfrm>
          <a:prstGeom prst="rect">
            <a:avLst/>
          </a:prstGeom>
          <a:solidFill>
            <a:srgbClr val="FFFFFF"/>
          </a:solidFill>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96" name="Rectangle 395">
            <a:extLst>
              <a:ext uri="{FF2B5EF4-FFF2-40B4-BE49-F238E27FC236}">
                <a16:creationId xmlns:a16="http://schemas.microsoft.com/office/drawing/2014/main" id="{8059A8FF-81E8-CDBC-F95D-C6EED3E0C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809"/>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Google Shape;383;p23"/>
          <p:cNvSpPr txBox="1">
            <a:spLocks noGrp="1"/>
          </p:cNvSpPr>
          <p:nvPr>
            <p:ph type="title"/>
          </p:nvPr>
        </p:nvSpPr>
        <p:spPr>
          <a:xfrm>
            <a:off x="761801" y="466995"/>
            <a:ext cx="10453450" cy="1350818"/>
          </a:xfrm>
          <a:prstGeom prst="rect">
            <a:avLst/>
          </a:prstGeom>
        </p:spPr>
        <p:txBody>
          <a:bodyPr spcFirstLastPara="1" vert="horz" lIns="91425" tIns="45700" rIns="91425" bIns="45700" rtlCol="0" anchorCtr="0">
            <a:normAutofit/>
          </a:bodyPr>
          <a:lstStyle/>
          <a:p>
            <a:pPr>
              <a:spcBef>
                <a:spcPts val="0"/>
              </a:spcBef>
            </a:pPr>
            <a:r>
              <a:rPr lang="en-US" sz="4000" b="1" dirty="0"/>
              <a:t>Ethical Justifications for Breaking Law?</a:t>
            </a:r>
          </a:p>
        </p:txBody>
      </p:sp>
      <p:sp>
        <p:nvSpPr>
          <p:cNvPr id="384" name="Google Shape;384;p23"/>
          <p:cNvSpPr txBox="1">
            <a:spLocks noGrp="1"/>
          </p:cNvSpPr>
          <p:nvPr>
            <p:ph idx="1"/>
          </p:nvPr>
        </p:nvSpPr>
        <p:spPr>
          <a:xfrm>
            <a:off x="442452" y="2284808"/>
            <a:ext cx="6339345" cy="3906246"/>
          </a:xfrm>
          <a:prstGeom prst="rect">
            <a:avLst/>
          </a:prstGeom>
        </p:spPr>
        <p:txBody>
          <a:bodyPr spcFirstLastPara="1" vert="horz" lIns="91425" tIns="45700" rIns="91425" bIns="45700" rtlCol="0" anchor="ctr" anchorCtr="0">
            <a:normAutofit/>
          </a:bodyPr>
          <a:lstStyle/>
          <a:p>
            <a:pPr marL="0" indent="0">
              <a:spcBef>
                <a:spcPts val="0"/>
              </a:spcBef>
              <a:buSzPts val="2240"/>
              <a:buNone/>
            </a:pPr>
            <a:r>
              <a:rPr lang="en-US" sz="2400" dirty="0"/>
              <a:t>E.g., helping a client obtain an abortion in another state when law prohibits doing so</a:t>
            </a:r>
          </a:p>
          <a:p>
            <a:pPr>
              <a:buSzPts val="2240"/>
            </a:pPr>
            <a:r>
              <a:rPr lang="en-US" sz="2400" dirty="0"/>
              <a:t>Higher ethical purpose?</a:t>
            </a:r>
          </a:p>
          <a:p>
            <a:pPr>
              <a:buSzPts val="2240"/>
            </a:pPr>
            <a:r>
              <a:rPr lang="en-US" sz="2400" dirty="0"/>
              <a:t>Civil disobedience?</a:t>
            </a:r>
          </a:p>
          <a:p>
            <a:pPr>
              <a:buSzPts val="2240"/>
            </a:pPr>
            <a:r>
              <a:rPr lang="en-US" sz="2400" dirty="0"/>
              <a:t>Surreptitious or open violation?</a:t>
            </a:r>
          </a:p>
          <a:p>
            <a:pPr>
              <a:buSzPts val="2240"/>
            </a:pPr>
            <a:r>
              <a:rPr lang="en-US" sz="2400" dirty="0"/>
              <a:t>If law is unconstitutional, is it breaking the law?</a:t>
            </a:r>
          </a:p>
          <a:p>
            <a:pPr>
              <a:buSzPts val="2240"/>
            </a:pPr>
            <a:r>
              <a:rPr lang="en-US" sz="2400" dirty="0"/>
              <a:t>Consider consequences – for client, for you, for agency, for profession…</a:t>
            </a:r>
          </a:p>
        </p:txBody>
      </p:sp>
      <p:pic>
        <p:nvPicPr>
          <p:cNvPr id="389" name="Graphic 388" descr="Image of a Judge">
            <a:extLst>
              <a:ext uri="{FF2B5EF4-FFF2-40B4-BE49-F238E27FC236}">
                <a16:creationId xmlns:a16="http://schemas.microsoft.com/office/drawing/2014/main" id="{960893BD-9D4E-07A2-969D-F4D5437F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8682" y="2861065"/>
            <a:ext cx="3420679" cy="3420679"/>
          </a:xfrm>
          <a:prstGeom prst="rect">
            <a:avLst/>
          </a:prstGeom>
        </p:spPr>
      </p:pic>
      <p:sp>
        <p:nvSpPr>
          <p:cNvPr id="2" name="Date Placeholder 1">
            <a:extLst>
              <a:ext uri="{FF2B5EF4-FFF2-40B4-BE49-F238E27FC236}">
                <a16:creationId xmlns:a16="http://schemas.microsoft.com/office/drawing/2014/main" id="{E475D800-F042-FB1A-A813-B3CAC30625C2}"/>
              </a:ext>
            </a:extLst>
          </p:cNvPr>
          <p:cNvSpPr>
            <a:spLocks noGrp="1"/>
          </p:cNvSpPr>
          <p:nvPr>
            <p:ph type="dt" sz="half" idx="10"/>
          </p:nvPr>
        </p:nvSpPr>
        <p:spPr>
          <a:xfrm>
            <a:off x="761801" y="6356350"/>
            <a:ext cx="2819599" cy="365125"/>
          </a:xfrm>
        </p:spPr>
        <p:txBody>
          <a:bodyPr>
            <a:normAutofit/>
          </a:bodyPr>
          <a:lstStyle/>
          <a:p>
            <a:pPr>
              <a:spcAft>
                <a:spcPts val="600"/>
              </a:spcAft>
            </a:pPr>
            <a:fld id="{A1CA8B4D-D317-C546-BFE1-AD51EECDEFB1}" type="datetime1">
              <a:rPr lang="en-US">
                <a:solidFill>
                  <a:schemeClr val="tx1"/>
                </a:solidFill>
              </a:rPr>
              <a:pPr>
                <a:spcAft>
                  <a:spcPts val="600"/>
                </a:spcAft>
              </a:pPr>
              <a:t>10/23/24</a:t>
            </a:fld>
            <a:endParaRPr lang="en-US" dirty="0">
              <a:solidFill>
                <a:schemeClr val="tx1"/>
              </a:solidFill>
            </a:endParaRPr>
          </a:p>
        </p:txBody>
      </p:sp>
      <p:sp>
        <p:nvSpPr>
          <p:cNvPr id="3" name="Footer Placeholder 2">
            <a:extLst>
              <a:ext uri="{FF2B5EF4-FFF2-40B4-BE49-F238E27FC236}">
                <a16:creationId xmlns:a16="http://schemas.microsoft.com/office/drawing/2014/main" id="{F51FBDAF-072F-57D5-1330-B4D0BFA1ECB8}"/>
              </a:ext>
            </a:extLst>
          </p:cNvPr>
          <p:cNvSpPr>
            <a:spLocks noGrp="1"/>
          </p:cNvSpPr>
          <p:nvPr>
            <p:ph type="ftr" sz="quarter" idx="11"/>
          </p:nvPr>
        </p:nvSpPr>
        <p:spPr>
          <a:xfrm>
            <a:off x="3295650" y="6356350"/>
            <a:ext cx="2800350" cy="365125"/>
          </a:xfrm>
        </p:spPr>
        <p:txBody>
          <a:bodyPr>
            <a:normAutofit/>
          </a:bodyPr>
          <a:lstStyle/>
          <a:p>
            <a:pPr algn="r">
              <a:spcAft>
                <a:spcPts val="600"/>
              </a:spcAft>
            </a:pPr>
            <a:r>
              <a:rPr lang="en-US" dirty="0">
                <a:solidFill>
                  <a:schemeClr val="tx1"/>
                </a:solidFill>
              </a:rPr>
              <a:t>BPD - Allan Barsky</a:t>
            </a:r>
          </a:p>
        </p:txBody>
      </p:sp>
      <p:sp>
        <p:nvSpPr>
          <p:cNvPr id="385" name="Google Shape;385;p23"/>
          <p:cNvSpPr txBox="1">
            <a:spLocks noGrp="1"/>
          </p:cNvSpPr>
          <p:nvPr>
            <p:ph type="sldNum" sz="quarter" idx="12"/>
          </p:nvPr>
        </p:nvSpPr>
        <p:spPr>
          <a:xfrm>
            <a:off x="8742352" y="6376014"/>
            <a:ext cx="3199387"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a:solidFill>
                  <a:schemeClr val="tx1"/>
                </a:solidFill>
              </a:rPr>
              <a:pPr>
                <a:spcBef>
                  <a:spcPts val="0"/>
                </a:spcBef>
                <a:spcAft>
                  <a:spcPts val="600"/>
                </a:spcAft>
              </a:pPr>
              <a:t>24</a:t>
            </a:fld>
            <a:endParaRPr lang="en-US" dirty="0">
              <a:solidFill>
                <a:schemeClr val="tx1"/>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84">
                                            <p:txEl>
                                              <p:pRg st="2" end="2"/>
                                            </p:txEl>
                                          </p:spTgt>
                                        </p:tgtEl>
                                        <p:attrNameLst>
                                          <p:attrName>style.visibility</p:attrName>
                                        </p:attrNameLst>
                                      </p:cBhvr>
                                      <p:to>
                                        <p:strVal val="visible"/>
                                      </p:to>
                                    </p:set>
                                    <p:animEffect transition="in" filter="strips(downLeft)">
                                      <p:cBhvr>
                                        <p:cTn id="7" dur="500"/>
                                        <p:tgtEl>
                                          <p:spTgt spid="3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84">
                                            <p:txEl>
                                              <p:pRg st="3" end="3"/>
                                            </p:txEl>
                                          </p:spTgt>
                                        </p:tgtEl>
                                        <p:attrNameLst>
                                          <p:attrName>style.visibility</p:attrName>
                                        </p:attrNameLst>
                                      </p:cBhvr>
                                      <p:to>
                                        <p:strVal val="visible"/>
                                      </p:to>
                                    </p:set>
                                    <p:animEffect transition="in" filter="strips(downLeft)">
                                      <p:cBhvr>
                                        <p:cTn id="12" dur="500"/>
                                        <p:tgtEl>
                                          <p:spTgt spid="38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84">
                                            <p:txEl>
                                              <p:pRg st="4" end="4"/>
                                            </p:txEl>
                                          </p:spTgt>
                                        </p:tgtEl>
                                        <p:attrNameLst>
                                          <p:attrName>style.visibility</p:attrName>
                                        </p:attrNameLst>
                                      </p:cBhvr>
                                      <p:to>
                                        <p:strVal val="visible"/>
                                      </p:to>
                                    </p:set>
                                    <p:animEffect transition="in" filter="strips(downLeft)">
                                      <p:cBhvr>
                                        <p:cTn id="17" dur="500"/>
                                        <p:tgtEl>
                                          <p:spTgt spid="38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84">
                                            <p:txEl>
                                              <p:pRg st="5" end="5"/>
                                            </p:txEl>
                                          </p:spTgt>
                                        </p:tgtEl>
                                        <p:attrNameLst>
                                          <p:attrName>style.visibility</p:attrName>
                                        </p:attrNameLst>
                                      </p:cBhvr>
                                      <p:to>
                                        <p:strVal val="visible"/>
                                      </p:to>
                                    </p:set>
                                    <p:animEffect transition="in" filter="strips(downLeft)">
                                      <p:cBhvr>
                                        <p:cTn id="22" dur="500"/>
                                        <p:tgtEl>
                                          <p:spTgt spid="3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txBox="1">
            <a:spLocks noGrp="1"/>
          </p:cNvSpPr>
          <p:nvPr>
            <p:ph type="title"/>
          </p:nvPr>
        </p:nvSpPr>
        <p:spPr>
          <a:xfrm>
            <a:off x="653153" y="430310"/>
            <a:ext cx="8271045" cy="743030"/>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sz="4000" b="1" dirty="0">
                <a:solidFill>
                  <a:srgbClr val="002060"/>
                </a:solidFill>
              </a:rPr>
              <a:t>Risks to SWs</a:t>
            </a:r>
            <a:endParaRPr b="1" dirty="0"/>
          </a:p>
        </p:txBody>
      </p:sp>
      <p:sp>
        <p:nvSpPr>
          <p:cNvPr id="410" name="Google Shape;410;p24"/>
          <p:cNvSpPr txBox="1">
            <a:spLocks noGrp="1"/>
          </p:cNvSpPr>
          <p:nvPr>
            <p:ph type="sldNum" sz="quarter" idx="12"/>
          </p:nvPr>
        </p:nvSpPr>
        <p:spPr>
          <a:xfrm>
            <a:off x="9161420" y="6356350"/>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25</a:t>
            </a:fld>
            <a:endParaRPr dirty="0"/>
          </a:p>
        </p:txBody>
      </p:sp>
      <p:grpSp>
        <p:nvGrpSpPr>
          <p:cNvPr id="391" name="Google Shape;391;p24"/>
          <p:cNvGrpSpPr/>
          <p:nvPr/>
        </p:nvGrpSpPr>
        <p:grpSpPr>
          <a:xfrm>
            <a:off x="2103064" y="1395493"/>
            <a:ext cx="8271039" cy="5936179"/>
            <a:chOff x="0" y="1555"/>
            <a:chExt cx="8271039" cy="5936179"/>
          </a:xfrm>
        </p:grpSpPr>
        <p:sp>
          <p:nvSpPr>
            <p:cNvPr id="392" name="Google Shape;392;p24"/>
            <p:cNvSpPr/>
            <p:nvPr/>
          </p:nvSpPr>
          <p:spPr>
            <a:xfrm>
              <a:off x="2792715" y="1555"/>
              <a:ext cx="2685612" cy="842652"/>
            </a:xfrm>
            <a:prstGeom prst="roundRect">
              <a:avLst>
                <a:gd name="adj" fmla="val 16667"/>
              </a:avLst>
            </a:prstGeom>
            <a:solidFill>
              <a:srgbClr val="F737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93" name="Google Shape;393;p24"/>
            <p:cNvSpPr txBox="1"/>
            <p:nvPr/>
          </p:nvSpPr>
          <p:spPr>
            <a:xfrm>
              <a:off x="2833850" y="42690"/>
              <a:ext cx="2603342" cy="760382"/>
            </a:xfrm>
            <a:prstGeom prst="rect">
              <a:avLst/>
            </a:prstGeom>
            <a:noFill/>
            <a:ln>
              <a:noFill/>
            </a:ln>
          </p:spPr>
          <p:txBody>
            <a:bodyPr spcFirstLastPara="1" wrap="square" lIns="68575" tIns="68575" rIns="68575" bIns="68575" anchor="ctr" anchorCtr="0">
              <a:noAutofit/>
            </a:bodyPr>
            <a:lstStyle/>
            <a:p>
              <a:pPr algn="ctr">
                <a:lnSpc>
                  <a:spcPct val="90000"/>
                </a:lnSpc>
                <a:spcBef>
                  <a:spcPts val="0"/>
                </a:spcBef>
                <a:spcAft>
                  <a:spcPts val="0"/>
                </a:spcAft>
                <a:buClr>
                  <a:schemeClr val="lt1"/>
                </a:buClr>
                <a:buSzPts val="1800"/>
              </a:pPr>
              <a:r>
                <a:rPr lang="en-US" dirty="0">
                  <a:solidFill>
                    <a:schemeClr val="lt1"/>
                  </a:solidFill>
                  <a:latin typeface="Arial" panose="020B0604020202020204" pitchFamily="34" charset="0"/>
                  <a:ea typeface="Calibri"/>
                  <a:cs typeface="Arial" panose="020B0604020202020204" pitchFamily="34" charset="0"/>
                  <a:sym typeface="Calibri"/>
                </a:rPr>
                <a:t>Criminal charges</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394" name="Google Shape;394;p24"/>
            <p:cNvSpPr/>
            <p:nvPr/>
          </p:nvSpPr>
          <p:spPr>
            <a:xfrm>
              <a:off x="1884106" y="649637"/>
              <a:ext cx="3966762" cy="3966762"/>
            </a:xfrm>
            <a:custGeom>
              <a:avLst/>
              <a:gdLst/>
              <a:ahLst/>
              <a:cxnLst/>
              <a:rect l="l" t="t" r="r" b="b"/>
              <a:pathLst>
                <a:path w="120000" h="120000" extrusionOk="0">
                  <a:moveTo>
                    <a:pt x="86105" y="5976"/>
                  </a:moveTo>
                  <a:lnTo>
                    <a:pt x="86105" y="5976"/>
                  </a:lnTo>
                  <a:cubicBezTo>
                    <a:pt x="92281" y="8960"/>
                    <a:pt x="97900" y="12982"/>
                    <a:pt x="102717" y="17866"/>
                  </a:cubicBezTo>
                </a:path>
              </a:pathLst>
            </a:custGeom>
            <a:noFill/>
            <a:ln w="9525" cap="flat" cmpd="sng">
              <a:solidFill>
                <a:srgbClr val="F7372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95" name="Google Shape;395;p24"/>
            <p:cNvSpPr/>
            <p:nvPr/>
          </p:nvSpPr>
          <p:spPr>
            <a:xfrm>
              <a:off x="4530255" y="1245138"/>
              <a:ext cx="2685612" cy="842652"/>
            </a:xfrm>
            <a:prstGeom prst="roundRect">
              <a:avLst>
                <a:gd name="adj" fmla="val 16667"/>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96" name="Google Shape;396;p24"/>
            <p:cNvSpPr txBox="1"/>
            <p:nvPr/>
          </p:nvSpPr>
          <p:spPr>
            <a:xfrm>
              <a:off x="4571390" y="1286273"/>
              <a:ext cx="2603342" cy="760382"/>
            </a:xfrm>
            <a:prstGeom prst="rect">
              <a:avLst/>
            </a:prstGeom>
            <a:noFill/>
            <a:ln>
              <a:noFill/>
            </a:ln>
          </p:spPr>
          <p:txBody>
            <a:bodyPr spcFirstLastPara="1" wrap="square" lIns="68575" tIns="68575" rIns="68575" bIns="68575" anchor="ctr" anchorCtr="0">
              <a:noAutofit/>
            </a:bodyPr>
            <a:lstStyle/>
            <a:p>
              <a:pPr algn="ctr">
                <a:lnSpc>
                  <a:spcPct val="90000"/>
                </a:lnSpc>
                <a:spcBef>
                  <a:spcPts val="0"/>
                </a:spcBef>
                <a:spcAft>
                  <a:spcPts val="0"/>
                </a:spcAft>
                <a:buClr>
                  <a:schemeClr val="lt1"/>
                </a:buClr>
                <a:buSzPts val="1800"/>
              </a:pPr>
              <a:r>
                <a:rPr lang="en-US" dirty="0">
                  <a:solidFill>
                    <a:schemeClr val="lt1"/>
                  </a:solidFill>
                  <a:latin typeface="Arial" panose="020B0604020202020204" pitchFamily="34" charset="0"/>
                  <a:ea typeface="Calibri"/>
                  <a:cs typeface="Arial" panose="020B0604020202020204" pitchFamily="34" charset="0"/>
                  <a:sym typeface="Calibri"/>
                </a:rPr>
                <a:t>Civil lawsuit (malpractice, confidentiality breach)</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397" name="Google Shape;397;p24"/>
            <p:cNvSpPr/>
            <p:nvPr/>
          </p:nvSpPr>
          <p:spPr>
            <a:xfrm>
              <a:off x="3327334" y="1965292"/>
              <a:ext cx="3966762" cy="3966762"/>
            </a:xfrm>
            <a:custGeom>
              <a:avLst/>
              <a:gdLst/>
              <a:ahLst/>
              <a:cxnLst/>
              <a:rect l="l" t="t" r="r" b="b"/>
              <a:pathLst>
                <a:path w="120000" h="120000" extrusionOk="0">
                  <a:moveTo>
                    <a:pt x="81151" y="3852"/>
                  </a:moveTo>
                  <a:lnTo>
                    <a:pt x="81151" y="3852"/>
                  </a:lnTo>
                  <a:cubicBezTo>
                    <a:pt x="94332" y="8817"/>
                    <a:pt x="105346" y="18262"/>
                    <a:pt x="112264" y="30531"/>
                  </a:cubicBezTo>
                </a:path>
              </a:pathLst>
            </a:custGeom>
            <a:noFill/>
            <a:ln w="9525" cap="flat" cmpd="sng">
              <a:solidFill>
                <a:srgbClr val="E1B928"/>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98" name="Google Shape;398;p24"/>
            <p:cNvSpPr/>
            <p:nvPr/>
          </p:nvSpPr>
          <p:spPr>
            <a:xfrm>
              <a:off x="5585427" y="2986566"/>
              <a:ext cx="2685612" cy="842652"/>
            </a:xfrm>
            <a:prstGeom prst="roundRect">
              <a:avLst>
                <a:gd name="adj" fmla="val 16667"/>
              </a:avLst>
            </a:prstGeom>
            <a:solidFill>
              <a:srgbClr val="81C4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399" name="Google Shape;399;p24"/>
            <p:cNvSpPr txBox="1"/>
            <p:nvPr/>
          </p:nvSpPr>
          <p:spPr>
            <a:xfrm>
              <a:off x="5626562" y="3027701"/>
              <a:ext cx="2603342" cy="760382"/>
            </a:xfrm>
            <a:prstGeom prst="rect">
              <a:avLst/>
            </a:prstGeom>
            <a:noFill/>
            <a:ln>
              <a:noFill/>
            </a:ln>
          </p:spPr>
          <p:txBody>
            <a:bodyPr spcFirstLastPara="1" wrap="square" lIns="68575" tIns="68575" rIns="68575" bIns="68575" anchor="ctr" anchorCtr="0">
              <a:noAutofit/>
            </a:bodyPr>
            <a:lstStyle/>
            <a:p>
              <a:pPr algn="ctr">
                <a:lnSpc>
                  <a:spcPct val="90000"/>
                </a:lnSpc>
                <a:spcBef>
                  <a:spcPts val="0"/>
                </a:spcBef>
                <a:spcAft>
                  <a:spcPts val="0"/>
                </a:spcAft>
                <a:buClr>
                  <a:schemeClr val="lt1"/>
                </a:buClr>
                <a:buSzPts val="1800"/>
              </a:pPr>
              <a:r>
                <a:rPr lang="en-US" dirty="0">
                  <a:solidFill>
                    <a:schemeClr val="lt1"/>
                  </a:solidFill>
                  <a:latin typeface="Arial" panose="020B0604020202020204" pitchFamily="34" charset="0"/>
                  <a:ea typeface="Calibri"/>
                  <a:cs typeface="Arial" panose="020B0604020202020204" pitchFamily="34" charset="0"/>
                  <a:sym typeface="Calibri"/>
                </a:rPr>
                <a:t>Licensing investigation</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400" name="Google Shape;400;p24"/>
            <p:cNvSpPr/>
            <p:nvPr/>
          </p:nvSpPr>
          <p:spPr>
            <a:xfrm>
              <a:off x="2894404" y="54745"/>
              <a:ext cx="3966762" cy="3966762"/>
            </a:xfrm>
            <a:custGeom>
              <a:avLst/>
              <a:gdLst/>
              <a:ahLst/>
              <a:cxnLst/>
              <a:rect l="l" t="t" r="r" b="b"/>
              <a:pathLst>
                <a:path w="120000" h="120000" extrusionOk="0">
                  <a:moveTo>
                    <a:pt x="85658" y="114237"/>
                  </a:moveTo>
                  <a:cubicBezTo>
                    <a:pt x="81901" y="116014"/>
                    <a:pt x="77969" y="117397"/>
                    <a:pt x="73926" y="118361"/>
                  </a:cubicBezTo>
                </a:path>
              </a:pathLst>
            </a:custGeom>
            <a:noFill/>
            <a:ln w="9525" cap="flat" cmpd="sng">
              <a:solidFill>
                <a:srgbClr val="81C435"/>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01" name="Google Shape;401;p24"/>
            <p:cNvSpPr/>
            <p:nvPr/>
          </p:nvSpPr>
          <p:spPr>
            <a:xfrm>
              <a:off x="2792715" y="3968317"/>
              <a:ext cx="2685612" cy="842652"/>
            </a:xfrm>
            <a:prstGeom prst="roundRect">
              <a:avLst>
                <a:gd name="adj" fmla="val 16667"/>
              </a:avLst>
            </a:prstGeom>
            <a:solidFill>
              <a:srgbClr val="47A25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02" name="Google Shape;402;p24"/>
            <p:cNvSpPr txBox="1"/>
            <p:nvPr/>
          </p:nvSpPr>
          <p:spPr>
            <a:xfrm>
              <a:off x="2833850" y="4009452"/>
              <a:ext cx="2603342" cy="760382"/>
            </a:xfrm>
            <a:prstGeom prst="rect">
              <a:avLst/>
            </a:prstGeom>
            <a:noFill/>
            <a:ln>
              <a:noFill/>
            </a:ln>
          </p:spPr>
          <p:txBody>
            <a:bodyPr spcFirstLastPara="1" wrap="square" lIns="68575" tIns="68575" rIns="68575" bIns="68575" anchor="ctr" anchorCtr="0">
              <a:noAutofit/>
            </a:bodyPr>
            <a:lstStyle/>
            <a:p>
              <a:pPr algn="ctr">
                <a:lnSpc>
                  <a:spcPct val="90000"/>
                </a:lnSpc>
                <a:spcBef>
                  <a:spcPts val="0"/>
                </a:spcBef>
                <a:spcAft>
                  <a:spcPts val="0"/>
                </a:spcAft>
                <a:buClr>
                  <a:schemeClr val="lt1"/>
                </a:buClr>
                <a:buSzPts val="1800"/>
              </a:pPr>
              <a:r>
                <a:rPr lang="en-US" dirty="0">
                  <a:solidFill>
                    <a:schemeClr val="lt1"/>
                  </a:solidFill>
                  <a:latin typeface="Arial" panose="020B0604020202020204" pitchFamily="34" charset="0"/>
                  <a:ea typeface="Calibri"/>
                  <a:cs typeface="Arial" panose="020B0604020202020204" pitchFamily="34" charset="0"/>
                  <a:sym typeface="Calibri"/>
                </a:rPr>
                <a:t>NASW professional review</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403" name="Google Shape;403;p24"/>
            <p:cNvSpPr/>
            <p:nvPr/>
          </p:nvSpPr>
          <p:spPr>
            <a:xfrm>
              <a:off x="1441602" y="46391"/>
              <a:ext cx="3966762" cy="3966762"/>
            </a:xfrm>
            <a:custGeom>
              <a:avLst/>
              <a:gdLst/>
              <a:ahLst/>
              <a:cxnLst/>
              <a:rect l="l" t="t" r="r" b="b"/>
              <a:pathLst>
                <a:path w="120000" h="120000" extrusionOk="0">
                  <a:moveTo>
                    <a:pt x="47146" y="118607"/>
                  </a:moveTo>
                  <a:lnTo>
                    <a:pt x="47146" y="118607"/>
                  </a:lnTo>
                  <a:cubicBezTo>
                    <a:pt x="41627" y="117397"/>
                    <a:pt x="36307" y="115413"/>
                    <a:pt x="31342" y="112714"/>
                  </a:cubicBezTo>
                </a:path>
              </a:pathLst>
            </a:custGeom>
            <a:noFill/>
            <a:ln w="9525" cap="flat" cmpd="sng">
              <a:solidFill>
                <a:srgbClr val="47A254"/>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04" name="Google Shape;404;p24"/>
            <p:cNvSpPr/>
            <p:nvPr/>
          </p:nvSpPr>
          <p:spPr>
            <a:xfrm>
              <a:off x="0" y="2926927"/>
              <a:ext cx="2685612" cy="842652"/>
            </a:xfrm>
            <a:prstGeom prst="roundRect">
              <a:avLst>
                <a:gd name="adj" fmla="val 16667"/>
              </a:avLst>
            </a:prstGeom>
            <a:solidFill>
              <a:srgbClr val="89020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05" name="Google Shape;405;p24"/>
            <p:cNvSpPr txBox="1"/>
            <p:nvPr/>
          </p:nvSpPr>
          <p:spPr>
            <a:xfrm>
              <a:off x="41135" y="2968062"/>
              <a:ext cx="2603342" cy="760382"/>
            </a:xfrm>
            <a:prstGeom prst="rect">
              <a:avLst/>
            </a:prstGeom>
            <a:noFill/>
            <a:ln>
              <a:noFill/>
            </a:ln>
          </p:spPr>
          <p:txBody>
            <a:bodyPr spcFirstLastPara="1" wrap="square" lIns="68575" tIns="68575" rIns="68575" bIns="68575" anchor="ctr" anchorCtr="0">
              <a:noAutofit/>
            </a:bodyPr>
            <a:lstStyle/>
            <a:p>
              <a:pPr algn="ctr">
                <a:lnSpc>
                  <a:spcPct val="90000"/>
                </a:lnSpc>
                <a:spcBef>
                  <a:spcPts val="0"/>
                </a:spcBef>
                <a:spcAft>
                  <a:spcPts val="0"/>
                </a:spcAft>
                <a:buClr>
                  <a:schemeClr val="lt1"/>
                </a:buClr>
                <a:buSzPts val="1800"/>
              </a:pPr>
              <a:r>
                <a:rPr lang="en-US" dirty="0">
                  <a:solidFill>
                    <a:schemeClr val="lt1"/>
                  </a:solidFill>
                  <a:latin typeface="Arial" panose="020B0604020202020204" pitchFamily="34" charset="0"/>
                  <a:ea typeface="Calibri"/>
                  <a:cs typeface="Arial" panose="020B0604020202020204" pitchFamily="34" charset="0"/>
                  <a:sym typeface="Calibri"/>
                </a:rPr>
                <a:t>Agency grievance</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406" name="Google Shape;406;p24"/>
            <p:cNvSpPr/>
            <p:nvPr/>
          </p:nvSpPr>
          <p:spPr>
            <a:xfrm>
              <a:off x="947714" y="1970972"/>
              <a:ext cx="3966762" cy="3966762"/>
            </a:xfrm>
            <a:custGeom>
              <a:avLst/>
              <a:gdLst/>
              <a:ahLst/>
              <a:cxnLst/>
              <a:rect l="l" t="t" r="r" b="b"/>
              <a:pathLst>
                <a:path w="120000" h="120000" extrusionOk="0">
                  <a:moveTo>
                    <a:pt x="8893" y="28567"/>
                  </a:moveTo>
                  <a:lnTo>
                    <a:pt x="8893" y="28567"/>
                  </a:lnTo>
                  <a:cubicBezTo>
                    <a:pt x="16175" y="16728"/>
                    <a:pt x="27340" y="7784"/>
                    <a:pt x="40484" y="3263"/>
                  </a:cubicBezTo>
                </a:path>
              </a:pathLst>
            </a:custGeom>
            <a:noFill/>
            <a:ln w="9525" cap="flat" cmpd="sng">
              <a:solidFill>
                <a:srgbClr val="56837B"/>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07" name="Google Shape;407;p24"/>
            <p:cNvSpPr/>
            <p:nvPr/>
          </p:nvSpPr>
          <p:spPr>
            <a:xfrm>
              <a:off x="1085020" y="1231788"/>
              <a:ext cx="2685612" cy="842652"/>
            </a:xfrm>
            <a:prstGeom prst="roundRect">
              <a:avLst>
                <a:gd name="adj" fmla="val 16667"/>
              </a:avLst>
            </a:prstGeom>
            <a:solidFill>
              <a:srgbClr val="62656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08" name="Google Shape;408;p24"/>
            <p:cNvSpPr txBox="1"/>
            <p:nvPr/>
          </p:nvSpPr>
          <p:spPr>
            <a:xfrm>
              <a:off x="1126155" y="1272923"/>
              <a:ext cx="2603342" cy="760382"/>
            </a:xfrm>
            <a:prstGeom prst="rect">
              <a:avLst/>
            </a:prstGeom>
            <a:noFill/>
            <a:ln>
              <a:noFill/>
            </a:ln>
          </p:spPr>
          <p:txBody>
            <a:bodyPr spcFirstLastPara="1" wrap="square" lIns="68575" tIns="68575" rIns="68575" bIns="68575" anchor="ctr" anchorCtr="0">
              <a:noAutofit/>
            </a:bodyPr>
            <a:lstStyle/>
            <a:p>
              <a:pPr algn="ctr">
                <a:lnSpc>
                  <a:spcPct val="90000"/>
                </a:lnSpc>
                <a:spcBef>
                  <a:spcPts val="0"/>
                </a:spcBef>
                <a:spcAft>
                  <a:spcPts val="0"/>
                </a:spcAft>
                <a:buClr>
                  <a:schemeClr val="lt1"/>
                </a:buClr>
                <a:buSzPts val="1800"/>
              </a:pPr>
              <a:r>
                <a:rPr lang="en-US" dirty="0">
                  <a:solidFill>
                    <a:schemeClr val="lt1"/>
                  </a:solidFill>
                  <a:latin typeface="Arial" panose="020B0604020202020204" pitchFamily="34" charset="0"/>
                  <a:ea typeface="Calibri"/>
                  <a:cs typeface="Arial" panose="020B0604020202020204" pitchFamily="34" charset="0"/>
                  <a:sym typeface="Calibri"/>
                </a:rPr>
                <a:t>Moral distress</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409" name="Google Shape;409;p24"/>
            <p:cNvSpPr/>
            <p:nvPr/>
          </p:nvSpPr>
          <p:spPr>
            <a:xfrm>
              <a:off x="2441310" y="641247"/>
              <a:ext cx="3966762" cy="3966762"/>
            </a:xfrm>
            <a:custGeom>
              <a:avLst/>
              <a:gdLst/>
              <a:ahLst/>
              <a:cxnLst/>
              <a:rect l="l" t="t" r="r" b="b"/>
              <a:pathLst>
                <a:path w="120000" h="120000" extrusionOk="0">
                  <a:moveTo>
                    <a:pt x="17426" y="17722"/>
                  </a:moveTo>
                  <a:cubicBezTo>
                    <a:pt x="22076" y="13040"/>
                    <a:pt x="27466" y="9156"/>
                    <a:pt x="33380" y="6228"/>
                  </a:cubicBezTo>
                </a:path>
              </a:pathLst>
            </a:custGeom>
            <a:noFill/>
            <a:ln w="9525" cap="flat" cmpd="sng">
              <a:solidFill>
                <a:srgbClr val="626567"/>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grpSp>
      <p:sp>
        <p:nvSpPr>
          <p:cNvPr id="2" name="Date Placeholder 1">
            <a:extLst>
              <a:ext uri="{FF2B5EF4-FFF2-40B4-BE49-F238E27FC236}">
                <a16:creationId xmlns:a16="http://schemas.microsoft.com/office/drawing/2014/main" id="{FC1FC49A-C82B-3B12-9DAB-414E1E49D389}"/>
              </a:ext>
            </a:extLst>
          </p:cNvPr>
          <p:cNvSpPr>
            <a:spLocks noGrp="1"/>
          </p:cNvSpPr>
          <p:nvPr>
            <p:ph type="dt" sz="half" idx="10"/>
          </p:nvPr>
        </p:nvSpPr>
        <p:spPr/>
        <p:txBody>
          <a:bodyPr/>
          <a:lstStyle/>
          <a:p>
            <a:fld id="{63480938-62C7-6A47-B566-8C7CDF85A8B4}" type="datetime1">
              <a:rPr lang="en-US" smtClean="0"/>
              <a:t>10/23/24</a:t>
            </a:fld>
            <a:endParaRPr lang="en-US" dirty="0"/>
          </a:p>
        </p:txBody>
      </p:sp>
      <p:sp>
        <p:nvSpPr>
          <p:cNvPr id="3" name="Footer Placeholder 2">
            <a:extLst>
              <a:ext uri="{FF2B5EF4-FFF2-40B4-BE49-F238E27FC236}">
                <a16:creationId xmlns:a16="http://schemas.microsoft.com/office/drawing/2014/main" id="{E137577A-EA96-3F63-D712-240ED21587B9}"/>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4"/>
        <p:cNvGrpSpPr/>
        <p:nvPr/>
      </p:nvGrpSpPr>
      <p:grpSpPr>
        <a:xfrm>
          <a:off x="0" y="0"/>
          <a:ext cx="0" cy="0"/>
          <a:chOff x="0" y="0"/>
          <a:chExt cx="0" cy="0"/>
        </a:xfrm>
      </p:grpSpPr>
      <p:sp useBgFill="1">
        <p:nvSpPr>
          <p:cNvPr id="422" name="Rectangle 4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Google Shape;415;p25"/>
          <p:cNvSpPr txBox="1">
            <a:spLocks noGrp="1"/>
          </p:cNvSpPr>
          <p:nvPr>
            <p:ph type="title"/>
          </p:nvPr>
        </p:nvSpPr>
        <p:spPr>
          <a:xfrm>
            <a:off x="1371599" y="294538"/>
            <a:ext cx="9895951" cy="1033669"/>
          </a:xfrm>
          <a:prstGeom prst="rect">
            <a:avLst/>
          </a:prstGeom>
        </p:spPr>
        <p:txBody>
          <a:bodyPr spcFirstLastPara="1" vert="horz" lIns="91425" tIns="45700" rIns="91425" bIns="45700" rtlCol="0" anchorCtr="0">
            <a:normAutofit/>
          </a:bodyPr>
          <a:lstStyle/>
          <a:p>
            <a:pPr>
              <a:spcBef>
                <a:spcPts val="0"/>
              </a:spcBef>
            </a:pPr>
            <a:r>
              <a:rPr lang="en-US" sz="4000" b="1" dirty="0">
                <a:solidFill>
                  <a:srgbClr val="FFFFFF"/>
                </a:solidFill>
              </a:rPr>
              <a:t>Act Prudently</a:t>
            </a:r>
          </a:p>
        </p:txBody>
      </p:sp>
      <p:sp>
        <p:nvSpPr>
          <p:cNvPr id="3" name="Footer Placeholder 2">
            <a:extLst>
              <a:ext uri="{FF2B5EF4-FFF2-40B4-BE49-F238E27FC236}">
                <a16:creationId xmlns:a16="http://schemas.microsoft.com/office/drawing/2014/main" id="{E8318370-9917-C8E4-0999-42F31B37DE18}"/>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16" name="Google Shape;416;p25"/>
          <p:cNvSpPr txBox="1">
            <a:spLocks noGrp="1"/>
          </p:cNvSpPr>
          <p:nvPr>
            <p:ph idx="1"/>
          </p:nvPr>
        </p:nvSpPr>
        <p:spPr>
          <a:xfrm>
            <a:off x="1371599" y="1700981"/>
            <a:ext cx="9724031" cy="4717006"/>
          </a:xfrm>
          <a:prstGeom prst="rect">
            <a:avLst/>
          </a:prstGeom>
        </p:spPr>
        <p:txBody>
          <a:bodyPr spcFirstLastPara="1" vert="horz" lIns="91425" tIns="45700" rIns="91425" bIns="45700" rtlCol="0" anchor="ctr" anchorCtr="0">
            <a:normAutofit/>
          </a:bodyPr>
          <a:lstStyle/>
          <a:p>
            <a:pPr>
              <a:spcBef>
                <a:spcPts val="0"/>
              </a:spcBef>
              <a:buSzPts val="2240"/>
            </a:pPr>
            <a:r>
              <a:rPr lang="en-US" dirty="0"/>
              <a:t>Obtain consultation and advice</a:t>
            </a:r>
          </a:p>
          <a:p>
            <a:pPr>
              <a:buSzPts val="2240"/>
            </a:pPr>
            <a:r>
              <a:rPr lang="en-US" dirty="0"/>
              <a:t>Work with groups that have expertise</a:t>
            </a:r>
          </a:p>
          <a:p>
            <a:pPr>
              <a:buSzPts val="2240"/>
            </a:pPr>
            <a:r>
              <a:rPr lang="en-US" dirty="0"/>
              <a:t>Documentation</a:t>
            </a:r>
          </a:p>
          <a:p>
            <a:pPr lvl="1">
              <a:buSzPts val="1920"/>
            </a:pPr>
            <a:r>
              <a:rPr lang="en-US" sz="2800" dirty="0"/>
              <a:t>Limited documentation to protect privacy?</a:t>
            </a:r>
          </a:p>
          <a:p>
            <a:pPr lvl="1">
              <a:buSzPts val="1920"/>
            </a:pPr>
            <a:r>
              <a:rPr lang="en-US" sz="2800" dirty="0"/>
              <a:t>Detailed documentation to support case in court?</a:t>
            </a:r>
          </a:p>
          <a:p>
            <a:pPr>
              <a:buSzPts val="2240"/>
            </a:pPr>
            <a:r>
              <a:rPr lang="en-US" dirty="0"/>
              <a:t>Consider long-term vs. short-term strategies</a:t>
            </a:r>
          </a:p>
          <a:p>
            <a:pPr lvl="1">
              <a:buSzPts val="2240"/>
            </a:pPr>
            <a:r>
              <a:rPr lang="en-US" dirty="0"/>
              <a:t>ST: Helping this client now</a:t>
            </a:r>
          </a:p>
          <a:p>
            <a:pPr lvl="1">
              <a:buSzPts val="2240"/>
            </a:pPr>
            <a:r>
              <a:rPr lang="en-US" dirty="0"/>
              <a:t>LT: Policy and law reform</a:t>
            </a:r>
          </a:p>
        </p:txBody>
      </p:sp>
      <p:sp>
        <p:nvSpPr>
          <p:cNvPr id="2" name="Date Placeholder 1">
            <a:extLst>
              <a:ext uri="{FF2B5EF4-FFF2-40B4-BE49-F238E27FC236}">
                <a16:creationId xmlns:a16="http://schemas.microsoft.com/office/drawing/2014/main" id="{D1F1D685-6739-12A5-D213-B8124DA81663}"/>
              </a:ext>
            </a:extLst>
          </p:cNvPr>
          <p:cNvSpPr>
            <a:spLocks noGrp="1"/>
          </p:cNvSpPr>
          <p:nvPr>
            <p:ph type="dt" sz="half" idx="10"/>
          </p:nvPr>
        </p:nvSpPr>
        <p:spPr>
          <a:xfrm>
            <a:off x="8458986" y="6425935"/>
            <a:ext cx="2743200" cy="365125"/>
          </a:xfrm>
        </p:spPr>
        <p:txBody>
          <a:bodyPr>
            <a:normAutofit/>
          </a:bodyPr>
          <a:lstStyle/>
          <a:p>
            <a:pPr algn="r">
              <a:spcAft>
                <a:spcPts val="600"/>
              </a:spcAft>
            </a:pPr>
            <a:fld id="{4C365A0E-7D1E-5246-BD46-D0C3237B4FFA}"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17" name="Google Shape;417;p25"/>
          <p:cNvSpPr txBox="1">
            <a:spLocks noGrp="1"/>
          </p:cNvSpPr>
          <p:nvPr>
            <p:ph type="sldNum" sz="quarter" idx="12"/>
          </p:nvPr>
        </p:nvSpPr>
        <p:spPr>
          <a:xfrm>
            <a:off x="11704320" y="6455431"/>
            <a:ext cx="445913"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26</a:t>
            </a:fld>
            <a:endParaRPr lang="en-US" sz="11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6">
                                            <p:txEl>
                                              <p:pRg st="1" end="1"/>
                                            </p:txEl>
                                          </p:spTgt>
                                        </p:tgtEl>
                                        <p:attrNameLst>
                                          <p:attrName>style.visibility</p:attrName>
                                        </p:attrNameLst>
                                      </p:cBhvr>
                                      <p:to>
                                        <p:strVal val="visible"/>
                                      </p:to>
                                    </p:set>
                                    <p:anim calcmode="lin" valueType="num">
                                      <p:cBhvr additive="base">
                                        <p:cTn id="7" dur="500" fill="hold"/>
                                        <p:tgtEl>
                                          <p:spTgt spid="41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6">
                                            <p:txEl>
                                              <p:pRg st="2" end="2"/>
                                            </p:txEl>
                                          </p:spTgt>
                                        </p:tgtEl>
                                        <p:attrNameLst>
                                          <p:attrName>style.visibility</p:attrName>
                                        </p:attrNameLst>
                                      </p:cBhvr>
                                      <p:to>
                                        <p:strVal val="visible"/>
                                      </p:to>
                                    </p:set>
                                    <p:anim calcmode="lin" valueType="num">
                                      <p:cBhvr additive="base">
                                        <p:cTn id="13" dur="500" fill="hold"/>
                                        <p:tgtEl>
                                          <p:spTgt spid="41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6">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16">
                                            <p:txEl>
                                              <p:pRg st="3" end="3"/>
                                            </p:txEl>
                                          </p:spTgt>
                                        </p:tgtEl>
                                        <p:attrNameLst>
                                          <p:attrName>style.visibility</p:attrName>
                                        </p:attrNameLst>
                                      </p:cBhvr>
                                      <p:to>
                                        <p:strVal val="visible"/>
                                      </p:to>
                                    </p:set>
                                    <p:anim calcmode="lin" valueType="num">
                                      <p:cBhvr additive="base">
                                        <p:cTn id="17" dur="500" fill="hold"/>
                                        <p:tgtEl>
                                          <p:spTgt spid="416">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1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6">
                                            <p:txEl>
                                              <p:pRg st="4" end="4"/>
                                            </p:txEl>
                                          </p:spTgt>
                                        </p:tgtEl>
                                        <p:attrNameLst>
                                          <p:attrName>style.visibility</p:attrName>
                                        </p:attrNameLst>
                                      </p:cBhvr>
                                      <p:to>
                                        <p:strVal val="visible"/>
                                      </p:to>
                                    </p:set>
                                    <p:anim calcmode="lin" valueType="num">
                                      <p:cBhvr additive="base">
                                        <p:cTn id="21" dur="500" fill="hold"/>
                                        <p:tgtEl>
                                          <p:spTgt spid="416">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16">
                                            <p:txEl>
                                              <p:pRg st="5" end="5"/>
                                            </p:txEl>
                                          </p:spTgt>
                                        </p:tgtEl>
                                        <p:attrNameLst>
                                          <p:attrName>style.visibility</p:attrName>
                                        </p:attrNameLst>
                                      </p:cBhvr>
                                      <p:to>
                                        <p:strVal val="visible"/>
                                      </p:to>
                                    </p:set>
                                    <p:anim calcmode="lin" valueType="num">
                                      <p:cBhvr additive="base">
                                        <p:cTn id="27" dur="500" fill="hold"/>
                                        <p:tgtEl>
                                          <p:spTgt spid="416">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16">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16">
                                            <p:txEl>
                                              <p:pRg st="6" end="6"/>
                                            </p:txEl>
                                          </p:spTgt>
                                        </p:tgtEl>
                                        <p:attrNameLst>
                                          <p:attrName>style.visibility</p:attrName>
                                        </p:attrNameLst>
                                      </p:cBhvr>
                                      <p:to>
                                        <p:strVal val="visible"/>
                                      </p:to>
                                    </p:set>
                                    <p:anim calcmode="lin" valueType="num">
                                      <p:cBhvr additive="base">
                                        <p:cTn id="31" dur="500" fill="hold"/>
                                        <p:tgtEl>
                                          <p:spTgt spid="416">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16">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16">
                                            <p:txEl>
                                              <p:pRg st="7" end="7"/>
                                            </p:txEl>
                                          </p:spTgt>
                                        </p:tgtEl>
                                        <p:attrNameLst>
                                          <p:attrName>style.visibility</p:attrName>
                                        </p:attrNameLst>
                                      </p:cBhvr>
                                      <p:to>
                                        <p:strVal val="visible"/>
                                      </p:to>
                                    </p:set>
                                    <p:anim calcmode="lin" valueType="num">
                                      <p:cBhvr additive="base">
                                        <p:cTn id="35" dur="500" fill="hold"/>
                                        <p:tgtEl>
                                          <p:spTgt spid="416">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1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1"/>
        <p:cNvGrpSpPr/>
        <p:nvPr/>
      </p:nvGrpSpPr>
      <p:grpSpPr>
        <a:xfrm>
          <a:off x="0" y="0"/>
          <a:ext cx="0" cy="0"/>
          <a:chOff x="0" y="0"/>
          <a:chExt cx="0" cy="0"/>
        </a:xfrm>
      </p:grpSpPr>
      <p:sp useBgFill="1">
        <p:nvSpPr>
          <p:cNvPr id="429" name="Rectangle 4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Rectangle 4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Rectangle 4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4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Google Shape;422;p26"/>
          <p:cNvSpPr txBox="1">
            <a:spLocks noGrp="1"/>
          </p:cNvSpPr>
          <p:nvPr>
            <p:ph type="title"/>
          </p:nvPr>
        </p:nvSpPr>
        <p:spPr>
          <a:xfrm>
            <a:off x="1371599" y="294538"/>
            <a:ext cx="9895951" cy="1033669"/>
          </a:xfrm>
          <a:prstGeom prst="rect">
            <a:avLst/>
          </a:prstGeom>
        </p:spPr>
        <p:txBody>
          <a:bodyPr spcFirstLastPara="1" vert="horz" lIns="91425" tIns="45700" rIns="91425" bIns="45700" rtlCol="0" anchorCtr="0">
            <a:normAutofit/>
          </a:bodyPr>
          <a:lstStyle/>
          <a:p>
            <a:pPr>
              <a:spcBef>
                <a:spcPts val="0"/>
              </a:spcBef>
            </a:pPr>
            <a:r>
              <a:rPr lang="en-US" sz="4000" dirty="0">
                <a:solidFill>
                  <a:srgbClr val="FFFFFF"/>
                </a:solidFill>
              </a:rPr>
              <a:t>Situation: Life Endangered</a:t>
            </a:r>
          </a:p>
        </p:txBody>
      </p:sp>
      <p:sp>
        <p:nvSpPr>
          <p:cNvPr id="3" name="Footer Placeholder 2">
            <a:extLst>
              <a:ext uri="{FF2B5EF4-FFF2-40B4-BE49-F238E27FC236}">
                <a16:creationId xmlns:a16="http://schemas.microsoft.com/office/drawing/2014/main" id="{5F56D3FA-B035-3BB7-658F-E64FFF9F3FEF}"/>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23" name="Google Shape;423;p26"/>
          <p:cNvSpPr txBox="1">
            <a:spLocks noGrp="1"/>
          </p:cNvSpPr>
          <p:nvPr>
            <p:ph idx="1"/>
          </p:nvPr>
        </p:nvSpPr>
        <p:spPr>
          <a:xfrm>
            <a:off x="565354" y="1885278"/>
            <a:ext cx="6258233" cy="4446695"/>
          </a:xfrm>
          <a:prstGeom prst="rect">
            <a:avLst/>
          </a:prstGeom>
        </p:spPr>
        <p:txBody>
          <a:bodyPr spcFirstLastPara="1" vert="horz" lIns="91425" tIns="45700" rIns="91425" bIns="45700" rtlCol="0" anchor="ctr" anchorCtr="0">
            <a:normAutofit/>
          </a:bodyPr>
          <a:lstStyle/>
          <a:p>
            <a:pPr>
              <a:spcBef>
                <a:spcPts val="0"/>
              </a:spcBef>
              <a:buSzPts val="2240"/>
            </a:pPr>
            <a:r>
              <a:rPr lang="en-US" dirty="0">
                <a:ea typeface="Calibri"/>
                <a:sym typeface="Calibri"/>
              </a:rPr>
              <a:t>Fēn has been seeking abortion due to hemorrhaging and fever due to infection</a:t>
            </a:r>
            <a:endParaRPr lang="en-US" dirty="0"/>
          </a:p>
          <a:p>
            <a:pPr>
              <a:buSzPts val="2240"/>
            </a:pPr>
            <a:r>
              <a:rPr lang="en-US" dirty="0">
                <a:ea typeface="Calibri"/>
                <a:sym typeface="Calibri"/>
              </a:rPr>
              <a:t>State law has exception for life of mother, but doctors are refusing to provide abortion (“death not imminent”)</a:t>
            </a:r>
            <a:endParaRPr lang="en-US" dirty="0"/>
          </a:p>
          <a:p>
            <a:pPr>
              <a:buSzPts val="2240"/>
            </a:pPr>
            <a:r>
              <a:rPr lang="en-US" dirty="0">
                <a:ea typeface="Calibri"/>
                <a:sym typeface="Calibri"/>
              </a:rPr>
              <a:t>SW’s role, responsibility, and options? </a:t>
            </a:r>
            <a:endParaRPr lang="en-US" dirty="0"/>
          </a:p>
          <a:p>
            <a:pPr>
              <a:buSzPts val="2240"/>
            </a:pPr>
            <a:r>
              <a:rPr lang="en-US" dirty="0">
                <a:ea typeface="Calibri"/>
                <a:sym typeface="Calibri"/>
              </a:rPr>
              <a:t>Assume state law prohibits people from aiding or abetting abortions</a:t>
            </a:r>
            <a:endParaRPr lang="en-US" dirty="0"/>
          </a:p>
          <a:p>
            <a:pPr indent="-86360">
              <a:buClr>
                <a:schemeClr val="accent4"/>
              </a:buClr>
              <a:buSzPts val="2240"/>
              <a:buNone/>
            </a:pPr>
            <a:endParaRPr lang="en-US" sz="2000" dirty="0">
              <a:ea typeface="Calibri"/>
              <a:sym typeface="Calibri"/>
            </a:endParaRPr>
          </a:p>
        </p:txBody>
      </p:sp>
      <p:sp>
        <p:nvSpPr>
          <p:cNvPr id="2" name="Date Placeholder 1">
            <a:extLst>
              <a:ext uri="{FF2B5EF4-FFF2-40B4-BE49-F238E27FC236}">
                <a16:creationId xmlns:a16="http://schemas.microsoft.com/office/drawing/2014/main" id="{4FBCC5ED-1271-50EF-3A3F-E8DBC49EFE02}"/>
              </a:ext>
            </a:extLst>
          </p:cNvPr>
          <p:cNvSpPr>
            <a:spLocks noGrp="1"/>
          </p:cNvSpPr>
          <p:nvPr>
            <p:ph type="dt" sz="half" idx="10"/>
          </p:nvPr>
        </p:nvSpPr>
        <p:spPr>
          <a:xfrm>
            <a:off x="8557307" y="6406271"/>
            <a:ext cx="2743200" cy="365125"/>
          </a:xfrm>
        </p:spPr>
        <p:txBody>
          <a:bodyPr>
            <a:normAutofit/>
          </a:bodyPr>
          <a:lstStyle/>
          <a:p>
            <a:pPr algn="r">
              <a:spcAft>
                <a:spcPts val="600"/>
              </a:spcAft>
            </a:pPr>
            <a:fld id="{0C981164-ED53-CC42-B7E7-C4EFB8617C99}"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24" name="Google Shape;424;p26"/>
          <p:cNvSpPr txBox="1">
            <a:spLocks noGrp="1"/>
          </p:cNvSpPr>
          <p:nvPr>
            <p:ph type="sldNum" sz="quarter" idx="12"/>
          </p:nvPr>
        </p:nvSpPr>
        <p:spPr>
          <a:xfrm>
            <a:off x="11684656" y="6445599"/>
            <a:ext cx="445913"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27</a:t>
            </a:fld>
            <a:endParaRPr lang="en-US" sz="1100" dirty="0">
              <a:solidFill>
                <a:schemeClr val="tx1">
                  <a:lumMod val="50000"/>
                  <a:lumOff val="50000"/>
                </a:schemeClr>
              </a:solidFill>
            </a:endParaRPr>
          </a:p>
        </p:txBody>
      </p:sp>
      <p:graphicFrame>
        <p:nvGraphicFramePr>
          <p:cNvPr id="5" name="Diagram 4">
            <a:extLst>
              <a:ext uri="{FF2B5EF4-FFF2-40B4-BE49-F238E27FC236}">
                <a16:creationId xmlns:a16="http://schemas.microsoft.com/office/drawing/2014/main" id="{D14DB3BB-EC5B-6862-07E6-60F50C4AFF3C}"/>
              </a:ext>
            </a:extLst>
          </p:cNvPr>
          <p:cNvGraphicFramePr/>
          <p:nvPr>
            <p:extLst>
              <p:ext uri="{D42A27DB-BD31-4B8C-83A1-F6EECF244321}">
                <p14:modId xmlns:p14="http://schemas.microsoft.com/office/powerpoint/2010/main" val="1220334206"/>
              </p:ext>
            </p:extLst>
          </p:nvPr>
        </p:nvGraphicFramePr>
        <p:xfrm>
          <a:off x="6823587" y="1739511"/>
          <a:ext cx="5172515" cy="4446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23">
                                            <p:txEl>
                                              <p:pRg st="1" end="1"/>
                                            </p:txEl>
                                          </p:spTgt>
                                        </p:tgtEl>
                                        <p:attrNameLst>
                                          <p:attrName>style.visibility</p:attrName>
                                        </p:attrNameLst>
                                      </p:cBhvr>
                                      <p:to>
                                        <p:strVal val="visible"/>
                                      </p:to>
                                    </p:set>
                                    <p:animEffect transition="in" filter="checkerboard(across)">
                                      <p:cBhvr>
                                        <p:cTn id="7" dur="500"/>
                                        <p:tgtEl>
                                          <p:spTgt spid="4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23">
                                            <p:txEl>
                                              <p:pRg st="2" end="2"/>
                                            </p:txEl>
                                          </p:spTgt>
                                        </p:tgtEl>
                                        <p:attrNameLst>
                                          <p:attrName>style.visibility</p:attrName>
                                        </p:attrNameLst>
                                      </p:cBhvr>
                                      <p:to>
                                        <p:strVal val="visible"/>
                                      </p:to>
                                    </p:set>
                                    <p:animEffect transition="in" filter="checkerboard(across)">
                                      <p:cBhvr>
                                        <p:cTn id="12" dur="500"/>
                                        <p:tgtEl>
                                          <p:spTgt spid="4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23">
                                            <p:txEl>
                                              <p:pRg st="3" end="3"/>
                                            </p:txEl>
                                          </p:spTgt>
                                        </p:tgtEl>
                                        <p:attrNameLst>
                                          <p:attrName>style.visibility</p:attrName>
                                        </p:attrNameLst>
                                      </p:cBhvr>
                                      <p:to>
                                        <p:strVal val="visible"/>
                                      </p:to>
                                    </p:set>
                                    <p:animEffect transition="in" filter="checkerboard(across)">
                                      <p:cBhvr>
                                        <p:cTn id="17" dur="500"/>
                                        <p:tgtEl>
                                          <p:spTgt spid="4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9"/>
        <p:cNvGrpSpPr/>
        <p:nvPr/>
      </p:nvGrpSpPr>
      <p:grpSpPr>
        <a:xfrm>
          <a:off x="0" y="0"/>
          <a:ext cx="0" cy="0"/>
          <a:chOff x="0" y="0"/>
          <a:chExt cx="0" cy="0"/>
        </a:xfrm>
      </p:grpSpPr>
      <p:sp useBgFill="1">
        <p:nvSpPr>
          <p:cNvPr id="437" name="Rectangle 43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ectangle 43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Rectangle 44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Google Shape;430;p27"/>
          <p:cNvSpPr txBox="1">
            <a:spLocks noGrp="1"/>
          </p:cNvSpPr>
          <p:nvPr>
            <p:ph type="title"/>
          </p:nvPr>
        </p:nvSpPr>
        <p:spPr>
          <a:xfrm>
            <a:off x="1371599" y="294538"/>
            <a:ext cx="9895951" cy="1033669"/>
          </a:xfrm>
          <a:prstGeom prst="rect">
            <a:avLst/>
          </a:prstGeom>
        </p:spPr>
        <p:txBody>
          <a:bodyPr spcFirstLastPara="1" vert="horz" lIns="91425" tIns="45700" rIns="91425" bIns="45700" rtlCol="0" anchorCtr="0">
            <a:normAutofit/>
          </a:bodyPr>
          <a:lstStyle/>
          <a:p>
            <a:pPr>
              <a:spcBef>
                <a:spcPts val="0"/>
              </a:spcBef>
            </a:pPr>
            <a:r>
              <a:rPr lang="en-US" sz="4000" dirty="0">
                <a:solidFill>
                  <a:srgbClr val="FFFFFF"/>
                </a:solidFill>
              </a:rPr>
              <a:t>Situation: Warrant</a:t>
            </a:r>
          </a:p>
        </p:txBody>
      </p:sp>
      <p:sp>
        <p:nvSpPr>
          <p:cNvPr id="3" name="Footer Placeholder 2">
            <a:extLst>
              <a:ext uri="{FF2B5EF4-FFF2-40B4-BE49-F238E27FC236}">
                <a16:creationId xmlns:a16="http://schemas.microsoft.com/office/drawing/2014/main" id="{1E8328D9-C251-5BF9-8490-531813053304}"/>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31" name="Google Shape;431;p27"/>
          <p:cNvSpPr txBox="1">
            <a:spLocks noGrp="1"/>
          </p:cNvSpPr>
          <p:nvPr>
            <p:ph idx="1"/>
          </p:nvPr>
        </p:nvSpPr>
        <p:spPr>
          <a:xfrm>
            <a:off x="1371599" y="1759974"/>
            <a:ext cx="10332721" cy="4241581"/>
          </a:xfrm>
          <a:prstGeom prst="rect">
            <a:avLst/>
          </a:prstGeom>
        </p:spPr>
        <p:txBody>
          <a:bodyPr spcFirstLastPara="1" vert="horz" lIns="91425" tIns="45700" rIns="91425" bIns="45700" rtlCol="0" anchor="ctr" anchorCtr="0">
            <a:noAutofit/>
          </a:bodyPr>
          <a:lstStyle/>
          <a:p>
            <a:pPr>
              <a:spcBef>
                <a:spcPts val="0"/>
              </a:spcBef>
              <a:buSzPts val="2240"/>
            </a:pPr>
            <a:r>
              <a:rPr lang="en-US" dirty="0">
                <a:ea typeface="Calibri"/>
                <a:sym typeface="Calibri"/>
              </a:rPr>
              <a:t>Rene tells you that she took her 16 y/o daughter to another state to have an abortion (assume this violates residing state’s law)</a:t>
            </a:r>
            <a:endParaRPr lang="en-US" dirty="0"/>
          </a:p>
          <a:p>
            <a:pPr>
              <a:buSzPts val="2240"/>
            </a:pPr>
            <a:r>
              <a:rPr lang="en-US" dirty="0">
                <a:ea typeface="Calibri"/>
                <a:sym typeface="Calibri"/>
              </a:rPr>
              <a:t>You document this in your files</a:t>
            </a:r>
            <a:endParaRPr lang="en-US" dirty="0"/>
          </a:p>
          <a:p>
            <a:pPr>
              <a:buSzPts val="2240"/>
            </a:pPr>
            <a:r>
              <a:rPr lang="en-US" dirty="0">
                <a:ea typeface="Calibri"/>
                <a:sym typeface="Calibri"/>
              </a:rPr>
              <a:t>Police come to your office with search warrant, requesting Rene’s files</a:t>
            </a:r>
            <a:endParaRPr lang="en-US" dirty="0"/>
          </a:p>
          <a:p>
            <a:pPr>
              <a:buSzPts val="2240"/>
            </a:pPr>
            <a:r>
              <a:rPr lang="en-US" dirty="0">
                <a:ea typeface="Calibri"/>
                <a:sym typeface="Calibri"/>
              </a:rPr>
              <a:t>How do you respond?</a:t>
            </a:r>
            <a:endParaRPr lang="en-US" dirty="0"/>
          </a:p>
          <a:p>
            <a:pPr>
              <a:buSzPts val="2240"/>
            </a:pPr>
            <a:r>
              <a:rPr lang="en-US" dirty="0">
                <a:ea typeface="Calibri"/>
                <a:sym typeface="Calibri"/>
              </a:rPr>
              <a:t>Should you have documented? What is “sufficient…documentation...to ensure continuity of services” (</a:t>
            </a:r>
            <a:r>
              <a:rPr lang="en-US" strike="noStrike" dirty="0">
                <a:ea typeface="Calibri"/>
                <a:sym typeface="Calibri"/>
              </a:rPr>
              <a:t>s</a:t>
            </a:r>
            <a:r>
              <a:rPr lang="en-US" strike="noStrike">
                <a:ea typeface="Calibri"/>
                <a:sym typeface="Calibri"/>
              </a:rPr>
              <a:t>.3.04b</a:t>
            </a:r>
            <a:r>
              <a:rPr lang="en-US">
                <a:ea typeface="Calibri"/>
                <a:sym typeface="Calibri"/>
              </a:rPr>
              <a:t>).</a:t>
            </a:r>
            <a:endParaRPr lang="en-US" dirty="0">
              <a:ea typeface="Calibri"/>
              <a:sym typeface="Calibri"/>
            </a:endParaRPr>
          </a:p>
        </p:txBody>
      </p:sp>
      <p:sp>
        <p:nvSpPr>
          <p:cNvPr id="2" name="Date Placeholder 1">
            <a:extLst>
              <a:ext uri="{FF2B5EF4-FFF2-40B4-BE49-F238E27FC236}">
                <a16:creationId xmlns:a16="http://schemas.microsoft.com/office/drawing/2014/main" id="{65D79B30-B01D-4F97-9A20-F8813ADE34AA}"/>
              </a:ext>
            </a:extLst>
          </p:cNvPr>
          <p:cNvSpPr>
            <a:spLocks noGrp="1"/>
          </p:cNvSpPr>
          <p:nvPr>
            <p:ph type="dt" sz="half" idx="10"/>
          </p:nvPr>
        </p:nvSpPr>
        <p:spPr>
          <a:xfrm>
            <a:off x="8547477" y="6416103"/>
            <a:ext cx="2743200" cy="365125"/>
          </a:xfrm>
        </p:spPr>
        <p:txBody>
          <a:bodyPr>
            <a:normAutofit/>
          </a:bodyPr>
          <a:lstStyle/>
          <a:p>
            <a:pPr algn="r">
              <a:spcAft>
                <a:spcPts val="600"/>
              </a:spcAft>
            </a:pPr>
            <a:fld id="{F28C7F14-24A8-6246-9179-2D7E9CE615B9}"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32" name="Google Shape;432;p27"/>
          <p:cNvSpPr txBox="1">
            <a:spLocks noGrp="1"/>
          </p:cNvSpPr>
          <p:nvPr>
            <p:ph type="sldNum" sz="quarter" idx="12"/>
          </p:nvPr>
        </p:nvSpPr>
        <p:spPr>
          <a:xfrm>
            <a:off x="11704320" y="6455431"/>
            <a:ext cx="445913"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28</a:t>
            </a:fld>
            <a:endParaRPr lang="en-US" sz="11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1">
                                            <p:txEl>
                                              <p:pRg st="1" end="1"/>
                                            </p:txEl>
                                          </p:spTgt>
                                        </p:tgtEl>
                                        <p:attrNameLst>
                                          <p:attrName>style.visibility</p:attrName>
                                        </p:attrNameLst>
                                      </p:cBhvr>
                                      <p:to>
                                        <p:strVal val="visible"/>
                                      </p:to>
                                    </p:set>
                                    <p:animEffect transition="in" filter="blinds(horizontal)">
                                      <p:cBhvr>
                                        <p:cTn id="7" dur="500"/>
                                        <p:tgtEl>
                                          <p:spTgt spid="4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1">
                                            <p:txEl>
                                              <p:pRg st="2" end="2"/>
                                            </p:txEl>
                                          </p:spTgt>
                                        </p:tgtEl>
                                        <p:attrNameLst>
                                          <p:attrName>style.visibility</p:attrName>
                                        </p:attrNameLst>
                                      </p:cBhvr>
                                      <p:to>
                                        <p:strVal val="visible"/>
                                      </p:to>
                                    </p:set>
                                    <p:animEffect transition="in" filter="blinds(horizontal)">
                                      <p:cBhvr>
                                        <p:cTn id="12" dur="500"/>
                                        <p:tgtEl>
                                          <p:spTgt spid="4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1">
                                            <p:txEl>
                                              <p:pRg st="3" end="3"/>
                                            </p:txEl>
                                          </p:spTgt>
                                        </p:tgtEl>
                                        <p:attrNameLst>
                                          <p:attrName>style.visibility</p:attrName>
                                        </p:attrNameLst>
                                      </p:cBhvr>
                                      <p:to>
                                        <p:strVal val="visible"/>
                                      </p:to>
                                    </p:set>
                                    <p:animEffect transition="in" filter="blinds(horizontal)">
                                      <p:cBhvr>
                                        <p:cTn id="17" dur="500"/>
                                        <p:tgtEl>
                                          <p:spTgt spid="4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1">
                                            <p:txEl>
                                              <p:pRg st="4" end="4"/>
                                            </p:txEl>
                                          </p:spTgt>
                                        </p:tgtEl>
                                        <p:attrNameLst>
                                          <p:attrName>style.visibility</p:attrName>
                                        </p:attrNameLst>
                                      </p:cBhvr>
                                      <p:to>
                                        <p:strVal val="visible"/>
                                      </p:to>
                                    </p:set>
                                    <p:animEffect transition="in" filter="blinds(horizontal)">
                                      <p:cBhvr>
                                        <p:cTn id="22" dur="500"/>
                                        <p:tgtEl>
                                          <p:spTgt spid="4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7"/>
        <p:cNvGrpSpPr/>
        <p:nvPr/>
      </p:nvGrpSpPr>
      <p:grpSpPr>
        <a:xfrm>
          <a:off x="0" y="0"/>
          <a:ext cx="0" cy="0"/>
          <a:chOff x="0" y="0"/>
          <a:chExt cx="0" cy="0"/>
        </a:xfrm>
      </p:grpSpPr>
      <p:sp useBgFill="1">
        <p:nvSpPr>
          <p:cNvPr id="445" name="Rectangle 44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7" name="Rectangle 44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Rectangle 45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Freeform: Shape 45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7" name="Rectangle 45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Google Shape;438;p28"/>
          <p:cNvSpPr txBox="1">
            <a:spLocks noGrp="1"/>
          </p:cNvSpPr>
          <p:nvPr>
            <p:ph type="title"/>
          </p:nvPr>
        </p:nvSpPr>
        <p:spPr>
          <a:xfrm>
            <a:off x="466722" y="586855"/>
            <a:ext cx="3201366" cy="3387497"/>
          </a:xfrm>
          <a:prstGeom prst="rect">
            <a:avLst/>
          </a:prstGeom>
        </p:spPr>
        <p:txBody>
          <a:bodyPr spcFirstLastPara="1" vert="horz" lIns="91425" tIns="45700" rIns="91425" bIns="45700" rtlCol="0" anchor="b" anchorCtr="0">
            <a:normAutofit/>
          </a:bodyPr>
          <a:lstStyle/>
          <a:p>
            <a:pPr algn="r">
              <a:spcBef>
                <a:spcPts val="0"/>
              </a:spcBef>
            </a:pPr>
            <a:r>
              <a:rPr lang="en-US" sz="4000" dirty="0">
                <a:solidFill>
                  <a:srgbClr val="FFFFFF"/>
                </a:solidFill>
              </a:rPr>
              <a:t>Situation: Out-of-State Request</a:t>
            </a:r>
          </a:p>
        </p:txBody>
      </p:sp>
      <p:sp>
        <p:nvSpPr>
          <p:cNvPr id="3" name="Footer Placeholder 2">
            <a:extLst>
              <a:ext uri="{FF2B5EF4-FFF2-40B4-BE49-F238E27FC236}">
                <a16:creationId xmlns:a16="http://schemas.microsoft.com/office/drawing/2014/main" id="{DFC56028-9225-E631-4AD0-A6CD2C897A4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39" name="Google Shape;439;p28"/>
          <p:cNvSpPr txBox="1">
            <a:spLocks noGrp="1"/>
          </p:cNvSpPr>
          <p:nvPr>
            <p:ph idx="1"/>
          </p:nvPr>
        </p:nvSpPr>
        <p:spPr>
          <a:xfrm>
            <a:off x="4810259" y="649480"/>
            <a:ext cx="6555347" cy="5546047"/>
          </a:xfrm>
          <a:prstGeom prst="rect">
            <a:avLst/>
          </a:prstGeom>
        </p:spPr>
        <p:txBody>
          <a:bodyPr spcFirstLastPara="1" vert="horz" lIns="91425" tIns="45700" rIns="91425" bIns="45700" rtlCol="0" anchor="ctr" anchorCtr="0">
            <a:normAutofit lnSpcReduction="10000"/>
          </a:bodyPr>
          <a:lstStyle/>
          <a:p>
            <a:pPr>
              <a:spcBef>
                <a:spcPts val="0"/>
              </a:spcBef>
              <a:buSzPts val="2240"/>
            </a:pPr>
            <a:r>
              <a:rPr lang="en-US" dirty="0"/>
              <a:t>Swati (SW) lives in state permitting abortions</a:t>
            </a:r>
          </a:p>
          <a:p>
            <a:pPr>
              <a:buSzPts val="2240"/>
            </a:pPr>
            <a:r>
              <a:rPr lang="en-US" dirty="0"/>
              <a:t>Receives request for help with accessing abortion</a:t>
            </a:r>
          </a:p>
          <a:p>
            <a:pPr>
              <a:buSzPts val="2240"/>
            </a:pPr>
            <a:r>
              <a:rPr lang="en-US" dirty="0"/>
              <a:t>Client from state that prohibits abortion</a:t>
            </a:r>
          </a:p>
          <a:p>
            <a:pPr>
              <a:buSzPts val="2240"/>
            </a:pPr>
            <a:r>
              <a:rPr lang="en-US" dirty="0"/>
              <a:t>What does SW need to know?</a:t>
            </a:r>
          </a:p>
          <a:p>
            <a:pPr>
              <a:buSzPts val="2240"/>
            </a:pPr>
            <a:r>
              <a:rPr lang="en-US" dirty="0"/>
              <a:t>What options should SW consider with client?</a:t>
            </a:r>
          </a:p>
          <a:p>
            <a:pPr>
              <a:buSzPts val="2240"/>
            </a:pPr>
            <a:r>
              <a:rPr lang="en-US" dirty="0"/>
              <a:t>What potential barriers to access could SW help with?</a:t>
            </a:r>
          </a:p>
          <a:p>
            <a:pPr>
              <a:buSzPts val="2240"/>
            </a:pPr>
            <a:r>
              <a:rPr lang="en-US" dirty="0"/>
              <a:t>Could even searching for online information about abortions create risks for Swati or client?</a:t>
            </a:r>
          </a:p>
        </p:txBody>
      </p:sp>
      <p:sp>
        <p:nvSpPr>
          <p:cNvPr id="2" name="Date Placeholder 1">
            <a:extLst>
              <a:ext uri="{FF2B5EF4-FFF2-40B4-BE49-F238E27FC236}">
                <a16:creationId xmlns:a16="http://schemas.microsoft.com/office/drawing/2014/main" id="{683CFBAC-B9C6-13EC-CDE8-66A91134D770}"/>
              </a:ext>
            </a:extLst>
          </p:cNvPr>
          <p:cNvSpPr>
            <a:spLocks noGrp="1"/>
          </p:cNvSpPr>
          <p:nvPr>
            <p:ph type="dt" sz="half" idx="10"/>
          </p:nvPr>
        </p:nvSpPr>
        <p:spPr>
          <a:xfrm>
            <a:off x="8783453" y="6416336"/>
            <a:ext cx="2743200" cy="365125"/>
          </a:xfrm>
        </p:spPr>
        <p:txBody>
          <a:bodyPr>
            <a:normAutofit/>
          </a:bodyPr>
          <a:lstStyle/>
          <a:p>
            <a:pPr algn="r">
              <a:spcAft>
                <a:spcPts val="600"/>
              </a:spcAft>
            </a:pPr>
            <a:fld id="{E794B62D-1F67-D448-A624-33479E3561B3}"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40" name="Google Shape;440;p28"/>
          <p:cNvSpPr txBox="1">
            <a:spLocks noGrp="1"/>
          </p:cNvSpPr>
          <p:nvPr>
            <p:ph type="sldNum" sz="quarter" idx="12"/>
          </p:nvPr>
        </p:nvSpPr>
        <p:spPr>
          <a:xfrm>
            <a:off x="11704320" y="6455664"/>
            <a:ext cx="448056"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29</a:t>
            </a:fld>
            <a:endParaRPr lang="en-US" sz="11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39">
                                            <p:txEl>
                                              <p:pRg st="1" end="1"/>
                                            </p:txEl>
                                          </p:spTgt>
                                        </p:tgtEl>
                                        <p:attrNameLst>
                                          <p:attrName>style.visibility</p:attrName>
                                        </p:attrNameLst>
                                      </p:cBhvr>
                                      <p:to>
                                        <p:strVal val="visible"/>
                                      </p:to>
                                    </p:set>
                                    <p:anim calcmode="lin" valueType="num">
                                      <p:cBhvr additive="base">
                                        <p:cTn id="7" dur="500"/>
                                        <p:tgtEl>
                                          <p:spTgt spid="439">
                                            <p:txEl>
                                              <p:pRg st="1" end="1"/>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439">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439">
                                            <p:txEl>
                                              <p:pRg st="2" end="2"/>
                                            </p:txEl>
                                          </p:spTgt>
                                        </p:tgtEl>
                                        <p:attrNameLst>
                                          <p:attrName>style.visibility</p:attrName>
                                        </p:attrNameLst>
                                      </p:cBhvr>
                                      <p:to>
                                        <p:strVal val="visible"/>
                                      </p:to>
                                    </p:set>
                                    <p:anim calcmode="lin" valueType="num">
                                      <p:cBhvr additive="base">
                                        <p:cTn id="13" dur="500"/>
                                        <p:tgtEl>
                                          <p:spTgt spid="439">
                                            <p:txEl>
                                              <p:pRg st="2" end="2"/>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43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439">
                                            <p:txEl>
                                              <p:pRg st="3" end="3"/>
                                            </p:txEl>
                                          </p:spTgt>
                                        </p:tgtEl>
                                        <p:attrNameLst>
                                          <p:attrName>style.visibility</p:attrName>
                                        </p:attrNameLst>
                                      </p:cBhvr>
                                      <p:to>
                                        <p:strVal val="visible"/>
                                      </p:to>
                                    </p:set>
                                    <p:anim calcmode="lin" valueType="num">
                                      <p:cBhvr additive="base">
                                        <p:cTn id="19" dur="500"/>
                                        <p:tgtEl>
                                          <p:spTgt spid="439">
                                            <p:txEl>
                                              <p:pRg st="3" end="3"/>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43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439">
                                            <p:txEl>
                                              <p:pRg st="4" end="4"/>
                                            </p:txEl>
                                          </p:spTgt>
                                        </p:tgtEl>
                                        <p:attrNameLst>
                                          <p:attrName>style.visibility</p:attrName>
                                        </p:attrNameLst>
                                      </p:cBhvr>
                                      <p:to>
                                        <p:strVal val="visible"/>
                                      </p:to>
                                    </p:set>
                                    <p:anim calcmode="lin" valueType="num">
                                      <p:cBhvr additive="base">
                                        <p:cTn id="25" dur="500"/>
                                        <p:tgtEl>
                                          <p:spTgt spid="439">
                                            <p:txEl>
                                              <p:pRg st="4" end="4"/>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43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439">
                                            <p:txEl>
                                              <p:pRg st="5" end="5"/>
                                            </p:txEl>
                                          </p:spTgt>
                                        </p:tgtEl>
                                        <p:attrNameLst>
                                          <p:attrName>style.visibility</p:attrName>
                                        </p:attrNameLst>
                                      </p:cBhvr>
                                      <p:to>
                                        <p:strVal val="visible"/>
                                      </p:to>
                                    </p:set>
                                    <p:anim calcmode="lin" valueType="num">
                                      <p:cBhvr additive="base">
                                        <p:cTn id="31" dur="500"/>
                                        <p:tgtEl>
                                          <p:spTgt spid="439">
                                            <p:txEl>
                                              <p:pRg st="5" end="5"/>
                                            </p:txEl>
                                          </p:spTgt>
                                        </p:tgtEl>
                                        <p:attrNameLst>
                                          <p:attrName>ppt_x</p:attrName>
                                        </p:attrNameLst>
                                      </p:cBhvr>
                                      <p:tavLst>
                                        <p:tav tm="0">
                                          <p:val>
                                            <p:strVal val="#ppt_x+#ppt_w*1.125000"/>
                                          </p:val>
                                        </p:tav>
                                        <p:tav tm="100000">
                                          <p:val>
                                            <p:strVal val="#ppt_x"/>
                                          </p:val>
                                        </p:tav>
                                      </p:tavLst>
                                    </p:anim>
                                    <p:animEffect transition="in" filter="wipe(left)">
                                      <p:cBhvr>
                                        <p:cTn id="32" dur="500"/>
                                        <p:tgtEl>
                                          <p:spTgt spid="4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439">
                                            <p:txEl>
                                              <p:pRg st="6" end="6"/>
                                            </p:txEl>
                                          </p:spTgt>
                                        </p:tgtEl>
                                        <p:attrNameLst>
                                          <p:attrName>style.visibility</p:attrName>
                                        </p:attrNameLst>
                                      </p:cBhvr>
                                      <p:to>
                                        <p:strVal val="visible"/>
                                      </p:to>
                                    </p:set>
                                    <p:anim calcmode="lin" valueType="num">
                                      <p:cBhvr additive="base">
                                        <p:cTn id="37" dur="500"/>
                                        <p:tgtEl>
                                          <p:spTgt spid="439">
                                            <p:txEl>
                                              <p:pRg st="6" end="6"/>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4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prstGeom prst="rect">
            <a:avLst/>
          </a:prstGeom>
          <a:noFill/>
          <a:ln>
            <a:noFill/>
          </a:ln>
        </p:spPr>
        <p:txBody>
          <a:bodyPr spcFirstLastPara="1" vert="horz" wrap="square" lIns="91425" tIns="45700" rIns="91425" bIns="45700" rtlCol="0" anchor="b" anchorCtr="0">
            <a:noAutofit/>
          </a:bodyPr>
          <a:lstStyle/>
          <a:p>
            <a:pPr>
              <a:spcBef>
                <a:spcPts val="0"/>
              </a:spcBef>
            </a:pPr>
            <a:r>
              <a:rPr lang="en-US" dirty="0">
                <a:solidFill>
                  <a:srgbClr val="002060"/>
                </a:solidFill>
              </a:rPr>
              <a:t>Agenda</a:t>
            </a:r>
            <a:endParaRPr dirty="0"/>
          </a:p>
        </p:txBody>
      </p:sp>
      <p:sp>
        <p:nvSpPr>
          <p:cNvPr id="134" name="Google Shape;134;p5"/>
          <p:cNvSpPr txBox="1">
            <a:spLocks noGrp="1"/>
          </p:cNvSpPr>
          <p:nvPr>
            <p:ph type="sldNum" sz="quarter" idx="12"/>
          </p:nvPr>
        </p:nvSpPr>
        <p:spPr>
          <a:xfrm>
            <a:off x="9131709" y="6356350"/>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3</a:t>
            </a:fld>
            <a:endParaRPr dirty="0"/>
          </a:p>
        </p:txBody>
      </p:sp>
      <p:grpSp>
        <p:nvGrpSpPr>
          <p:cNvPr id="118" name="Google Shape;118;p5"/>
          <p:cNvGrpSpPr/>
          <p:nvPr/>
        </p:nvGrpSpPr>
        <p:grpSpPr>
          <a:xfrm>
            <a:off x="4276699" y="1101794"/>
            <a:ext cx="6774759" cy="4984374"/>
            <a:chOff x="0" y="522"/>
            <a:chExt cx="5152768" cy="4276757"/>
          </a:xfrm>
        </p:grpSpPr>
        <p:cxnSp>
          <p:nvCxnSpPr>
            <p:cNvPr id="119" name="Google Shape;119;p5"/>
            <p:cNvCxnSpPr/>
            <p:nvPr/>
          </p:nvCxnSpPr>
          <p:spPr>
            <a:xfrm>
              <a:off x="0" y="522"/>
              <a:ext cx="5152768" cy="0"/>
            </a:xfrm>
            <a:prstGeom prst="straightConnector1">
              <a:avLst/>
            </a:prstGeom>
            <a:solidFill>
              <a:schemeClr val="accent1"/>
            </a:solidFill>
            <a:ln w="12700" cap="flat" cmpd="sng">
              <a:solidFill>
                <a:schemeClr val="accent1"/>
              </a:solidFill>
              <a:prstDash val="solid"/>
              <a:miter lim="800000"/>
              <a:headEnd type="none" w="sm" len="sm"/>
              <a:tailEnd type="none" w="sm" len="sm"/>
            </a:ln>
          </p:spPr>
        </p:cxnSp>
        <p:sp>
          <p:nvSpPr>
            <p:cNvPr id="120" name="Google Shape;120;p5"/>
            <p:cNvSpPr/>
            <p:nvPr/>
          </p:nvSpPr>
          <p:spPr>
            <a:xfrm>
              <a:off x="0" y="522"/>
              <a:ext cx="5152768" cy="855351"/>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121" name="Google Shape;121;p5"/>
            <p:cNvSpPr txBox="1"/>
            <p:nvPr/>
          </p:nvSpPr>
          <p:spPr>
            <a:xfrm>
              <a:off x="0" y="522"/>
              <a:ext cx="5152768" cy="855351"/>
            </a:xfrm>
            <a:prstGeom prst="rect">
              <a:avLst/>
            </a:prstGeom>
            <a:noFill/>
            <a:ln>
              <a:noFill/>
            </a:ln>
          </p:spPr>
          <p:txBody>
            <a:bodyPr spcFirstLastPara="1" wrap="square" lIns="148575" tIns="148575" rIns="148575" bIns="148575" anchor="t" anchorCtr="0">
              <a:noAutofit/>
            </a:bodyPr>
            <a:lstStyle/>
            <a:p>
              <a:pPr algn="ctr">
                <a:lnSpc>
                  <a:spcPct val="90000"/>
                </a:lnSpc>
                <a:spcBef>
                  <a:spcPts val="0"/>
                </a:spcBef>
                <a:spcAft>
                  <a:spcPts val="0"/>
                </a:spcAft>
                <a:buClr>
                  <a:srgbClr val="002060"/>
                </a:buClr>
                <a:buSzPts val="3900"/>
              </a:pPr>
              <a:r>
                <a:rPr lang="en-US" sz="3200" dirty="0">
                  <a:solidFill>
                    <a:srgbClr val="002060"/>
                  </a:solidFill>
                  <a:latin typeface="Arial" panose="020B0604020202020204" pitchFamily="34" charset="0"/>
                  <a:ea typeface="Calibri"/>
                  <a:cs typeface="Arial" panose="020B0604020202020204" pitchFamily="34" charset="0"/>
                  <a:sym typeface="Calibri"/>
                </a:rPr>
                <a:t>Introduction</a:t>
              </a:r>
              <a:endParaRPr sz="1400" dirty="0">
                <a:latin typeface="Arial" panose="020B0604020202020204" pitchFamily="34" charset="0"/>
              </a:endParaRPr>
            </a:p>
          </p:txBody>
        </p:sp>
        <p:cxnSp>
          <p:nvCxnSpPr>
            <p:cNvPr id="122" name="Google Shape;122;p5"/>
            <p:cNvCxnSpPr/>
            <p:nvPr/>
          </p:nvCxnSpPr>
          <p:spPr>
            <a:xfrm>
              <a:off x="0" y="855873"/>
              <a:ext cx="5152768" cy="0"/>
            </a:xfrm>
            <a:prstGeom prst="straightConnector1">
              <a:avLst/>
            </a:prstGeom>
            <a:solidFill>
              <a:schemeClr val="accent1"/>
            </a:solidFill>
            <a:ln w="12700" cap="flat" cmpd="sng">
              <a:solidFill>
                <a:schemeClr val="accent1"/>
              </a:solidFill>
              <a:prstDash val="solid"/>
              <a:miter lim="800000"/>
              <a:headEnd type="none" w="sm" len="sm"/>
              <a:tailEnd type="none" w="sm" len="sm"/>
            </a:ln>
          </p:spPr>
        </p:cxnSp>
        <p:sp>
          <p:nvSpPr>
            <p:cNvPr id="123" name="Google Shape;123;p5"/>
            <p:cNvSpPr/>
            <p:nvPr/>
          </p:nvSpPr>
          <p:spPr>
            <a:xfrm>
              <a:off x="0" y="855873"/>
              <a:ext cx="5152768" cy="855351"/>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124" name="Google Shape;124;p5"/>
            <p:cNvSpPr txBox="1"/>
            <p:nvPr/>
          </p:nvSpPr>
          <p:spPr>
            <a:xfrm>
              <a:off x="0" y="855873"/>
              <a:ext cx="5152768" cy="855351"/>
            </a:xfrm>
            <a:prstGeom prst="rect">
              <a:avLst/>
            </a:prstGeom>
            <a:noFill/>
            <a:ln>
              <a:noFill/>
            </a:ln>
          </p:spPr>
          <p:txBody>
            <a:bodyPr spcFirstLastPara="1" wrap="square" lIns="148575" tIns="148575" rIns="148575" bIns="148575" anchor="t" anchorCtr="0">
              <a:noAutofit/>
            </a:bodyPr>
            <a:lstStyle/>
            <a:p>
              <a:pPr algn="ctr">
                <a:lnSpc>
                  <a:spcPct val="90000"/>
                </a:lnSpc>
                <a:spcBef>
                  <a:spcPts val="0"/>
                </a:spcBef>
                <a:spcAft>
                  <a:spcPts val="0"/>
                </a:spcAft>
                <a:buClr>
                  <a:srgbClr val="002060"/>
                </a:buClr>
                <a:buSzPts val="3900"/>
              </a:pPr>
              <a:r>
                <a:rPr lang="en-US" sz="3200" dirty="0">
                  <a:solidFill>
                    <a:srgbClr val="002060"/>
                  </a:solidFill>
                  <a:latin typeface="Arial" panose="020B0604020202020204" pitchFamily="34" charset="0"/>
                  <a:ea typeface="Calibri"/>
                  <a:cs typeface="Arial" panose="020B0604020202020204" pitchFamily="34" charset="0"/>
                  <a:sym typeface="Calibri"/>
                </a:rPr>
                <a:t>Abortion Laws and</a:t>
              </a:r>
              <a:br>
                <a:rPr lang="en-US" sz="3200" dirty="0">
                  <a:solidFill>
                    <a:srgbClr val="002060"/>
                  </a:solidFill>
                  <a:latin typeface="Arial" panose="020B0604020202020204" pitchFamily="34" charset="0"/>
                  <a:ea typeface="Calibri"/>
                  <a:cs typeface="Arial" panose="020B0604020202020204" pitchFamily="34" charset="0"/>
                  <a:sym typeface="Calibri"/>
                </a:rPr>
              </a:br>
              <a:r>
                <a:rPr lang="en-US" sz="3200" dirty="0">
                  <a:solidFill>
                    <a:srgbClr val="002060"/>
                  </a:solidFill>
                  <a:latin typeface="Arial" panose="020B0604020202020204" pitchFamily="34" charset="0"/>
                  <a:ea typeface="Calibri"/>
                  <a:cs typeface="Arial" panose="020B0604020202020204" pitchFamily="34" charset="0"/>
                  <a:sym typeface="Calibri"/>
                </a:rPr>
                <a:t> Contextual Concerns</a:t>
              </a:r>
              <a:endParaRPr sz="1400" dirty="0">
                <a:latin typeface="Arial" panose="020B0604020202020204" pitchFamily="34" charset="0"/>
              </a:endParaRPr>
            </a:p>
          </p:txBody>
        </p:sp>
        <p:cxnSp>
          <p:nvCxnSpPr>
            <p:cNvPr id="125" name="Google Shape;125;p5"/>
            <p:cNvCxnSpPr/>
            <p:nvPr/>
          </p:nvCxnSpPr>
          <p:spPr>
            <a:xfrm>
              <a:off x="0" y="1711225"/>
              <a:ext cx="5152768" cy="0"/>
            </a:xfrm>
            <a:prstGeom prst="straightConnector1">
              <a:avLst/>
            </a:prstGeom>
            <a:solidFill>
              <a:schemeClr val="accent1"/>
            </a:solidFill>
            <a:ln w="12700" cap="flat" cmpd="sng">
              <a:solidFill>
                <a:schemeClr val="accent1"/>
              </a:solidFill>
              <a:prstDash val="solid"/>
              <a:miter lim="800000"/>
              <a:headEnd type="none" w="sm" len="sm"/>
              <a:tailEnd type="none" w="sm" len="sm"/>
            </a:ln>
          </p:spPr>
        </p:cxnSp>
        <p:sp>
          <p:nvSpPr>
            <p:cNvPr id="126" name="Google Shape;126;p5"/>
            <p:cNvSpPr/>
            <p:nvPr/>
          </p:nvSpPr>
          <p:spPr>
            <a:xfrm>
              <a:off x="0" y="1711225"/>
              <a:ext cx="5152768" cy="855351"/>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127" name="Google Shape;127;p5"/>
            <p:cNvSpPr txBox="1"/>
            <p:nvPr/>
          </p:nvSpPr>
          <p:spPr>
            <a:xfrm>
              <a:off x="0" y="1711225"/>
              <a:ext cx="5152768" cy="855351"/>
            </a:xfrm>
            <a:prstGeom prst="rect">
              <a:avLst/>
            </a:prstGeom>
            <a:noFill/>
            <a:ln>
              <a:noFill/>
            </a:ln>
          </p:spPr>
          <p:txBody>
            <a:bodyPr spcFirstLastPara="1" wrap="square" lIns="148575" tIns="148575" rIns="148575" bIns="148575" anchor="t" anchorCtr="0">
              <a:noAutofit/>
            </a:bodyPr>
            <a:lstStyle/>
            <a:p>
              <a:pPr algn="ctr">
                <a:lnSpc>
                  <a:spcPct val="90000"/>
                </a:lnSpc>
                <a:spcBef>
                  <a:spcPts val="0"/>
                </a:spcBef>
                <a:spcAft>
                  <a:spcPts val="0"/>
                </a:spcAft>
                <a:buClr>
                  <a:srgbClr val="002060"/>
                </a:buClr>
                <a:buSzPts val="3900"/>
              </a:pPr>
              <a:r>
                <a:rPr lang="en-US" sz="3200" dirty="0">
                  <a:solidFill>
                    <a:srgbClr val="002060"/>
                  </a:solidFill>
                  <a:latin typeface="Arial" panose="020B0604020202020204" pitchFamily="34" charset="0"/>
                  <a:ea typeface="Calibri"/>
                  <a:cs typeface="Arial" panose="020B0604020202020204" pitchFamily="34" charset="0"/>
                  <a:sym typeface="Calibri"/>
                </a:rPr>
                <a:t>Ethical Obligations</a:t>
              </a:r>
              <a:endParaRPr sz="1400" dirty="0">
                <a:latin typeface="Arial" panose="020B0604020202020204" pitchFamily="34" charset="0"/>
              </a:endParaRPr>
            </a:p>
          </p:txBody>
        </p:sp>
        <p:cxnSp>
          <p:nvCxnSpPr>
            <p:cNvPr id="128" name="Google Shape;128;p5"/>
            <p:cNvCxnSpPr/>
            <p:nvPr/>
          </p:nvCxnSpPr>
          <p:spPr>
            <a:xfrm>
              <a:off x="0" y="2566576"/>
              <a:ext cx="5152768" cy="0"/>
            </a:xfrm>
            <a:prstGeom prst="straightConnector1">
              <a:avLst/>
            </a:prstGeom>
            <a:solidFill>
              <a:schemeClr val="accent1"/>
            </a:solidFill>
            <a:ln w="12700" cap="flat" cmpd="sng">
              <a:solidFill>
                <a:schemeClr val="accent1"/>
              </a:solidFill>
              <a:prstDash val="solid"/>
              <a:miter lim="800000"/>
              <a:headEnd type="none" w="sm" len="sm"/>
              <a:tailEnd type="none" w="sm" len="sm"/>
            </a:ln>
          </p:spPr>
        </p:cxnSp>
        <p:sp>
          <p:nvSpPr>
            <p:cNvPr id="129" name="Google Shape;129;p5"/>
            <p:cNvSpPr/>
            <p:nvPr/>
          </p:nvSpPr>
          <p:spPr>
            <a:xfrm>
              <a:off x="0" y="2566576"/>
              <a:ext cx="5152768" cy="855351"/>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130" name="Google Shape;130;p5"/>
            <p:cNvSpPr txBox="1"/>
            <p:nvPr/>
          </p:nvSpPr>
          <p:spPr>
            <a:xfrm>
              <a:off x="0" y="2566576"/>
              <a:ext cx="5152768" cy="855351"/>
            </a:xfrm>
            <a:prstGeom prst="rect">
              <a:avLst/>
            </a:prstGeom>
            <a:noFill/>
            <a:ln>
              <a:noFill/>
            </a:ln>
          </p:spPr>
          <p:txBody>
            <a:bodyPr spcFirstLastPara="1" wrap="square" lIns="148575" tIns="148575" rIns="148575" bIns="148575" anchor="t" anchorCtr="0">
              <a:noAutofit/>
            </a:bodyPr>
            <a:lstStyle/>
            <a:p>
              <a:pPr algn="ctr">
                <a:lnSpc>
                  <a:spcPct val="90000"/>
                </a:lnSpc>
                <a:spcBef>
                  <a:spcPts val="0"/>
                </a:spcBef>
                <a:spcAft>
                  <a:spcPts val="0"/>
                </a:spcAft>
                <a:buClr>
                  <a:srgbClr val="002060"/>
                </a:buClr>
                <a:buSzPts val="3900"/>
              </a:pPr>
              <a:r>
                <a:rPr lang="en-US" sz="3200" dirty="0">
                  <a:solidFill>
                    <a:srgbClr val="002060"/>
                  </a:solidFill>
                  <a:latin typeface="Arial" panose="020B0604020202020204" pitchFamily="34" charset="0"/>
                  <a:ea typeface="Calibri"/>
                  <a:cs typeface="Arial" panose="020B0604020202020204" pitchFamily="34" charset="0"/>
                  <a:sym typeface="Calibri"/>
                </a:rPr>
                <a:t>Managing Dilemmas</a:t>
              </a:r>
              <a:endParaRPr sz="1400" dirty="0">
                <a:latin typeface="Arial" panose="020B0604020202020204" pitchFamily="34" charset="0"/>
              </a:endParaRPr>
            </a:p>
          </p:txBody>
        </p:sp>
        <p:cxnSp>
          <p:nvCxnSpPr>
            <p:cNvPr id="131" name="Google Shape;131;p5"/>
            <p:cNvCxnSpPr/>
            <p:nvPr/>
          </p:nvCxnSpPr>
          <p:spPr>
            <a:xfrm>
              <a:off x="0" y="3421928"/>
              <a:ext cx="5152768" cy="0"/>
            </a:xfrm>
            <a:prstGeom prst="straightConnector1">
              <a:avLst/>
            </a:prstGeom>
            <a:solidFill>
              <a:schemeClr val="accent1"/>
            </a:solidFill>
            <a:ln w="12700" cap="flat" cmpd="sng">
              <a:solidFill>
                <a:schemeClr val="accent1"/>
              </a:solidFill>
              <a:prstDash val="solid"/>
              <a:miter lim="800000"/>
              <a:headEnd type="none" w="sm" len="sm"/>
              <a:tailEnd type="none" w="sm" len="sm"/>
            </a:ln>
          </p:spPr>
        </p:cxnSp>
        <p:sp>
          <p:nvSpPr>
            <p:cNvPr id="132" name="Google Shape;132;p5"/>
            <p:cNvSpPr/>
            <p:nvPr/>
          </p:nvSpPr>
          <p:spPr>
            <a:xfrm>
              <a:off x="0" y="3421928"/>
              <a:ext cx="5152768" cy="855351"/>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endParaRPr sz="1400" dirty="0">
                <a:latin typeface="Arial" panose="020B0604020202020204" pitchFamily="34" charset="0"/>
              </a:endParaRPr>
            </a:p>
          </p:txBody>
        </p:sp>
        <p:sp>
          <p:nvSpPr>
            <p:cNvPr id="133" name="Google Shape;133;p5"/>
            <p:cNvSpPr txBox="1"/>
            <p:nvPr/>
          </p:nvSpPr>
          <p:spPr>
            <a:xfrm>
              <a:off x="0" y="3421928"/>
              <a:ext cx="5152768" cy="855351"/>
            </a:xfrm>
            <a:prstGeom prst="rect">
              <a:avLst/>
            </a:prstGeom>
            <a:noFill/>
            <a:ln>
              <a:noFill/>
            </a:ln>
          </p:spPr>
          <p:txBody>
            <a:bodyPr spcFirstLastPara="1" wrap="square" lIns="148575" tIns="148575" rIns="148575" bIns="148575" anchor="t" anchorCtr="0">
              <a:noAutofit/>
            </a:bodyPr>
            <a:lstStyle/>
            <a:p>
              <a:pPr algn="ctr">
                <a:lnSpc>
                  <a:spcPct val="90000"/>
                </a:lnSpc>
                <a:spcBef>
                  <a:spcPts val="0"/>
                </a:spcBef>
                <a:spcAft>
                  <a:spcPts val="0"/>
                </a:spcAft>
                <a:buClr>
                  <a:srgbClr val="002060"/>
                </a:buClr>
                <a:buSzPts val="3900"/>
              </a:pPr>
              <a:r>
                <a:rPr lang="en-US" sz="3200" dirty="0">
                  <a:solidFill>
                    <a:srgbClr val="002060"/>
                  </a:solidFill>
                  <a:latin typeface="Arial" panose="020B0604020202020204" pitchFamily="34" charset="0"/>
                  <a:ea typeface="Calibri"/>
                  <a:cs typeface="Arial" panose="020B0604020202020204" pitchFamily="34" charset="0"/>
                  <a:sym typeface="Calibri"/>
                </a:rPr>
                <a:t>Questions &amp; Takeaways</a:t>
              </a:r>
              <a:endParaRPr sz="1400" dirty="0">
                <a:latin typeface="Arial" panose="020B0604020202020204" pitchFamily="34" charset="0"/>
              </a:endParaRPr>
            </a:p>
          </p:txBody>
        </p:sp>
      </p:grpSp>
      <p:sp>
        <p:nvSpPr>
          <p:cNvPr id="2" name="Date Placeholder 1">
            <a:extLst>
              <a:ext uri="{FF2B5EF4-FFF2-40B4-BE49-F238E27FC236}">
                <a16:creationId xmlns:a16="http://schemas.microsoft.com/office/drawing/2014/main" id="{3DC293FC-0B12-B855-B8FE-6CC883C8D797}"/>
              </a:ext>
            </a:extLst>
          </p:cNvPr>
          <p:cNvSpPr>
            <a:spLocks noGrp="1"/>
          </p:cNvSpPr>
          <p:nvPr>
            <p:ph type="dt" sz="half" idx="10"/>
          </p:nvPr>
        </p:nvSpPr>
        <p:spPr/>
        <p:txBody>
          <a:bodyPr/>
          <a:lstStyle/>
          <a:p>
            <a:fld id="{899FE268-8146-0E40-9773-E0011C5D0520}" type="datetime1">
              <a:rPr lang="en-US" smtClean="0"/>
              <a:t>10/23/24</a:t>
            </a:fld>
            <a:endParaRPr lang="en-US" dirty="0"/>
          </a:p>
        </p:txBody>
      </p:sp>
      <p:sp>
        <p:nvSpPr>
          <p:cNvPr id="3" name="Footer Placeholder 2">
            <a:extLst>
              <a:ext uri="{FF2B5EF4-FFF2-40B4-BE49-F238E27FC236}">
                <a16:creationId xmlns:a16="http://schemas.microsoft.com/office/drawing/2014/main" id="{51E9DB9B-86BB-6C63-5092-19E51BDBE473}"/>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4"/>
        <p:cNvGrpSpPr/>
        <p:nvPr/>
      </p:nvGrpSpPr>
      <p:grpSpPr>
        <a:xfrm>
          <a:off x="0" y="0"/>
          <a:ext cx="0" cy="0"/>
          <a:chOff x="0" y="0"/>
          <a:chExt cx="0" cy="0"/>
        </a:xfrm>
      </p:grpSpPr>
      <p:pic>
        <p:nvPicPr>
          <p:cNvPr id="447" name="Google Shape;447;p29"/>
          <p:cNvPicPr preferRelativeResize="0">
            <a:picLocks noGrp="1"/>
          </p:cNvPicPr>
          <p:nvPr>
            <p:ph idx="1"/>
          </p:nvPr>
        </p:nvPicPr>
        <p:blipFill rotWithShape="1">
          <a:blip r:embed="rId3"/>
          <a:srcRect t="15413"/>
          <a:stretch/>
        </p:blipFill>
        <p:spPr>
          <a:xfrm>
            <a:off x="20" y="10"/>
            <a:ext cx="12191980" cy="6857990"/>
          </a:xfrm>
          <a:prstGeom prst="rect">
            <a:avLst/>
          </a:prstGeom>
          <a:noFill/>
        </p:spPr>
      </p:pic>
      <p:sp>
        <p:nvSpPr>
          <p:cNvPr id="452" name="Rectangle 45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Google Shape;445;p29"/>
          <p:cNvSpPr txBox="1">
            <a:spLocks noGrp="1"/>
          </p:cNvSpPr>
          <p:nvPr>
            <p:ph type="title"/>
          </p:nvPr>
        </p:nvSpPr>
        <p:spPr>
          <a:xfrm>
            <a:off x="523875" y="5317240"/>
            <a:ext cx="11210925" cy="744836"/>
          </a:xfrm>
          <a:prstGeom prst="rect">
            <a:avLst/>
          </a:prstGeom>
        </p:spPr>
        <p:txBody>
          <a:bodyPr spcFirstLastPara="1" vert="horz" lIns="91440" tIns="45720" rIns="91440" bIns="45720" rtlCol="0" anchor="ctr" anchorCtr="0">
            <a:normAutofit/>
          </a:bodyPr>
          <a:lstStyle/>
          <a:p>
            <a:pPr algn="ctr"/>
            <a:r>
              <a:rPr lang="en-US" sz="2400">
                <a:solidFill>
                  <a:schemeClr val="tx1">
                    <a:lumMod val="85000"/>
                    <a:lumOff val="15000"/>
                  </a:schemeClr>
                </a:solidFill>
              </a:rPr>
              <a:t>Questions?</a:t>
            </a:r>
            <a:endParaRPr lang="en-US" sz="2400" dirty="0">
              <a:solidFill>
                <a:schemeClr val="tx1">
                  <a:lumMod val="85000"/>
                  <a:lumOff val="15000"/>
                </a:schemeClr>
              </a:solidFill>
            </a:endParaRPr>
          </a:p>
        </p:txBody>
      </p:sp>
      <p:cxnSp>
        <p:nvCxnSpPr>
          <p:cNvPr id="454" name="Straight Connector 45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FF5750-D421-C07E-DF99-2825033D8803}"/>
              </a:ext>
            </a:extLst>
          </p:cNvPr>
          <p:cNvSpPr>
            <a:spLocks noGrp="1"/>
          </p:cNvSpPr>
          <p:nvPr>
            <p:ph type="dt" sz="half" idx="10"/>
          </p:nvPr>
        </p:nvSpPr>
        <p:spPr>
          <a:xfrm>
            <a:off x="838200" y="6356350"/>
            <a:ext cx="2743200" cy="365125"/>
          </a:xfrm>
        </p:spPr>
        <p:txBody>
          <a:bodyPr vert="horz" lIns="91440" tIns="45720" rIns="91440" bIns="45720" rtlCol="0" anchor="ctr">
            <a:noAutofit/>
          </a:bodyPr>
          <a:lstStyle/>
          <a:p>
            <a:pPr defTabSz="457200" eaLnBrk="1" hangingPunct="1">
              <a:spcAft>
                <a:spcPts val="600"/>
              </a:spcAft>
            </a:pPr>
            <a:fld id="{DF996EE1-0486-7648-8BFE-C8EEDD76BFE3}" type="datetime1">
              <a:rPr lang="en-US" sz="2400" smtClean="0">
                <a:solidFill>
                  <a:srgbClr val="FFFFFF"/>
                </a:solidFill>
                <a:latin typeface="+mn-lt"/>
              </a:rPr>
              <a:pPr defTabSz="457200" eaLnBrk="1" hangingPunct="1">
                <a:spcAft>
                  <a:spcPts val="600"/>
                </a:spcAft>
              </a:pPr>
              <a:t>10/23/24</a:t>
            </a:fld>
            <a:endParaRPr lang="en-US" sz="2400" dirty="0">
              <a:solidFill>
                <a:srgbClr val="FFFFFF"/>
              </a:solidFill>
              <a:latin typeface="+mn-lt"/>
            </a:endParaRPr>
          </a:p>
        </p:txBody>
      </p:sp>
      <p:sp>
        <p:nvSpPr>
          <p:cNvPr id="3" name="Footer Placeholder 2">
            <a:extLst>
              <a:ext uri="{FF2B5EF4-FFF2-40B4-BE49-F238E27FC236}">
                <a16:creationId xmlns:a16="http://schemas.microsoft.com/office/drawing/2014/main" id="{5C8C3788-AB31-D61B-A0F2-052D2E4E32D1}"/>
              </a:ext>
            </a:extLst>
          </p:cNvPr>
          <p:cNvSpPr>
            <a:spLocks noGrp="1"/>
          </p:cNvSpPr>
          <p:nvPr>
            <p:ph type="ftr" sz="quarter" idx="11"/>
          </p:nvPr>
        </p:nvSpPr>
        <p:spPr>
          <a:xfrm>
            <a:off x="4038600" y="6356350"/>
            <a:ext cx="4114800" cy="365125"/>
          </a:xfrm>
        </p:spPr>
        <p:txBody>
          <a:bodyPr vert="horz" lIns="91440" tIns="45720" rIns="91440" bIns="45720" rtlCol="0" anchor="ctr">
            <a:noAutofit/>
          </a:bodyPr>
          <a:lstStyle/>
          <a:p>
            <a:pPr defTabSz="457200" eaLnBrk="1" hangingPunct="1">
              <a:spcAft>
                <a:spcPts val="600"/>
              </a:spcAft>
            </a:pPr>
            <a:r>
              <a:rPr lang="en-US" sz="2400" kern="1200">
                <a:solidFill>
                  <a:srgbClr val="FFFFFF"/>
                </a:solidFill>
                <a:latin typeface="+mn-lt"/>
                <a:ea typeface="+mn-ea"/>
                <a:cs typeface="+mn-cs"/>
              </a:rPr>
              <a:t>BPD - Allan Barsky</a:t>
            </a:r>
            <a:endParaRPr lang="en-US" sz="2400" kern="1200" dirty="0">
              <a:solidFill>
                <a:srgbClr val="FFFFFF"/>
              </a:solidFill>
              <a:latin typeface="+mn-lt"/>
              <a:ea typeface="+mn-ea"/>
              <a:cs typeface="+mn-cs"/>
            </a:endParaRPr>
          </a:p>
        </p:txBody>
      </p:sp>
      <p:sp>
        <p:nvSpPr>
          <p:cNvPr id="446" name="Google Shape;446;p29"/>
          <p:cNvSpPr txBox="1">
            <a:spLocks noGrp="1"/>
          </p:cNvSpPr>
          <p:nvPr>
            <p:ph type="sldNum" sz="quarter" idx="12"/>
          </p:nvPr>
        </p:nvSpPr>
        <p:spPr>
          <a:xfrm>
            <a:off x="9230032" y="6313004"/>
            <a:ext cx="2743200" cy="365125"/>
          </a:xfrm>
          <a:prstGeom prst="rect">
            <a:avLst/>
          </a:prstGeom>
        </p:spPr>
        <p:txBody>
          <a:bodyPr spcFirstLastPara="1" vert="horz" lIns="91440" tIns="45720" rIns="91440" bIns="45720" rtlCol="0" anchor="ctr" anchorCtr="0">
            <a:noAutofit/>
          </a:bodyPr>
          <a:lstStyle/>
          <a:p>
            <a:pPr defTabSz="457200" eaLnBrk="1" hangingPunct="1">
              <a:spcBef>
                <a:spcPts val="0"/>
              </a:spcBef>
              <a:spcAft>
                <a:spcPts val="600"/>
              </a:spcAft>
            </a:pPr>
            <a:fld id="{00000000-1234-1234-1234-123412341234}" type="slidenum">
              <a:rPr lang="en-US" sz="2400" smtClean="0">
                <a:solidFill>
                  <a:srgbClr val="FFFFFF"/>
                </a:solidFill>
                <a:latin typeface="+mn-lt"/>
              </a:rPr>
              <a:pPr defTabSz="457200" eaLnBrk="1" hangingPunct="1">
                <a:spcBef>
                  <a:spcPts val="0"/>
                </a:spcBef>
                <a:spcAft>
                  <a:spcPts val="600"/>
                </a:spcAft>
              </a:pPr>
              <a:t>30</a:t>
            </a:fld>
            <a:endParaRPr lang="en-US" sz="2400" dirty="0">
              <a:solidFill>
                <a:srgbClr val="FFFFFF"/>
              </a:solidFill>
              <a:latin typeface="+mn-lt"/>
            </a:endParaRPr>
          </a:p>
        </p:txBody>
      </p:sp>
      <p:pic>
        <p:nvPicPr>
          <p:cNvPr id="4" name="Picture 3">
            <a:extLst>
              <a:ext uri="{FF2B5EF4-FFF2-40B4-BE49-F238E27FC236}">
                <a16:creationId xmlns:a16="http://schemas.microsoft.com/office/drawing/2014/main" id="{F5AA76C1-E3E4-9C85-56A3-BE02D7DB0ACD}"/>
              </a:ext>
            </a:extLst>
          </p:cNvPr>
          <p:cNvPicPr>
            <a:picLocks noChangeAspect="1"/>
          </p:cNvPicPr>
          <p:nvPr/>
        </p:nvPicPr>
        <p:blipFill rotWithShape="1">
          <a:blip r:embed="rId4"/>
          <a:srcRect l="7812" t="8114" r="4422" b="8097"/>
          <a:stretch/>
        </p:blipFill>
        <p:spPr>
          <a:xfrm>
            <a:off x="9596283" y="179871"/>
            <a:ext cx="2396613" cy="2287987"/>
          </a:xfrm>
          <a:prstGeom prst="rect">
            <a:avLst/>
          </a:prstGeom>
        </p:spPr>
      </p:pic>
      <p:sp>
        <p:nvSpPr>
          <p:cNvPr id="5" name="TextBox 4">
            <a:extLst>
              <a:ext uri="{FF2B5EF4-FFF2-40B4-BE49-F238E27FC236}">
                <a16:creationId xmlns:a16="http://schemas.microsoft.com/office/drawing/2014/main" id="{EF95ADF5-20C4-69D5-23C9-30ADF5669D0F}"/>
              </a:ext>
            </a:extLst>
          </p:cNvPr>
          <p:cNvSpPr txBox="1"/>
          <p:nvPr/>
        </p:nvSpPr>
        <p:spPr>
          <a:xfrm>
            <a:off x="9596283" y="2767914"/>
            <a:ext cx="2396613" cy="830997"/>
          </a:xfrm>
          <a:prstGeom prst="rect">
            <a:avLst/>
          </a:prstGeom>
          <a:noFill/>
        </p:spPr>
        <p:txBody>
          <a:bodyPr wrap="square" rtlCol="0">
            <a:spAutoFit/>
          </a:bodyPr>
          <a:lstStyle/>
          <a:p>
            <a:pPr algn="ctr"/>
            <a:r>
              <a:rPr lang="en-US" sz="2400" dirty="0">
                <a:highlight>
                  <a:srgbClr val="FFFF00"/>
                </a:highlight>
              </a:rPr>
              <a:t>To access this PPT Presentation</a:t>
            </a:r>
          </a:p>
        </p:txBody>
      </p:sp>
      <p:sp>
        <p:nvSpPr>
          <p:cNvPr id="6" name="TextBox 5">
            <a:extLst>
              <a:ext uri="{FF2B5EF4-FFF2-40B4-BE49-F238E27FC236}">
                <a16:creationId xmlns:a16="http://schemas.microsoft.com/office/drawing/2014/main" id="{10592A97-1E98-939D-2E1A-A230FDFC4D00}"/>
              </a:ext>
            </a:extLst>
          </p:cNvPr>
          <p:cNvSpPr txBox="1"/>
          <p:nvPr/>
        </p:nvSpPr>
        <p:spPr>
          <a:xfrm>
            <a:off x="838200" y="345989"/>
            <a:ext cx="4314568" cy="461665"/>
          </a:xfrm>
          <a:prstGeom prst="rect">
            <a:avLst/>
          </a:prstGeom>
          <a:noFill/>
        </p:spPr>
        <p:txBody>
          <a:bodyPr wrap="square" rtlCol="0">
            <a:spAutoFit/>
          </a:bodyPr>
          <a:lstStyle/>
          <a:p>
            <a:r>
              <a:rPr lang="en-US" sz="2400" dirty="0">
                <a:highlight>
                  <a:srgbClr val="FFFF00"/>
                </a:highlight>
              </a:rPr>
              <a:t>Code for CE’s: ETHICAL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0"/>
          <p:cNvSpPr txBox="1">
            <a:spLocks noGrp="1"/>
          </p:cNvSpPr>
          <p:nvPr>
            <p:ph type="title"/>
          </p:nvPr>
        </p:nvSpPr>
        <p:spPr>
          <a:xfrm>
            <a:off x="706882" y="427434"/>
            <a:ext cx="8271045" cy="754044"/>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sz="4000" b="1" dirty="0">
                <a:solidFill>
                  <a:srgbClr val="002060"/>
                </a:solidFill>
              </a:rPr>
              <a:t>Conclusions</a:t>
            </a:r>
            <a:endParaRPr b="1" dirty="0"/>
          </a:p>
        </p:txBody>
      </p:sp>
      <p:sp>
        <p:nvSpPr>
          <p:cNvPr id="454" name="Google Shape;454;p30"/>
          <p:cNvSpPr txBox="1">
            <a:spLocks noGrp="1"/>
          </p:cNvSpPr>
          <p:nvPr>
            <p:ph type="sldNum" sz="quarter" idx="12"/>
          </p:nvPr>
        </p:nvSpPr>
        <p:spPr>
          <a:xfrm>
            <a:off x="9131710" y="6370893"/>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31</a:t>
            </a:fld>
            <a:endParaRPr dirty="0"/>
          </a:p>
        </p:txBody>
      </p:sp>
      <p:grpSp>
        <p:nvGrpSpPr>
          <p:cNvPr id="455" name="Google Shape;455;p30"/>
          <p:cNvGrpSpPr/>
          <p:nvPr/>
        </p:nvGrpSpPr>
        <p:grpSpPr>
          <a:xfrm>
            <a:off x="2112964" y="1288026"/>
            <a:ext cx="9085978" cy="5068324"/>
            <a:chOff x="0" y="1983"/>
            <a:chExt cx="8270875" cy="4560028"/>
          </a:xfrm>
        </p:grpSpPr>
        <p:sp>
          <p:nvSpPr>
            <p:cNvPr id="456" name="Google Shape;456;p30"/>
            <p:cNvSpPr/>
            <p:nvPr/>
          </p:nvSpPr>
          <p:spPr>
            <a:xfrm>
              <a:off x="1654175" y="1983"/>
              <a:ext cx="6616700" cy="870234"/>
            </a:xfrm>
            <a:prstGeom prst="rect">
              <a:avLst/>
            </a:prstGeom>
            <a:solidFill>
              <a:srgbClr val="D2D2D3">
                <a:alpha val="89803"/>
              </a:srgbClr>
            </a:solidFill>
            <a:ln w="9525" cap="flat" cmpd="sng">
              <a:solidFill>
                <a:srgbClr val="D2D2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57" name="Google Shape;457;p30"/>
            <p:cNvSpPr txBox="1"/>
            <p:nvPr/>
          </p:nvSpPr>
          <p:spPr>
            <a:xfrm>
              <a:off x="1654175" y="1983"/>
              <a:ext cx="6616700" cy="870234"/>
            </a:xfrm>
            <a:prstGeom prst="rect">
              <a:avLst/>
            </a:prstGeom>
            <a:noFill/>
            <a:ln>
              <a:noFill/>
            </a:ln>
          </p:spPr>
          <p:txBody>
            <a:bodyPr spcFirstLastPara="1" wrap="square" lIns="128375" tIns="221025" rIns="128375" bIns="221025" anchor="ctr" anchorCtr="0">
              <a:noAutofit/>
            </a:bodyPr>
            <a:lstStyle/>
            <a:p>
              <a:pPr>
                <a:lnSpc>
                  <a:spcPct val="90000"/>
                </a:lnSpc>
                <a:spcBef>
                  <a:spcPts val="0"/>
                </a:spcBef>
                <a:spcAft>
                  <a:spcPts val="0"/>
                </a:spcAft>
                <a:buClr>
                  <a:schemeClr val="dk1"/>
                </a:buClr>
                <a:buSzPts val="2400"/>
              </a:pPr>
              <a:r>
                <a:rPr lang="en-US" sz="2400" dirty="0">
                  <a:solidFill>
                    <a:schemeClr val="dk1"/>
                  </a:solidFill>
                  <a:latin typeface="Arial" panose="020B0604020202020204" pitchFamily="34" charset="0"/>
                  <a:ea typeface="Calibri"/>
                  <a:cs typeface="Arial" panose="020B0604020202020204" pitchFamily="34" charset="0"/>
                  <a:sym typeface="Calibri"/>
                </a:rPr>
                <a:t>relevant laws – your state, client’s, other?</a:t>
              </a:r>
              <a:endParaRPr dirty="0">
                <a:latin typeface="Arial" panose="020B0604020202020204" pitchFamily="34" charset="0"/>
              </a:endParaRPr>
            </a:p>
          </p:txBody>
        </p:sp>
        <p:sp>
          <p:nvSpPr>
            <p:cNvPr id="458" name="Google Shape;458;p30"/>
            <p:cNvSpPr/>
            <p:nvPr/>
          </p:nvSpPr>
          <p:spPr>
            <a:xfrm>
              <a:off x="0" y="1983"/>
              <a:ext cx="1654175" cy="870234"/>
            </a:xfrm>
            <a:prstGeom prst="rect">
              <a:avLst/>
            </a:prstGeom>
            <a:gradFill>
              <a:gsLst>
                <a:gs pos="0">
                  <a:srgbClr val="74787A"/>
                </a:gs>
                <a:gs pos="50000">
                  <a:srgbClr val="626668"/>
                </a:gs>
                <a:gs pos="100000">
                  <a:srgbClr val="56585C"/>
                </a:gs>
              </a:gsLst>
              <a:lin ang="5400000" scaled="0"/>
            </a:gradFill>
            <a:ln w="9525"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59" name="Google Shape;459;p30"/>
            <p:cNvSpPr txBox="1"/>
            <p:nvPr/>
          </p:nvSpPr>
          <p:spPr>
            <a:xfrm>
              <a:off x="0" y="1983"/>
              <a:ext cx="1654175" cy="870234"/>
            </a:xfrm>
            <a:prstGeom prst="rect">
              <a:avLst/>
            </a:prstGeom>
            <a:noFill/>
            <a:ln>
              <a:noFill/>
            </a:ln>
          </p:spPr>
          <p:txBody>
            <a:bodyPr spcFirstLastPara="1" wrap="square" lIns="87525" tIns="85950" rIns="87525" bIns="85950" anchor="ctr" anchorCtr="0">
              <a:noAutofit/>
            </a:bodyPr>
            <a:lstStyle/>
            <a:p>
              <a:pPr algn="ctr">
                <a:lnSpc>
                  <a:spcPct val="90000"/>
                </a:lnSpc>
                <a:spcBef>
                  <a:spcPts val="0"/>
                </a:spcBef>
                <a:spcAft>
                  <a:spcPts val="0"/>
                </a:spcAft>
                <a:buClr>
                  <a:schemeClr val="lt1"/>
                </a:buClr>
                <a:buSzPts val="2800"/>
              </a:pPr>
              <a:r>
                <a:rPr lang="en-US" sz="2800" dirty="0">
                  <a:solidFill>
                    <a:schemeClr val="lt1"/>
                  </a:solidFill>
                  <a:latin typeface="Arial" panose="020B0604020202020204" pitchFamily="34" charset="0"/>
                  <a:ea typeface="Calibri"/>
                  <a:cs typeface="Arial" panose="020B0604020202020204" pitchFamily="34" charset="0"/>
                  <a:sym typeface="Calibri"/>
                </a:rPr>
                <a:t> Know</a:t>
              </a:r>
              <a:endParaRPr dirty="0">
                <a:latin typeface="Arial" panose="020B0604020202020204" pitchFamily="34" charset="0"/>
              </a:endParaRPr>
            </a:p>
          </p:txBody>
        </p:sp>
        <p:sp>
          <p:nvSpPr>
            <p:cNvPr id="460" name="Google Shape;460;p30"/>
            <p:cNvSpPr/>
            <p:nvPr/>
          </p:nvSpPr>
          <p:spPr>
            <a:xfrm>
              <a:off x="1654175" y="924431"/>
              <a:ext cx="6616700" cy="870234"/>
            </a:xfrm>
            <a:prstGeom prst="rect">
              <a:avLst/>
            </a:prstGeom>
            <a:solidFill>
              <a:srgbClr val="CFCFD7">
                <a:alpha val="89803"/>
              </a:srgbClr>
            </a:solidFill>
            <a:ln w="9525" cap="flat" cmpd="sng">
              <a:solidFill>
                <a:srgbClr val="CFCFD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61" name="Google Shape;461;p30"/>
            <p:cNvSpPr txBox="1"/>
            <p:nvPr/>
          </p:nvSpPr>
          <p:spPr>
            <a:xfrm>
              <a:off x="1654175" y="924431"/>
              <a:ext cx="6616700" cy="870234"/>
            </a:xfrm>
            <a:prstGeom prst="rect">
              <a:avLst/>
            </a:prstGeom>
            <a:noFill/>
            <a:ln>
              <a:noFill/>
            </a:ln>
          </p:spPr>
          <p:txBody>
            <a:bodyPr spcFirstLastPara="1" wrap="square" lIns="128375" tIns="221025" rIns="128375" bIns="221025" anchor="ctr" anchorCtr="0">
              <a:noAutofit/>
            </a:bodyPr>
            <a:lstStyle/>
            <a:p>
              <a:pPr>
                <a:lnSpc>
                  <a:spcPct val="90000"/>
                </a:lnSpc>
                <a:spcBef>
                  <a:spcPts val="0"/>
                </a:spcBef>
                <a:spcAft>
                  <a:spcPts val="0"/>
                </a:spcAft>
                <a:buClr>
                  <a:schemeClr val="dk1"/>
                </a:buClr>
                <a:buSzPts val="2400"/>
              </a:pPr>
              <a:r>
                <a:rPr lang="en-US" sz="2400" dirty="0">
                  <a:solidFill>
                    <a:schemeClr val="dk1"/>
                  </a:solidFill>
                  <a:latin typeface="Arial" panose="020B0604020202020204" pitchFamily="34" charset="0"/>
                  <a:ea typeface="Calibri"/>
                  <a:cs typeface="Arial" panose="020B0604020202020204" pitchFamily="34" charset="0"/>
                  <a:sym typeface="Calibri"/>
                </a:rPr>
                <a:t>options</a:t>
              </a:r>
              <a:endParaRPr dirty="0">
                <a:latin typeface="Arial" panose="020B0604020202020204" pitchFamily="34" charset="0"/>
              </a:endParaRPr>
            </a:p>
          </p:txBody>
        </p:sp>
        <p:sp>
          <p:nvSpPr>
            <p:cNvPr id="462" name="Google Shape;462;p30"/>
            <p:cNvSpPr/>
            <p:nvPr/>
          </p:nvSpPr>
          <p:spPr>
            <a:xfrm>
              <a:off x="0" y="924431"/>
              <a:ext cx="1654175" cy="870234"/>
            </a:xfrm>
            <a:prstGeom prst="rect">
              <a:avLst/>
            </a:prstGeom>
            <a:gradFill>
              <a:gsLst>
                <a:gs pos="0">
                  <a:srgbClr val="618B73"/>
                </a:gs>
                <a:gs pos="50000">
                  <a:srgbClr val="457F60"/>
                </a:gs>
                <a:gs pos="100000">
                  <a:srgbClr val="3A7255"/>
                </a:gs>
              </a:gsLst>
              <a:lin ang="5400000" scaled="0"/>
            </a:gradFill>
            <a:ln w="9525" cap="flat" cmpd="sng">
              <a:solidFill>
                <a:srgbClr val="487D62"/>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63" name="Google Shape;463;p30"/>
            <p:cNvSpPr txBox="1"/>
            <p:nvPr/>
          </p:nvSpPr>
          <p:spPr>
            <a:xfrm>
              <a:off x="0" y="924431"/>
              <a:ext cx="1654175" cy="870234"/>
            </a:xfrm>
            <a:prstGeom prst="rect">
              <a:avLst/>
            </a:prstGeom>
            <a:noFill/>
            <a:ln>
              <a:noFill/>
            </a:ln>
          </p:spPr>
          <p:txBody>
            <a:bodyPr spcFirstLastPara="1" wrap="square" lIns="87525" tIns="85950" rIns="87525" bIns="85950" anchor="ctr" anchorCtr="0">
              <a:noAutofit/>
            </a:bodyPr>
            <a:lstStyle/>
            <a:p>
              <a:pPr algn="ctr">
                <a:lnSpc>
                  <a:spcPct val="90000"/>
                </a:lnSpc>
                <a:spcBef>
                  <a:spcPts val="0"/>
                </a:spcBef>
                <a:spcAft>
                  <a:spcPts val="0"/>
                </a:spcAft>
                <a:buClr>
                  <a:schemeClr val="lt1"/>
                </a:buClr>
                <a:buSzPts val="2800"/>
              </a:pPr>
              <a:r>
                <a:rPr lang="en-US" sz="2800" dirty="0">
                  <a:solidFill>
                    <a:schemeClr val="lt1"/>
                  </a:solidFill>
                  <a:latin typeface="Arial" panose="020B0604020202020204" pitchFamily="34" charset="0"/>
                  <a:ea typeface="Calibri"/>
                  <a:cs typeface="Arial" panose="020B0604020202020204" pitchFamily="34" charset="0"/>
                  <a:sym typeface="Calibri"/>
                </a:rPr>
                <a:t>Discuss</a:t>
              </a:r>
              <a:endParaRPr dirty="0">
                <a:latin typeface="Arial" panose="020B0604020202020204" pitchFamily="34" charset="0"/>
              </a:endParaRPr>
            </a:p>
          </p:txBody>
        </p:sp>
        <p:sp>
          <p:nvSpPr>
            <p:cNvPr id="464" name="Google Shape;464;p30"/>
            <p:cNvSpPr/>
            <p:nvPr/>
          </p:nvSpPr>
          <p:spPr>
            <a:xfrm>
              <a:off x="1654175" y="1846880"/>
              <a:ext cx="6616700" cy="870234"/>
            </a:xfrm>
            <a:prstGeom prst="rect">
              <a:avLst/>
            </a:prstGeom>
            <a:solidFill>
              <a:srgbClr val="CDDCCD">
                <a:alpha val="89803"/>
              </a:srgbClr>
            </a:solidFill>
            <a:ln w="9525" cap="flat" cmpd="sng">
              <a:solidFill>
                <a:srgbClr val="CDDC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65" name="Google Shape;465;p30"/>
            <p:cNvSpPr txBox="1"/>
            <p:nvPr/>
          </p:nvSpPr>
          <p:spPr>
            <a:xfrm>
              <a:off x="1654175" y="1846880"/>
              <a:ext cx="6616700" cy="870234"/>
            </a:xfrm>
            <a:prstGeom prst="rect">
              <a:avLst/>
            </a:prstGeom>
            <a:noFill/>
            <a:ln>
              <a:noFill/>
            </a:ln>
          </p:spPr>
          <p:txBody>
            <a:bodyPr spcFirstLastPara="1" wrap="square" lIns="128375" tIns="221025" rIns="128375" bIns="221025" anchor="ctr" anchorCtr="0">
              <a:noAutofit/>
            </a:bodyPr>
            <a:lstStyle/>
            <a:p>
              <a:pPr>
                <a:lnSpc>
                  <a:spcPct val="90000"/>
                </a:lnSpc>
                <a:spcBef>
                  <a:spcPts val="0"/>
                </a:spcBef>
                <a:spcAft>
                  <a:spcPts val="0"/>
                </a:spcAft>
                <a:buClr>
                  <a:schemeClr val="dk1"/>
                </a:buClr>
                <a:buSzPts val="2400"/>
              </a:pPr>
              <a:r>
                <a:rPr lang="en-US" sz="2400" dirty="0">
                  <a:solidFill>
                    <a:schemeClr val="dk1"/>
                  </a:solidFill>
                  <a:latin typeface="Arial" panose="020B0604020202020204" pitchFamily="34" charset="0"/>
                  <a:ea typeface="Calibri"/>
                  <a:cs typeface="Arial" panose="020B0604020202020204" pitchFamily="34" charset="0"/>
                  <a:sym typeface="Calibri"/>
                </a:rPr>
                <a:t>attorney, supervisor, other agencies… as needed</a:t>
              </a:r>
              <a:endParaRPr dirty="0">
                <a:latin typeface="Arial" panose="020B0604020202020204" pitchFamily="34" charset="0"/>
              </a:endParaRPr>
            </a:p>
          </p:txBody>
        </p:sp>
        <p:sp>
          <p:nvSpPr>
            <p:cNvPr id="466" name="Google Shape;466;p30"/>
            <p:cNvSpPr/>
            <p:nvPr/>
          </p:nvSpPr>
          <p:spPr>
            <a:xfrm>
              <a:off x="0" y="1846880"/>
              <a:ext cx="1654175" cy="870234"/>
            </a:xfrm>
            <a:prstGeom prst="rect">
              <a:avLst/>
            </a:prstGeom>
            <a:gradFill>
              <a:gsLst>
                <a:gs pos="0">
                  <a:srgbClr val="5B9D51"/>
                </a:gs>
                <a:gs pos="50000">
                  <a:srgbClr val="3B9529"/>
                </a:gs>
                <a:gs pos="100000">
                  <a:srgbClr val="318720"/>
                </a:gs>
              </a:gsLst>
              <a:lin ang="5400000" scaled="0"/>
            </a:gradFill>
            <a:ln w="9525" cap="flat" cmpd="sng">
              <a:solidFill>
                <a:srgbClr val="3F912F"/>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67" name="Google Shape;467;p30"/>
            <p:cNvSpPr txBox="1"/>
            <p:nvPr/>
          </p:nvSpPr>
          <p:spPr>
            <a:xfrm>
              <a:off x="0" y="1846880"/>
              <a:ext cx="1654175" cy="870234"/>
            </a:xfrm>
            <a:prstGeom prst="rect">
              <a:avLst/>
            </a:prstGeom>
            <a:noFill/>
            <a:ln>
              <a:noFill/>
            </a:ln>
          </p:spPr>
          <p:txBody>
            <a:bodyPr spcFirstLastPara="1" wrap="square" lIns="87525" tIns="85950" rIns="87525" bIns="85950" anchor="ctr" anchorCtr="0">
              <a:noAutofit/>
            </a:bodyPr>
            <a:lstStyle/>
            <a:p>
              <a:pPr algn="ctr">
                <a:lnSpc>
                  <a:spcPct val="90000"/>
                </a:lnSpc>
                <a:spcBef>
                  <a:spcPts val="0"/>
                </a:spcBef>
                <a:spcAft>
                  <a:spcPts val="0"/>
                </a:spcAft>
                <a:buClr>
                  <a:schemeClr val="lt1"/>
                </a:buClr>
                <a:buSzPts val="2800"/>
              </a:pPr>
              <a:r>
                <a:rPr lang="en-US" sz="2800" dirty="0">
                  <a:solidFill>
                    <a:schemeClr val="lt1"/>
                  </a:solidFill>
                  <a:latin typeface="Arial" panose="020B0604020202020204" pitchFamily="34" charset="0"/>
                  <a:ea typeface="Calibri"/>
                  <a:cs typeface="Arial" panose="020B0604020202020204" pitchFamily="34" charset="0"/>
                  <a:sym typeface="Calibri"/>
                </a:rPr>
                <a:t>Consult</a:t>
              </a:r>
              <a:endParaRPr dirty="0">
                <a:latin typeface="Arial" panose="020B0604020202020204" pitchFamily="34" charset="0"/>
              </a:endParaRPr>
            </a:p>
          </p:txBody>
        </p:sp>
        <p:sp>
          <p:nvSpPr>
            <p:cNvPr id="468" name="Google Shape;468;p30"/>
            <p:cNvSpPr/>
            <p:nvPr/>
          </p:nvSpPr>
          <p:spPr>
            <a:xfrm>
              <a:off x="1654175" y="2769328"/>
              <a:ext cx="6616700" cy="870234"/>
            </a:xfrm>
            <a:prstGeom prst="rect">
              <a:avLst/>
            </a:prstGeom>
            <a:solidFill>
              <a:srgbClr val="CBE0CB">
                <a:alpha val="89803"/>
              </a:srgbClr>
            </a:solidFill>
            <a:ln w="9525" cap="flat" cmpd="sng">
              <a:solidFill>
                <a:srgbClr val="CBE0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69" name="Google Shape;469;p30"/>
            <p:cNvSpPr txBox="1"/>
            <p:nvPr/>
          </p:nvSpPr>
          <p:spPr>
            <a:xfrm>
              <a:off x="1654175" y="2769328"/>
              <a:ext cx="6616700" cy="870234"/>
            </a:xfrm>
            <a:prstGeom prst="rect">
              <a:avLst/>
            </a:prstGeom>
            <a:noFill/>
            <a:ln>
              <a:noFill/>
            </a:ln>
          </p:spPr>
          <p:txBody>
            <a:bodyPr spcFirstLastPara="1" wrap="square" lIns="128375" tIns="221025" rIns="128375" bIns="221025" anchor="ctr" anchorCtr="0">
              <a:noAutofit/>
            </a:bodyPr>
            <a:lstStyle/>
            <a:p>
              <a:pPr>
                <a:lnSpc>
                  <a:spcPct val="90000"/>
                </a:lnSpc>
                <a:spcBef>
                  <a:spcPts val="0"/>
                </a:spcBef>
                <a:spcAft>
                  <a:spcPts val="0"/>
                </a:spcAft>
                <a:buClr>
                  <a:schemeClr val="dk1"/>
                </a:buClr>
                <a:buSzPts val="2400"/>
              </a:pPr>
              <a:r>
                <a:rPr lang="en-US" sz="2400" dirty="0">
                  <a:solidFill>
                    <a:schemeClr val="dk1"/>
                  </a:solidFill>
                  <a:latin typeface="Arial" panose="020B0604020202020204" pitchFamily="34" charset="0"/>
                  <a:ea typeface="Calibri"/>
                  <a:cs typeface="Arial" panose="020B0604020202020204" pitchFamily="34" charset="0"/>
                  <a:sym typeface="Calibri"/>
                </a:rPr>
                <a:t>conflicting legal and ethical obligations</a:t>
              </a:r>
              <a:endParaRPr dirty="0">
                <a:latin typeface="Arial" panose="020B0604020202020204" pitchFamily="34" charset="0"/>
              </a:endParaRPr>
            </a:p>
          </p:txBody>
        </p:sp>
        <p:sp>
          <p:nvSpPr>
            <p:cNvPr id="470" name="Google Shape;470;p30"/>
            <p:cNvSpPr/>
            <p:nvPr/>
          </p:nvSpPr>
          <p:spPr>
            <a:xfrm>
              <a:off x="0" y="2769328"/>
              <a:ext cx="1654175" cy="870234"/>
            </a:xfrm>
            <a:prstGeom prst="rect">
              <a:avLst/>
            </a:prstGeom>
            <a:gradFill>
              <a:gsLst>
                <a:gs pos="0">
                  <a:srgbClr val="B09A49"/>
                </a:gs>
                <a:gs pos="50000">
                  <a:srgbClr val="AB910F"/>
                </a:gs>
                <a:gs pos="100000">
                  <a:srgbClr val="9C8408"/>
                </a:gs>
              </a:gsLst>
              <a:lin ang="5400000" scaled="0"/>
            </a:gradFill>
            <a:ln w="9525" cap="flat" cmpd="sng">
              <a:solidFill>
                <a:srgbClr val="A48D18"/>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71" name="Google Shape;471;p30"/>
            <p:cNvSpPr txBox="1"/>
            <p:nvPr/>
          </p:nvSpPr>
          <p:spPr>
            <a:xfrm>
              <a:off x="0" y="2769328"/>
              <a:ext cx="1654175" cy="870234"/>
            </a:xfrm>
            <a:prstGeom prst="rect">
              <a:avLst/>
            </a:prstGeom>
            <a:noFill/>
            <a:ln>
              <a:noFill/>
            </a:ln>
          </p:spPr>
          <p:txBody>
            <a:bodyPr spcFirstLastPara="1" wrap="square" lIns="87525" tIns="85950" rIns="87525" bIns="85950" anchor="ctr" anchorCtr="0">
              <a:noAutofit/>
            </a:bodyPr>
            <a:lstStyle/>
            <a:p>
              <a:pPr algn="ctr">
                <a:lnSpc>
                  <a:spcPct val="90000"/>
                </a:lnSpc>
                <a:spcBef>
                  <a:spcPts val="0"/>
                </a:spcBef>
                <a:spcAft>
                  <a:spcPts val="0"/>
                </a:spcAft>
                <a:buClr>
                  <a:schemeClr val="lt1"/>
                </a:buClr>
                <a:buSzPts val="2800"/>
              </a:pPr>
              <a:r>
                <a:rPr lang="en-US" sz="2800" dirty="0">
                  <a:solidFill>
                    <a:schemeClr val="lt1"/>
                  </a:solidFill>
                  <a:latin typeface="Arial" panose="020B0604020202020204" pitchFamily="34" charset="0"/>
                  <a:ea typeface="Calibri"/>
                  <a:cs typeface="Arial" panose="020B0604020202020204" pitchFamily="34" charset="0"/>
                  <a:sym typeface="Calibri"/>
                </a:rPr>
                <a:t>Manage</a:t>
              </a:r>
              <a:endParaRPr dirty="0">
                <a:latin typeface="Arial" panose="020B0604020202020204" pitchFamily="34" charset="0"/>
              </a:endParaRPr>
            </a:p>
          </p:txBody>
        </p:sp>
        <p:sp>
          <p:nvSpPr>
            <p:cNvPr id="472" name="Google Shape;472;p30"/>
            <p:cNvSpPr/>
            <p:nvPr/>
          </p:nvSpPr>
          <p:spPr>
            <a:xfrm>
              <a:off x="1654175" y="3691777"/>
              <a:ext cx="6616700" cy="870234"/>
            </a:xfrm>
            <a:prstGeom prst="rect">
              <a:avLst/>
            </a:prstGeom>
            <a:solidFill>
              <a:srgbClr val="E4CACA">
                <a:alpha val="89803"/>
              </a:srgbClr>
            </a:solidFill>
            <a:ln w="9525" cap="flat" cmpd="sng">
              <a:solidFill>
                <a:srgbClr val="E4CA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73" name="Google Shape;473;p30"/>
            <p:cNvSpPr txBox="1"/>
            <p:nvPr/>
          </p:nvSpPr>
          <p:spPr>
            <a:xfrm>
              <a:off x="1654175" y="3691777"/>
              <a:ext cx="6616700" cy="870234"/>
            </a:xfrm>
            <a:prstGeom prst="rect">
              <a:avLst/>
            </a:prstGeom>
            <a:noFill/>
            <a:ln>
              <a:noFill/>
            </a:ln>
          </p:spPr>
          <p:txBody>
            <a:bodyPr spcFirstLastPara="1" wrap="square" lIns="128375" tIns="221025" rIns="128375" bIns="221025" anchor="ctr" anchorCtr="0">
              <a:noAutofit/>
            </a:bodyPr>
            <a:lstStyle/>
            <a:p>
              <a:pPr>
                <a:lnSpc>
                  <a:spcPct val="90000"/>
                </a:lnSpc>
                <a:spcBef>
                  <a:spcPts val="0"/>
                </a:spcBef>
                <a:spcAft>
                  <a:spcPts val="0"/>
                </a:spcAft>
                <a:buClr>
                  <a:schemeClr val="dk1"/>
                </a:buClr>
                <a:buSzPts val="2400"/>
              </a:pPr>
              <a:r>
                <a:rPr lang="en-US" sz="2400" dirty="0">
                  <a:solidFill>
                    <a:schemeClr val="dk1"/>
                  </a:solidFill>
                  <a:latin typeface="Arial" panose="020B0604020202020204" pitchFamily="34" charset="0"/>
                  <a:ea typeface="Calibri"/>
                  <a:cs typeface="Arial" panose="020B0604020202020204" pitchFamily="34" charset="0"/>
                  <a:sym typeface="Calibri"/>
                </a:rPr>
                <a:t>judiciously</a:t>
              </a:r>
              <a:endParaRPr dirty="0">
                <a:latin typeface="Arial" panose="020B0604020202020204" pitchFamily="34" charset="0"/>
              </a:endParaRPr>
            </a:p>
          </p:txBody>
        </p:sp>
        <p:sp>
          <p:nvSpPr>
            <p:cNvPr id="474" name="Google Shape;474;p30"/>
            <p:cNvSpPr/>
            <p:nvPr/>
          </p:nvSpPr>
          <p:spPr>
            <a:xfrm>
              <a:off x="0" y="3691777"/>
              <a:ext cx="1654175" cy="870234"/>
            </a:xfrm>
            <a:prstGeom prst="rect">
              <a:avLst/>
            </a:prstGeom>
            <a:gradFill>
              <a:gsLst>
                <a:gs pos="0">
                  <a:srgbClr val="C04747"/>
                </a:gs>
                <a:gs pos="50000">
                  <a:srgbClr val="BF0000"/>
                </a:gs>
                <a:gs pos="100000">
                  <a:srgbClr val="B00000"/>
                </a:gs>
              </a:gsLst>
              <a:lin ang="5400000" scaled="0"/>
            </a:gradFill>
            <a:ln w="9525" cap="flat" cmpd="sng">
              <a:solidFill>
                <a:srgbClr val="B6010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475" name="Google Shape;475;p30"/>
            <p:cNvSpPr txBox="1"/>
            <p:nvPr/>
          </p:nvSpPr>
          <p:spPr>
            <a:xfrm>
              <a:off x="0" y="3691777"/>
              <a:ext cx="1654175" cy="870234"/>
            </a:xfrm>
            <a:prstGeom prst="rect">
              <a:avLst/>
            </a:prstGeom>
            <a:noFill/>
            <a:ln>
              <a:noFill/>
            </a:ln>
          </p:spPr>
          <p:txBody>
            <a:bodyPr spcFirstLastPara="1" wrap="square" lIns="87525" tIns="85950" rIns="87525" bIns="85950" anchor="ctr" anchorCtr="0">
              <a:noAutofit/>
            </a:bodyPr>
            <a:lstStyle/>
            <a:p>
              <a:pPr algn="ctr">
                <a:lnSpc>
                  <a:spcPct val="90000"/>
                </a:lnSpc>
                <a:spcBef>
                  <a:spcPts val="0"/>
                </a:spcBef>
                <a:spcAft>
                  <a:spcPts val="0"/>
                </a:spcAft>
                <a:buClr>
                  <a:schemeClr val="lt1"/>
                </a:buClr>
                <a:buSzPts val="2400"/>
              </a:pPr>
              <a:r>
                <a:rPr lang="en-US" sz="2400" dirty="0">
                  <a:solidFill>
                    <a:schemeClr val="lt1"/>
                  </a:solidFill>
                  <a:latin typeface="Arial" panose="020B0604020202020204" pitchFamily="34" charset="0"/>
                  <a:ea typeface="Calibri"/>
                  <a:cs typeface="Arial" panose="020B0604020202020204" pitchFamily="34" charset="0"/>
                  <a:sym typeface="Calibri"/>
                </a:rPr>
                <a:t>Document</a:t>
              </a:r>
              <a:endParaRPr dirty="0">
                <a:latin typeface="Arial" panose="020B0604020202020204" pitchFamily="34" charset="0"/>
              </a:endParaRPr>
            </a:p>
          </p:txBody>
        </p:sp>
      </p:grpSp>
      <p:sp>
        <p:nvSpPr>
          <p:cNvPr id="2" name="Date Placeholder 1">
            <a:extLst>
              <a:ext uri="{FF2B5EF4-FFF2-40B4-BE49-F238E27FC236}">
                <a16:creationId xmlns:a16="http://schemas.microsoft.com/office/drawing/2014/main" id="{A1BC382D-F43A-24F6-89A3-05B4BCE4216C}"/>
              </a:ext>
            </a:extLst>
          </p:cNvPr>
          <p:cNvSpPr>
            <a:spLocks noGrp="1"/>
          </p:cNvSpPr>
          <p:nvPr>
            <p:ph type="dt" sz="half" idx="10"/>
          </p:nvPr>
        </p:nvSpPr>
        <p:spPr>
          <a:xfrm>
            <a:off x="385917" y="6370894"/>
            <a:ext cx="2743200" cy="365125"/>
          </a:xfrm>
        </p:spPr>
        <p:txBody>
          <a:bodyPr/>
          <a:lstStyle/>
          <a:p>
            <a:fld id="{B75540E8-9910-CA4B-BDBE-02F5458038D7}" type="datetime1">
              <a:rPr lang="en-US" smtClean="0"/>
              <a:t>10/23/24</a:t>
            </a:fld>
            <a:endParaRPr lang="en-US" dirty="0"/>
          </a:p>
        </p:txBody>
      </p:sp>
      <p:sp>
        <p:nvSpPr>
          <p:cNvPr id="3" name="Footer Placeholder 2">
            <a:extLst>
              <a:ext uri="{FF2B5EF4-FFF2-40B4-BE49-F238E27FC236}">
                <a16:creationId xmlns:a16="http://schemas.microsoft.com/office/drawing/2014/main" id="{DAAEB820-4FB2-C7F5-07C6-F16B53F702FC}"/>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9"/>
        <p:cNvGrpSpPr/>
        <p:nvPr/>
      </p:nvGrpSpPr>
      <p:grpSpPr>
        <a:xfrm>
          <a:off x="0" y="0"/>
          <a:ext cx="0" cy="0"/>
          <a:chOff x="0" y="0"/>
          <a:chExt cx="0" cy="0"/>
        </a:xfrm>
      </p:grpSpPr>
      <p:sp useBgFill="1">
        <p:nvSpPr>
          <p:cNvPr id="487" name="Rectangle 48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Rectangle 48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Rectangle 49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Rectangle 49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Google Shape;480;p31"/>
          <p:cNvSpPr txBox="1">
            <a:spLocks noGrp="1"/>
          </p:cNvSpPr>
          <p:nvPr>
            <p:ph type="title"/>
          </p:nvPr>
        </p:nvSpPr>
        <p:spPr>
          <a:xfrm>
            <a:off x="1371599" y="294538"/>
            <a:ext cx="9895951" cy="1033669"/>
          </a:xfrm>
          <a:prstGeom prst="rect">
            <a:avLst/>
          </a:prstGeom>
        </p:spPr>
        <p:txBody>
          <a:bodyPr spcFirstLastPara="1" vert="horz" lIns="91425" tIns="45700" rIns="91425" bIns="45700" rtlCol="0" anchorCtr="0">
            <a:normAutofit/>
          </a:bodyPr>
          <a:lstStyle/>
          <a:p>
            <a:pPr>
              <a:spcBef>
                <a:spcPts val="0"/>
              </a:spcBef>
            </a:pPr>
            <a:r>
              <a:rPr lang="en-US" sz="4000" dirty="0">
                <a:solidFill>
                  <a:srgbClr val="FFFFFF"/>
                </a:solidFill>
              </a:rPr>
              <a:t>References</a:t>
            </a:r>
          </a:p>
        </p:txBody>
      </p:sp>
      <p:sp>
        <p:nvSpPr>
          <p:cNvPr id="3" name="Footer Placeholder 2">
            <a:extLst>
              <a:ext uri="{FF2B5EF4-FFF2-40B4-BE49-F238E27FC236}">
                <a16:creationId xmlns:a16="http://schemas.microsoft.com/office/drawing/2014/main" id="{D51B0A07-1C36-1A69-F1C1-FF6A40B94988}"/>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81" name="Google Shape;481;p31"/>
          <p:cNvSpPr txBox="1">
            <a:spLocks noGrp="1"/>
          </p:cNvSpPr>
          <p:nvPr>
            <p:ph idx="1"/>
          </p:nvPr>
        </p:nvSpPr>
        <p:spPr>
          <a:xfrm>
            <a:off x="325212" y="1597433"/>
            <a:ext cx="11602064" cy="4851308"/>
          </a:xfrm>
          <a:prstGeom prst="rect">
            <a:avLst/>
          </a:prstGeom>
        </p:spPr>
        <p:txBody>
          <a:bodyPr spcFirstLastPara="1" vert="horz" lIns="91425" tIns="45700" rIns="91425" bIns="45700" rtlCol="0" anchor="ctr" anchorCtr="0">
            <a:normAutofit fontScale="92500" lnSpcReduction="20000"/>
          </a:bodyPr>
          <a:lstStyle/>
          <a:p>
            <a:pPr>
              <a:spcBef>
                <a:spcPts val="0"/>
              </a:spcBef>
              <a:spcAft>
                <a:spcPts val="600"/>
              </a:spcAft>
              <a:buSzPts val="1440"/>
            </a:pPr>
            <a:r>
              <a:rPr lang="en-US" sz="2000" dirty="0">
                <a:ea typeface="Calibri"/>
                <a:sym typeface="Calibri"/>
              </a:rPr>
              <a:t>Abrams, Z. (2022). The facts about abortion and mental health: Scientific research from around the world shows having an abortion is not linked to mental health  issues but restricting access is. </a:t>
            </a:r>
            <a:r>
              <a:rPr lang="en-US" sz="2000" i="1" dirty="0">
                <a:ea typeface="Calibri"/>
                <a:sym typeface="Calibri"/>
              </a:rPr>
              <a:t>American Psychological Association</a:t>
            </a:r>
            <a:r>
              <a:rPr lang="en-US" sz="2000" dirty="0">
                <a:ea typeface="Calibri"/>
                <a:sym typeface="Calibri"/>
              </a:rPr>
              <a:t>, </a:t>
            </a:r>
            <a:r>
              <a:rPr lang="en-US" sz="2000" i="1" dirty="0">
                <a:ea typeface="Calibri"/>
                <a:sym typeface="Calibri"/>
              </a:rPr>
              <a:t>53</a:t>
            </a:r>
            <a:r>
              <a:rPr lang="en-US" sz="2000" dirty="0">
                <a:ea typeface="Calibri"/>
                <a:sym typeface="Calibri"/>
              </a:rPr>
              <a:t>(6). </a:t>
            </a:r>
            <a:r>
              <a:rPr lang="en-US" sz="2000" u="sng" dirty="0">
                <a:ea typeface="Calibri"/>
                <a:sym typeface="Calibri"/>
                <a:hlinkClick r:id="rId3">
                  <a:extLst>
                    <a:ext uri="{A12FA001-AC4F-418D-AE19-62706E023703}">
                      <ahyp:hlinkClr xmlns:ahyp="http://schemas.microsoft.com/office/drawing/2018/hyperlinkcolor" val="tx"/>
                    </a:ext>
                  </a:extLst>
                </a:hlinkClick>
              </a:rPr>
              <a:t>https://www.apa.org/monitor/2022/09/news-facts-abortion-mental-health</a:t>
            </a:r>
            <a:endParaRPr lang="en-US" sz="2000" dirty="0">
              <a:ea typeface="Calibri"/>
              <a:sym typeface="Calibri"/>
            </a:endParaRPr>
          </a:p>
          <a:p>
            <a:pPr>
              <a:spcBef>
                <a:spcPts val="0"/>
              </a:spcBef>
              <a:spcAft>
                <a:spcPts val="600"/>
              </a:spcAft>
              <a:buSzPts val="1440"/>
            </a:pPr>
            <a:r>
              <a:rPr lang="en-US" sz="2000" dirty="0">
                <a:ea typeface="Calibri"/>
                <a:sym typeface="Calibri"/>
              </a:rPr>
              <a:t>Abrams, Z. (2023). Abortion bans cause outsized harm for people of color. American Psychological Association. </a:t>
            </a:r>
            <a:r>
              <a:rPr lang="en-US" sz="2000" u="sng" dirty="0">
                <a:ea typeface="Calibri"/>
                <a:sym typeface="Calibri"/>
                <a:hlinkClick r:id="rId4">
                  <a:extLst>
                    <a:ext uri="{A12FA001-AC4F-418D-AE19-62706E023703}">
                      <ahyp:hlinkClr xmlns:ahyp="http://schemas.microsoft.com/office/drawing/2018/hyperlinkcolor" val="tx"/>
                    </a:ext>
                  </a:extLst>
                </a:hlinkClick>
              </a:rPr>
              <a:t>https://www.apa.org/monitor/2023/06/abortion-bans-harm-people-of-color</a:t>
            </a:r>
            <a:endParaRPr lang="en-US" sz="2000" dirty="0">
              <a:ea typeface="Calibri"/>
              <a:sym typeface="Calibri"/>
            </a:endParaRPr>
          </a:p>
          <a:p>
            <a:pPr>
              <a:spcBef>
                <a:spcPts val="0"/>
              </a:spcBef>
              <a:spcAft>
                <a:spcPts val="600"/>
              </a:spcAft>
              <a:buSzPts val="1440"/>
            </a:pPr>
            <a:r>
              <a:rPr lang="en-US" sz="2000" dirty="0">
                <a:ea typeface="Calibri"/>
                <a:sym typeface="Calibri"/>
              </a:rPr>
              <a:t>Aguilar, G., Lundsberg, L., Stanwood, N., &amp; Gariepy, A. (2023). Exploratory study of race- or ethnicity-based discrimination among patients receiving procedural abortion care. Contraception, 120. </a:t>
            </a:r>
            <a:r>
              <a:rPr lang="en-US" sz="2000" u="sng" dirty="0">
                <a:ea typeface="Calibri"/>
                <a:sym typeface="Calibri"/>
                <a:hlinkClick r:id="rId5">
                  <a:extLst>
                    <a:ext uri="{A12FA001-AC4F-418D-AE19-62706E023703}">
                      <ahyp:hlinkClr xmlns:ahyp="http://schemas.microsoft.com/office/drawing/2018/hyperlinkcolor" val="tx"/>
                    </a:ext>
                  </a:extLst>
                </a:hlinkClick>
              </a:rPr>
              <a:t>https://doi.org/10.1016/j.contraception.2023.109949</a:t>
            </a:r>
            <a:r>
              <a:rPr lang="en-US" sz="2000" dirty="0">
                <a:ea typeface="Calibri"/>
                <a:sym typeface="Calibri"/>
              </a:rPr>
              <a:t> </a:t>
            </a:r>
          </a:p>
          <a:p>
            <a:pPr>
              <a:spcBef>
                <a:spcPts val="0"/>
              </a:spcBef>
              <a:spcAft>
                <a:spcPts val="600"/>
              </a:spcAft>
              <a:buSzPts val="1440"/>
            </a:pPr>
            <a:r>
              <a:rPr lang="en-US" sz="2000" dirty="0">
                <a:ea typeface="Calibri"/>
                <a:sym typeface="Calibri"/>
              </a:rPr>
              <a:t>Barsky, A. E. (2022, September). Ethics alive! Abortion care and social work after Dobbs. </a:t>
            </a:r>
            <a:r>
              <a:rPr lang="en-US" sz="2000" i="1" dirty="0">
                <a:ea typeface="Calibri"/>
                <a:sym typeface="Calibri"/>
              </a:rPr>
              <a:t>The New Social Worker. </a:t>
            </a:r>
            <a:r>
              <a:rPr lang="en-US" sz="2000" u="sng" dirty="0">
                <a:ea typeface="Calibri"/>
                <a:sym typeface="Calibri"/>
                <a:hlinkClick r:id="rId6">
                  <a:extLst>
                    <a:ext uri="{A12FA001-AC4F-418D-AE19-62706E023703}">
                      <ahyp:hlinkClr xmlns:ahyp="http://schemas.microsoft.com/office/drawing/2018/hyperlinkcolor" val="tx"/>
                    </a:ext>
                  </a:extLst>
                </a:hlinkClick>
              </a:rPr>
              <a:t>https://www.socialworker.com/feature-articles/ethics-articles/abortion-care-social-work-after-dobbs</a:t>
            </a:r>
            <a:endParaRPr lang="en-US" sz="2000" dirty="0">
              <a:ea typeface="Calibri"/>
              <a:sym typeface="Calibri"/>
            </a:endParaRPr>
          </a:p>
          <a:p>
            <a:pPr>
              <a:spcBef>
                <a:spcPts val="0"/>
              </a:spcBef>
              <a:spcAft>
                <a:spcPts val="600"/>
              </a:spcAft>
              <a:buSzPts val="1440"/>
            </a:pPr>
            <a:r>
              <a:rPr lang="en-US" sz="2000" dirty="0">
                <a:ea typeface="Calibri"/>
                <a:sym typeface="Calibri"/>
              </a:rPr>
              <a:t>Barsky, A. E. (2023). Essential ethics for social work practice. Oxford University Press. </a:t>
            </a:r>
            <a:endParaRPr lang="en-US" sz="2000" dirty="0"/>
          </a:p>
          <a:p>
            <a:pPr>
              <a:spcBef>
                <a:spcPts val="0"/>
              </a:spcBef>
              <a:spcAft>
                <a:spcPts val="600"/>
              </a:spcAft>
              <a:buSzPts val="1440"/>
            </a:pPr>
            <a:r>
              <a:rPr lang="en-US" sz="2000" dirty="0">
                <a:ea typeface="Calibri"/>
                <a:sym typeface="Calibri"/>
              </a:rPr>
              <a:t>Boonstra, H. (2022). The state of reproductive health: Mental health, inequity and access. American Psychological Association. </a:t>
            </a:r>
            <a:r>
              <a:rPr lang="en-US" sz="2000" u="sng" dirty="0">
                <a:ea typeface="Calibri"/>
                <a:sym typeface="Calibri"/>
                <a:hlinkClick r:id="rId7">
                  <a:extLst>
                    <a:ext uri="{A12FA001-AC4F-418D-AE19-62706E023703}">
                      <ahyp:hlinkClr xmlns:ahyp="http://schemas.microsoft.com/office/drawing/2018/hyperlinkcolor" val="tx"/>
                    </a:ext>
                  </a:extLst>
                </a:hlinkClick>
              </a:rPr>
              <a:t>https://www.youtube.com/watch?v=ibMG4rUb3ZI</a:t>
            </a:r>
            <a:r>
              <a:rPr lang="en-US" sz="2000" dirty="0">
                <a:ea typeface="Calibri"/>
                <a:sym typeface="Calibri"/>
              </a:rPr>
              <a:t> </a:t>
            </a:r>
          </a:p>
          <a:p>
            <a:pPr>
              <a:spcBef>
                <a:spcPts val="0"/>
              </a:spcBef>
              <a:spcAft>
                <a:spcPts val="600"/>
              </a:spcAft>
              <a:buSzPts val="1440"/>
            </a:pPr>
            <a:r>
              <a:rPr lang="en-US" sz="2000" dirty="0">
                <a:ea typeface="Calibri"/>
                <a:cs typeface="Arial" panose="020B0604020202020204" pitchFamily="34" charset="0"/>
                <a:sym typeface="Calibri"/>
              </a:rPr>
              <a:t>Brown, K., Laverde, R., Barr-Walker, J., &amp; Steinauer, J. (2022). Understanding the role of race in abortion stigma in the United States: A systematic scoping review. </a:t>
            </a:r>
            <a:r>
              <a:rPr lang="en-US" sz="2000" i="1" dirty="0">
                <a:ea typeface="Calibri"/>
                <a:cs typeface="Arial" panose="020B0604020202020204" pitchFamily="34" charset="0"/>
                <a:sym typeface="Calibri"/>
              </a:rPr>
              <a:t>Sex and Reproductive Health Matters, 30(1</a:t>
            </a:r>
            <a:r>
              <a:rPr lang="en-US" sz="2000" dirty="0">
                <a:ea typeface="Calibri"/>
                <a:cs typeface="Arial" panose="020B0604020202020204" pitchFamily="34" charset="0"/>
                <a:sym typeface="Calibri"/>
              </a:rPr>
              <a:t>), 2141972. </a:t>
            </a:r>
            <a:r>
              <a:rPr lang="en-US" sz="2000" u="sng" dirty="0">
                <a:ea typeface="Calibri"/>
                <a:cs typeface="Arial" panose="020B0604020202020204" pitchFamily="34" charset="0"/>
                <a:sym typeface="Calibri"/>
                <a:hlinkClick r:id="rId8">
                  <a:extLst>
                    <a:ext uri="{A12FA001-AC4F-418D-AE19-62706E023703}">
                      <ahyp:hlinkClr xmlns:ahyp="http://schemas.microsoft.com/office/drawing/2018/hyperlinkcolor" val="tx"/>
                    </a:ext>
                  </a:extLst>
                </a:hlinkClick>
              </a:rPr>
              <a:t>https://doi.org/10.1080/26410397.2022.2141972</a:t>
            </a:r>
            <a:endParaRPr lang="en-US" sz="2000" u="sng" dirty="0">
              <a:ea typeface="Calibri"/>
              <a:cs typeface="Arial" panose="020B0604020202020204" pitchFamily="34" charset="0"/>
              <a:sym typeface="Calibri"/>
            </a:endParaRPr>
          </a:p>
          <a:p>
            <a:pPr>
              <a:spcBef>
                <a:spcPts val="0"/>
              </a:spcBef>
              <a:spcAft>
                <a:spcPts val="600"/>
              </a:spcAft>
              <a:buSzPts val="1440"/>
            </a:pPr>
            <a:r>
              <a:rPr lang="en-US" sz="2000" dirty="0">
                <a:ea typeface="Calibri"/>
                <a:cs typeface="Arial" panose="020B0604020202020204" pitchFamily="34" charset="0"/>
                <a:sym typeface="Calibri"/>
              </a:rPr>
              <a:t>Chotiner, I. (2022). What ethical health care looks like when abortion is criminalized: How can physicians meet their obligations to patients after Roe? </a:t>
            </a:r>
            <a:r>
              <a:rPr lang="en-US" sz="2000" u="sng" dirty="0">
                <a:ea typeface="Calibri"/>
                <a:cs typeface="Arial" panose="020B0604020202020204" pitchFamily="34" charset="0"/>
                <a:sym typeface="Calibri"/>
                <a:hlinkClick r:id="rId9">
                  <a:extLst>
                    <a:ext uri="{A12FA001-AC4F-418D-AE19-62706E023703}">
                      <ahyp:hlinkClr xmlns:ahyp="http://schemas.microsoft.com/office/drawing/2018/hyperlinkcolor" val="tx"/>
                    </a:ext>
                  </a:extLst>
                </a:hlinkClick>
              </a:rPr>
              <a:t>https://www.newyorker.com/news/q-and-a/ethical-health-care-after-roe</a:t>
            </a:r>
            <a:r>
              <a:rPr lang="en-US" sz="2000" dirty="0">
                <a:ea typeface="Calibri"/>
                <a:cs typeface="Arial" panose="020B0604020202020204" pitchFamily="34" charset="0"/>
                <a:sym typeface="Calibri"/>
              </a:rPr>
              <a:t> </a:t>
            </a:r>
          </a:p>
        </p:txBody>
      </p:sp>
      <p:sp>
        <p:nvSpPr>
          <p:cNvPr id="2" name="Date Placeholder 1">
            <a:extLst>
              <a:ext uri="{FF2B5EF4-FFF2-40B4-BE49-F238E27FC236}">
                <a16:creationId xmlns:a16="http://schemas.microsoft.com/office/drawing/2014/main" id="{95D8CE76-980C-99A1-B58B-6DF79E022804}"/>
              </a:ext>
            </a:extLst>
          </p:cNvPr>
          <p:cNvSpPr>
            <a:spLocks noGrp="1"/>
          </p:cNvSpPr>
          <p:nvPr>
            <p:ph type="dt" sz="half" idx="10"/>
          </p:nvPr>
        </p:nvSpPr>
        <p:spPr>
          <a:xfrm>
            <a:off x="8901440" y="6425935"/>
            <a:ext cx="2743200" cy="365125"/>
          </a:xfrm>
        </p:spPr>
        <p:txBody>
          <a:bodyPr>
            <a:normAutofit/>
          </a:bodyPr>
          <a:lstStyle/>
          <a:p>
            <a:pPr algn="r">
              <a:spcAft>
                <a:spcPts val="600"/>
              </a:spcAft>
            </a:pPr>
            <a:fld id="{17343503-202B-6346-8D83-B50FD77A1B3D}"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82" name="Google Shape;482;p31"/>
          <p:cNvSpPr txBox="1">
            <a:spLocks noGrp="1"/>
          </p:cNvSpPr>
          <p:nvPr>
            <p:ph type="sldNum" sz="quarter" idx="12"/>
          </p:nvPr>
        </p:nvSpPr>
        <p:spPr>
          <a:xfrm>
            <a:off x="11704320" y="6455431"/>
            <a:ext cx="445913"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32</a:t>
            </a:fld>
            <a:endParaRPr lang="en-US" sz="1100" dirty="0">
              <a:solidFill>
                <a:schemeClr val="tx1">
                  <a:lumMod val="50000"/>
                  <a:lumOff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9"/>
        <p:cNvGrpSpPr/>
        <p:nvPr/>
      </p:nvGrpSpPr>
      <p:grpSpPr>
        <a:xfrm>
          <a:off x="0" y="0"/>
          <a:ext cx="0" cy="0"/>
          <a:chOff x="0" y="0"/>
          <a:chExt cx="0" cy="0"/>
        </a:xfrm>
      </p:grpSpPr>
      <p:sp useBgFill="1">
        <p:nvSpPr>
          <p:cNvPr id="487" name="Rectangle 48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Rectangle 48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Rectangle 49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Rectangle 49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Google Shape;480;p31"/>
          <p:cNvSpPr txBox="1">
            <a:spLocks noGrp="1"/>
          </p:cNvSpPr>
          <p:nvPr>
            <p:ph type="title"/>
          </p:nvPr>
        </p:nvSpPr>
        <p:spPr>
          <a:xfrm>
            <a:off x="732502" y="278535"/>
            <a:ext cx="9895951" cy="1033669"/>
          </a:xfrm>
          <a:prstGeom prst="rect">
            <a:avLst/>
          </a:prstGeom>
        </p:spPr>
        <p:txBody>
          <a:bodyPr spcFirstLastPara="1" vert="horz" lIns="91425" tIns="45700" rIns="91425" bIns="45700" rtlCol="0" anchorCtr="0">
            <a:normAutofit/>
          </a:bodyPr>
          <a:lstStyle/>
          <a:p>
            <a:pPr>
              <a:spcBef>
                <a:spcPts val="0"/>
              </a:spcBef>
            </a:pPr>
            <a:r>
              <a:rPr lang="en-US" sz="4000" dirty="0">
                <a:solidFill>
                  <a:srgbClr val="FFFFFF"/>
                </a:solidFill>
              </a:rPr>
              <a:t>References - continued</a:t>
            </a:r>
          </a:p>
        </p:txBody>
      </p:sp>
      <p:sp>
        <p:nvSpPr>
          <p:cNvPr id="3" name="Footer Placeholder 2">
            <a:extLst>
              <a:ext uri="{FF2B5EF4-FFF2-40B4-BE49-F238E27FC236}">
                <a16:creationId xmlns:a16="http://schemas.microsoft.com/office/drawing/2014/main" id="{D51B0A07-1C36-1A69-F1C1-FF6A40B94988}"/>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81" name="Google Shape;481;p31"/>
          <p:cNvSpPr txBox="1">
            <a:spLocks noGrp="1"/>
          </p:cNvSpPr>
          <p:nvPr>
            <p:ph idx="1"/>
          </p:nvPr>
        </p:nvSpPr>
        <p:spPr>
          <a:xfrm>
            <a:off x="314632" y="1590739"/>
            <a:ext cx="11484078" cy="4988726"/>
          </a:xfrm>
          <a:prstGeom prst="rect">
            <a:avLst/>
          </a:prstGeom>
        </p:spPr>
        <p:txBody>
          <a:bodyPr spcFirstLastPara="1" vert="horz" lIns="91425" tIns="45700" rIns="91425" bIns="45700" rtlCol="0" anchor="ctr" anchorCtr="0">
            <a:normAutofit fontScale="47500" lnSpcReduction="20000"/>
          </a:bodyPr>
          <a:lstStyle/>
          <a:p>
            <a:pPr>
              <a:lnSpc>
                <a:spcPct val="120000"/>
              </a:lnSpc>
              <a:spcBef>
                <a:spcPts val="0"/>
              </a:spcBef>
            </a:pPr>
            <a:r>
              <a:rPr lang="en-US" sz="2900" dirty="0">
                <a:ea typeface="Calibri"/>
                <a:cs typeface="Arial" panose="020B0604020202020204" pitchFamily="34" charset="0"/>
                <a:sym typeface="Calibri"/>
              </a:rPr>
              <a:t>Dobbs. v. Jackson Women’s Health Organization. (2022). No. 19–1392 (U.S. Supreme Court). </a:t>
            </a:r>
            <a:r>
              <a:rPr lang="en-US" sz="2900" u="sng" dirty="0">
                <a:ea typeface="Calibri"/>
                <a:cs typeface="Arial" panose="020B0604020202020204" pitchFamily="34" charset="0"/>
                <a:sym typeface="Calibri"/>
                <a:hlinkClick r:id="rId3">
                  <a:extLst>
                    <a:ext uri="{A12FA001-AC4F-418D-AE19-62706E023703}">
                      <ahyp:hlinkClr xmlns:ahyp="http://schemas.microsoft.com/office/drawing/2018/hyperlinkcolor" val="tx"/>
                    </a:ext>
                  </a:extLst>
                </a:hlinkClick>
              </a:rPr>
              <a:t>https://www.supremecourt.gov/opinions/21pdf/19-1392_6j37.pdf</a:t>
            </a:r>
            <a:r>
              <a:rPr lang="en-US" sz="2900" dirty="0">
                <a:ea typeface="Calibri"/>
                <a:cs typeface="Arial" panose="020B0604020202020204" pitchFamily="34" charset="0"/>
                <a:sym typeface="Calibri"/>
              </a:rPr>
              <a:t> </a:t>
            </a:r>
          </a:p>
          <a:p>
            <a:pPr>
              <a:lnSpc>
                <a:spcPct val="120000"/>
              </a:lnSpc>
              <a:spcBef>
                <a:spcPts val="0"/>
              </a:spcBef>
            </a:pPr>
            <a:r>
              <a:rPr lang="en-US" sz="2900" dirty="0" err="1">
                <a:cs typeface="Arial" panose="020B0604020202020204" pitchFamily="34" charset="0"/>
                <a:sym typeface="Calibri"/>
              </a:rPr>
              <a:t>Fryman</a:t>
            </a:r>
            <a:r>
              <a:rPr lang="en-US" sz="2900" dirty="0">
                <a:cs typeface="Arial" panose="020B0604020202020204" pitchFamily="34" charset="0"/>
                <a:sym typeface="Calibri"/>
              </a:rPr>
              <a:t>, R., &amp; Pollack, D. (2024). Reproductive justice. </a:t>
            </a:r>
            <a:r>
              <a:rPr lang="en-US" sz="2900" i="1" dirty="0">
                <a:cs typeface="Arial" panose="020B0604020202020204" pitchFamily="34" charset="0"/>
                <a:sym typeface="Calibri"/>
              </a:rPr>
              <a:t>Social Work Today, 24</a:t>
            </a:r>
            <a:r>
              <a:rPr lang="en-US" sz="2900" dirty="0">
                <a:cs typeface="Arial" panose="020B0604020202020204" pitchFamily="34" charset="0"/>
                <a:sym typeface="Calibri"/>
              </a:rPr>
              <a:t>(1), 22-25.</a:t>
            </a:r>
            <a:r>
              <a:rPr lang="en-US" sz="2900" u="sng" dirty="0">
                <a:solidFill>
                  <a:srgbClr val="0000FF"/>
                </a:solidFill>
                <a:effectLst/>
                <a:ea typeface="Times New Roman" panose="02020603050405020304" pitchFamily="18" charset="0"/>
                <a:hlinkClick r:id="rId4"/>
              </a:rPr>
              <a:t>https://www.socialworktoday.com/issues/2024/winter/#27</a:t>
            </a:r>
            <a:r>
              <a:rPr lang="en-US" sz="2900" dirty="0">
                <a:effectLst/>
                <a:ea typeface="Times New Roman" panose="02020603050405020304" pitchFamily="18" charset="0"/>
              </a:rPr>
              <a:t> </a:t>
            </a:r>
            <a:endParaRPr lang="en-US" sz="2900" dirty="0">
              <a:sym typeface="Calibri"/>
            </a:endParaRPr>
          </a:p>
          <a:p>
            <a:pPr>
              <a:lnSpc>
                <a:spcPct val="120000"/>
              </a:lnSpc>
              <a:spcBef>
                <a:spcPts val="0"/>
              </a:spcBef>
            </a:pPr>
            <a:r>
              <a:rPr lang="en-US" sz="2900" dirty="0">
                <a:ea typeface="Calibri"/>
                <a:cs typeface="Arial" panose="020B0604020202020204" pitchFamily="34" charset="0"/>
                <a:sym typeface="Calibri"/>
              </a:rPr>
              <a:t>Guttmacher Institute. (n.d.). Abortion laws.</a:t>
            </a:r>
            <a:r>
              <a:rPr lang="en-US" sz="2900" dirty="0">
                <a:ea typeface="Calibri"/>
                <a:sym typeface="Calibri"/>
              </a:rPr>
              <a:t> </a:t>
            </a:r>
            <a:r>
              <a:rPr lang="en-US" sz="2900" u="sng" dirty="0">
                <a:ea typeface="Calibri"/>
                <a:cs typeface="Arial" panose="020B0604020202020204" pitchFamily="34" charset="0"/>
                <a:sym typeface="Calibri"/>
                <a:hlinkClick r:id="rId5">
                  <a:extLst>
                    <a:ext uri="{A12FA001-AC4F-418D-AE19-62706E023703}">
                      <ahyp:hlinkClr xmlns:ahyp="http://schemas.microsoft.com/office/drawing/2018/hyperlinkcolor" val="tx"/>
                    </a:ext>
                  </a:extLst>
                </a:hlinkClick>
              </a:rPr>
              <a:t>https://www.guttmacher.org/state-policy/explore/overview-abortion-law</a:t>
            </a:r>
            <a:endParaRPr lang="en-US" sz="2900" dirty="0">
              <a:ea typeface="Calibri"/>
              <a:cs typeface="Arial" panose="020B0604020202020204" pitchFamily="34" charset="0"/>
              <a:sym typeface="Calibri"/>
            </a:endParaRPr>
          </a:p>
          <a:p>
            <a:pPr>
              <a:lnSpc>
                <a:spcPct val="120000"/>
              </a:lnSpc>
              <a:spcBef>
                <a:spcPts val="0"/>
              </a:spcBef>
            </a:pPr>
            <a:r>
              <a:rPr lang="en-US" sz="2900" dirty="0">
                <a:effectLst/>
                <a:ea typeface="Times New Roman" panose="02020603050405020304" pitchFamily="18" charset="0"/>
              </a:rPr>
              <a:t>Hyatt, E., Younes, M., &amp; Witt, H. (2024). The moral conundrum of reproductive justice in social work. </a:t>
            </a:r>
            <a:r>
              <a:rPr lang="en-US" sz="2900" i="1" dirty="0">
                <a:effectLst/>
                <a:ea typeface="Times New Roman" panose="02020603050405020304" pitchFamily="18" charset="0"/>
              </a:rPr>
              <a:t>Journal of Teaching in Social Work</a:t>
            </a:r>
            <a:r>
              <a:rPr lang="en-US" sz="2900" dirty="0">
                <a:effectLst/>
                <a:ea typeface="Times New Roman" panose="02020603050405020304" pitchFamily="18" charset="0"/>
              </a:rPr>
              <a:t>, </a:t>
            </a:r>
            <a:r>
              <a:rPr lang="en-US" sz="2900" i="1" dirty="0">
                <a:effectLst/>
                <a:ea typeface="Times New Roman" panose="02020603050405020304" pitchFamily="18" charset="0"/>
              </a:rPr>
              <a:t>44</a:t>
            </a:r>
            <a:r>
              <a:rPr lang="en-US" sz="2900" dirty="0">
                <a:effectLst/>
                <a:ea typeface="Times New Roman" panose="02020603050405020304" pitchFamily="18" charset="0"/>
              </a:rPr>
              <a:t>(4), 347-361. </a:t>
            </a:r>
            <a:r>
              <a:rPr lang="en-US" sz="2900" u="sng" dirty="0">
                <a:solidFill>
                  <a:srgbClr val="0563C1"/>
                </a:solidFill>
                <a:effectLst/>
                <a:ea typeface="Times New Roman" panose="02020603050405020304" pitchFamily="18" charset="0"/>
                <a:hlinkClick r:id="rId6"/>
              </a:rPr>
              <a:t>https://doi.org/10.1080/08841233.2024.2374251</a:t>
            </a:r>
            <a:r>
              <a:rPr lang="en-US" sz="2900" dirty="0">
                <a:effectLst/>
              </a:rPr>
              <a:t> </a:t>
            </a:r>
            <a:endParaRPr lang="en-US" sz="2900" dirty="0">
              <a:ea typeface="Calibri"/>
              <a:cs typeface="Arial" panose="020B0604020202020204" pitchFamily="34" charset="0"/>
              <a:sym typeface="Calibri"/>
            </a:endParaRPr>
          </a:p>
          <a:p>
            <a:pPr>
              <a:lnSpc>
                <a:spcPct val="120000"/>
              </a:lnSpc>
              <a:spcBef>
                <a:spcPts val="0"/>
              </a:spcBef>
            </a:pPr>
            <a:r>
              <a:rPr lang="en-US" sz="2900" dirty="0">
                <a:ea typeface="Calibri"/>
                <a:cs typeface="Arial" panose="020B0604020202020204" pitchFamily="34" charset="0"/>
                <a:sym typeface="Calibri"/>
              </a:rPr>
              <a:t>Kirstein, M., Dreweke, J., Jones, R., &amp; Philbin, J. (2022).100 days post-Roe: At least 66 clinics across 15 US states have stopped offering abortion care. Guttmacher Institute. </a:t>
            </a:r>
            <a:r>
              <a:rPr lang="en-US" sz="2900" u="sng" dirty="0">
                <a:ea typeface="Calibri"/>
                <a:cs typeface="Arial" panose="020B0604020202020204" pitchFamily="34" charset="0"/>
                <a:sym typeface="Calibri"/>
                <a:hlinkClick r:id="rId7">
                  <a:extLst>
                    <a:ext uri="{A12FA001-AC4F-418D-AE19-62706E023703}">
                      <ahyp:hlinkClr xmlns:ahyp="http://schemas.microsoft.com/office/drawing/2018/hyperlinkcolor" val="tx"/>
                    </a:ext>
                  </a:extLst>
                </a:hlinkClick>
              </a:rPr>
              <a:t>https://www.guttmacher.org/2022/10/100-days-post-roe-least-66-clinics-across-15-us-states-have-stopped-offering-abortion-care</a:t>
            </a:r>
            <a:endParaRPr lang="en-US" sz="2900" dirty="0">
              <a:ea typeface="Calibri"/>
              <a:cs typeface="Arial" panose="020B0604020202020204" pitchFamily="34" charset="0"/>
              <a:sym typeface="Calibri"/>
            </a:endParaRPr>
          </a:p>
          <a:p>
            <a:pPr>
              <a:lnSpc>
                <a:spcPct val="120000"/>
              </a:lnSpc>
              <a:spcBef>
                <a:spcPts val="0"/>
              </a:spcBef>
            </a:pPr>
            <a:r>
              <a:rPr lang="en-US" sz="2900" dirty="0">
                <a:ea typeface="Calibri"/>
                <a:cs typeface="Arial" panose="020B0604020202020204" pitchFamily="34" charset="0"/>
                <a:sym typeface="Calibri"/>
              </a:rPr>
              <a:t>Laurio, A. (2022). Roe provided autonomy, self-determination: Privacy rights may prove vital since court overturned abortion law. National Association of Social Workers. </a:t>
            </a:r>
            <a:r>
              <a:rPr lang="en-US" sz="2900" u="sng" dirty="0">
                <a:ea typeface="Calibri"/>
                <a:cs typeface="Arial" panose="020B0604020202020204" pitchFamily="34" charset="0"/>
                <a:sym typeface="Calibri"/>
                <a:hlinkClick r:id="rId8">
                  <a:extLst>
                    <a:ext uri="{A12FA001-AC4F-418D-AE19-62706E023703}">
                      <ahyp:hlinkClr xmlns:ahyp="http://schemas.microsoft.com/office/drawing/2018/hyperlinkcolor" val="tx"/>
                    </a:ext>
                  </a:extLst>
                </a:hlinkClick>
              </a:rPr>
              <a:t>https://www.socialworkers.org/News/Social-Work-Advocates/August-September-2022-Issue/Privacy-Rights-May-Prove-Vital-Since-Court-Overturned-Abortion-Law</a:t>
            </a:r>
            <a:endParaRPr lang="en-US" sz="2900" u="sng" dirty="0">
              <a:ea typeface="Calibri"/>
              <a:cs typeface="Arial" panose="020B0604020202020204" pitchFamily="34" charset="0"/>
              <a:sym typeface="Calibri"/>
            </a:endParaRPr>
          </a:p>
          <a:p>
            <a:pPr>
              <a:lnSpc>
                <a:spcPct val="120000"/>
              </a:lnSpc>
              <a:spcBef>
                <a:spcPts val="0"/>
              </a:spcBef>
            </a:pPr>
            <a:r>
              <a:rPr lang="en-US" sz="2900" dirty="0">
                <a:ea typeface="Calibri"/>
                <a:cs typeface="Arial" panose="020B0604020202020204" pitchFamily="34" charset="0"/>
                <a:sym typeface="Calibri"/>
              </a:rPr>
              <a:t>Long, D., &amp; Tice, C. (2024). The social work code of ethics: Supporting reproductive justice for women. </a:t>
            </a:r>
            <a:r>
              <a:rPr lang="en-US" sz="2900" i="1" dirty="0">
                <a:ea typeface="Calibri"/>
                <a:cs typeface="Arial" panose="020B0604020202020204" pitchFamily="34" charset="0"/>
                <a:sym typeface="Calibri"/>
              </a:rPr>
              <a:t>Journal of Teaching in Social Work</a:t>
            </a:r>
            <a:r>
              <a:rPr lang="en-US" sz="2900" dirty="0">
                <a:ea typeface="Calibri"/>
                <a:cs typeface="Arial" panose="020B0604020202020204" pitchFamily="34" charset="0"/>
                <a:sym typeface="Calibri"/>
              </a:rPr>
              <a:t>,</a:t>
            </a:r>
            <a:r>
              <a:rPr lang="en-US" sz="2900" i="1" dirty="0">
                <a:ea typeface="Calibri"/>
                <a:cs typeface="Arial" panose="020B0604020202020204" pitchFamily="34" charset="0"/>
                <a:sym typeface="Calibri"/>
              </a:rPr>
              <a:t>44</a:t>
            </a:r>
            <a:r>
              <a:rPr lang="en-US" sz="2900" dirty="0">
                <a:ea typeface="Calibri"/>
                <a:cs typeface="Arial" panose="020B0604020202020204" pitchFamily="34" charset="0"/>
                <a:sym typeface="Calibri"/>
              </a:rPr>
              <a:t>(4). </a:t>
            </a:r>
            <a:r>
              <a:rPr lang="en-US" sz="2900" dirty="0">
                <a:ea typeface="Calibri"/>
                <a:cs typeface="Arial" panose="020B0604020202020204" pitchFamily="34" charset="0"/>
                <a:sym typeface="Calibri"/>
                <a:hlinkClick r:id="rId9"/>
              </a:rPr>
              <a:t>https://doi.org/10.1080/08841233.2024.2374248</a:t>
            </a:r>
            <a:endParaRPr lang="en-US" sz="2900" dirty="0">
              <a:ea typeface="Calibri"/>
              <a:cs typeface="Arial" panose="020B0604020202020204" pitchFamily="34" charset="0"/>
              <a:sym typeface="Calibri"/>
            </a:endParaRPr>
          </a:p>
          <a:p>
            <a:pPr>
              <a:lnSpc>
                <a:spcPct val="120000"/>
              </a:lnSpc>
              <a:spcBef>
                <a:spcPts val="0"/>
              </a:spcBef>
              <a:buClr>
                <a:srgbClr val="F93822"/>
              </a:buClr>
              <a:buSzPts val="1440"/>
              <a:defRPr/>
            </a:pPr>
            <a:r>
              <a:rPr lang="en-US" sz="2900" dirty="0">
                <a:ea typeface="Calibri"/>
                <a:cs typeface="Arial" panose="020B0604020202020204" pitchFamily="34" charset="0"/>
                <a:sym typeface="Calibri"/>
              </a:rPr>
              <a:t>Nash, E., &amp; Ephross, P. (2022). State policy trends 2022: In a devastating year, US Supreme Court’s decision to overturn Roe leads to bans, confusion and chaos. Guttmacher Institute. </a:t>
            </a:r>
            <a:r>
              <a:rPr lang="en-US" sz="2900" u="sng" dirty="0">
                <a:ea typeface="Calibri"/>
                <a:cs typeface="Arial" panose="020B0604020202020204" pitchFamily="34" charset="0"/>
                <a:sym typeface="Calibri"/>
                <a:hlinkClick r:id="rId10">
                  <a:extLst>
                    <a:ext uri="{A12FA001-AC4F-418D-AE19-62706E023703}">
                      <ahyp:hlinkClr xmlns:ahyp="http://schemas.microsoft.com/office/drawing/2018/hyperlinkcolor" val="tx"/>
                    </a:ext>
                  </a:extLst>
                </a:hlinkClick>
              </a:rPr>
              <a:t>https://www.guttmacher.org/2022/12/state-policy-trends-2022-devastating-year-us-supreme-courts-decision-overturn-roe-leads</a:t>
            </a:r>
            <a:endParaRPr lang="en-US" sz="2900" dirty="0">
              <a:ea typeface="Calibri"/>
              <a:cs typeface="Arial" panose="020B0604020202020204" pitchFamily="34" charset="0"/>
              <a:sym typeface="Calibri"/>
            </a:endParaRPr>
          </a:p>
          <a:p>
            <a:pPr>
              <a:lnSpc>
                <a:spcPct val="120000"/>
              </a:lnSpc>
              <a:spcBef>
                <a:spcPts val="0"/>
              </a:spcBef>
              <a:buClr>
                <a:srgbClr val="F93822"/>
              </a:buClr>
              <a:buSzPts val="1440"/>
              <a:defRPr/>
            </a:pPr>
            <a:r>
              <a:rPr lang="en-US" sz="2900" dirty="0">
                <a:ea typeface="Calibri"/>
                <a:cs typeface="Arial" panose="020B0604020202020204" pitchFamily="34" charset="0"/>
                <a:sym typeface="Calibri"/>
              </a:rPr>
              <a:t>NARAL Pro-Choice America. (2022). Reproductive freedom conversation guide. </a:t>
            </a:r>
            <a:r>
              <a:rPr lang="en-US" sz="2900" u="sng" dirty="0">
                <a:ea typeface="Calibri"/>
                <a:cs typeface="Arial" panose="020B0604020202020204" pitchFamily="34" charset="0"/>
                <a:sym typeface="Calibri"/>
                <a:hlinkClick r:id="rId11">
                  <a:extLst>
                    <a:ext uri="{A12FA001-AC4F-418D-AE19-62706E023703}">
                      <ahyp:hlinkClr xmlns:ahyp="http://schemas.microsoft.com/office/drawing/2018/hyperlinkcolor" val="tx"/>
                    </a:ext>
                  </a:extLst>
                </a:hlinkClick>
              </a:rPr>
              <a:t>https://www.prochoiceamerica.org/report/reproductive-freedom-conversation-guide-v3</a:t>
            </a:r>
            <a:r>
              <a:rPr lang="en-US" sz="2900" dirty="0">
                <a:ea typeface="Calibri"/>
                <a:cs typeface="Arial" panose="020B0604020202020204" pitchFamily="34" charset="0"/>
                <a:sym typeface="Calibri"/>
              </a:rPr>
              <a:t> </a:t>
            </a:r>
          </a:p>
          <a:p>
            <a:pPr>
              <a:lnSpc>
                <a:spcPct val="120000"/>
              </a:lnSpc>
              <a:spcBef>
                <a:spcPts val="0"/>
              </a:spcBef>
              <a:buSzPts val="1440"/>
            </a:pPr>
            <a:r>
              <a:rPr lang="en-US" sz="2900" dirty="0">
                <a:ea typeface="Calibri"/>
                <a:sym typeface="Calibri"/>
              </a:rPr>
              <a:t>National Association of Social Workers. (2021). Code of ethics. </a:t>
            </a:r>
            <a:r>
              <a:rPr lang="en-US" sz="2900" u="sng" dirty="0">
                <a:ea typeface="Calibri"/>
                <a:sym typeface="Calibri"/>
                <a:hlinkClick r:id="rId12">
                  <a:extLst>
                    <a:ext uri="{A12FA001-AC4F-418D-AE19-62706E023703}">
                      <ahyp:hlinkClr xmlns:ahyp="http://schemas.microsoft.com/office/drawing/2018/hyperlinkcolor" val="tx"/>
                    </a:ext>
                  </a:extLst>
                </a:hlinkClick>
              </a:rPr>
              <a:t>https://www.socialworkers.org/About/Ethics/Code-of-Ethics/Code-of-Ethics-English</a:t>
            </a:r>
            <a:r>
              <a:rPr lang="en-US" sz="2900" dirty="0">
                <a:effectLst/>
                <a:ea typeface="Calibri" panose="020F0502020204030204" pitchFamily="34" charset="0"/>
                <a:cs typeface="Arial" panose="020B0604020202020204" pitchFamily="34" charset="0"/>
              </a:rPr>
              <a:t> </a:t>
            </a:r>
          </a:p>
          <a:p>
            <a:pPr>
              <a:lnSpc>
                <a:spcPct val="120000"/>
              </a:lnSpc>
              <a:spcBef>
                <a:spcPts val="0"/>
              </a:spcBef>
              <a:buSzPts val="1440"/>
            </a:pPr>
            <a:r>
              <a:rPr lang="en-US" sz="2900" dirty="0">
                <a:effectLst/>
                <a:ea typeface="Calibri" panose="020F0502020204030204" pitchFamily="34" charset="0"/>
                <a:cs typeface="Arial" panose="020B0604020202020204" pitchFamily="34" charset="0"/>
              </a:rPr>
              <a:t>National Association of Social Workers. (n.d.). Reproductive rights are human rights. </a:t>
            </a:r>
            <a:r>
              <a:rPr lang="en-US" sz="2900" u="sng" dirty="0">
                <a:effectLst/>
                <a:ea typeface="Calibri" panose="020F050202020403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https://www.socialworkers.org/Advocacy/Policy-Issues/Reproductive-Rights-Are-Human-Rights</a:t>
            </a:r>
            <a:r>
              <a:rPr lang="en-US" sz="2900" dirty="0">
                <a:effectLst/>
                <a:ea typeface="Calibri" panose="020F0502020204030204" pitchFamily="34" charset="0"/>
                <a:cs typeface="Arial" panose="020B0604020202020204" pitchFamily="34" charset="0"/>
              </a:rPr>
              <a:t> </a:t>
            </a:r>
          </a:p>
          <a:p>
            <a:pPr eaLnBrk="1" hangingPunct="1">
              <a:lnSpc>
                <a:spcPct val="90000"/>
              </a:lnSpc>
              <a:spcBef>
                <a:spcPts val="0"/>
              </a:spcBef>
              <a:spcAft>
                <a:spcPts val="0"/>
              </a:spcAft>
              <a:buClr>
                <a:srgbClr val="F93822"/>
              </a:buClr>
              <a:buSzPts val="1440"/>
              <a:defRPr/>
            </a:pPr>
            <a:endParaRPr lang="en-US" sz="2400" dirty="0">
              <a:solidFill>
                <a:srgbClr val="303335">
                  <a:lumMod val="50000"/>
                </a:srgbClr>
              </a:solidFill>
              <a:latin typeface="Arial" panose="020B0604020202020204" pitchFamily="34" charset="0"/>
              <a:ea typeface="Open Sans" panose="020B0606030504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95D8CE76-980C-99A1-B58B-6DF79E022804}"/>
              </a:ext>
            </a:extLst>
          </p:cNvPr>
          <p:cNvSpPr>
            <a:spLocks noGrp="1"/>
          </p:cNvSpPr>
          <p:nvPr>
            <p:ph type="dt" sz="half" idx="10"/>
          </p:nvPr>
        </p:nvSpPr>
        <p:spPr>
          <a:xfrm>
            <a:off x="8714625" y="6425935"/>
            <a:ext cx="2743200" cy="365125"/>
          </a:xfrm>
        </p:spPr>
        <p:txBody>
          <a:bodyPr>
            <a:normAutofit/>
          </a:bodyPr>
          <a:lstStyle/>
          <a:p>
            <a:pPr algn="r">
              <a:spcAft>
                <a:spcPts val="600"/>
              </a:spcAft>
            </a:pPr>
            <a:fld id="{17343503-202B-6346-8D83-B50FD77A1B3D}"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82" name="Google Shape;482;p31"/>
          <p:cNvSpPr txBox="1">
            <a:spLocks noGrp="1"/>
          </p:cNvSpPr>
          <p:nvPr>
            <p:ph type="sldNum" sz="quarter" idx="12"/>
          </p:nvPr>
        </p:nvSpPr>
        <p:spPr>
          <a:xfrm>
            <a:off x="11704320" y="6455431"/>
            <a:ext cx="445913"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33</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43883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93"/>
        <p:cNvGrpSpPr/>
        <p:nvPr/>
      </p:nvGrpSpPr>
      <p:grpSpPr>
        <a:xfrm>
          <a:off x="0" y="0"/>
          <a:ext cx="0" cy="0"/>
          <a:chOff x="0" y="0"/>
          <a:chExt cx="0" cy="0"/>
        </a:xfrm>
      </p:grpSpPr>
      <p:sp useBgFill="1">
        <p:nvSpPr>
          <p:cNvPr id="500" name="Rectangle 4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Rectangle 5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4" name="Rectangle 5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Rectangle 5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8364737A-B69C-E69B-E490-DCA3C6BE73E6}"/>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en-US" sz="1100" dirty="0">
                <a:solidFill>
                  <a:srgbClr val="FFFFFF"/>
                </a:solidFill>
              </a:rPr>
              <a:t>BPD - Allan Barsky</a:t>
            </a:r>
          </a:p>
        </p:txBody>
      </p:sp>
      <p:sp>
        <p:nvSpPr>
          <p:cNvPr id="494" name="Google Shape;494;p33"/>
          <p:cNvSpPr txBox="1">
            <a:spLocks noGrp="1"/>
          </p:cNvSpPr>
          <p:nvPr>
            <p:ph idx="1"/>
          </p:nvPr>
        </p:nvSpPr>
        <p:spPr>
          <a:xfrm>
            <a:off x="334297" y="1700980"/>
            <a:ext cx="11474245" cy="4857135"/>
          </a:xfrm>
          <a:prstGeom prst="rect">
            <a:avLst/>
          </a:prstGeom>
        </p:spPr>
        <p:txBody>
          <a:bodyPr spcFirstLastPara="1" vert="horz" lIns="91425" tIns="45700" rIns="91425" bIns="45700" rtlCol="0" anchor="ctr" anchorCtr="0">
            <a:noAutofit/>
          </a:bodyPr>
          <a:lstStyle/>
          <a:p>
            <a:pPr>
              <a:spcBef>
                <a:spcPts val="0"/>
              </a:spcBef>
              <a:spcAft>
                <a:spcPts val="600"/>
              </a:spcAft>
              <a:buSzPts val="1440"/>
            </a:pPr>
            <a:r>
              <a:rPr lang="en-US" sz="1400" dirty="0">
                <a:effectLst/>
                <a:ea typeface="Calibri" panose="020F0502020204030204" pitchFamily="34" charset="0"/>
                <a:cs typeface="Arial" panose="020B0604020202020204" pitchFamily="34" charset="0"/>
              </a:rPr>
              <a:t>National Network of Abortion Funds. (n.d.). Support your local abortion fund. </a:t>
            </a:r>
            <a:r>
              <a:rPr lang="en-US" sz="1400" u="sng" dirty="0">
                <a:solidFill>
                  <a:srgbClr val="0563C1"/>
                </a:solidFill>
                <a:effectLst/>
                <a:ea typeface="Calibri" panose="020F0502020204030204" pitchFamily="34" charset="0"/>
                <a:cs typeface="Arial" panose="020B0604020202020204" pitchFamily="34" charset="0"/>
                <a:hlinkClick r:id="rId3"/>
              </a:rPr>
              <a:t>https://abortionfunds.org/funds</a:t>
            </a:r>
            <a:r>
              <a:rPr lang="en-US" sz="1400" dirty="0">
                <a:effectLst/>
                <a:ea typeface="Calibri" panose="020F0502020204030204" pitchFamily="34" charset="0"/>
                <a:cs typeface="Arial" panose="020B0604020202020204" pitchFamily="34" charset="0"/>
              </a:rPr>
              <a:t> </a:t>
            </a:r>
            <a:endParaRPr lang="en-US" sz="1400" dirty="0">
              <a:ea typeface="Calibri"/>
              <a:sym typeface="Calibri"/>
            </a:endParaRPr>
          </a:p>
          <a:p>
            <a:pPr>
              <a:spcBef>
                <a:spcPts val="0"/>
              </a:spcBef>
              <a:spcAft>
                <a:spcPts val="600"/>
              </a:spcAft>
              <a:buSzPts val="1440"/>
            </a:pPr>
            <a:r>
              <a:rPr lang="en-US" sz="1400" dirty="0">
                <a:ea typeface="Calibri"/>
                <a:sym typeface="Calibri"/>
              </a:rPr>
              <a:t>Pew Research Center. (2022). Social and moral considerations on abortion. </a:t>
            </a:r>
            <a:r>
              <a:rPr lang="en-US" sz="1400" u="sng" dirty="0">
                <a:ea typeface="Calibri"/>
                <a:sym typeface="Calibri"/>
                <a:hlinkClick r:id="rId4">
                  <a:extLst>
                    <a:ext uri="{A12FA001-AC4F-418D-AE19-62706E023703}">
                      <ahyp:hlinkClr xmlns:ahyp="http://schemas.microsoft.com/office/drawing/2018/hyperlinkcolor" val="tx"/>
                    </a:ext>
                  </a:extLst>
                </a:hlinkClick>
              </a:rPr>
              <a:t>https://www.pewresearch.org/religion/2022/05/06/social-and-moral-considerations-on-abortion</a:t>
            </a:r>
            <a:r>
              <a:rPr lang="en-US" sz="1400" dirty="0">
                <a:ea typeface="Calibri"/>
                <a:sym typeface="Calibri"/>
              </a:rPr>
              <a:t> </a:t>
            </a:r>
          </a:p>
          <a:p>
            <a:pPr>
              <a:spcBef>
                <a:spcPts val="0"/>
              </a:spcBef>
              <a:spcAft>
                <a:spcPts val="600"/>
              </a:spcAft>
              <a:buSzPts val="1440"/>
            </a:pPr>
            <a:r>
              <a:rPr lang="en-US" sz="1400" dirty="0">
                <a:effectLst/>
                <a:ea typeface="Calibri" panose="020F0502020204030204" pitchFamily="34" charset="0"/>
                <a:cs typeface="Arial" panose="020B0604020202020204" pitchFamily="34" charset="0"/>
              </a:rPr>
              <a:t>Planned Parenthood. (n.d.). Need an abortion: We’re here to help. </a:t>
            </a:r>
            <a:r>
              <a:rPr lang="en-US" sz="1400" u="sng" dirty="0">
                <a:solidFill>
                  <a:srgbClr val="0563C1"/>
                </a:solidFill>
                <a:effectLst/>
                <a:ea typeface="Calibri" panose="020F0502020204030204" pitchFamily="34" charset="0"/>
                <a:cs typeface="Arial" panose="020B0604020202020204" pitchFamily="34" charset="0"/>
                <a:hlinkClick r:id="rId5"/>
              </a:rPr>
              <a:t>https://www.plannedparenthood.org</a:t>
            </a:r>
            <a:r>
              <a:rPr lang="en-US" sz="1400" dirty="0">
                <a:effectLst/>
                <a:ea typeface="Calibri" panose="020F0502020204030204" pitchFamily="34" charset="0"/>
                <a:cs typeface="Arial" panose="020B0604020202020204" pitchFamily="34" charset="0"/>
              </a:rPr>
              <a:t> </a:t>
            </a:r>
            <a:endParaRPr lang="en-US" sz="1400" dirty="0"/>
          </a:p>
          <a:p>
            <a:pPr>
              <a:spcBef>
                <a:spcPts val="0"/>
              </a:spcBef>
              <a:spcAft>
                <a:spcPts val="600"/>
              </a:spcAft>
              <a:buSzPts val="1440"/>
            </a:pPr>
            <a:r>
              <a:rPr lang="en-US" sz="1400" dirty="0">
                <a:ea typeface="Calibri"/>
                <a:sym typeface="Calibri"/>
              </a:rPr>
              <a:t>Reamer, F. G. (2018). </a:t>
            </a:r>
            <a:r>
              <a:rPr lang="en-US" sz="1400" i="1" dirty="0">
                <a:ea typeface="Calibri"/>
                <a:sym typeface="Calibri"/>
              </a:rPr>
              <a:t>Social work values and ethics </a:t>
            </a:r>
            <a:r>
              <a:rPr lang="en-US" sz="1400" dirty="0">
                <a:ea typeface="Calibri"/>
                <a:sym typeface="Calibri"/>
              </a:rPr>
              <a:t>(5</a:t>
            </a:r>
            <a:r>
              <a:rPr lang="en-US" sz="1400" baseline="30000" dirty="0">
                <a:ea typeface="Calibri"/>
                <a:sym typeface="Calibri"/>
              </a:rPr>
              <a:t>th</a:t>
            </a:r>
            <a:r>
              <a:rPr lang="en-US" sz="1400" dirty="0">
                <a:ea typeface="Calibri"/>
                <a:sym typeface="Calibri"/>
              </a:rPr>
              <a:t> ed.). Columbia University Press.</a:t>
            </a:r>
          </a:p>
          <a:p>
            <a:pPr>
              <a:spcBef>
                <a:spcPts val="0"/>
              </a:spcBef>
              <a:spcAft>
                <a:spcPts val="600"/>
              </a:spcAft>
              <a:buSzPts val="1440"/>
            </a:pPr>
            <a:r>
              <a:rPr lang="en-US" sz="1400" dirty="0">
                <a:ea typeface="Calibri"/>
                <a:sym typeface="Calibri"/>
              </a:rPr>
              <a:t>Reamer, F. G. (2023a). Ethical practice in a Post-Roe world: A guide for social workers, </a:t>
            </a:r>
            <a:r>
              <a:rPr lang="en-US" sz="1400" i="1" dirty="0">
                <a:ea typeface="Calibri"/>
                <a:sym typeface="Calibri"/>
              </a:rPr>
              <a:t>Social Work</a:t>
            </a:r>
            <a:r>
              <a:rPr lang="en-US" sz="1400" dirty="0">
                <a:ea typeface="Calibri"/>
                <a:sym typeface="Calibri"/>
              </a:rPr>
              <a:t>, swad004. </a:t>
            </a:r>
            <a:r>
              <a:rPr lang="en-US" sz="1400" u="sng" dirty="0">
                <a:ea typeface="Calibri"/>
                <a:sym typeface="Calibri"/>
                <a:hlinkClick r:id="rId6">
                  <a:extLst>
                    <a:ext uri="{A12FA001-AC4F-418D-AE19-62706E023703}">
                      <ahyp:hlinkClr xmlns:ahyp="http://schemas.microsoft.com/office/drawing/2018/hyperlinkcolor" val="tx"/>
                    </a:ext>
                  </a:extLst>
                </a:hlinkClick>
              </a:rPr>
              <a:t>https://doi.org/10.1093/sw/swad004</a:t>
            </a:r>
            <a:endParaRPr lang="en-US" sz="1400" dirty="0">
              <a:ea typeface="Calibri"/>
              <a:sym typeface="Calibri"/>
            </a:endParaRPr>
          </a:p>
          <a:p>
            <a:pPr>
              <a:spcBef>
                <a:spcPts val="0"/>
              </a:spcBef>
              <a:spcAft>
                <a:spcPts val="600"/>
              </a:spcAft>
              <a:buSzPts val="1440"/>
            </a:pPr>
            <a:r>
              <a:rPr lang="en-US" sz="1400" dirty="0">
                <a:ea typeface="Calibri"/>
                <a:sym typeface="Calibri"/>
              </a:rPr>
              <a:t>Reamer, F. G. (2023b). </a:t>
            </a:r>
            <a:r>
              <a:rPr lang="en-US" sz="1400" i="1" dirty="0">
                <a:ea typeface="Calibri"/>
                <a:sym typeface="Calibri"/>
              </a:rPr>
              <a:t>Risk management in the behavioral health professions: A practical guide to preventing malpractice and licensing-board complaints.</a:t>
            </a:r>
            <a:r>
              <a:rPr lang="en-US" sz="1400" dirty="0">
                <a:ea typeface="Calibri"/>
                <a:sym typeface="Calibri"/>
              </a:rPr>
              <a:t> Columbia University Press.</a:t>
            </a:r>
            <a:endParaRPr lang="en-US" sz="1400" dirty="0"/>
          </a:p>
          <a:p>
            <a:pPr>
              <a:spcBef>
                <a:spcPts val="0"/>
              </a:spcBef>
              <a:spcAft>
                <a:spcPts val="600"/>
              </a:spcAft>
              <a:buSzPts val="1440"/>
            </a:pPr>
            <a:r>
              <a:rPr lang="en-US" sz="1400" dirty="0">
                <a:ea typeface="Calibri"/>
                <a:sym typeface="Calibri"/>
              </a:rPr>
              <a:t>Reingold, R., Gostin L., &amp; Goodwin, M. (2022). Legal risks and ethical dilemmas for clinicians in the aftermath of Dobbs. </a:t>
            </a:r>
            <a:r>
              <a:rPr lang="en-US" sz="1400" i="1" dirty="0">
                <a:ea typeface="Calibri"/>
                <a:sym typeface="Calibri"/>
              </a:rPr>
              <a:t>JAMA, 328</a:t>
            </a:r>
            <a:r>
              <a:rPr lang="en-US" sz="1400" dirty="0">
                <a:ea typeface="Calibri"/>
                <a:sym typeface="Calibri"/>
              </a:rPr>
              <a:t>(17),1695–1696. </a:t>
            </a:r>
            <a:r>
              <a:rPr lang="en-US" sz="1400" u="sng" dirty="0">
                <a:ea typeface="Calibri"/>
                <a:sym typeface="Calibri"/>
                <a:hlinkClick r:id="rId7">
                  <a:extLst>
                    <a:ext uri="{A12FA001-AC4F-418D-AE19-62706E023703}">
                      <ahyp:hlinkClr xmlns:ahyp="http://schemas.microsoft.com/office/drawing/2018/hyperlinkcolor" val="tx"/>
                    </a:ext>
                  </a:extLst>
                </a:hlinkClick>
              </a:rPr>
              <a:t>https://doi.org/10.1001/jama.2022.18453</a:t>
            </a:r>
            <a:endParaRPr lang="en-US" sz="1400" dirty="0">
              <a:ea typeface="Calibri"/>
              <a:sym typeface="Calibri"/>
            </a:endParaRPr>
          </a:p>
          <a:p>
            <a:pPr>
              <a:spcBef>
                <a:spcPts val="0"/>
              </a:spcBef>
              <a:spcAft>
                <a:spcPts val="600"/>
              </a:spcAft>
              <a:buSzPts val="1440"/>
            </a:pPr>
            <a:r>
              <a:rPr lang="en-US" sz="1400" dirty="0">
                <a:ea typeface="Calibri"/>
                <a:sym typeface="Calibri"/>
              </a:rPr>
              <a:t>Reproductive Rights. (n.d.). Know your reproductive rights. </a:t>
            </a:r>
            <a:r>
              <a:rPr lang="en-US" sz="1400" u="sng" dirty="0">
                <a:ea typeface="Calibri"/>
                <a:sym typeface="Calibri"/>
                <a:hlinkClick r:id="rId8">
                  <a:extLst>
                    <a:ext uri="{A12FA001-AC4F-418D-AE19-62706E023703}">
                      <ahyp:hlinkClr xmlns:ahyp="http://schemas.microsoft.com/office/drawing/2018/hyperlinkcolor" val="tx"/>
                    </a:ext>
                  </a:extLst>
                </a:hlinkClick>
              </a:rPr>
              <a:t>https://reproductiverights.gov</a:t>
            </a:r>
            <a:endParaRPr lang="en-US" sz="1400" dirty="0">
              <a:ea typeface="Calibri"/>
              <a:sym typeface="Calibri"/>
            </a:endParaRPr>
          </a:p>
          <a:p>
            <a:pPr>
              <a:spcBef>
                <a:spcPts val="0"/>
              </a:spcBef>
              <a:spcAft>
                <a:spcPts val="600"/>
              </a:spcAft>
              <a:buSzPts val="1440"/>
            </a:pPr>
            <a:r>
              <a:rPr lang="en-US" sz="1400" i="1" dirty="0">
                <a:ea typeface="Calibri"/>
                <a:sym typeface="Calibri"/>
              </a:rPr>
              <a:t>Roe v. Wade</a:t>
            </a:r>
            <a:r>
              <a:rPr lang="en-US" sz="1400" dirty="0">
                <a:ea typeface="Calibri"/>
                <a:sym typeface="Calibri"/>
              </a:rPr>
              <a:t>. (1973). 410 US 113 (US Supreme Court). </a:t>
            </a:r>
            <a:r>
              <a:rPr lang="en-US" sz="1400" u="sng" dirty="0">
                <a:ea typeface="Calibri"/>
                <a:sym typeface="Calibri"/>
                <a:hlinkClick r:id="rId9">
                  <a:extLst>
                    <a:ext uri="{A12FA001-AC4F-418D-AE19-62706E023703}">
                      <ahyp:hlinkClr xmlns:ahyp="http://schemas.microsoft.com/office/drawing/2018/hyperlinkcolor" val="tx"/>
                    </a:ext>
                  </a:extLst>
                </a:hlinkClick>
              </a:rPr>
              <a:t>https://www.oyez.org/cases/1971/70-18</a:t>
            </a:r>
            <a:endParaRPr lang="en-US" sz="1400" u="sng" dirty="0">
              <a:ea typeface="Calibri"/>
              <a:sym typeface="Calibri"/>
            </a:endParaRPr>
          </a:p>
          <a:p>
            <a:pPr>
              <a:spcBef>
                <a:spcPts val="0"/>
              </a:spcBef>
              <a:spcAft>
                <a:spcPts val="600"/>
              </a:spcAft>
              <a:buSzPts val="1440"/>
            </a:pPr>
            <a:r>
              <a:rPr lang="en-US" sz="1400" dirty="0">
                <a:effectLst/>
                <a:ea typeface="Calibri" panose="020F0502020204030204" pitchFamily="34" charset="0"/>
                <a:cs typeface="Arial" panose="020B0604020202020204" pitchFamily="34" charset="0"/>
              </a:rPr>
              <a:t>Status of Women in the United States. (n.d.). Reproductive rights. </a:t>
            </a:r>
            <a:r>
              <a:rPr lang="en-US" sz="1400" u="sng" dirty="0">
                <a:solidFill>
                  <a:srgbClr val="0563C1"/>
                </a:solidFill>
                <a:effectLst/>
                <a:ea typeface="Calibri" panose="020F0502020204030204" pitchFamily="34" charset="0"/>
                <a:cs typeface="Arial" panose="020B0604020202020204" pitchFamily="34" charset="0"/>
                <a:hlinkClick r:id="rId10"/>
              </a:rPr>
              <a:t>https://statusofwomendata.org/explore-the-data/reproductive-rights</a:t>
            </a:r>
            <a:r>
              <a:rPr lang="en-US" sz="1400" dirty="0">
                <a:effectLst/>
                <a:ea typeface="Calibri" panose="020F0502020204030204" pitchFamily="34" charset="0"/>
                <a:cs typeface="Arial" panose="020B0604020202020204" pitchFamily="34" charset="0"/>
              </a:rPr>
              <a:t> </a:t>
            </a:r>
          </a:p>
          <a:p>
            <a:pPr>
              <a:spcBef>
                <a:spcPts val="0"/>
              </a:spcBef>
              <a:spcAft>
                <a:spcPts val="600"/>
              </a:spcAft>
              <a:buSzPts val="1440"/>
            </a:pPr>
            <a:r>
              <a:rPr lang="en-US" sz="1400" dirty="0">
                <a:ea typeface="Calibri"/>
                <a:sym typeface="Calibri"/>
              </a:rPr>
              <a:t>Stettner, N. M., Lavelle, E. N., &amp; Cafferty, P. (2023). Who decides? Consent for healthcare decisions of minors in the United States. </a:t>
            </a:r>
            <a:r>
              <a:rPr lang="en-US" sz="1400" i="1" dirty="0">
                <a:ea typeface="Calibri"/>
                <a:sym typeface="Calibri"/>
              </a:rPr>
              <a:t>Current Opinion in Pediatrics, 35</a:t>
            </a:r>
            <a:r>
              <a:rPr lang="en-US" sz="1400" dirty="0">
                <a:ea typeface="Calibri"/>
                <a:sym typeface="Calibri"/>
              </a:rPr>
              <a:t>(2), 275-280. </a:t>
            </a:r>
            <a:r>
              <a:rPr lang="en-US" sz="1400" u="sng" dirty="0">
                <a:ea typeface="Calibri"/>
                <a:sym typeface="Calibri"/>
                <a:hlinkClick r:id="rId11">
                  <a:extLst>
                    <a:ext uri="{A12FA001-AC4F-418D-AE19-62706E023703}">
                      <ahyp:hlinkClr xmlns:ahyp="http://schemas.microsoft.com/office/drawing/2018/hyperlinkcolor" val="tx"/>
                    </a:ext>
                  </a:extLst>
                </a:hlinkClick>
              </a:rPr>
              <a:t>https://doi.org/10.1097/MOP.0000000000001218</a:t>
            </a:r>
            <a:endParaRPr lang="en-US" sz="1400" u="sng" dirty="0">
              <a:ea typeface="Calibri"/>
              <a:sym typeface="Calibri"/>
            </a:endParaRPr>
          </a:p>
          <a:p>
            <a:pPr>
              <a:spcBef>
                <a:spcPts val="0"/>
              </a:spcBef>
              <a:spcAft>
                <a:spcPts val="600"/>
              </a:spcAft>
              <a:buSzPts val="1440"/>
            </a:pPr>
            <a:r>
              <a:rPr lang="en-US" sz="1400" b="0" i="0" dirty="0">
                <a:effectLst/>
              </a:rPr>
              <a:t>Wrigley v. </a:t>
            </a:r>
            <a:r>
              <a:rPr lang="en-US" sz="1400" b="0" i="0" dirty="0" err="1">
                <a:effectLst/>
              </a:rPr>
              <a:t>Romanick</a:t>
            </a:r>
            <a:r>
              <a:rPr lang="en-US" sz="1400" dirty="0"/>
              <a:t> (2024, Sept. 8). </a:t>
            </a:r>
            <a:r>
              <a:rPr lang="en-US" sz="1400" b="0" i="0" dirty="0">
                <a:effectLst/>
              </a:rPr>
              <a:t>Case 08-2022-CV-0108 (ND SC). </a:t>
            </a:r>
            <a:r>
              <a:rPr lang="en-US" sz="1400" b="0" i="0" dirty="0">
                <a:effectLst/>
                <a:hlinkClick r:id="rId12"/>
              </a:rPr>
              <a:t>https://reproductiverights.org/wp-content/uploads/2024/09/ND-RRWC-v-Wrigley-SJ.pdf</a:t>
            </a:r>
            <a:r>
              <a:rPr lang="en-US" sz="1400" b="0" i="0" dirty="0">
                <a:effectLst/>
              </a:rPr>
              <a:t> </a:t>
            </a:r>
          </a:p>
          <a:p>
            <a:pPr>
              <a:spcBef>
                <a:spcPts val="0"/>
              </a:spcBef>
              <a:spcAft>
                <a:spcPts val="600"/>
              </a:spcAft>
              <a:buSzPts val="1440"/>
            </a:pPr>
            <a:r>
              <a:rPr lang="en-US" sz="1400" dirty="0">
                <a:ea typeface="Calibri"/>
                <a:sym typeface="Calibri"/>
              </a:rPr>
              <a:t>Ziegler, M. (2023). </a:t>
            </a:r>
            <a:r>
              <a:rPr lang="en-US" sz="1400" i="1" dirty="0">
                <a:ea typeface="Calibri"/>
                <a:sym typeface="Calibri"/>
              </a:rPr>
              <a:t>Roe: The history of a national obsession</a:t>
            </a:r>
            <a:r>
              <a:rPr lang="en-US" sz="1400" dirty="0">
                <a:ea typeface="Calibri"/>
                <a:sym typeface="Calibri"/>
              </a:rPr>
              <a:t>. Yale University Press.</a:t>
            </a:r>
            <a:endParaRPr lang="en-US" sz="1400" dirty="0"/>
          </a:p>
        </p:txBody>
      </p:sp>
      <p:sp>
        <p:nvSpPr>
          <p:cNvPr id="2" name="Date Placeholder 1">
            <a:extLst>
              <a:ext uri="{FF2B5EF4-FFF2-40B4-BE49-F238E27FC236}">
                <a16:creationId xmlns:a16="http://schemas.microsoft.com/office/drawing/2014/main" id="{F56E15B3-C7AC-9A59-1CA2-BD16B4965843}"/>
              </a:ext>
            </a:extLst>
          </p:cNvPr>
          <p:cNvSpPr>
            <a:spLocks noGrp="1"/>
          </p:cNvSpPr>
          <p:nvPr>
            <p:ph type="dt" sz="half" idx="10"/>
          </p:nvPr>
        </p:nvSpPr>
        <p:spPr>
          <a:xfrm>
            <a:off x="8619429" y="6396902"/>
            <a:ext cx="2743200" cy="365125"/>
          </a:xfrm>
        </p:spPr>
        <p:txBody>
          <a:bodyPr>
            <a:normAutofit/>
          </a:bodyPr>
          <a:lstStyle/>
          <a:p>
            <a:pPr algn="r">
              <a:spcAft>
                <a:spcPts val="600"/>
              </a:spcAft>
            </a:pPr>
            <a:fld id="{4B3EF8C7-D319-284B-8BD8-F924688FA9C8}" type="datetime1">
              <a:rPr lang="en-US" sz="1100">
                <a:solidFill>
                  <a:schemeClr val="tx1">
                    <a:lumMod val="50000"/>
                    <a:lumOff val="50000"/>
                  </a:schemeClr>
                </a:solidFill>
              </a:rPr>
              <a:pPr algn="r">
                <a:spcAft>
                  <a:spcPts val="600"/>
                </a:spcAft>
              </a:pPr>
              <a:t>10/23/24</a:t>
            </a:fld>
            <a:endParaRPr lang="en-US" sz="1100" dirty="0">
              <a:solidFill>
                <a:schemeClr val="tx1">
                  <a:lumMod val="50000"/>
                  <a:lumOff val="50000"/>
                </a:schemeClr>
              </a:solidFill>
            </a:endParaRPr>
          </a:p>
        </p:txBody>
      </p:sp>
      <p:sp>
        <p:nvSpPr>
          <p:cNvPr id="495" name="Google Shape;495;p33"/>
          <p:cNvSpPr txBox="1">
            <a:spLocks noGrp="1"/>
          </p:cNvSpPr>
          <p:nvPr>
            <p:ph type="sldNum" sz="quarter" idx="12"/>
          </p:nvPr>
        </p:nvSpPr>
        <p:spPr>
          <a:xfrm>
            <a:off x="11674824" y="6435767"/>
            <a:ext cx="445913"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sz="1100">
                <a:solidFill>
                  <a:schemeClr val="tx1">
                    <a:lumMod val="50000"/>
                    <a:lumOff val="50000"/>
                  </a:schemeClr>
                </a:solidFill>
              </a:rPr>
              <a:pPr>
                <a:spcBef>
                  <a:spcPts val="0"/>
                </a:spcBef>
                <a:spcAft>
                  <a:spcPts val="600"/>
                </a:spcAft>
              </a:pPr>
              <a:t>34</a:t>
            </a:fld>
            <a:endParaRPr lang="en-US" sz="1100" dirty="0">
              <a:solidFill>
                <a:schemeClr val="tx1">
                  <a:lumMod val="50000"/>
                  <a:lumOff val="50000"/>
                </a:schemeClr>
              </a:solidFill>
            </a:endParaRPr>
          </a:p>
        </p:txBody>
      </p:sp>
      <p:sp>
        <p:nvSpPr>
          <p:cNvPr id="4" name="Google Shape;480;p31">
            <a:extLst>
              <a:ext uri="{FF2B5EF4-FFF2-40B4-BE49-F238E27FC236}">
                <a16:creationId xmlns:a16="http://schemas.microsoft.com/office/drawing/2014/main" id="{C42D0F35-7F72-0814-5EE3-FA9E2781E644}"/>
              </a:ext>
            </a:extLst>
          </p:cNvPr>
          <p:cNvSpPr txBox="1">
            <a:spLocks noGrp="1"/>
          </p:cNvSpPr>
          <p:nvPr>
            <p:ph type="title"/>
          </p:nvPr>
        </p:nvSpPr>
        <p:spPr>
          <a:xfrm>
            <a:off x="644012" y="278535"/>
            <a:ext cx="9895951" cy="1033669"/>
          </a:xfrm>
          <a:prstGeom prst="rect">
            <a:avLst/>
          </a:prstGeom>
        </p:spPr>
        <p:txBody>
          <a:bodyPr spcFirstLastPara="1" vert="horz" lIns="91425" tIns="45700" rIns="91425" bIns="45700" rtlCol="0" anchorCtr="0">
            <a:normAutofit/>
          </a:bodyPr>
          <a:lstStyle/>
          <a:p>
            <a:pPr>
              <a:spcBef>
                <a:spcPts val="0"/>
              </a:spcBef>
            </a:pPr>
            <a:r>
              <a:rPr lang="en-US" sz="4000" dirty="0">
                <a:solidFill>
                  <a:srgbClr val="FFFFFF"/>
                </a:solidFill>
              </a:rPr>
              <a:t>References - continued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10515600" cy="863907"/>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dirty="0">
                <a:solidFill>
                  <a:srgbClr val="002060"/>
                </a:solidFill>
              </a:rPr>
              <a:t>Introduction</a:t>
            </a:r>
            <a:endParaRPr dirty="0"/>
          </a:p>
        </p:txBody>
      </p:sp>
      <p:sp>
        <p:nvSpPr>
          <p:cNvPr id="141" name="Google Shape;141;p6"/>
          <p:cNvSpPr txBox="1">
            <a:spLocks noGrp="1"/>
          </p:cNvSpPr>
          <p:nvPr>
            <p:ph type="sldNum" sz="quarter" idx="12"/>
          </p:nvPr>
        </p:nvSpPr>
        <p:spPr>
          <a:xfrm>
            <a:off x="9151375" y="6355379"/>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4</a:t>
            </a:fld>
            <a:endParaRPr dirty="0"/>
          </a:p>
        </p:txBody>
      </p:sp>
      <p:sp>
        <p:nvSpPr>
          <p:cNvPr id="142" name="Google Shape;142;p6"/>
          <p:cNvSpPr/>
          <p:nvPr/>
        </p:nvSpPr>
        <p:spPr>
          <a:xfrm>
            <a:off x="6306067" y="2154803"/>
            <a:ext cx="3773040" cy="427780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a:spcBef>
                <a:spcPts val="0"/>
              </a:spcBef>
              <a:spcAft>
                <a:spcPts val="0"/>
              </a:spcAft>
            </a:pPr>
            <a:endParaRPr dirty="0">
              <a:latin typeface="Arial" panose="020B0604020202020204" pitchFamily="34" charset="0"/>
            </a:endParaRPr>
          </a:p>
        </p:txBody>
      </p:sp>
      <p:grpSp>
        <p:nvGrpSpPr>
          <p:cNvPr id="143" name="Google Shape;143;p6"/>
          <p:cNvGrpSpPr/>
          <p:nvPr/>
        </p:nvGrpSpPr>
        <p:grpSpPr>
          <a:xfrm>
            <a:off x="2839554" y="1633699"/>
            <a:ext cx="6933025" cy="3795909"/>
            <a:chOff x="1672" y="240946"/>
            <a:chExt cx="6933025" cy="3795909"/>
          </a:xfrm>
        </p:grpSpPr>
        <p:sp>
          <p:nvSpPr>
            <p:cNvPr id="144" name="Google Shape;144;p6"/>
            <p:cNvSpPr/>
            <p:nvPr/>
          </p:nvSpPr>
          <p:spPr>
            <a:xfrm>
              <a:off x="3468185" y="1809503"/>
              <a:ext cx="1897954" cy="658794"/>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145" name="Google Shape;145;p6"/>
            <p:cNvSpPr/>
            <p:nvPr/>
          </p:nvSpPr>
          <p:spPr>
            <a:xfrm>
              <a:off x="1570230" y="1809503"/>
              <a:ext cx="1897954" cy="658794"/>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B60100"/>
              </a:solidFill>
              <a:prstDash val="solid"/>
              <a:miter lim="800000"/>
              <a:headEnd type="none" w="sm" len="sm"/>
              <a:tailEnd type="none" w="sm" len="sm"/>
            </a:ln>
          </p:spPr>
          <p:txBody>
            <a:bodyPr/>
            <a:lstStyle/>
            <a:p>
              <a:endParaRPr lang="en-US" dirty="0"/>
            </a:p>
          </p:txBody>
        </p:sp>
        <p:sp>
          <p:nvSpPr>
            <p:cNvPr id="146" name="Google Shape;146;p6"/>
            <p:cNvSpPr/>
            <p:nvPr/>
          </p:nvSpPr>
          <p:spPr>
            <a:xfrm>
              <a:off x="1899627" y="240946"/>
              <a:ext cx="3137115" cy="1568557"/>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47" name="Google Shape;147;p6"/>
            <p:cNvSpPr txBox="1"/>
            <p:nvPr/>
          </p:nvSpPr>
          <p:spPr>
            <a:xfrm>
              <a:off x="1899627" y="240946"/>
              <a:ext cx="3137115" cy="1568557"/>
            </a:xfrm>
            <a:prstGeom prst="rect">
              <a:avLst/>
            </a:prstGeom>
            <a:noFill/>
            <a:ln>
              <a:noFill/>
            </a:ln>
          </p:spPr>
          <p:txBody>
            <a:bodyPr spcFirstLastPara="1" wrap="square" lIns="22850" tIns="22850" rIns="22850" bIns="22850" anchor="ctr" anchorCtr="0">
              <a:noAutofit/>
            </a:bodyPr>
            <a:lstStyle/>
            <a:p>
              <a:pPr algn="ctr">
                <a:lnSpc>
                  <a:spcPct val="90000"/>
                </a:lnSpc>
                <a:spcBef>
                  <a:spcPts val="0"/>
                </a:spcBef>
                <a:spcAft>
                  <a:spcPts val="0"/>
                </a:spcAft>
                <a:buClr>
                  <a:schemeClr val="lt1"/>
                </a:buClr>
                <a:buSzPts val="3600"/>
              </a:pPr>
              <a:r>
                <a:rPr lang="en-US" sz="3200" dirty="0">
                  <a:solidFill>
                    <a:schemeClr val="lt1"/>
                  </a:solidFill>
                  <a:latin typeface="Arial" panose="020B0604020202020204" pitchFamily="34" charset="0"/>
                  <a:ea typeface="Calibri"/>
                  <a:cs typeface="Arial" panose="020B0604020202020204" pitchFamily="34" charset="0"/>
                  <a:sym typeface="Calibri"/>
                </a:rPr>
                <a:t>This session is NOT about a SW’s:</a:t>
              </a:r>
              <a:endParaRPr sz="3200" dirty="0">
                <a:solidFill>
                  <a:schemeClr val="lt1"/>
                </a:solidFill>
                <a:latin typeface="Arial" panose="020B0604020202020204" pitchFamily="34" charset="0"/>
                <a:ea typeface="Calibri"/>
                <a:cs typeface="Arial" panose="020B0604020202020204" pitchFamily="34" charset="0"/>
                <a:sym typeface="Calibri"/>
              </a:endParaRPr>
            </a:p>
          </p:txBody>
        </p:sp>
        <p:sp>
          <p:nvSpPr>
            <p:cNvPr id="148" name="Google Shape;148;p6"/>
            <p:cNvSpPr/>
            <p:nvPr/>
          </p:nvSpPr>
          <p:spPr>
            <a:xfrm>
              <a:off x="1672" y="2468298"/>
              <a:ext cx="3137115" cy="1568557"/>
            </a:xfrm>
            <a:prstGeom prst="rect">
              <a:avLst/>
            </a:prstGeom>
            <a:solidFill>
              <a:srgbClr val="B601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49" name="Google Shape;149;p6"/>
            <p:cNvSpPr txBox="1"/>
            <p:nvPr/>
          </p:nvSpPr>
          <p:spPr>
            <a:xfrm>
              <a:off x="1672" y="2468298"/>
              <a:ext cx="3137115" cy="1568557"/>
            </a:xfrm>
            <a:prstGeom prst="rect">
              <a:avLst/>
            </a:prstGeom>
            <a:noFill/>
            <a:ln>
              <a:noFill/>
            </a:ln>
          </p:spPr>
          <p:txBody>
            <a:bodyPr spcFirstLastPara="1" wrap="square" lIns="22850" tIns="22850" rIns="22850" bIns="22850" anchor="ctr" anchorCtr="0">
              <a:noAutofit/>
            </a:bodyPr>
            <a:lstStyle/>
            <a:p>
              <a:pPr algn="ctr">
                <a:lnSpc>
                  <a:spcPct val="90000"/>
                </a:lnSpc>
                <a:spcBef>
                  <a:spcPts val="0"/>
                </a:spcBef>
                <a:spcAft>
                  <a:spcPts val="0"/>
                </a:spcAft>
                <a:buClr>
                  <a:schemeClr val="lt1"/>
                </a:buClr>
                <a:buSzPts val="3600"/>
              </a:pPr>
              <a:r>
                <a:rPr lang="en-US" sz="3200" dirty="0">
                  <a:solidFill>
                    <a:schemeClr val="lt1"/>
                  </a:solidFill>
                  <a:latin typeface="Arial" panose="020B0604020202020204" pitchFamily="34" charset="0"/>
                  <a:ea typeface="Calibri"/>
                  <a:cs typeface="Arial" panose="020B0604020202020204" pitchFamily="34" charset="0"/>
                  <a:sym typeface="Calibri"/>
                </a:rPr>
                <a:t>Personal views</a:t>
              </a:r>
              <a:endParaRPr sz="3200" dirty="0">
                <a:solidFill>
                  <a:schemeClr val="lt1"/>
                </a:solidFill>
                <a:latin typeface="Arial" panose="020B0604020202020204" pitchFamily="34" charset="0"/>
                <a:ea typeface="Calibri"/>
                <a:cs typeface="Arial" panose="020B0604020202020204" pitchFamily="34" charset="0"/>
                <a:sym typeface="Calibri"/>
              </a:endParaRPr>
            </a:p>
          </p:txBody>
        </p:sp>
        <p:sp>
          <p:nvSpPr>
            <p:cNvPr id="150" name="Google Shape;150;p6"/>
            <p:cNvSpPr/>
            <p:nvPr/>
          </p:nvSpPr>
          <p:spPr>
            <a:xfrm>
              <a:off x="3797582" y="2468298"/>
              <a:ext cx="3137115" cy="1568557"/>
            </a:xfrm>
            <a:prstGeom prst="rect">
              <a:avLst/>
            </a:prstGeom>
            <a:solidFill>
              <a:srgbClr val="B601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51" name="Google Shape;151;p6"/>
            <p:cNvSpPr txBox="1"/>
            <p:nvPr/>
          </p:nvSpPr>
          <p:spPr>
            <a:xfrm>
              <a:off x="3797582" y="2468298"/>
              <a:ext cx="3137115" cy="1568557"/>
            </a:xfrm>
            <a:prstGeom prst="rect">
              <a:avLst/>
            </a:prstGeom>
            <a:noFill/>
            <a:ln>
              <a:noFill/>
            </a:ln>
          </p:spPr>
          <p:txBody>
            <a:bodyPr spcFirstLastPara="1" wrap="square" lIns="22850" tIns="22850" rIns="22850" bIns="22850" anchor="ctr" anchorCtr="0">
              <a:noAutofit/>
            </a:bodyPr>
            <a:lstStyle/>
            <a:p>
              <a:pPr algn="ctr">
                <a:lnSpc>
                  <a:spcPct val="90000"/>
                </a:lnSpc>
                <a:spcBef>
                  <a:spcPts val="0"/>
                </a:spcBef>
                <a:spcAft>
                  <a:spcPts val="0"/>
                </a:spcAft>
                <a:buClr>
                  <a:schemeClr val="lt1"/>
                </a:buClr>
                <a:buSzPts val="3600"/>
              </a:pPr>
              <a:r>
                <a:rPr lang="en-US" sz="3200" dirty="0">
                  <a:solidFill>
                    <a:schemeClr val="lt1"/>
                  </a:solidFill>
                  <a:latin typeface="Arial" panose="020B0604020202020204" pitchFamily="34" charset="0"/>
                  <a:ea typeface="Calibri"/>
                  <a:cs typeface="Arial" panose="020B0604020202020204" pitchFamily="34" charset="0"/>
                  <a:sym typeface="Calibri"/>
                </a:rPr>
                <a:t>Religious views</a:t>
              </a:r>
              <a:endParaRPr sz="32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2" name="Date Placeholder 1">
            <a:extLst>
              <a:ext uri="{FF2B5EF4-FFF2-40B4-BE49-F238E27FC236}">
                <a16:creationId xmlns:a16="http://schemas.microsoft.com/office/drawing/2014/main" id="{601F5A9C-C209-D7B1-1FD5-CCB695BB3260}"/>
              </a:ext>
            </a:extLst>
          </p:cNvPr>
          <p:cNvSpPr>
            <a:spLocks noGrp="1"/>
          </p:cNvSpPr>
          <p:nvPr>
            <p:ph type="dt" sz="half" idx="10"/>
          </p:nvPr>
        </p:nvSpPr>
        <p:spPr/>
        <p:txBody>
          <a:bodyPr/>
          <a:lstStyle/>
          <a:p>
            <a:fld id="{D0F3DB59-CC61-6349-A1DE-E6B4532FDC55}" type="datetime1">
              <a:rPr lang="en-US" smtClean="0"/>
              <a:t>10/23/24</a:t>
            </a:fld>
            <a:endParaRPr lang="en-US" dirty="0"/>
          </a:p>
        </p:txBody>
      </p:sp>
      <p:sp>
        <p:nvSpPr>
          <p:cNvPr id="3" name="Footer Placeholder 2">
            <a:extLst>
              <a:ext uri="{FF2B5EF4-FFF2-40B4-BE49-F238E27FC236}">
                <a16:creationId xmlns:a16="http://schemas.microsoft.com/office/drawing/2014/main" id="{064A7BA8-DCA6-0D48-47A1-519AD7FC7838}"/>
              </a:ext>
            </a:extLst>
          </p:cNvPr>
          <p:cNvSpPr>
            <a:spLocks noGrp="1"/>
          </p:cNvSpPr>
          <p:nvPr>
            <p:ph type="ftr" sz="quarter" idx="11"/>
          </p:nvPr>
        </p:nvSpPr>
        <p:spPr/>
        <p:txBody>
          <a:bodyPr/>
          <a:lstStyle/>
          <a:p>
            <a:r>
              <a:rPr lang="en-US" dirty="0"/>
              <a:t>BPD - Allan Barsky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7"/>
          <p:cNvGrpSpPr/>
          <p:nvPr/>
        </p:nvGrpSpPr>
        <p:grpSpPr>
          <a:xfrm>
            <a:off x="1328370" y="790408"/>
            <a:ext cx="4856119" cy="5277183"/>
            <a:chOff x="628066" y="1513"/>
            <a:chExt cx="3553690" cy="5277183"/>
          </a:xfrm>
        </p:grpSpPr>
        <p:sp>
          <p:nvSpPr>
            <p:cNvPr id="158" name="Google Shape;158;p7"/>
            <p:cNvSpPr/>
            <p:nvPr/>
          </p:nvSpPr>
          <p:spPr>
            <a:xfrm>
              <a:off x="628066" y="1513"/>
              <a:ext cx="3553690" cy="879530"/>
            </a:xfrm>
            <a:prstGeom prst="roundRect">
              <a:avLst>
                <a:gd name="adj" fmla="val 10000"/>
              </a:avLst>
            </a:prstGeom>
            <a:gradFill>
              <a:gsLst>
                <a:gs pos="0">
                  <a:srgbClr val="FA574D"/>
                </a:gs>
                <a:gs pos="50000">
                  <a:srgbClr val="FF2D15"/>
                </a:gs>
                <a:gs pos="100000">
                  <a:srgbClr val="E31E07"/>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59" name="Google Shape;159;p7"/>
            <p:cNvSpPr txBox="1"/>
            <p:nvPr/>
          </p:nvSpPr>
          <p:spPr>
            <a:xfrm>
              <a:off x="653827" y="27274"/>
              <a:ext cx="3502168" cy="828008"/>
            </a:xfrm>
            <a:prstGeom prst="rect">
              <a:avLst/>
            </a:prstGeom>
            <a:noFill/>
            <a:ln>
              <a:noFill/>
            </a:ln>
          </p:spPr>
          <p:txBody>
            <a:bodyPr spcFirstLastPara="1" wrap="square" lIns="57150" tIns="38100" rIns="57150" bIns="38100" anchor="ctr" anchorCtr="0">
              <a:noAutofit/>
            </a:bodyPr>
            <a:lstStyle/>
            <a:p>
              <a:pPr algn="ctr">
                <a:lnSpc>
                  <a:spcPct val="90000"/>
                </a:lnSpc>
                <a:spcBef>
                  <a:spcPts val="0"/>
                </a:spcBef>
                <a:spcAft>
                  <a:spcPts val="0"/>
                </a:spcAft>
                <a:buClr>
                  <a:schemeClr val="lt1"/>
                </a:buClr>
                <a:buSzPts val="3000"/>
              </a:pPr>
              <a:r>
                <a:rPr lang="en-US" sz="3000" dirty="0">
                  <a:solidFill>
                    <a:schemeClr val="lt1"/>
                  </a:solidFill>
                  <a:latin typeface="Arial" panose="020B0604020202020204" pitchFamily="34" charset="0"/>
                  <a:ea typeface="Calibri"/>
                  <a:cs typeface="Arial" panose="020B0604020202020204" pitchFamily="34" charset="0"/>
                  <a:sym typeface="Calibri"/>
                </a:rPr>
                <a:t>This session is about</a:t>
              </a:r>
              <a:endParaRPr sz="3000" dirty="0">
                <a:solidFill>
                  <a:schemeClr val="lt1"/>
                </a:solidFill>
                <a:latin typeface="Arial" panose="020B0604020202020204" pitchFamily="34" charset="0"/>
                <a:ea typeface="Calibri"/>
                <a:cs typeface="Arial" panose="020B0604020202020204" pitchFamily="34" charset="0"/>
                <a:sym typeface="Calibri"/>
              </a:endParaRPr>
            </a:p>
          </p:txBody>
        </p:sp>
        <p:sp>
          <p:nvSpPr>
            <p:cNvPr id="160" name="Google Shape;160;p7"/>
            <p:cNvSpPr/>
            <p:nvPr/>
          </p:nvSpPr>
          <p:spPr>
            <a:xfrm>
              <a:off x="983435" y="881043"/>
              <a:ext cx="355369" cy="659647"/>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5"/>
              </a:solidFill>
              <a:prstDash val="solid"/>
              <a:miter lim="800000"/>
              <a:headEnd type="none" w="sm" len="sm"/>
              <a:tailEnd type="none" w="sm" len="sm"/>
            </a:ln>
          </p:spPr>
          <p:txBody>
            <a:bodyPr/>
            <a:lstStyle/>
            <a:p>
              <a:endParaRPr lang="en-US" dirty="0"/>
            </a:p>
          </p:txBody>
        </p:sp>
        <p:sp>
          <p:nvSpPr>
            <p:cNvPr id="161" name="Google Shape;161;p7"/>
            <p:cNvSpPr/>
            <p:nvPr/>
          </p:nvSpPr>
          <p:spPr>
            <a:xfrm>
              <a:off x="1338804" y="1100926"/>
              <a:ext cx="2842952" cy="879530"/>
            </a:xfrm>
            <a:prstGeom prst="roundRect">
              <a:avLst>
                <a:gd name="adj" fmla="val 10000"/>
              </a:avLst>
            </a:prstGeom>
            <a:solidFill>
              <a:schemeClr val="lt1">
                <a:alpha val="89803"/>
              </a:schemeClr>
            </a:solidFill>
            <a:ln w="9525" cap="flat" cmpd="sng">
              <a:solidFill>
                <a:srgbClr val="F7372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62" name="Google Shape;162;p7"/>
            <p:cNvSpPr txBox="1"/>
            <p:nvPr/>
          </p:nvSpPr>
          <p:spPr>
            <a:xfrm>
              <a:off x="1364565" y="1126687"/>
              <a:ext cx="2791430" cy="828008"/>
            </a:xfrm>
            <a:prstGeom prst="rect">
              <a:avLst/>
            </a:prstGeom>
            <a:noFill/>
            <a:ln>
              <a:noFill/>
            </a:ln>
          </p:spPr>
          <p:txBody>
            <a:bodyPr spcFirstLastPara="1" wrap="square" lIns="51425" tIns="34275" rIns="51425" bIns="34275" anchor="ctr" anchorCtr="0">
              <a:noAutofit/>
            </a:bodyPr>
            <a:lstStyle/>
            <a:p>
              <a:pPr algn="ctr">
                <a:lnSpc>
                  <a:spcPct val="90000"/>
                </a:lnSpc>
                <a:spcBef>
                  <a:spcPts val="0"/>
                </a:spcBef>
                <a:spcAft>
                  <a:spcPts val="0"/>
                </a:spcAft>
                <a:buClr>
                  <a:schemeClr val="dk1"/>
                </a:buClr>
                <a:buSzPts val="2700"/>
              </a:pPr>
              <a:r>
                <a:rPr lang="en-US" sz="2700" dirty="0">
                  <a:solidFill>
                    <a:schemeClr val="dk1"/>
                  </a:solidFill>
                  <a:latin typeface="Arial" panose="020B0604020202020204" pitchFamily="34" charset="0"/>
                  <a:ea typeface="Calibri"/>
                  <a:cs typeface="Arial" panose="020B0604020202020204" pitchFamily="34" charset="0"/>
                  <a:sym typeface="Calibri"/>
                </a:rPr>
                <a:t>Abortion laws</a:t>
              </a:r>
              <a:endParaRPr sz="2700" dirty="0">
                <a:solidFill>
                  <a:schemeClr val="dk1"/>
                </a:solidFill>
                <a:latin typeface="Arial" panose="020B0604020202020204" pitchFamily="34" charset="0"/>
                <a:ea typeface="Calibri"/>
                <a:cs typeface="Arial" panose="020B0604020202020204" pitchFamily="34" charset="0"/>
                <a:sym typeface="Calibri"/>
              </a:endParaRPr>
            </a:p>
          </p:txBody>
        </p:sp>
        <p:sp>
          <p:nvSpPr>
            <p:cNvPr id="163" name="Google Shape;163;p7"/>
            <p:cNvSpPr/>
            <p:nvPr/>
          </p:nvSpPr>
          <p:spPr>
            <a:xfrm>
              <a:off x="983435" y="881043"/>
              <a:ext cx="355369" cy="1759061"/>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5"/>
              </a:solidFill>
              <a:prstDash val="solid"/>
              <a:miter lim="800000"/>
              <a:headEnd type="none" w="sm" len="sm"/>
              <a:tailEnd type="none" w="sm" len="sm"/>
            </a:ln>
          </p:spPr>
          <p:txBody>
            <a:bodyPr/>
            <a:lstStyle/>
            <a:p>
              <a:endParaRPr lang="en-US" dirty="0"/>
            </a:p>
          </p:txBody>
        </p:sp>
        <p:sp>
          <p:nvSpPr>
            <p:cNvPr id="164" name="Google Shape;164;p7"/>
            <p:cNvSpPr/>
            <p:nvPr/>
          </p:nvSpPr>
          <p:spPr>
            <a:xfrm>
              <a:off x="1338804" y="2200339"/>
              <a:ext cx="2842952" cy="879530"/>
            </a:xfrm>
            <a:prstGeom prst="roundRect">
              <a:avLst>
                <a:gd name="adj" fmla="val 10000"/>
              </a:avLst>
            </a:prstGeom>
            <a:solidFill>
              <a:schemeClr val="lt1">
                <a:alpha val="89803"/>
              </a:schemeClr>
            </a:solidFill>
            <a:ln w="9525" cap="flat" cmpd="sng">
              <a:solidFill>
                <a:srgbClr val="AACF2E"/>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65" name="Google Shape;165;p7"/>
            <p:cNvSpPr txBox="1"/>
            <p:nvPr/>
          </p:nvSpPr>
          <p:spPr>
            <a:xfrm>
              <a:off x="1364565" y="2226100"/>
              <a:ext cx="2791430" cy="828008"/>
            </a:xfrm>
            <a:prstGeom prst="rect">
              <a:avLst/>
            </a:prstGeom>
            <a:noFill/>
            <a:ln>
              <a:noFill/>
            </a:ln>
          </p:spPr>
          <p:txBody>
            <a:bodyPr spcFirstLastPara="1" wrap="square" lIns="51425" tIns="34275" rIns="51425" bIns="34275" anchor="ctr" anchorCtr="0">
              <a:noAutofit/>
            </a:bodyPr>
            <a:lstStyle/>
            <a:p>
              <a:pPr algn="ctr">
                <a:lnSpc>
                  <a:spcPct val="90000"/>
                </a:lnSpc>
                <a:spcBef>
                  <a:spcPts val="0"/>
                </a:spcBef>
                <a:spcAft>
                  <a:spcPts val="0"/>
                </a:spcAft>
                <a:buClr>
                  <a:schemeClr val="dk1"/>
                </a:buClr>
                <a:buSzPts val="2700"/>
              </a:pPr>
              <a:r>
                <a:rPr lang="en-US" sz="2700" dirty="0">
                  <a:solidFill>
                    <a:schemeClr val="dk1"/>
                  </a:solidFill>
                  <a:latin typeface="Arial" panose="020B0604020202020204" pitchFamily="34" charset="0"/>
                  <a:ea typeface="Calibri"/>
                  <a:cs typeface="Arial" panose="020B0604020202020204" pitchFamily="34" charset="0"/>
                  <a:sym typeface="Calibri"/>
                </a:rPr>
                <a:t>SW’s ethical obligations</a:t>
              </a:r>
              <a:endParaRPr sz="2700" dirty="0">
                <a:solidFill>
                  <a:schemeClr val="dk1"/>
                </a:solidFill>
                <a:latin typeface="Arial" panose="020B0604020202020204" pitchFamily="34" charset="0"/>
                <a:ea typeface="Calibri"/>
                <a:cs typeface="Arial" panose="020B0604020202020204" pitchFamily="34" charset="0"/>
                <a:sym typeface="Calibri"/>
              </a:endParaRPr>
            </a:p>
          </p:txBody>
        </p:sp>
        <p:sp>
          <p:nvSpPr>
            <p:cNvPr id="166" name="Google Shape;166;p7"/>
            <p:cNvSpPr/>
            <p:nvPr/>
          </p:nvSpPr>
          <p:spPr>
            <a:xfrm>
              <a:off x="983435" y="881043"/>
              <a:ext cx="355369" cy="2858474"/>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5"/>
              </a:solidFill>
              <a:prstDash val="solid"/>
              <a:miter lim="800000"/>
              <a:headEnd type="none" w="sm" len="sm"/>
              <a:tailEnd type="none" w="sm" len="sm"/>
            </a:ln>
          </p:spPr>
          <p:txBody>
            <a:bodyPr/>
            <a:lstStyle/>
            <a:p>
              <a:endParaRPr lang="en-US" dirty="0"/>
            </a:p>
          </p:txBody>
        </p:sp>
        <p:sp>
          <p:nvSpPr>
            <p:cNvPr id="167" name="Google Shape;167;p7"/>
            <p:cNvSpPr/>
            <p:nvPr/>
          </p:nvSpPr>
          <p:spPr>
            <a:xfrm>
              <a:off x="1338804" y="3299752"/>
              <a:ext cx="2842952" cy="879530"/>
            </a:xfrm>
            <a:prstGeom prst="roundRect">
              <a:avLst>
                <a:gd name="adj" fmla="val 10000"/>
              </a:avLst>
            </a:prstGeom>
            <a:solidFill>
              <a:schemeClr val="lt1">
                <a:alpha val="89803"/>
              </a:schemeClr>
            </a:solidFill>
            <a:ln w="9525" cap="flat" cmpd="sng">
              <a:solidFill>
                <a:srgbClr val="4C9767"/>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68" name="Google Shape;168;p7"/>
            <p:cNvSpPr txBox="1"/>
            <p:nvPr/>
          </p:nvSpPr>
          <p:spPr>
            <a:xfrm>
              <a:off x="1364565" y="3325513"/>
              <a:ext cx="2791430" cy="828008"/>
            </a:xfrm>
            <a:prstGeom prst="rect">
              <a:avLst/>
            </a:prstGeom>
            <a:noFill/>
            <a:ln>
              <a:noFill/>
            </a:ln>
          </p:spPr>
          <p:txBody>
            <a:bodyPr spcFirstLastPara="1" wrap="square" lIns="51425" tIns="34275" rIns="51425" bIns="34275" anchor="ctr" anchorCtr="0">
              <a:noAutofit/>
            </a:bodyPr>
            <a:lstStyle/>
            <a:p>
              <a:pPr algn="ctr">
                <a:lnSpc>
                  <a:spcPct val="90000"/>
                </a:lnSpc>
                <a:spcBef>
                  <a:spcPts val="0"/>
                </a:spcBef>
                <a:spcAft>
                  <a:spcPts val="0"/>
                </a:spcAft>
                <a:buClr>
                  <a:schemeClr val="dk1"/>
                </a:buClr>
                <a:buSzPts val="2700"/>
              </a:pPr>
              <a:r>
                <a:rPr lang="en-US" sz="2700" dirty="0">
                  <a:solidFill>
                    <a:schemeClr val="dk1"/>
                  </a:solidFill>
                  <a:latin typeface="Arial" panose="020B0604020202020204" pitchFamily="34" charset="0"/>
                  <a:ea typeface="Calibri"/>
                  <a:cs typeface="Arial" panose="020B0604020202020204" pitchFamily="34" charset="0"/>
                  <a:sym typeface="Calibri"/>
                </a:rPr>
                <a:t>Options</a:t>
              </a:r>
              <a:endParaRPr sz="2700" dirty="0">
                <a:solidFill>
                  <a:schemeClr val="dk1"/>
                </a:solidFill>
                <a:latin typeface="Arial" panose="020B0604020202020204" pitchFamily="34" charset="0"/>
                <a:ea typeface="Calibri"/>
                <a:cs typeface="Arial" panose="020B0604020202020204" pitchFamily="34" charset="0"/>
                <a:sym typeface="Calibri"/>
              </a:endParaRPr>
            </a:p>
          </p:txBody>
        </p:sp>
        <p:sp>
          <p:nvSpPr>
            <p:cNvPr id="169" name="Google Shape;169;p7"/>
            <p:cNvSpPr/>
            <p:nvPr/>
          </p:nvSpPr>
          <p:spPr>
            <a:xfrm>
              <a:off x="983435" y="881043"/>
              <a:ext cx="355369" cy="3957887"/>
            </a:xfrm>
            <a:custGeom>
              <a:avLst/>
              <a:gdLst/>
              <a:ahLst/>
              <a:cxnLst/>
              <a:rect l="l" t="t" r="r" b="b"/>
              <a:pathLst>
                <a:path w="120000" h="120000" extrusionOk="0">
                  <a:moveTo>
                    <a:pt x="0" y="0"/>
                  </a:moveTo>
                  <a:lnTo>
                    <a:pt x="0" y="120000"/>
                  </a:lnTo>
                  <a:lnTo>
                    <a:pt x="120000" y="120000"/>
                  </a:lnTo>
                </a:path>
              </a:pathLst>
            </a:custGeom>
            <a:noFill/>
            <a:ln w="12700" cap="flat" cmpd="sng">
              <a:solidFill>
                <a:schemeClr val="accent5"/>
              </a:solidFill>
              <a:prstDash val="solid"/>
              <a:miter lim="800000"/>
              <a:headEnd type="none" w="sm" len="sm"/>
              <a:tailEnd type="none" w="sm" len="sm"/>
            </a:ln>
          </p:spPr>
          <p:txBody>
            <a:bodyPr/>
            <a:lstStyle/>
            <a:p>
              <a:endParaRPr lang="en-US" dirty="0"/>
            </a:p>
          </p:txBody>
        </p:sp>
        <p:sp>
          <p:nvSpPr>
            <p:cNvPr id="170" name="Google Shape;170;p7"/>
            <p:cNvSpPr/>
            <p:nvPr/>
          </p:nvSpPr>
          <p:spPr>
            <a:xfrm>
              <a:off x="1338804" y="4399166"/>
              <a:ext cx="2842952" cy="879530"/>
            </a:xfrm>
            <a:prstGeom prst="roundRect">
              <a:avLst>
                <a:gd name="adj" fmla="val 10000"/>
              </a:avLst>
            </a:prstGeom>
            <a:solidFill>
              <a:schemeClr val="lt1">
                <a:alpha val="89803"/>
              </a:schemeClr>
            </a:solidFill>
            <a:ln w="9525" cap="flat" cmpd="sng">
              <a:solidFill>
                <a:srgbClr val="626567"/>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71" name="Google Shape;171;p7"/>
            <p:cNvSpPr txBox="1"/>
            <p:nvPr/>
          </p:nvSpPr>
          <p:spPr>
            <a:xfrm>
              <a:off x="1364565" y="4424927"/>
              <a:ext cx="2791430" cy="828008"/>
            </a:xfrm>
            <a:prstGeom prst="rect">
              <a:avLst/>
            </a:prstGeom>
            <a:noFill/>
            <a:ln>
              <a:noFill/>
            </a:ln>
          </p:spPr>
          <p:txBody>
            <a:bodyPr spcFirstLastPara="1" wrap="square" lIns="51425" tIns="34275" rIns="51425" bIns="34275" anchor="ctr" anchorCtr="0">
              <a:noAutofit/>
            </a:bodyPr>
            <a:lstStyle/>
            <a:p>
              <a:pPr algn="ctr">
                <a:lnSpc>
                  <a:spcPct val="90000"/>
                </a:lnSpc>
                <a:spcBef>
                  <a:spcPts val="0"/>
                </a:spcBef>
                <a:spcAft>
                  <a:spcPts val="0"/>
                </a:spcAft>
                <a:buClr>
                  <a:schemeClr val="dk1"/>
                </a:buClr>
                <a:buSzPts val="2700"/>
              </a:pPr>
              <a:r>
                <a:rPr lang="en-US" sz="2700" dirty="0">
                  <a:solidFill>
                    <a:schemeClr val="dk1"/>
                  </a:solidFill>
                  <a:latin typeface="Arial" panose="020B0604020202020204" pitchFamily="34" charset="0"/>
                  <a:ea typeface="Calibri"/>
                  <a:cs typeface="Arial" panose="020B0604020202020204" pitchFamily="34" charset="0"/>
                  <a:sym typeface="Calibri"/>
                </a:rPr>
                <a:t>Dilemmas</a:t>
              </a:r>
              <a:endParaRPr sz="2700" dirty="0">
                <a:solidFill>
                  <a:schemeClr val="dk1"/>
                </a:solidFill>
                <a:latin typeface="Arial" panose="020B0604020202020204" pitchFamily="34" charset="0"/>
                <a:ea typeface="Calibri"/>
                <a:cs typeface="Arial" panose="020B0604020202020204" pitchFamily="34" charset="0"/>
                <a:sym typeface="Calibri"/>
              </a:endParaRPr>
            </a:p>
          </p:txBody>
        </p:sp>
      </p:grpSp>
      <p:sp>
        <p:nvSpPr>
          <p:cNvPr id="172" name="Google Shape;172;p7"/>
          <p:cNvSpPr txBox="1">
            <a:spLocks noGrp="1"/>
          </p:cNvSpPr>
          <p:nvPr>
            <p:ph type="sldNum" sz="quarter" idx="12"/>
          </p:nvPr>
        </p:nvSpPr>
        <p:spPr>
          <a:xfrm>
            <a:off x="9102213" y="6356349"/>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pPr>
                <a:spcBef>
                  <a:spcPts val="0"/>
                </a:spcBef>
                <a:spcAft>
                  <a:spcPts val="0"/>
                </a:spcAft>
              </a:pPr>
              <a:t>5</a:t>
            </a:fld>
            <a:endParaRPr dirty="0"/>
          </a:p>
        </p:txBody>
      </p:sp>
      <p:grpSp>
        <p:nvGrpSpPr>
          <p:cNvPr id="173" name="Google Shape;173;p7"/>
          <p:cNvGrpSpPr/>
          <p:nvPr/>
        </p:nvGrpSpPr>
        <p:grpSpPr>
          <a:xfrm>
            <a:off x="7309940" y="1152395"/>
            <a:ext cx="4043860" cy="2418240"/>
            <a:chOff x="30956" y="0"/>
            <a:chExt cx="2418240" cy="2418240"/>
          </a:xfrm>
        </p:grpSpPr>
        <p:sp>
          <p:nvSpPr>
            <p:cNvPr id="174" name="Google Shape;174;p7"/>
            <p:cNvSpPr/>
            <p:nvPr/>
          </p:nvSpPr>
          <p:spPr>
            <a:xfrm>
              <a:off x="30956" y="0"/>
              <a:ext cx="2418240" cy="2418240"/>
            </a:xfrm>
            <a:prstGeom prst="ellipse">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175" name="Google Shape;175;p7"/>
            <p:cNvSpPr txBox="1"/>
            <p:nvPr/>
          </p:nvSpPr>
          <p:spPr>
            <a:xfrm>
              <a:off x="385099" y="354143"/>
              <a:ext cx="1709954" cy="1709954"/>
            </a:xfrm>
            <a:prstGeom prst="rect">
              <a:avLst/>
            </a:prstGeom>
            <a:noFill/>
            <a:ln>
              <a:noFill/>
            </a:ln>
          </p:spPr>
          <p:txBody>
            <a:bodyPr spcFirstLastPara="1" wrap="square" lIns="0" tIns="0" rIns="0" bIns="0" anchor="ctr" anchorCtr="0">
              <a:noAutofit/>
            </a:bodyPr>
            <a:lstStyle/>
            <a:p>
              <a:pPr algn="ctr">
                <a:lnSpc>
                  <a:spcPct val="90000"/>
                </a:lnSpc>
                <a:spcBef>
                  <a:spcPts val="0"/>
                </a:spcBef>
                <a:spcAft>
                  <a:spcPts val="0"/>
                </a:spcAft>
                <a:buClr>
                  <a:schemeClr val="lt1"/>
                </a:buClr>
                <a:buSzPts val="2400"/>
              </a:pPr>
              <a:r>
                <a:rPr lang="en-US" sz="2400" dirty="0">
                  <a:solidFill>
                    <a:schemeClr val="lt1"/>
                  </a:solidFill>
                  <a:latin typeface="Arial" panose="020B0604020202020204" pitchFamily="34" charset="0"/>
                  <a:ea typeface="Calibri"/>
                  <a:cs typeface="Arial" panose="020B0604020202020204" pitchFamily="34" charset="0"/>
                  <a:sym typeface="Calibri"/>
                </a:rPr>
                <a:t>In states with restrictions or outright bans on abortion</a:t>
              </a:r>
              <a:endParaRPr dirty="0">
                <a:latin typeface="Arial" panose="020B0604020202020204" pitchFamily="34" charset="0"/>
              </a:endParaRPr>
            </a:p>
          </p:txBody>
        </p:sp>
      </p:grpSp>
      <p:sp>
        <p:nvSpPr>
          <p:cNvPr id="176" name="Google Shape;176;p7"/>
          <p:cNvSpPr txBox="1"/>
          <p:nvPr/>
        </p:nvSpPr>
        <p:spPr>
          <a:xfrm>
            <a:off x="7289534" y="4090738"/>
            <a:ext cx="4064266" cy="1015622"/>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2000" dirty="0">
                <a:solidFill>
                  <a:schemeClr val="dk1"/>
                </a:solidFill>
                <a:latin typeface="Arial" panose="020B0604020202020204" pitchFamily="34" charset="0"/>
                <a:ea typeface="Calibri"/>
                <a:cs typeface="Arial" panose="020B0604020202020204" pitchFamily="34" charset="0"/>
                <a:sym typeface="Calibri"/>
              </a:rPr>
              <a:t>Note: Content of this session does touch on issues that may be emotionally challenging.</a:t>
            </a:r>
            <a:endParaRPr sz="2000" dirty="0">
              <a:latin typeface="Arial" panose="020B0604020202020204" pitchFamily="34" charset="0"/>
            </a:endParaRPr>
          </a:p>
        </p:txBody>
      </p:sp>
      <p:sp>
        <p:nvSpPr>
          <p:cNvPr id="2" name="Date Placeholder 1">
            <a:extLst>
              <a:ext uri="{FF2B5EF4-FFF2-40B4-BE49-F238E27FC236}">
                <a16:creationId xmlns:a16="http://schemas.microsoft.com/office/drawing/2014/main" id="{7F6E778D-0904-8EED-D831-5A555C953E01}"/>
              </a:ext>
            </a:extLst>
          </p:cNvPr>
          <p:cNvSpPr>
            <a:spLocks noGrp="1"/>
          </p:cNvSpPr>
          <p:nvPr>
            <p:ph type="dt" sz="half" idx="10"/>
          </p:nvPr>
        </p:nvSpPr>
        <p:spPr/>
        <p:txBody>
          <a:bodyPr/>
          <a:lstStyle/>
          <a:p>
            <a:fld id="{E74F8A1E-7126-0F48-93AF-A393A7D0224A}" type="datetime1">
              <a:rPr lang="en-US" smtClean="0"/>
              <a:t>10/23/24</a:t>
            </a:fld>
            <a:endParaRPr lang="en-US" dirty="0"/>
          </a:p>
        </p:txBody>
      </p:sp>
      <p:sp>
        <p:nvSpPr>
          <p:cNvPr id="3" name="Footer Placeholder 2">
            <a:extLst>
              <a:ext uri="{FF2B5EF4-FFF2-40B4-BE49-F238E27FC236}">
                <a16:creationId xmlns:a16="http://schemas.microsoft.com/office/drawing/2014/main" id="{3D8543EC-D7D5-505A-DFCB-B2C1670F8A7C}"/>
              </a:ext>
            </a:extLst>
          </p:cNvPr>
          <p:cNvSpPr>
            <a:spLocks noGrp="1"/>
          </p:cNvSpPr>
          <p:nvPr>
            <p:ph type="ftr" sz="quarter" idx="11"/>
          </p:nvPr>
        </p:nvSpPr>
        <p:spPr/>
        <p:txBody>
          <a:bodyPr/>
          <a:lstStyle/>
          <a:p>
            <a:r>
              <a:rPr lang="en-US" dirty="0"/>
              <a:t>BPD - Allan Barsky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useBgFill="1">
        <p:nvSpPr>
          <p:cNvPr id="189" name="Rectangle 18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Google Shape;181;p8"/>
          <p:cNvSpPr txBox="1">
            <a:spLocks noGrp="1"/>
          </p:cNvSpPr>
          <p:nvPr>
            <p:ph type="title"/>
          </p:nvPr>
        </p:nvSpPr>
        <p:spPr>
          <a:xfrm>
            <a:off x="5297762" y="329184"/>
            <a:ext cx="6251110" cy="1783080"/>
          </a:xfrm>
          <a:prstGeom prst="rect">
            <a:avLst/>
          </a:prstGeom>
        </p:spPr>
        <p:txBody>
          <a:bodyPr spcFirstLastPara="1" vert="horz" lIns="91425" tIns="45700" rIns="91425" bIns="45700" rtlCol="0" anchor="b" anchorCtr="0">
            <a:normAutofit/>
          </a:bodyPr>
          <a:lstStyle/>
          <a:p>
            <a:pPr>
              <a:spcBef>
                <a:spcPts val="0"/>
              </a:spcBef>
            </a:pPr>
            <a:r>
              <a:rPr lang="en-US" sz="5400" dirty="0"/>
              <a:t>Legal Knowledge</a:t>
            </a:r>
          </a:p>
        </p:txBody>
      </p:sp>
      <p:pic>
        <p:nvPicPr>
          <p:cNvPr id="185" name="Picture 184" descr="Question mark on green pastel background">
            <a:extLst>
              <a:ext uri="{FF2B5EF4-FFF2-40B4-BE49-F238E27FC236}">
                <a16:creationId xmlns:a16="http://schemas.microsoft.com/office/drawing/2014/main" id="{217081AD-D820-1608-BCAC-2E8B3C50E847}"/>
              </a:ext>
            </a:extLst>
          </p:cNvPr>
          <p:cNvPicPr>
            <a:picLocks noChangeAspect="1"/>
          </p:cNvPicPr>
          <p:nvPr/>
        </p:nvPicPr>
        <p:blipFill rotWithShape="1">
          <a:blip r:embed="rId3"/>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Google Shape;182;p8"/>
          <p:cNvSpPr txBox="1">
            <a:spLocks noGrp="1"/>
          </p:cNvSpPr>
          <p:nvPr>
            <p:ph idx="1"/>
          </p:nvPr>
        </p:nvSpPr>
        <p:spPr>
          <a:xfrm>
            <a:off x="5297762" y="2706624"/>
            <a:ext cx="6251110" cy="3483864"/>
          </a:xfrm>
          <a:prstGeom prst="rect">
            <a:avLst/>
          </a:prstGeom>
        </p:spPr>
        <p:txBody>
          <a:bodyPr spcFirstLastPara="1" vert="horz" lIns="91425" tIns="45700" rIns="91425" bIns="45700" rtlCol="0" anchorCtr="0">
            <a:normAutofit/>
          </a:bodyPr>
          <a:lstStyle/>
          <a:p>
            <a:pPr marL="0" indent="0">
              <a:spcBef>
                <a:spcPts val="0"/>
              </a:spcBef>
              <a:buSzPts val="2240"/>
              <a:buNone/>
            </a:pPr>
            <a:r>
              <a:rPr lang="en-US" sz="2200" dirty="0"/>
              <a:t>How familiar are you with the current statutes and case law regulating abortion in your state?</a:t>
            </a:r>
          </a:p>
          <a:p>
            <a:pPr marL="514350" indent="-514350">
              <a:buSzPts val="2240"/>
              <a:buFont typeface="Calibri"/>
              <a:buAutoNum type="arabicPeriod"/>
            </a:pPr>
            <a:r>
              <a:rPr lang="en-US" sz="2200" dirty="0"/>
              <a:t>I do not know them at all.</a:t>
            </a:r>
          </a:p>
          <a:p>
            <a:pPr marL="514350" indent="-514350">
              <a:buSzPts val="2240"/>
              <a:buFont typeface="Calibri"/>
              <a:buAutoNum type="arabicPeriod"/>
            </a:pPr>
            <a:r>
              <a:rPr lang="en-US" sz="2200" dirty="0"/>
              <a:t>I think that I know them somewhat, but I’m not certain.</a:t>
            </a:r>
          </a:p>
          <a:p>
            <a:pPr marL="514350" indent="-514350">
              <a:buSzPts val="2240"/>
              <a:buFont typeface="Calibri"/>
              <a:buAutoNum type="arabicPeriod"/>
            </a:pPr>
            <a:r>
              <a:rPr lang="en-US" sz="2200" dirty="0"/>
              <a:t>I’m very familiar with them.</a:t>
            </a:r>
          </a:p>
          <a:p>
            <a:pPr marL="514350" indent="-514350">
              <a:buSzPts val="2240"/>
              <a:buFont typeface="Calibri"/>
              <a:buAutoNum type="arabicPeriod"/>
            </a:pPr>
            <a:r>
              <a:rPr lang="en-US" sz="2200" dirty="0"/>
              <a:t>I’m an expert on them and I should be teaching this class. ☺</a:t>
            </a:r>
          </a:p>
        </p:txBody>
      </p:sp>
      <p:sp>
        <p:nvSpPr>
          <p:cNvPr id="2" name="Date Placeholder 1">
            <a:extLst>
              <a:ext uri="{FF2B5EF4-FFF2-40B4-BE49-F238E27FC236}">
                <a16:creationId xmlns:a16="http://schemas.microsoft.com/office/drawing/2014/main" id="{AA75061F-7355-1969-6270-1857D856B48A}"/>
              </a:ext>
            </a:extLst>
          </p:cNvPr>
          <p:cNvSpPr>
            <a:spLocks noGrp="1"/>
          </p:cNvSpPr>
          <p:nvPr>
            <p:ph type="dt" sz="half" idx="10"/>
          </p:nvPr>
        </p:nvSpPr>
        <p:spPr>
          <a:xfrm>
            <a:off x="838200" y="6356350"/>
            <a:ext cx="2743200" cy="365125"/>
          </a:xfrm>
        </p:spPr>
        <p:txBody>
          <a:bodyPr>
            <a:normAutofit/>
          </a:bodyPr>
          <a:lstStyle/>
          <a:p>
            <a:pPr>
              <a:spcAft>
                <a:spcPts val="600"/>
              </a:spcAft>
            </a:pPr>
            <a:fld id="{0E7F4A7F-1102-7744-A878-0C9BA0899844}" type="datetime1">
              <a:rPr lang="en-US">
                <a:solidFill>
                  <a:schemeClr val="tx1"/>
                </a:solidFill>
              </a:rPr>
              <a:pPr>
                <a:spcAft>
                  <a:spcPts val="600"/>
                </a:spcAft>
              </a:pPr>
              <a:t>10/23/24</a:t>
            </a:fld>
            <a:endParaRPr lang="en-US" dirty="0">
              <a:solidFill>
                <a:schemeClr val="tx1"/>
              </a:solidFill>
            </a:endParaRPr>
          </a:p>
        </p:txBody>
      </p:sp>
      <p:sp>
        <p:nvSpPr>
          <p:cNvPr id="3" name="Footer Placeholder 2">
            <a:extLst>
              <a:ext uri="{FF2B5EF4-FFF2-40B4-BE49-F238E27FC236}">
                <a16:creationId xmlns:a16="http://schemas.microsoft.com/office/drawing/2014/main" id="{4FC23B39-CF58-8FCA-58D4-63957805F1F1}"/>
              </a:ext>
            </a:extLst>
          </p:cNvPr>
          <p:cNvSpPr>
            <a:spLocks noGrp="1"/>
          </p:cNvSpPr>
          <p:nvPr>
            <p:ph type="ftr" sz="quarter" idx="11"/>
          </p:nvPr>
        </p:nvSpPr>
        <p:spPr>
          <a:xfrm>
            <a:off x="5297762" y="6356350"/>
            <a:ext cx="4114800" cy="365125"/>
          </a:xfrm>
        </p:spPr>
        <p:txBody>
          <a:bodyPr>
            <a:normAutofit/>
          </a:bodyPr>
          <a:lstStyle/>
          <a:p>
            <a:pPr algn="l">
              <a:spcAft>
                <a:spcPts val="600"/>
              </a:spcAft>
            </a:pPr>
            <a:r>
              <a:rPr lang="en-US" dirty="0"/>
              <a:t>BPD - Allan Barsky</a:t>
            </a:r>
          </a:p>
        </p:txBody>
      </p:sp>
      <p:sp>
        <p:nvSpPr>
          <p:cNvPr id="183" name="Google Shape;183;p8"/>
          <p:cNvSpPr txBox="1">
            <a:spLocks noGrp="1"/>
          </p:cNvSpPr>
          <p:nvPr>
            <p:ph type="sldNum" sz="quarter" idx="12"/>
          </p:nvPr>
        </p:nvSpPr>
        <p:spPr>
          <a:xfrm>
            <a:off x="10703389" y="6321314"/>
            <a:ext cx="1300821"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a:pPr>
                <a:spcBef>
                  <a:spcPts val="0"/>
                </a:spcBef>
                <a:spcAft>
                  <a:spcPts val="600"/>
                </a:spcAft>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1" end="1"/>
                                            </p:txEl>
                                          </p:spTgt>
                                        </p:tgtEl>
                                        <p:attrNameLst>
                                          <p:attrName>style.visibility</p:attrName>
                                        </p:attrNameLst>
                                      </p:cBhvr>
                                      <p:to>
                                        <p:strVal val="visible"/>
                                      </p:to>
                                    </p:set>
                                    <p:animEffect transition="in" filter="fade">
                                      <p:cBhvr>
                                        <p:cTn id="7" dur="500"/>
                                        <p:tgtEl>
                                          <p:spTgt spid="1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xEl>
                                              <p:pRg st="2" end="2"/>
                                            </p:txEl>
                                          </p:spTgt>
                                        </p:tgtEl>
                                        <p:attrNameLst>
                                          <p:attrName>style.visibility</p:attrName>
                                        </p:attrNameLst>
                                      </p:cBhvr>
                                      <p:to>
                                        <p:strVal val="visible"/>
                                      </p:to>
                                    </p:set>
                                    <p:animEffect transition="in" filter="fade">
                                      <p:cBhvr>
                                        <p:cTn id="12" dur="500"/>
                                        <p:tgtEl>
                                          <p:spTgt spid="1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xEl>
                                              <p:pRg st="3" end="3"/>
                                            </p:txEl>
                                          </p:spTgt>
                                        </p:tgtEl>
                                        <p:attrNameLst>
                                          <p:attrName>style.visibility</p:attrName>
                                        </p:attrNameLst>
                                      </p:cBhvr>
                                      <p:to>
                                        <p:strVal val="visible"/>
                                      </p:to>
                                    </p:set>
                                    <p:animEffect transition="in" filter="fade">
                                      <p:cBhvr>
                                        <p:cTn id="17" dur="500"/>
                                        <p:tgtEl>
                                          <p:spTgt spid="1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xEl>
                                              <p:pRg st="4" end="4"/>
                                            </p:txEl>
                                          </p:spTgt>
                                        </p:tgtEl>
                                        <p:attrNameLst>
                                          <p:attrName>style.visibility</p:attrName>
                                        </p:attrNameLst>
                                      </p:cBhvr>
                                      <p:to>
                                        <p:strVal val="visible"/>
                                      </p:to>
                                    </p:set>
                                    <p:animEffect transition="in" filter="fade">
                                      <p:cBhvr>
                                        <p:cTn id="22" dur="500"/>
                                        <p:tgtEl>
                                          <p:spTgt spid="1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13" name="Rectangle 2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Google Shape;197;p10"/>
          <p:cNvSpPr txBox="1">
            <a:spLocks noGrp="1"/>
          </p:cNvSpPr>
          <p:nvPr>
            <p:ph type="title"/>
          </p:nvPr>
        </p:nvSpPr>
        <p:spPr>
          <a:xfrm>
            <a:off x="638881" y="457200"/>
            <a:ext cx="10909640" cy="1368614"/>
          </a:xfrm>
          <a:prstGeom prst="rect">
            <a:avLst/>
          </a:prstGeom>
        </p:spPr>
        <p:txBody>
          <a:bodyPr spcFirstLastPara="1" vert="horz" lIns="91440" tIns="45720" rIns="91440" bIns="45720" rtlCol="0" anchor="ctr" anchorCtr="0">
            <a:normAutofit/>
          </a:bodyPr>
          <a:lstStyle/>
          <a:p>
            <a:pPr algn="ctr"/>
            <a:r>
              <a:rPr lang="en-US" sz="6600" dirty="0"/>
              <a:t>Need to know</a:t>
            </a:r>
          </a:p>
        </p:txBody>
      </p:sp>
      <p:sp>
        <p:nvSpPr>
          <p:cNvPr id="2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694252F2-1EA4-B6F5-C026-5F34B5C4379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eaLnBrk="1" hangingPunct="1">
              <a:spcAft>
                <a:spcPts val="600"/>
              </a:spcAft>
            </a:pPr>
            <a:fld id="{AA2E9E71-52E7-7441-958C-10B492977803}" type="datetime1">
              <a:rPr lang="en-US" smtClean="0">
                <a:latin typeface="+mn-lt"/>
              </a:rPr>
              <a:pPr eaLnBrk="1" hangingPunct="1">
                <a:spcAft>
                  <a:spcPts val="600"/>
                </a:spcAft>
              </a:pPr>
              <a:t>10/23/24</a:t>
            </a:fld>
            <a:endParaRPr lang="en-US" dirty="0">
              <a:latin typeface="+mn-lt"/>
            </a:endParaRPr>
          </a:p>
        </p:txBody>
      </p:sp>
      <p:sp>
        <p:nvSpPr>
          <p:cNvPr id="3" name="Footer Placeholder 2">
            <a:extLst>
              <a:ext uri="{FF2B5EF4-FFF2-40B4-BE49-F238E27FC236}">
                <a16:creationId xmlns:a16="http://schemas.microsoft.com/office/drawing/2014/main" id="{0010EEA6-AFB8-BC57-EF81-D7FC6D09DB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eaLnBrk="1" hangingPunct="1">
              <a:spcAft>
                <a:spcPts val="600"/>
              </a:spcAft>
            </a:pPr>
            <a:r>
              <a:rPr lang="en-US" kern="1200" dirty="0">
                <a:solidFill>
                  <a:schemeClr val="tx1">
                    <a:tint val="75000"/>
                  </a:schemeClr>
                </a:solidFill>
                <a:latin typeface="+mn-lt"/>
                <a:ea typeface="+mn-ea"/>
                <a:cs typeface="+mn-cs"/>
              </a:rPr>
              <a:t>BPD - Allan Barsky</a:t>
            </a:r>
          </a:p>
        </p:txBody>
      </p:sp>
      <p:sp>
        <p:nvSpPr>
          <p:cNvPr id="205" name="Google Shape;205;p10"/>
          <p:cNvSpPr txBox="1">
            <a:spLocks noGrp="1"/>
          </p:cNvSpPr>
          <p:nvPr>
            <p:ph type="sldNum" sz="quarter" idx="12"/>
          </p:nvPr>
        </p:nvSpPr>
        <p:spPr>
          <a:xfrm>
            <a:off x="9200535" y="6349540"/>
            <a:ext cx="2743200" cy="365125"/>
          </a:xfrm>
          <a:prstGeom prst="rect">
            <a:avLst/>
          </a:prstGeom>
        </p:spPr>
        <p:txBody>
          <a:bodyPr spcFirstLastPara="1" vert="horz" lIns="91440" tIns="45720" rIns="91440" bIns="45720" rtlCol="0" anchor="ctr" anchorCtr="0">
            <a:normAutofit/>
          </a:bodyPr>
          <a:lstStyle/>
          <a:p>
            <a:pPr eaLnBrk="1" hangingPunct="1">
              <a:spcBef>
                <a:spcPts val="0"/>
              </a:spcBef>
              <a:spcAft>
                <a:spcPts val="600"/>
              </a:spcAft>
            </a:pPr>
            <a:fld id="{00000000-1234-1234-1234-123412341234}" type="slidenum">
              <a:rPr lang="en-US">
                <a:latin typeface="+mn-lt"/>
              </a:rPr>
              <a:pPr eaLnBrk="1" hangingPunct="1">
                <a:spcBef>
                  <a:spcPts val="0"/>
                </a:spcBef>
                <a:spcAft>
                  <a:spcPts val="600"/>
                </a:spcAft>
              </a:pPr>
              <a:t>7</a:t>
            </a:fld>
            <a:endParaRPr lang="en-US" dirty="0">
              <a:latin typeface="+mn-lt"/>
            </a:endParaRPr>
          </a:p>
        </p:txBody>
      </p:sp>
      <p:grpSp>
        <p:nvGrpSpPr>
          <p:cNvPr id="198" name="Google Shape;198;p10"/>
          <p:cNvGrpSpPr/>
          <p:nvPr/>
        </p:nvGrpSpPr>
        <p:grpSpPr>
          <a:xfrm>
            <a:off x="1404105" y="2266611"/>
            <a:ext cx="3446286" cy="3605784"/>
            <a:chOff x="0" y="264868"/>
            <a:chExt cx="3582272" cy="3748064"/>
          </a:xfrm>
        </p:grpSpPr>
        <p:sp>
          <p:nvSpPr>
            <p:cNvPr id="199" name="Google Shape;199;p10"/>
            <p:cNvSpPr/>
            <p:nvPr/>
          </p:nvSpPr>
          <p:spPr>
            <a:xfrm>
              <a:off x="0" y="264868"/>
              <a:ext cx="3582272" cy="1191754"/>
            </a:xfrm>
            <a:prstGeom prst="roundRect">
              <a:avLst>
                <a:gd name="adj" fmla="val 16667"/>
              </a:avLst>
            </a:prstGeom>
            <a:solidFill>
              <a:srgbClr val="F737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00" name="Google Shape;200;p10"/>
            <p:cNvSpPr txBox="1"/>
            <p:nvPr/>
          </p:nvSpPr>
          <p:spPr>
            <a:xfrm>
              <a:off x="58177" y="323045"/>
              <a:ext cx="3465918" cy="1075400"/>
            </a:xfrm>
            <a:prstGeom prst="rect">
              <a:avLst/>
            </a:prstGeom>
            <a:noFill/>
            <a:ln>
              <a:noFill/>
            </a:ln>
          </p:spPr>
          <p:txBody>
            <a:bodyPr spcFirstLastPara="1" wrap="square" lIns="114300" tIns="114300" rIns="114300" bIns="114300" anchor="ctr" anchorCtr="0">
              <a:noAutofit/>
            </a:bodyPr>
            <a:lstStyle/>
            <a:p>
              <a:pPr>
                <a:lnSpc>
                  <a:spcPct val="90000"/>
                </a:lnSpc>
                <a:spcBef>
                  <a:spcPts val="0"/>
                </a:spcBef>
                <a:spcAft>
                  <a:spcPts val="600"/>
                </a:spcAft>
                <a:buClr>
                  <a:schemeClr val="lt1"/>
                </a:buClr>
                <a:buSzPts val="3000"/>
              </a:pPr>
              <a:r>
                <a:rPr lang="en-US" sz="2688" kern="1200" dirty="0">
                  <a:solidFill>
                    <a:schemeClr val="lt1"/>
                  </a:solidFill>
                  <a:latin typeface="Arial" panose="020B0604020202020204" pitchFamily="34" charset="0"/>
                  <a:ea typeface="+mn-ea"/>
                  <a:cs typeface="Arial" panose="020B0604020202020204" pitchFamily="34" charset="0"/>
                  <a:sym typeface="Calibri"/>
                </a:rPr>
                <a:t>Laws in your state</a:t>
              </a:r>
              <a:endParaRPr sz="2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1" name="Google Shape;201;p10"/>
            <p:cNvSpPr/>
            <p:nvPr/>
          </p:nvSpPr>
          <p:spPr>
            <a:xfrm>
              <a:off x="0" y="1543023"/>
              <a:ext cx="3582272" cy="1191754"/>
            </a:xfrm>
            <a:prstGeom prst="roundRect">
              <a:avLst>
                <a:gd name="adj" fmla="val 16667"/>
              </a:avLst>
            </a:prstGeom>
            <a:solidFill>
              <a:srgbClr val="55B23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02" name="Google Shape;202;p10"/>
            <p:cNvSpPr txBox="1"/>
            <p:nvPr/>
          </p:nvSpPr>
          <p:spPr>
            <a:xfrm>
              <a:off x="58177" y="1601200"/>
              <a:ext cx="3465918" cy="1075400"/>
            </a:xfrm>
            <a:prstGeom prst="rect">
              <a:avLst/>
            </a:prstGeom>
            <a:noFill/>
            <a:ln>
              <a:noFill/>
            </a:ln>
          </p:spPr>
          <p:txBody>
            <a:bodyPr spcFirstLastPara="1" wrap="square" lIns="114300" tIns="114300" rIns="114300" bIns="114300" anchor="ctr" anchorCtr="0">
              <a:noAutofit/>
            </a:bodyPr>
            <a:lstStyle/>
            <a:p>
              <a:pPr>
                <a:lnSpc>
                  <a:spcPct val="90000"/>
                </a:lnSpc>
                <a:spcBef>
                  <a:spcPts val="0"/>
                </a:spcBef>
                <a:spcAft>
                  <a:spcPts val="600"/>
                </a:spcAft>
                <a:buClr>
                  <a:schemeClr val="lt1"/>
                </a:buClr>
                <a:buSzPts val="3000"/>
              </a:pPr>
              <a:r>
                <a:rPr lang="en-US" sz="2688" kern="1200" dirty="0">
                  <a:solidFill>
                    <a:schemeClr val="lt1"/>
                  </a:solidFill>
                  <a:latin typeface="Arial" panose="020B0604020202020204" pitchFamily="34" charset="0"/>
                  <a:ea typeface="+mn-ea"/>
                  <a:cs typeface="Arial" panose="020B0604020202020204" pitchFamily="34" charset="0"/>
                  <a:sym typeface="Calibri"/>
                </a:rPr>
                <a:t>Laws in state where your client is located</a:t>
              </a:r>
              <a:endParaRPr sz="2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3" name="Google Shape;203;p10"/>
            <p:cNvSpPr/>
            <p:nvPr/>
          </p:nvSpPr>
          <p:spPr>
            <a:xfrm>
              <a:off x="0" y="2821178"/>
              <a:ext cx="3582272" cy="1191754"/>
            </a:xfrm>
            <a:prstGeom prst="roundRect">
              <a:avLst>
                <a:gd name="adj" fmla="val 16667"/>
              </a:avLst>
            </a:prstGeom>
            <a:solidFill>
              <a:srgbClr val="62656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600" dirty="0">
                <a:latin typeface="Arial" panose="020B0604020202020204" pitchFamily="34" charset="0"/>
              </a:endParaRPr>
            </a:p>
          </p:txBody>
        </p:sp>
        <p:sp>
          <p:nvSpPr>
            <p:cNvPr id="204" name="Google Shape;204;p10"/>
            <p:cNvSpPr txBox="1"/>
            <p:nvPr/>
          </p:nvSpPr>
          <p:spPr>
            <a:xfrm>
              <a:off x="58177" y="2879355"/>
              <a:ext cx="3465918" cy="1075400"/>
            </a:xfrm>
            <a:prstGeom prst="rect">
              <a:avLst/>
            </a:prstGeom>
            <a:noFill/>
            <a:ln>
              <a:noFill/>
            </a:ln>
          </p:spPr>
          <p:txBody>
            <a:bodyPr spcFirstLastPara="1" wrap="square" lIns="114300" tIns="114300" rIns="114300" bIns="114300" anchor="ctr" anchorCtr="0">
              <a:noAutofit/>
            </a:bodyPr>
            <a:lstStyle/>
            <a:p>
              <a:pPr>
                <a:lnSpc>
                  <a:spcPct val="90000"/>
                </a:lnSpc>
                <a:spcBef>
                  <a:spcPts val="0"/>
                </a:spcBef>
                <a:spcAft>
                  <a:spcPts val="600"/>
                </a:spcAft>
                <a:buClr>
                  <a:schemeClr val="lt1"/>
                </a:buClr>
                <a:buSzPts val="3000"/>
              </a:pPr>
              <a:r>
                <a:rPr lang="en-US" sz="2688" kern="1200" dirty="0">
                  <a:solidFill>
                    <a:schemeClr val="lt1"/>
                  </a:solidFill>
                  <a:latin typeface="Arial" panose="020B0604020202020204" pitchFamily="34" charset="0"/>
                  <a:ea typeface="+mn-ea"/>
                  <a:cs typeface="Arial" panose="020B0604020202020204" pitchFamily="34" charset="0"/>
                  <a:sym typeface="Calibri"/>
                </a:rPr>
                <a:t>Case law &amp; current challenges</a:t>
              </a:r>
              <a:endParaRPr sz="2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206" name="Google Shape;206;p10"/>
          <p:cNvGrpSpPr/>
          <p:nvPr/>
        </p:nvGrpSpPr>
        <p:grpSpPr>
          <a:xfrm>
            <a:off x="6271986" y="2352926"/>
            <a:ext cx="4608441" cy="3605784"/>
            <a:chOff x="0" y="21735"/>
            <a:chExt cx="3820438" cy="3820438"/>
          </a:xfrm>
        </p:grpSpPr>
        <p:sp>
          <p:nvSpPr>
            <p:cNvPr id="207" name="Google Shape;207;p10"/>
            <p:cNvSpPr/>
            <p:nvPr/>
          </p:nvSpPr>
          <p:spPr>
            <a:xfrm>
              <a:off x="0" y="21735"/>
              <a:ext cx="3820438" cy="3820438"/>
            </a:xfrm>
            <a:prstGeom prst="ellipse">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latin typeface="Arial" panose="020B0604020202020204" pitchFamily="34" charset="0"/>
              </a:endParaRPr>
            </a:p>
          </p:txBody>
        </p:sp>
        <p:sp>
          <p:nvSpPr>
            <p:cNvPr id="208" name="Google Shape;208;p10"/>
            <p:cNvSpPr txBox="1"/>
            <p:nvPr/>
          </p:nvSpPr>
          <p:spPr>
            <a:xfrm>
              <a:off x="559490" y="581225"/>
              <a:ext cx="2701458" cy="2701458"/>
            </a:xfrm>
            <a:prstGeom prst="rect">
              <a:avLst/>
            </a:prstGeom>
            <a:noFill/>
            <a:ln>
              <a:noFill/>
            </a:ln>
          </p:spPr>
          <p:txBody>
            <a:bodyPr spcFirstLastPara="1" wrap="square" lIns="0" tIns="0" rIns="0" bIns="0" anchor="ctr" anchorCtr="0">
              <a:noAutofit/>
            </a:bodyPr>
            <a:lstStyle/>
            <a:p>
              <a:pPr algn="ctr">
                <a:lnSpc>
                  <a:spcPct val="90000"/>
                </a:lnSpc>
                <a:spcBef>
                  <a:spcPts val="0"/>
                </a:spcBef>
                <a:spcAft>
                  <a:spcPts val="600"/>
                </a:spcAft>
                <a:buClr>
                  <a:schemeClr val="lt1"/>
                </a:buClr>
                <a:buSzPts val="2100"/>
              </a:pPr>
              <a:r>
                <a:rPr lang="en-US" sz="2000" kern="1200" dirty="0">
                  <a:solidFill>
                    <a:schemeClr val="lt1"/>
                  </a:solidFill>
                  <a:latin typeface="Arial" panose="020B0604020202020204" pitchFamily="34" charset="0"/>
                  <a:ea typeface="+mn-ea"/>
                  <a:cs typeface="Arial" panose="020B0604020202020204" pitchFamily="34" charset="0"/>
                  <a:sym typeface="Calibri"/>
                </a:rPr>
                <a:t>Example: Mavis (SW in NH) providing tele-SW to client in Texas. Texas has a ban on abortions after 6 weeks. Private citizens may sue people that they suspect of being involved with abortions (“bounty laws”).</a:t>
              </a:r>
              <a:endParaRPr sz="24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blinds(horizontal)">
                                      <p:cBhvr>
                                        <p:cTn id="7"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Google Shape;189;p9"/>
          <p:cNvSpPr txBox="1">
            <a:spLocks noGrp="1"/>
          </p:cNvSpPr>
          <p:nvPr>
            <p:ph type="title"/>
          </p:nvPr>
        </p:nvSpPr>
        <p:spPr>
          <a:xfrm>
            <a:off x="640080" y="325369"/>
            <a:ext cx="4368602" cy="1956841"/>
          </a:xfrm>
          <a:prstGeom prst="rect">
            <a:avLst/>
          </a:prstGeom>
        </p:spPr>
        <p:txBody>
          <a:bodyPr spcFirstLastPara="1" vert="horz" lIns="91425" tIns="45700" rIns="91425" bIns="45700" rtlCol="0" anchor="b" anchorCtr="0">
            <a:normAutofit/>
          </a:bodyPr>
          <a:lstStyle/>
          <a:p>
            <a:pPr>
              <a:spcBef>
                <a:spcPts val="0"/>
              </a:spcBef>
            </a:pPr>
            <a:r>
              <a:rPr lang="en-US" sz="4600" dirty="0"/>
              <a:t>Abortion Laws: Cases &amp; Statutes</a:t>
            </a:r>
          </a:p>
        </p:txBody>
      </p:sp>
      <p:sp>
        <p:nvSpPr>
          <p:cNvPr id="1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Google Shape;190;p9"/>
          <p:cNvSpPr txBox="1">
            <a:spLocks noGrp="1"/>
          </p:cNvSpPr>
          <p:nvPr>
            <p:ph idx="1"/>
          </p:nvPr>
        </p:nvSpPr>
        <p:spPr>
          <a:xfrm>
            <a:off x="640080" y="2715010"/>
            <a:ext cx="4521855" cy="3817621"/>
          </a:xfrm>
          <a:prstGeom prst="rect">
            <a:avLst/>
          </a:prstGeom>
        </p:spPr>
        <p:txBody>
          <a:bodyPr spcFirstLastPara="1" vert="horz" lIns="91425" tIns="45700" rIns="91425" bIns="45700" rtlCol="0" anchorCtr="0">
            <a:normAutofit lnSpcReduction="10000"/>
          </a:bodyPr>
          <a:lstStyle/>
          <a:p>
            <a:pPr>
              <a:spcBef>
                <a:spcPts val="0"/>
              </a:spcBef>
              <a:buSzPts val="2240"/>
            </a:pPr>
            <a:r>
              <a:rPr lang="en-US" sz="2400" i="1" dirty="0"/>
              <a:t>Roe v. Wade </a:t>
            </a:r>
            <a:r>
              <a:rPr lang="en-US" sz="2400" dirty="0"/>
              <a:t>(1973)</a:t>
            </a:r>
          </a:p>
          <a:p>
            <a:pPr>
              <a:buSzPts val="2240"/>
            </a:pPr>
            <a:r>
              <a:rPr lang="en-US" sz="2400" i="1" dirty="0"/>
              <a:t>Dobbs</a:t>
            </a:r>
            <a:r>
              <a:rPr lang="en-US" sz="2400" dirty="0"/>
              <a:t> (2022)</a:t>
            </a:r>
          </a:p>
          <a:p>
            <a:pPr marL="0" indent="0">
              <a:buSzPts val="2240"/>
              <a:buNone/>
            </a:pPr>
            <a:r>
              <a:rPr lang="en-US" sz="2400" dirty="0"/>
              <a:t>Post-Dobbs</a:t>
            </a:r>
          </a:p>
          <a:p>
            <a:pPr>
              <a:buSzPts val="2240"/>
            </a:pPr>
            <a:r>
              <a:rPr lang="en-US" sz="2400" dirty="0"/>
              <a:t>Trigger laws</a:t>
            </a:r>
          </a:p>
          <a:p>
            <a:pPr>
              <a:buSzPts val="2240"/>
            </a:pPr>
            <a:r>
              <a:rPr lang="en-US" sz="2400" dirty="0"/>
              <a:t>State regulations, bans &amp; restrictions</a:t>
            </a:r>
          </a:p>
          <a:p>
            <a:pPr>
              <a:buSzPts val="2240"/>
            </a:pPr>
            <a:r>
              <a:rPr lang="en-US" sz="2400" dirty="0"/>
              <a:t>State constitutions</a:t>
            </a:r>
          </a:p>
          <a:p>
            <a:pPr>
              <a:buSzPts val="2240"/>
            </a:pPr>
            <a:r>
              <a:rPr lang="en-US" sz="2400" dirty="0"/>
              <a:t>Expanded rights</a:t>
            </a:r>
          </a:p>
          <a:p>
            <a:pPr>
              <a:buSzPts val="2240"/>
            </a:pPr>
            <a:r>
              <a:rPr lang="en-US" sz="2400" dirty="0"/>
              <a:t>Surgical vs. Medical Abortion</a:t>
            </a:r>
          </a:p>
        </p:txBody>
      </p:sp>
      <p:sp>
        <p:nvSpPr>
          <p:cNvPr id="2" name="Date Placeholder 1">
            <a:extLst>
              <a:ext uri="{FF2B5EF4-FFF2-40B4-BE49-F238E27FC236}">
                <a16:creationId xmlns:a16="http://schemas.microsoft.com/office/drawing/2014/main" id="{308C4328-D424-FEEE-FF7A-B2E49AB08AF8}"/>
              </a:ext>
            </a:extLst>
          </p:cNvPr>
          <p:cNvSpPr>
            <a:spLocks noGrp="1"/>
          </p:cNvSpPr>
          <p:nvPr>
            <p:ph type="dt" sz="half" idx="10"/>
          </p:nvPr>
        </p:nvSpPr>
        <p:spPr>
          <a:xfrm>
            <a:off x="838200" y="6356350"/>
            <a:ext cx="2743200" cy="365125"/>
          </a:xfrm>
        </p:spPr>
        <p:txBody>
          <a:bodyPr>
            <a:normAutofit/>
          </a:bodyPr>
          <a:lstStyle/>
          <a:p>
            <a:pPr>
              <a:spcAft>
                <a:spcPts val="600"/>
              </a:spcAft>
            </a:pPr>
            <a:fld id="{E0048F74-37F0-9D48-B682-FBAD1CD046CF}" type="datetime1">
              <a:rPr lang="en-US" smtClean="0"/>
              <a:pPr>
                <a:spcAft>
                  <a:spcPts val="600"/>
                </a:spcAft>
              </a:pPr>
              <a:t>10/23/24</a:t>
            </a:fld>
            <a:endParaRPr lang="en-US" dirty="0"/>
          </a:p>
        </p:txBody>
      </p:sp>
      <p:pic>
        <p:nvPicPr>
          <p:cNvPr id="193" name="Picture 192" descr="Close-up unopened pill packets">
            <a:extLst>
              <a:ext uri="{FF2B5EF4-FFF2-40B4-BE49-F238E27FC236}">
                <a16:creationId xmlns:a16="http://schemas.microsoft.com/office/drawing/2014/main" id="{DA0147AA-3703-794D-69A7-B9814B6FB9F5}"/>
              </a:ext>
            </a:extLst>
          </p:cNvPr>
          <p:cNvPicPr>
            <a:picLocks noChangeAspect="1"/>
          </p:cNvPicPr>
          <p:nvPr/>
        </p:nvPicPr>
        <p:blipFill rotWithShape="1">
          <a:blip r:embed="rId3"/>
          <a:srcRect l="20051" r="139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ooter Placeholder 2">
            <a:extLst>
              <a:ext uri="{FF2B5EF4-FFF2-40B4-BE49-F238E27FC236}">
                <a16:creationId xmlns:a16="http://schemas.microsoft.com/office/drawing/2014/main" id="{A0EE6869-8FCE-C1B6-6175-09D2B44B11DD}"/>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dirty="0">
                <a:solidFill>
                  <a:srgbClr val="FFFFFF"/>
                </a:solidFill>
              </a:rPr>
              <a:t>BPD - Allan Barsky</a:t>
            </a:r>
          </a:p>
        </p:txBody>
      </p:sp>
      <p:sp>
        <p:nvSpPr>
          <p:cNvPr id="191" name="Google Shape;191;p9"/>
          <p:cNvSpPr txBox="1">
            <a:spLocks noGrp="1"/>
          </p:cNvSpPr>
          <p:nvPr>
            <p:ph type="sldNum" sz="quarter" idx="12"/>
          </p:nvPr>
        </p:nvSpPr>
        <p:spPr>
          <a:xfrm>
            <a:off x="11094720" y="6356350"/>
            <a:ext cx="914400" cy="365125"/>
          </a:xfrm>
          <a:prstGeom prst="rect">
            <a:avLst/>
          </a:prstGeom>
        </p:spPr>
        <p:txBody>
          <a:bodyPr spcFirstLastPara="1" vert="horz" lIns="91425" tIns="45700" rIns="91425" bIns="45700" rtlCol="0" anchorCtr="0">
            <a:normAutofit/>
          </a:bodyPr>
          <a:lstStyle/>
          <a:p>
            <a:pPr>
              <a:spcBef>
                <a:spcPts val="0"/>
              </a:spcBef>
              <a:spcAft>
                <a:spcPts val="600"/>
              </a:spcAft>
            </a:pPr>
            <a:fld id="{00000000-1234-1234-1234-123412341234}" type="slidenum">
              <a:rPr lang="en-US">
                <a:solidFill>
                  <a:srgbClr val="FFFFFF"/>
                </a:solidFill>
              </a:rPr>
              <a:pPr>
                <a:spcBef>
                  <a:spcPts val="0"/>
                </a:spcBef>
                <a:spcAft>
                  <a:spcPts val="600"/>
                </a:spcAft>
              </a:pPr>
              <a:t>8</a:t>
            </a:fld>
            <a:endParaRPr 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838200" y="365125"/>
            <a:ext cx="10515600" cy="778949"/>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dirty="0"/>
              <a:t>Types of Bans and Restrictions</a:t>
            </a:r>
            <a:endParaRPr dirty="0"/>
          </a:p>
        </p:txBody>
      </p:sp>
      <p:sp>
        <p:nvSpPr>
          <p:cNvPr id="214" name="Google Shape;214;p11"/>
          <p:cNvSpPr txBox="1">
            <a:spLocks noGrp="1"/>
          </p:cNvSpPr>
          <p:nvPr>
            <p:ph idx="1"/>
          </p:nvPr>
        </p:nvSpPr>
        <p:spPr>
          <a:xfrm>
            <a:off x="1070674" y="1430777"/>
            <a:ext cx="4828679" cy="4277802"/>
          </a:xfrm>
          <a:prstGeom prst="rect">
            <a:avLst/>
          </a:prstGeom>
          <a:noFill/>
          <a:ln>
            <a:noFill/>
          </a:ln>
        </p:spPr>
        <p:txBody>
          <a:bodyPr spcFirstLastPara="1" vert="horz" wrap="square" lIns="91425" tIns="45700" rIns="91425" bIns="45700" rtlCol="0" anchor="t" anchorCtr="0">
            <a:noAutofit/>
          </a:bodyPr>
          <a:lstStyle/>
          <a:p>
            <a:pPr>
              <a:spcBef>
                <a:spcPts val="0"/>
              </a:spcBef>
              <a:buSzPts val="2240"/>
            </a:pPr>
            <a:r>
              <a:rPr lang="en-US" dirty="0"/>
              <a:t>Outright ban</a:t>
            </a:r>
          </a:p>
          <a:p>
            <a:pPr>
              <a:buSzPts val="2240"/>
            </a:pPr>
            <a:r>
              <a:rPr lang="en-US" dirty="0"/>
              <a:t>Up to 5, 12, 15, 22, or 24 weeks</a:t>
            </a:r>
          </a:p>
          <a:p>
            <a:pPr>
              <a:buSzPts val="2240"/>
            </a:pPr>
            <a:r>
              <a:rPr lang="en-US" dirty="0"/>
              <a:t>Up to fetal viability</a:t>
            </a:r>
            <a:endParaRPr dirty="0"/>
          </a:p>
          <a:p>
            <a:pPr>
              <a:buSzPts val="2240"/>
            </a:pPr>
            <a:r>
              <a:rPr lang="en-US" dirty="0"/>
              <a:t>W or W/O exceptions for rape, incest, fetal abnormalities, life of mother…</a:t>
            </a:r>
            <a:endParaRPr dirty="0"/>
          </a:p>
        </p:txBody>
      </p:sp>
      <p:sp>
        <p:nvSpPr>
          <p:cNvPr id="215" name="Google Shape;215;p11"/>
          <p:cNvSpPr txBox="1">
            <a:spLocks noGrp="1"/>
          </p:cNvSpPr>
          <p:nvPr>
            <p:ph type="sldNum" sz="quarter" idx="12"/>
          </p:nvPr>
        </p:nvSpPr>
        <p:spPr>
          <a:xfrm>
            <a:off x="9043219" y="6310312"/>
            <a:ext cx="2743200" cy="365125"/>
          </a:xfrm>
          <a:prstGeom prst="rect">
            <a:avLst/>
          </a:prstGeom>
          <a:noFill/>
          <a:ln>
            <a:noFill/>
          </a:ln>
        </p:spPr>
        <p:txBody>
          <a:bodyPr spcFirstLastPara="1" vert="horz" wrap="square" lIns="91425" tIns="45700" rIns="91425" bIns="45700" rtlCol="0" anchor="ctr" anchorCtr="0">
            <a:noAutofit/>
          </a:bodyPr>
          <a:lstStyle/>
          <a:p>
            <a:pPr>
              <a:spcBef>
                <a:spcPts val="0"/>
              </a:spcBef>
              <a:spcAft>
                <a:spcPts val="0"/>
              </a:spcAft>
            </a:pPr>
            <a:fld id="{00000000-1234-1234-1234-123412341234}" type="slidenum">
              <a:rPr lang="en-US">
                <a:solidFill>
                  <a:schemeClr val="tx1"/>
                </a:solidFill>
              </a:rPr>
              <a:pPr>
                <a:spcBef>
                  <a:spcPts val="0"/>
                </a:spcBef>
                <a:spcAft>
                  <a:spcPts val="0"/>
                </a:spcAft>
              </a:pPr>
              <a:t>9</a:t>
            </a:fld>
            <a:endParaRPr dirty="0">
              <a:solidFill>
                <a:schemeClr val="tx1"/>
              </a:solidFill>
            </a:endParaRPr>
          </a:p>
        </p:txBody>
      </p:sp>
      <p:sp>
        <p:nvSpPr>
          <p:cNvPr id="2" name="Date Placeholder 1">
            <a:extLst>
              <a:ext uri="{FF2B5EF4-FFF2-40B4-BE49-F238E27FC236}">
                <a16:creationId xmlns:a16="http://schemas.microsoft.com/office/drawing/2014/main" id="{066A8AD5-D1DF-A16A-8915-66AFF0DFC388}"/>
              </a:ext>
            </a:extLst>
          </p:cNvPr>
          <p:cNvSpPr>
            <a:spLocks noGrp="1"/>
          </p:cNvSpPr>
          <p:nvPr>
            <p:ph type="dt" sz="half" idx="10"/>
          </p:nvPr>
        </p:nvSpPr>
        <p:spPr/>
        <p:txBody>
          <a:bodyPr/>
          <a:lstStyle/>
          <a:p>
            <a:fld id="{D1C905A7-5E92-A54C-81BA-86D76E5D5D3B}" type="datetime1">
              <a:rPr lang="en-US" smtClean="0">
                <a:solidFill>
                  <a:schemeClr val="tx1"/>
                </a:solidFill>
              </a:rPr>
              <a:t>10/23/24</a:t>
            </a:fld>
            <a:endParaRPr lang="en-US" dirty="0">
              <a:solidFill>
                <a:schemeClr val="tx1"/>
              </a:solidFill>
            </a:endParaRPr>
          </a:p>
        </p:txBody>
      </p:sp>
      <p:sp>
        <p:nvSpPr>
          <p:cNvPr id="3" name="Footer Placeholder 2">
            <a:extLst>
              <a:ext uri="{FF2B5EF4-FFF2-40B4-BE49-F238E27FC236}">
                <a16:creationId xmlns:a16="http://schemas.microsoft.com/office/drawing/2014/main" id="{EF015265-7169-AADF-FF1C-3C6C72C07682}"/>
              </a:ext>
            </a:extLst>
          </p:cNvPr>
          <p:cNvSpPr>
            <a:spLocks noGrp="1"/>
          </p:cNvSpPr>
          <p:nvPr>
            <p:ph type="ftr" sz="quarter" idx="11"/>
          </p:nvPr>
        </p:nvSpPr>
        <p:spPr/>
        <p:txBody>
          <a:bodyPr/>
          <a:lstStyle/>
          <a:p>
            <a:r>
              <a:rPr lang="en-US" dirty="0">
                <a:solidFill>
                  <a:schemeClr val="tx1"/>
                </a:solidFill>
              </a:rPr>
              <a:t>BPD - Allan Barsky</a:t>
            </a:r>
          </a:p>
        </p:txBody>
      </p:sp>
      <p:sp>
        <p:nvSpPr>
          <p:cNvPr id="5" name="TextBox 4">
            <a:extLst>
              <a:ext uri="{FF2B5EF4-FFF2-40B4-BE49-F238E27FC236}">
                <a16:creationId xmlns:a16="http://schemas.microsoft.com/office/drawing/2014/main" id="{F2BCC865-169B-27D5-C837-0490B29E54C9}"/>
              </a:ext>
            </a:extLst>
          </p:cNvPr>
          <p:cNvSpPr txBox="1"/>
          <p:nvPr/>
        </p:nvSpPr>
        <p:spPr>
          <a:xfrm>
            <a:off x="6292648" y="1430777"/>
            <a:ext cx="4916130" cy="4832092"/>
          </a:xfrm>
          <a:prstGeom prst="rect">
            <a:avLst/>
          </a:prstGeom>
          <a:noFill/>
        </p:spPr>
        <p:txBody>
          <a:bodyPr wrap="square">
            <a:spAutoFit/>
          </a:bodyPr>
          <a:lstStyle/>
          <a:p>
            <a:pPr marL="342900" indent="-342900">
              <a:buSzPts val="2240"/>
              <a:buFont typeface="Arial" panose="020B0604020202020204" pitchFamily="34" charset="0"/>
              <a:buChar char="•"/>
            </a:pPr>
            <a:r>
              <a:rPr lang="en-US" sz="2800" dirty="0">
                <a:latin typeface="+mn-lt"/>
              </a:rPr>
              <a:t>Mandatory counseling</a:t>
            </a:r>
          </a:p>
          <a:p>
            <a:pPr marL="342900" indent="-342900">
              <a:buSzPts val="2240"/>
              <a:buFont typeface="Arial" panose="020B0604020202020204" pitchFamily="34" charset="0"/>
              <a:buChar char="•"/>
            </a:pPr>
            <a:r>
              <a:rPr lang="en-US" sz="2800" dirty="0">
                <a:latin typeface="+mn-lt"/>
              </a:rPr>
              <a:t>Waiting period</a:t>
            </a:r>
          </a:p>
          <a:p>
            <a:pPr marL="342900" indent="-342900">
              <a:buSzPts val="2240"/>
              <a:buFont typeface="Arial" panose="020B0604020202020204" pitchFamily="34" charset="0"/>
              <a:buChar char="•"/>
            </a:pPr>
            <a:r>
              <a:rPr lang="en-US" sz="2800" dirty="0">
                <a:latin typeface="+mn-lt"/>
              </a:rPr>
              <a:t>Mandatory ultrasound</a:t>
            </a:r>
          </a:p>
          <a:p>
            <a:pPr marL="342900" indent="-342900">
              <a:buSzPts val="2240"/>
              <a:buFont typeface="Arial" panose="020B0604020202020204" pitchFamily="34" charset="0"/>
              <a:buChar char="•"/>
            </a:pPr>
            <a:r>
              <a:rPr lang="en-US" sz="2800" dirty="0">
                <a:latin typeface="+mn-lt"/>
              </a:rPr>
              <a:t>No coverage by insurance</a:t>
            </a:r>
          </a:p>
          <a:p>
            <a:pPr marL="342900" indent="-342900">
              <a:buSzPts val="2240"/>
              <a:buFont typeface="Arial" panose="020B0604020202020204" pitchFamily="34" charset="0"/>
              <a:buChar char="•"/>
            </a:pPr>
            <a:r>
              <a:rPr lang="en-US" sz="2800" dirty="0">
                <a:latin typeface="+mn-lt"/>
              </a:rPr>
              <a:t>Fetal personhood statutes (and cases)</a:t>
            </a:r>
          </a:p>
          <a:p>
            <a:pPr marL="342900" indent="-342900">
              <a:buSzPts val="2240"/>
              <a:buFont typeface="Arial" panose="020B0604020202020204" pitchFamily="34" charset="0"/>
              <a:buChar char="•"/>
            </a:pPr>
            <a:r>
              <a:rPr lang="en-US" sz="2800" dirty="0">
                <a:latin typeface="+mn-lt"/>
              </a:rPr>
              <a:t>Parental consent for teens</a:t>
            </a:r>
          </a:p>
          <a:p>
            <a:pPr marL="342900" indent="-342900">
              <a:buSzPts val="2240"/>
              <a:buFont typeface="Arial" panose="020B0604020202020204" pitchFamily="34" charset="0"/>
              <a:buChar char="•"/>
            </a:pPr>
            <a:r>
              <a:rPr lang="en-US" sz="2800" dirty="0">
                <a:latin typeface="+mn-lt"/>
              </a:rPr>
              <a:t>Other… see Guttmacher</a:t>
            </a:r>
            <a:br>
              <a:rPr lang="en-US" sz="2800" dirty="0"/>
            </a:br>
            <a:r>
              <a:rPr lang="en-US" sz="1400" dirty="0"/>
              <a:t>(https://www.guttmacher.org/state-policy/explore/overview-abortion-laws) </a:t>
            </a:r>
          </a:p>
          <a:p>
            <a:pPr>
              <a:buSzPts val="2240"/>
            </a:pPr>
            <a:endParaRPr lang="en-US" sz="2800" dirty="0">
              <a:sym typeface="Arial"/>
            </a:endParaRPr>
          </a:p>
          <a:p>
            <a:pPr>
              <a:buSzPts val="2240"/>
            </a:pPr>
            <a:r>
              <a:rPr lang="en-US" sz="2800" dirty="0">
                <a:latin typeface="Arial"/>
                <a:ea typeface="Arial"/>
                <a:cs typeface="Arial"/>
                <a:sym typeface="Arial"/>
              </a:rPr>
              <a:t>Reingold et al., 2022 </a:t>
            </a:r>
            <a:endParaRPr lang="en-US" sz="2800" dirty="0">
              <a:latin typeface="Arial" panose="020B0604020202020204" pitchFamily="34" charset="0"/>
              <a:ea typeface="Calibri"/>
              <a:cs typeface="Arial" panose="020B0604020202020204" pitchFamily="34" charset="0"/>
              <a:sym typeface="Calibri"/>
            </a:endParaRPr>
          </a:p>
        </p:txBody>
      </p:sp>
      <p:sp>
        <p:nvSpPr>
          <p:cNvPr id="4" name="TextBox 3">
            <a:extLst>
              <a:ext uri="{FF2B5EF4-FFF2-40B4-BE49-F238E27FC236}">
                <a16:creationId xmlns:a16="http://schemas.microsoft.com/office/drawing/2014/main" id="{E5FC6116-513D-D860-890E-8CC4EC99F84D}"/>
              </a:ext>
            </a:extLst>
          </p:cNvPr>
          <p:cNvSpPr txBox="1"/>
          <p:nvPr/>
        </p:nvSpPr>
        <p:spPr>
          <a:xfrm>
            <a:off x="677379" y="4971063"/>
            <a:ext cx="5112779" cy="1261884"/>
          </a:xfrm>
          <a:prstGeom prst="rect">
            <a:avLst/>
          </a:prstGeom>
          <a:noFill/>
        </p:spPr>
        <p:txBody>
          <a:bodyPr wrap="square" rtlCol="0">
            <a:spAutoFit/>
          </a:bodyPr>
          <a:lstStyle/>
          <a:p>
            <a:r>
              <a:rPr lang="en-US" dirty="0"/>
              <a:t>Frozen embryos have the rights of personhood - </a:t>
            </a:r>
            <a:r>
              <a:rPr lang="en-US" i="1" dirty="0"/>
              <a:t>Lepage et al. v. Center for Reproductive Medicine et al</a:t>
            </a:r>
            <a:r>
              <a:rPr lang="en-US" dirty="0"/>
              <a:t>. (2024). Alabama. </a:t>
            </a:r>
            <a:r>
              <a:rPr lang="en-US" sz="1000" dirty="0">
                <a:hlinkClick r:id="rId3"/>
              </a:rPr>
              <a:t>https://publicportal-api.alappeals.gov/courts/68f021c4-6a44-4735-9a76-5360b2e8af13/cms/case/343D203A-B13D-463A-8176-C46E3AE4F695/docketentrydocuments/E3D95592-3CBE-4384-AFA6-063D4595AA1D</a:t>
            </a:r>
            <a:r>
              <a:rPr lang="en-US" sz="1000"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Office Theme">
  <a:themeElements>
    <a:clrScheme name="Custom 3">
      <a:dk1>
        <a:srgbClr val="303335"/>
      </a:dk1>
      <a:lt1>
        <a:srgbClr val="FFFFFF"/>
      </a:lt1>
      <a:dk2>
        <a:srgbClr val="303335"/>
      </a:dk2>
      <a:lt2>
        <a:srgbClr val="F2F2F2"/>
      </a:lt2>
      <a:accent1>
        <a:srgbClr val="636669"/>
      </a:accent1>
      <a:accent2>
        <a:srgbClr val="97999B"/>
      </a:accent2>
      <a:accent3>
        <a:srgbClr val="F3F3F3"/>
      </a:accent3>
      <a:accent4>
        <a:srgbClr val="F93822"/>
      </a:accent4>
      <a:accent5>
        <a:srgbClr val="636669"/>
      </a:accent5>
      <a:accent6>
        <a:srgbClr val="B70302"/>
      </a:accent6>
      <a:hlink>
        <a:srgbClr val="5E96BA"/>
      </a:hlink>
      <a:folHlink>
        <a:srgbClr val="5D95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303335"/>
      </a:dk1>
      <a:lt1>
        <a:srgbClr val="FFFFFF"/>
      </a:lt1>
      <a:dk2>
        <a:srgbClr val="303335"/>
      </a:dk2>
      <a:lt2>
        <a:srgbClr val="F2F2F2"/>
      </a:lt2>
      <a:accent1>
        <a:srgbClr val="636669"/>
      </a:accent1>
      <a:accent2>
        <a:srgbClr val="97999B"/>
      </a:accent2>
      <a:accent3>
        <a:srgbClr val="F3F3F3"/>
      </a:accent3>
      <a:accent4>
        <a:srgbClr val="F93822"/>
      </a:accent4>
      <a:accent5>
        <a:srgbClr val="636669"/>
      </a:accent5>
      <a:accent6>
        <a:srgbClr val="B70302"/>
      </a:accent6>
      <a:hlink>
        <a:srgbClr val="5E96BA"/>
      </a:hlink>
      <a:folHlink>
        <a:srgbClr val="5D95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2-22-23_PresenterTemplate</Template>
  <TotalTime>17250</TotalTime>
  <Words>4968</Words>
  <Application>Microsoft Macintosh PowerPoint</Application>
  <PresentationFormat>Widescreen</PresentationFormat>
  <Paragraphs>481</Paragraphs>
  <Slides>34</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Calibri Light</vt:lpstr>
      <vt:lpstr>Georgia</vt:lpstr>
      <vt:lpstr>Helvetica Neue</vt:lpstr>
      <vt:lpstr>Helvetica Neue Light</vt:lpstr>
      <vt:lpstr>Open Sans</vt:lpstr>
      <vt:lpstr>Times</vt:lpstr>
      <vt:lpstr>Times New Roman</vt:lpstr>
      <vt:lpstr>Office Theme</vt:lpstr>
      <vt:lpstr>1_Office Theme</vt:lpstr>
      <vt:lpstr>Office 2013 - 2022 Theme</vt:lpstr>
      <vt:lpstr>Ethical Issues in Abortion Care: When Legal Restrictions Conflict with Ethical Obligations </vt:lpstr>
      <vt:lpstr>Learning Outcomes</vt:lpstr>
      <vt:lpstr>Agenda</vt:lpstr>
      <vt:lpstr>Introduction</vt:lpstr>
      <vt:lpstr>PowerPoint Presentation</vt:lpstr>
      <vt:lpstr>Legal Knowledge</vt:lpstr>
      <vt:lpstr>Need to know</vt:lpstr>
      <vt:lpstr>Abortion Laws: Cases &amp; Statutes</vt:lpstr>
      <vt:lpstr>Types of Bans and Restrictions</vt:lpstr>
      <vt:lpstr>Constitutionality: Injunction</vt:lpstr>
      <vt:lpstr>Context: Health &amp; Social Disparities</vt:lpstr>
      <vt:lpstr>Negative Impact on Mental Health</vt:lpstr>
      <vt:lpstr>PowerPoint Presentation</vt:lpstr>
      <vt:lpstr>Framework for Managing Ethical Issues (Barsky, 2023)</vt:lpstr>
      <vt:lpstr>Obtaining Legal Advice</vt:lpstr>
      <vt:lpstr>Other Types of Help</vt:lpstr>
      <vt:lpstr>Think Critically</vt:lpstr>
      <vt:lpstr>Ethical Obligations</vt:lpstr>
      <vt:lpstr>“Reproductive Justice”  (Fryman &amp; Pollack, 2024)</vt:lpstr>
      <vt:lpstr>Situation: Unsafe Abortion</vt:lpstr>
      <vt:lpstr>Options to Consider</vt:lpstr>
      <vt:lpstr>Laws vs. Ethics – potential conflict</vt:lpstr>
      <vt:lpstr>What Does the NASW Code of Ethics Say?</vt:lpstr>
      <vt:lpstr>Ethical Justifications for Breaking Law?</vt:lpstr>
      <vt:lpstr>Risks to SWs</vt:lpstr>
      <vt:lpstr>Act Prudently</vt:lpstr>
      <vt:lpstr>Situation: Life Endangered</vt:lpstr>
      <vt:lpstr>Situation: Warrant</vt:lpstr>
      <vt:lpstr>Situation: Out-of-State Request</vt:lpstr>
      <vt:lpstr>Questions?</vt:lpstr>
      <vt:lpstr>Conclusions</vt:lpstr>
      <vt:lpstr>References</vt:lpstr>
      <vt:lpstr>References - continued</vt:lpstr>
      <vt:lpstr>References -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Fasolino</dc:creator>
  <cp:lastModifiedBy>Allan Barsky</cp:lastModifiedBy>
  <cp:revision>37</cp:revision>
  <dcterms:created xsi:type="dcterms:W3CDTF">2017-09-07T18:41:50Z</dcterms:created>
  <dcterms:modified xsi:type="dcterms:W3CDTF">2024-10-23T20:44:57Z</dcterms:modified>
</cp:coreProperties>
</file>