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8a23ec3d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8a23ec3d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8a23ec3d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48a23ec3d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8a23ec3d8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8a23ec3d8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8a23ec3d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48a23ec3d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8a23ec3d8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48a23ec3d8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8a23ec3d8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48a23ec3d8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off 1-7 OR view the principle at your table in your group–browse the accompanying text using your book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8a23ec3d8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48a23ec3d8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8a23ec3d8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48a23ec3d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8a23ec3d8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8a23ec3d8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8a23ec3d8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48a23ec3d8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8a23ec3d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48a23ec3d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8a23ec3d8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48a23ec3d8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8a23ec3d8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48a23ec3d8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48a23ec3d8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48a23ec3d8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48a23ec3d8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48a23ec3d8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48a23ec3d8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48a23ec3d8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48a23ec3d8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48a23ec3d8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8a23ec3d8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48a23ec3d8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48a23ec3d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48a23ec3d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8a23ec3d8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48a23ec3d8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48a23ec3d8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48a23ec3d8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8a23ec3d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8a23ec3d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48a23ec3d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48a23ec3d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8a23ec3d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8a23ec3d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8a23ec3d8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8a23ec3d8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8a23ec3d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8a23ec3d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about bathrooms, snacks, personal breaks, sign-in sheets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8a23ec3d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48a23ec3d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8a23ec3d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48a23ec3d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this bingo card, you will use the back!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8a23ec3d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8a23ec3d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8a23ec3d8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8a23ec3d8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hyperlink" Target="http://www.youtube.com/watch?v=u_BcMXgws6Y" TargetMode="External"/><Relationship Id="rId5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36.png"/><Relationship Id="rId11" Type="http://schemas.openxmlformats.org/officeDocument/2006/relationships/hyperlink" Target="https://nsrfharmony.org/protocols/" TargetMode="External"/><Relationship Id="rId10" Type="http://schemas.openxmlformats.org/officeDocument/2006/relationships/image" Target="../media/image7.png"/><Relationship Id="rId12" Type="http://schemas.openxmlformats.org/officeDocument/2006/relationships/image" Target="../media/image33.png"/><Relationship Id="rId9" Type="http://schemas.openxmlformats.org/officeDocument/2006/relationships/image" Target="../media/image25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4.png"/><Relationship Id="rId8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hyperlink" Target="https://forms.gle/dv4Q2UaS3RwmAiCJ6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7.png"/><Relationship Id="rId6" Type="http://schemas.openxmlformats.org/officeDocument/2006/relationships/image" Target="../media/image31.png"/><Relationship Id="rId7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11" Type="http://schemas.openxmlformats.org/officeDocument/2006/relationships/image" Target="../media/image9.png"/><Relationship Id="rId10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timer silently counts down to 0:00, then alerts you that time is up with a gentle beep sound." id="144" name="Google Shape;144;p22" title="15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3800" y="2739075"/>
            <a:ext cx="3048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5674" y="134176"/>
            <a:ext cx="5882875" cy="45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75" y="574001"/>
            <a:ext cx="2625875" cy="375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6150850" y="1152475"/>
            <a:ext cx="2475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 startAt="7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System Support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732750" y="443775"/>
            <a:ext cx="1682400" cy="485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Who You Are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3563325" y="443775"/>
            <a:ext cx="1682400" cy="485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What You Do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6393900" y="443775"/>
            <a:ext cx="2079300" cy="485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Where You Work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193700" y="1152475"/>
            <a:ext cx="2623800" cy="25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 u="sng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The Partnership Principles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 skills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Coaches as leaders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3048375" y="1466600"/>
            <a:ext cx="28716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 startAt="4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The Impact Cycle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 startAt="4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44F4B"/>
              </a:buClr>
              <a:buSzPts val="2000"/>
              <a:buFont typeface="Trebuchet MS"/>
              <a:buAutoNum type="arabicPeriod" startAt="4"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The instructional playbook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268325" y="288975"/>
            <a:ext cx="5604000" cy="485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Who You Are: 1. </a:t>
            </a: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Partnership Principles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737" y="890100"/>
            <a:ext cx="2598575" cy="379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/>
        </p:nvSpPr>
        <p:spPr>
          <a:xfrm>
            <a:off x="5717575" y="1833000"/>
            <a:ext cx="2703900" cy="1477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The following slides will have main points for each of the Partnership Principles along with reflective questions from the “Sum It Up” section of the chapter. </a:t>
            </a: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“I don’t believe any person or group is more </a:t>
            </a: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valuable than any other, and I recognize and honor the dignity of every individual.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Equality is when collaborating teachers feel seen, valued, and respected as professionals.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Equality and resistance: directive + confrontational counsel leads to resistance while reflective + supportive counsel leads to change talk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Equality and moralistic judgement: contradicts equality by placing others below us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4817225" y="1238475"/>
            <a:ext cx="3922200" cy="349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What can you do to be fully present in conversations?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How easy is it for you to avoid moralistic judgement? What can you do to be less judgemental?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What are some subtle ways that you might be communicating that you don’t see your collaborating teachers as equals? Do you think you engage in any of these behaviors?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 communicate in a way that acknowledges the professional discretion of others by positioning them as </a:t>
            </a: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decision</a:t>
            </a: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 makers.</a:t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Teachers make most, if not all, of the decisions about changes to their classrooms.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Social determination theory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: people feel motivated when they 1) are competent 2) have large measures of control over their lives 3) are engaged in and experience positive 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relationships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Choice = ownership of goals, learning path, and outcomes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4817225" y="1238475"/>
            <a:ext cx="3922200" cy="25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To what extent do teachers make the decisions about what happens in their classrooms when you coach?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How do you go about explaining strategies while also honoring teacher choice?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 want to hear what others have to say, and I communicate that clearly.</a:t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Voice is a natural outcome of a commitment to equality and choice. Teachers words, thoughts, ideas and emotions genuinely shape conversations and actions that occur during coaching.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Specific actions are taken to promote voice.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When teachers have voice, their students have voice.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4817225" y="1322625"/>
            <a:ext cx="3922200" cy="25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Who does most of the talking when you are coaching? Do you need to change anything?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What do you do to ensure that you deeply understand the emotions and needs of your conversation partners?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What do you do to ensure that your collaborating teachers know that they have been heard?</a:t>
            </a:r>
            <a:endParaRPr i="1"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 believe conversations should consist of a back-and-forth exchange, with all parties hearing and responding to one another’s opinions.</a:t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Dialogue…fluid, energizing, 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thrilling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, reflective, creative and life-giving!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Grounded in mutual respect to explore ideas together </a:t>
            </a:r>
            <a:r>
              <a:rPr i="1" lang="en" sz="1600">
                <a:latin typeface="Trebuchet MS"/>
                <a:ea typeface="Trebuchet MS"/>
                <a:cs typeface="Trebuchet MS"/>
                <a:sym typeface="Trebuchet MS"/>
              </a:rPr>
              <a:t>instead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 of forcing your truth on someone else.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Letting go of the need to be right so that we can do what is right.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Love, Faith, Hope, Trust, Critical thinking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4796600" y="1064600"/>
            <a:ext cx="3922200" cy="388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Do you think dialogue is necessary in coaching?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Do you think it is important to demonstrate love, humility, and faith to collaborating teachers during coaching? If so, how do you demonstrate those qualities?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In your experience, what are the characteristics of a life-giving conversation?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In your organization, are teachers irresponsibly or responsibly accountable? What do you see in teachers’ behavior that supports your answer?</a:t>
            </a:r>
            <a:endParaRPr i="1"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 engage in conversations that </a:t>
            </a:r>
            <a:r>
              <a:rPr b="1"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look back, look at, and look ahead.</a:t>
            </a:r>
            <a:endParaRPr b="1"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empowers teachers to think of 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what happened in the past, what is happening now, and what could happen in the future.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Having tools and protocol to support looking back, look at and looking ahead.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Coaches who </a:t>
            </a:r>
            <a:r>
              <a:rPr lang="en" sz="1600" u="sng">
                <a:latin typeface="Trebuchet MS"/>
                <a:ea typeface="Trebuchet MS"/>
                <a:cs typeface="Trebuchet MS"/>
                <a:sym typeface="Trebuchet MS"/>
              </a:rPr>
              <a:t>ensure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 teachers do a lot of the thinking are grounded in the principle of reflection.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4796600" y="1322625"/>
            <a:ext cx="3922200" cy="319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How easy is it for you to let your teachers make the decisions about what happens in their classrooms?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When are you most reflective? How much time do you set aside to look back, look at, and look ahead?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What difference would it make if you spent more time reflecting on your personal and professional life?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 structure learning so that it is grounded in real life. </a:t>
            </a:r>
            <a:endParaRPr b="1"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Praxis is learning in action—grounded in and shaped by the realities of the collaborating teacher’s classroom and life outside of the school building.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Thinking + Doing + Acting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Your authentic self, your true and real learning.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Google Shape;243;p32"/>
          <p:cNvSpPr txBox="1"/>
          <p:nvPr/>
        </p:nvSpPr>
        <p:spPr>
          <a:xfrm>
            <a:off x="4796600" y="1322625"/>
            <a:ext cx="3922200" cy="319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What can you do to ensure that the professional development you provide genuinely addresses teachers’ real-life concerns?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What does it look like when teachers enthusiastically implement the ideas you discover and create together? What can you do to ensure that happens more often?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What can you do to ensure that professional development is guided by teachers’ concerns?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 enter each conversation open and expecting to learn.</a:t>
            </a:r>
            <a:endParaRPr b="1"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Reciprocity is when teachers and coaches are learning together.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Coaches seek out and value the ideas teachers share, and teachers learn from coaches.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Reciprocity is revealed in the way coaches talk, listen and act.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Reciprocity means you get as much as you give.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4796600" y="1322625"/>
            <a:ext cx="3922200" cy="319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Do you believe you can learn from every single teacher with whom you partner?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Are your collaborating teachers energized by your coaching conversations? Are you?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4"/>
          <p:cNvSpPr txBox="1"/>
          <p:nvPr/>
        </p:nvSpPr>
        <p:spPr>
          <a:xfrm>
            <a:off x="268325" y="288975"/>
            <a:ext cx="5604000" cy="485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Who You Are: 2. Communication Skills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613" y="24257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9062" y="2682927"/>
            <a:ext cx="325354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0025" y="879525"/>
            <a:ext cx="2546925" cy="1697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4"/>
          <p:cNvCxnSpPr/>
          <p:nvPr/>
        </p:nvCxnSpPr>
        <p:spPr>
          <a:xfrm flipH="1">
            <a:off x="3158225" y="2105400"/>
            <a:ext cx="423000" cy="49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34"/>
          <p:cNvCxnSpPr/>
          <p:nvPr/>
        </p:nvCxnSpPr>
        <p:spPr>
          <a:xfrm>
            <a:off x="5645325" y="2095075"/>
            <a:ext cx="1083600" cy="90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7" name="Google Shape;267;p34"/>
          <p:cNvSpPr/>
          <p:nvPr/>
        </p:nvSpPr>
        <p:spPr>
          <a:xfrm>
            <a:off x="3911475" y="3137450"/>
            <a:ext cx="887700" cy="959700"/>
          </a:xfrm>
          <a:prstGeom prst="mathPlus">
            <a:avLst>
              <a:gd fmla="val 23520" name="adj1"/>
            </a:avLst>
          </a:prstGeom>
          <a:solidFill>
            <a:srgbClr val="E2A1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 Skills: Questioning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990800" y="1322625"/>
            <a:ext cx="3333600" cy="3330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Questions: customize question sets to the person or people you are collaborating with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Open questions invite thinking, exploring, reflecting…letting the other person find their own way.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Paraphrasing, nonverbal gestures and clarifying keep the communication going. 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4796600" y="1322625"/>
            <a:ext cx="3922200" cy="319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Reflection Questions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Trebuchet MS"/>
                <a:ea typeface="Trebuchet MS"/>
                <a:cs typeface="Trebuchet MS"/>
                <a:sym typeface="Trebuchet MS"/>
              </a:rPr>
              <a:t>On a scale of 1 to 10, how effectively do you listen to your conversation partners?</a:t>
            </a:r>
            <a:endParaRPr i="1"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What resources do you use to develop question sets?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What are one or two things you could do today to improve as a listener?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rebuchet MS"/>
                <a:ea typeface="Trebuchet MS"/>
                <a:cs typeface="Trebuchet MS"/>
                <a:sym typeface="Trebuchet MS"/>
              </a:rPr>
              <a:t>When you explain strategies, what can you do to move away from giving advice toward a mutual exploration of ideas?</a:t>
            </a:r>
            <a:endParaRPr i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6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Questioning &amp; Listening Resources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6" name="Google Shape;2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326" y="1208875"/>
            <a:ext cx="1826750" cy="225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5">
            <a:alphaModFix/>
          </a:blip>
          <a:srcRect b="9857" l="15284" r="4187" t="12893"/>
          <a:stretch/>
        </p:blipFill>
        <p:spPr>
          <a:xfrm>
            <a:off x="6821875" y="1135050"/>
            <a:ext cx="1876376" cy="240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 rotWithShape="1">
          <a:blip r:embed="rId6">
            <a:alphaModFix/>
          </a:blip>
          <a:srcRect b="11426" l="0" r="0" t="0"/>
          <a:stretch/>
        </p:blipFill>
        <p:spPr>
          <a:xfrm>
            <a:off x="2335950" y="1208874"/>
            <a:ext cx="2002176" cy="225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9000" y="1152475"/>
            <a:ext cx="1826751" cy="233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03996">
            <a:off x="4128225" y="3029375"/>
            <a:ext cx="1231087" cy="16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1483">
            <a:off x="1768951" y="3029375"/>
            <a:ext cx="1120799" cy="160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69122" y="182247"/>
            <a:ext cx="5726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1725" y="3747075"/>
            <a:ext cx="2294022" cy="10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 Skills: Listening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836000" y="1371825"/>
            <a:ext cx="3333600" cy="2547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Trebuchet MS"/>
                <a:ea typeface="Trebuchet MS"/>
                <a:cs typeface="Trebuchet MS"/>
                <a:sym typeface="Trebuchet MS"/>
              </a:rPr>
              <a:t>Internal Dimension:</a:t>
            </a: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 ways we control our thinking to better hear the conversation partner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Focus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Notice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No Assumptions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Awareness of mental model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Letting go of control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" sz="1600">
                <a:latin typeface="Trebuchet MS"/>
                <a:ea typeface="Trebuchet MS"/>
                <a:cs typeface="Trebuchet MS"/>
                <a:sym typeface="Trebuchet MS"/>
              </a:rPr>
              <a:t>Demonstrating Empathy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3" name="Google Shape;303;p37"/>
          <p:cNvSpPr txBox="1"/>
          <p:nvPr/>
        </p:nvSpPr>
        <p:spPr>
          <a:xfrm>
            <a:off x="4972125" y="1371825"/>
            <a:ext cx="3333600" cy="2547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External Dimension</a:t>
            </a: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: words and actions we say and do that our partners observe during a conversation 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Char char="●"/>
            </a:pP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Awareness</a:t>
            </a: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of body/face/stance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Char char="●"/>
            </a:pP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Note taking habits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Char char="●"/>
            </a:pPr>
            <a:r>
              <a:rPr lang="en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Interrupting, unless necessary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8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Independent Reflection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Google Shape;312;p38"/>
          <p:cNvSpPr/>
          <p:nvPr/>
        </p:nvSpPr>
        <p:spPr>
          <a:xfrm>
            <a:off x="3323225" y="1070150"/>
            <a:ext cx="3870300" cy="38187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8"/>
          <p:cNvSpPr/>
          <p:nvPr/>
        </p:nvSpPr>
        <p:spPr>
          <a:xfrm>
            <a:off x="4530275" y="2291150"/>
            <a:ext cx="1456200" cy="1376700"/>
          </a:xfrm>
          <a:prstGeom prst="ellipse">
            <a:avLst/>
          </a:prstGeom>
          <a:solidFill>
            <a:srgbClr val="E2A1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ALL OF MY </a:t>
            </a:r>
            <a:r>
              <a:rPr lang="en" sz="1100"/>
              <a:t>THOUGHTS</a:t>
            </a:r>
            <a:endParaRPr sz="1100"/>
          </a:p>
        </p:txBody>
      </p:sp>
      <p:sp>
        <p:nvSpPr>
          <p:cNvPr id="314" name="Google Shape;314;p38"/>
          <p:cNvSpPr/>
          <p:nvPr/>
        </p:nvSpPr>
        <p:spPr>
          <a:xfrm rot="-785796">
            <a:off x="1091936" y="1076243"/>
            <a:ext cx="2236164" cy="1487358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D9B9A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44F4B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this time to dump all those thoughts out! </a:t>
            </a:r>
            <a:r>
              <a:rPr lang="en">
                <a:solidFill>
                  <a:srgbClr val="544F4B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lang="en">
                <a:solidFill>
                  <a:srgbClr val="544F4B"/>
                </a:solidFill>
                <a:latin typeface="Comic Sans MS"/>
                <a:ea typeface="Comic Sans MS"/>
                <a:cs typeface="Comic Sans MS"/>
                <a:sym typeface="Comic Sans MS"/>
              </a:rPr>
              <a:t> step will help you in the next breakout session!</a:t>
            </a:r>
            <a:endParaRPr>
              <a:solidFill>
                <a:srgbClr val="544F4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0"/>
          <p:cNvSpPr txBox="1"/>
          <p:nvPr/>
        </p:nvSpPr>
        <p:spPr>
          <a:xfrm>
            <a:off x="268325" y="288975"/>
            <a:ext cx="8564100" cy="728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Practice Active Listening: October/November Coaching Goals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0" name="Google Shape;33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3126" y="1079650"/>
            <a:ext cx="3772587" cy="380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 rotWithShape="1">
          <a:blip r:embed="rId4">
            <a:alphaModFix/>
          </a:blip>
          <a:srcRect b="4268" l="12322" r="10564" t="4523"/>
          <a:stretch/>
        </p:blipFill>
        <p:spPr>
          <a:xfrm>
            <a:off x="2703950" y="849325"/>
            <a:ext cx="3488349" cy="41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/>
        </p:nvSpPr>
        <p:spPr>
          <a:xfrm>
            <a:off x="268325" y="288975"/>
            <a:ext cx="2673000" cy="1290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Find a partner from outside of your school district or team</a:t>
            </a:r>
            <a:endParaRPr i="1"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2"/>
          <p:cNvSpPr txBox="1"/>
          <p:nvPr/>
        </p:nvSpPr>
        <p:spPr>
          <a:xfrm>
            <a:off x="605675" y="461475"/>
            <a:ext cx="2576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https://forms.gle/dv4Q2UaS3RwmAiCJ6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3"/>
          <p:cNvPicPr preferRelativeResize="0"/>
          <p:nvPr/>
        </p:nvPicPr>
        <p:blipFill rotWithShape="1">
          <a:blip r:embed="rId4">
            <a:alphaModFix/>
          </a:blip>
          <a:srcRect b="0" l="10653" r="23708" t="0"/>
          <a:stretch/>
        </p:blipFill>
        <p:spPr>
          <a:xfrm>
            <a:off x="1434550" y="1152475"/>
            <a:ext cx="2559498" cy="29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3"/>
          <p:cNvSpPr txBox="1"/>
          <p:nvPr/>
        </p:nvSpPr>
        <p:spPr>
          <a:xfrm>
            <a:off x="4437825" y="1960327"/>
            <a:ext cx="3612300" cy="1569300"/>
          </a:xfrm>
          <a:prstGeom prst="rect">
            <a:avLst/>
          </a:prstGeom>
          <a:solidFill>
            <a:srgbClr val="E2A128"/>
          </a:solidFill>
          <a:ln cap="flat" cmpd="sng" w="9525">
            <a:solidFill>
              <a:srgbClr val="E2A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autumn@pairedlearning.org</a:t>
            </a:r>
            <a:endParaRPr sz="21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Pairedlearning.org</a:t>
            </a:r>
            <a:endParaRPr sz="21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046475"/>
            <a:ext cx="435750" cy="4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7388" y="3046475"/>
            <a:ext cx="435750" cy="4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2775" y="3046475"/>
            <a:ext cx="435750" cy="4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763725" y="2879425"/>
            <a:ext cx="4107600" cy="1083600"/>
          </a:xfrm>
          <a:prstGeom prst="rect">
            <a:avLst/>
          </a:prstGeom>
          <a:solidFill>
            <a:srgbClr val="A7D2A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Circle Map: “brain dump” all of your thoughts before goal setting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Tree Map: classify characteristics of coaching using Aguilar, Knight &amp; Sweeney resources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206" y="185800"/>
            <a:ext cx="7377594" cy="456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47700" y="282275"/>
            <a:ext cx="67188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Instructional Coach “Beginning of the Year Bingo”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1632725" y="1104250"/>
            <a:ext cx="2167200" cy="980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Review the beginning of the year tasks on the BINGO card</a:t>
            </a:r>
            <a:endParaRPr/>
          </a:p>
        </p:txBody>
      </p:sp>
      <p:sp>
        <p:nvSpPr>
          <p:cNvPr id="104" name="Google Shape;104;p19"/>
          <p:cNvSpPr/>
          <p:nvPr/>
        </p:nvSpPr>
        <p:spPr>
          <a:xfrm>
            <a:off x="1632725" y="2370475"/>
            <a:ext cx="2167200" cy="980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Travel around the room to find others IC’s who completed a task on the BINGO card</a:t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1632725" y="3636700"/>
            <a:ext cx="2167200" cy="980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Cross off (5) in a row/diagonally to win a prize</a:t>
            </a:r>
            <a:endParaRPr/>
          </a:p>
        </p:txBody>
      </p:sp>
      <p:cxnSp>
        <p:nvCxnSpPr>
          <p:cNvPr id="106" name="Google Shape;106;p19"/>
          <p:cNvCxnSpPr>
            <a:stCxn id="103" idx="2"/>
            <a:endCxn id="104" idx="0"/>
          </p:cNvCxnSpPr>
          <p:nvPr/>
        </p:nvCxnSpPr>
        <p:spPr>
          <a:xfrm>
            <a:off x="2716325" y="2084650"/>
            <a:ext cx="0" cy="28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19"/>
          <p:cNvCxnSpPr>
            <a:stCxn id="104" idx="2"/>
            <a:endCxn id="105" idx="0"/>
          </p:cNvCxnSpPr>
          <p:nvPr/>
        </p:nvCxnSpPr>
        <p:spPr>
          <a:xfrm>
            <a:off x="2716325" y="3350875"/>
            <a:ext cx="0" cy="28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879163"/>
            <a:ext cx="2829593" cy="39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763725" y="598200"/>
            <a:ext cx="3426300" cy="3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Google Classroom Code</a:t>
            </a:r>
            <a:endParaRPr sz="2000">
              <a:solidFill>
                <a:srgbClr val="544F4B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             </a:t>
            </a:r>
            <a:r>
              <a:rPr lang="en" sz="2200">
                <a:solidFill>
                  <a:srgbClr val="C2640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klnuhsy</a:t>
            </a:r>
            <a:endParaRPr sz="2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E2A12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1063588" y="1444500"/>
            <a:ext cx="2167200" cy="980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Alone: </a:t>
            </a: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Choose resources to explore from Aguilar, Knight &amp; Sweeney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/>
          <p:nvPr/>
        </p:nvSpPr>
        <p:spPr>
          <a:xfrm>
            <a:off x="1063588" y="2710725"/>
            <a:ext cx="2167200" cy="980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With a Partner: </a:t>
            </a:r>
            <a:r>
              <a:rPr lang="en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a Tree Map that classifies the characteristics of a Coaching Cycle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p21"/>
          <p:cNvSpPr/>
          <p:nvPr/>
        </p:nvSpPr>
        <p:spPr>
          <a:xfrm>
            <a:off x="1063588" y="3976950"/>
            <a:ext cx="2167200" cy="9804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4F4B"/>
                </a:solidFill>
                <a:latin typeface="Trebuchet MS"/>
                <a:ea typeface="Trebuchet MS"/>
                <a:cs typeface="Trebuchet MS"/>
                <a:sym typeface="Trebuchet MS"/>
              </a:rPr>
              <a:t>District Team: Debrief &amp; share your thinking. What does the success criteria look like for coaching in your district?</a:t>
            </a:r>
            <a:endParaRPr sz="1200"/>
          </a:p>
        </p:txBody>
      </p:sp>
      <p:cxnSp>
        <p:nvCxnSpPr>
          <p:cNvPr id="127" name="Google Shape;127;p21"/>
          <p:cNvCxnSpPr>
            <a:stCxn id="124" idx="2"/>
            <a:endCxn id="125" idx="0"/>
          </p:cNvCxnSpPr>
          <p:nvPr/>
        </p:nvCxnSpPr>
        <p:spPr>
          <a:xfrm>
            <a:off x="2147188" y="2424900"/>
            <a:ext cx="0" cy="28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1"/>
          <p:cNvCxnSpPr>
            <a:stCxn id="125" idx="2"/>
            <a:endCxn id="126" idx="0"/>
          </p:cNvCxnSpPr>
          <p:nvPr/>
        </p:nvCxnSpPr>
        <p:spPr>
          <a:xfrm>
            <a:off x="2147188" y="3691125"/>
            <a:ext cx="0" cy="28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847" y="79022"/>
            <a:ext cx="5726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8475" y="2718688"/>
            <a:ext cx="2076376" cy="2076376"/>
          </a:xfrm>
          <a:prstGeom prst="rect">
            <a:avLst/>
          </a:prstGeom>
          <a:noFill/>
          <a:ln cap="flat" cmpd="sng" w="28575">
            <a:solidFill>
              <a:srgbClr val="E2A12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3245" y="191500"/>
            <a:ext cx="1772876" cy="2118349"/>
          </a:xfrm>
          <a:prstGeom prst="rect">
            <a:avLst/>
          </a:prstGeom>
          <a:noFill/>
          <a:ln cap="flat" cmpd="sng" w="28575">
            <a:solidFill>
              <a:srgbClr val="E2A12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4703" y="2571741"/>
            <a:ext cx="1710550" cy="2370284"/>
          </a:xfrm>
          <a:prstGeom prst="rect">
            <a:avLst/>
          </a:prstGeom>
          <a:noFill/>
          <a:ln cap="flat" cmpd="sng" w="28575">
            <a:solidFill>
              <a:srgbClr val="E2A12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3162" y="4517275"/>
            <a:ext cx="2233619" cy="50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9">
            <a:alphaModFix/>
          </a:blip>
          <a:srcRect b="62934" l="0" r="0" t="6911"/>
          <a:stretch/>
        </p:blipFill>
        <p:spPr>
          <a:xfrm>
            <a:off x="7229925" y="1963675"/>
            <a:ext cx="1519525" cy="6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1788" y="212487"/>
            <a:ext cx="2076375" cy="20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11">
            <a:alphaModFix/>
          </a:blip>
          <a:srcRect b="64038" l="0" r="0" t="18032"/>
          <a:stretch/>
        </p:blipFill>
        <p:spPr>
          <a:xfrm>
            <a:off x="4508800" y="1837150"/>
            <a:ext cx="2402359" cy="6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