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Lst>
  <p:sldSz cy="5143500" cx="9144000"/>
  <p:notesSz cx="6858000" cy="9144000"/>
  <p:embeddedFontLst>
    <p:embeddedFont>
      <p:font typeface="Comfortaa SemiBold"/>
      <p:regular r:id="rId52"/>
      <p:bold r:id="rId53"/>
    </p:embeddedFont>
    <p:embeddedFont>
      <p:font typeface="Lexend SemiBold"/>
      <p:regular r:id="rId54"/>
      <p:bold r:id="rId55"/>
    </p:embeddedFont>
    <p:embeddedFont>
      <p:font typeface="Lexend"/>
      <p:regular r:id="rId56"/>
      <p:bold r:id="rId57"/>
    </p:embeddedFont>
    <p:embeddedFont>
      <p:font typeface="Comfortaa"/>
      <p:regular r:id="rId58"/>
      <p:bold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E954C85-6AFD-479B-958F-91765DBB31DE}">
  <a:tblStyle styleId="{4E954C85-6AFD-479B-958F-91765DBB31D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font" Target="fonts/ComfortaaSemiBold-bold.fntdata"/><Relationship Id="rId52" Type="http://schemas.openxmlformats.org/officeDocument/2006/relationships/font" Target="fonts/ComfortaaSemiBold-regular.fntdata"/><Relationship Id="rId11" Type="http://schemas.openxmlformats.org/officeDocument/2006/relationships/slide" Target="slides/slide5.xml"/><Relationship Id="rId55" Type="http://schemas.openxmlformats.org/officeDocument/2006/relationships/font" Target="fonts/LexendSemiBold-bold.fntdata"/><Relationship Id="rId10" Type="http://schemas.openxmlformats.org/officeDocument/2006/relationships/slide" Target="slides/slide4.xml"/><Relationship Id="rId54" Type="http://schemas.openxmlformats.org/officeDocument/2006/relationships/font" Target="fonts/LexendSemiBold-regular.fntdata"/><Relationship Id="rId13" Type="http://schemas.openxmlformats.org/officeDocument/2006/relationships/slide" Target="slides/slide7.xml"/><Relationship Id="rId57" Type="http://schemas.openxmlformats.org/officeDocument/2006/relationships/font" Target="fonts/Lexend-bold.fntdata"/><Relationship Id="rId12" Type="http://schemas.openxmlformats.org/officeDocument/2006/relationships/slide" Target="slides/slide6.xml"/><Relationship Id="rId56" Type="http://schemas.openxmlformats.org/officeDocument/2006/relationships/font" Target="fonts/Lexend-regular.fntdata"/><Relationship Id="rId15" Type="http://schemas.openxmlformats.org/officeDocument/2006/relationships/slide" Target="slides/slide9.xml"/><Relationship Id="rId59" Type="http://schemas.openxmlformats.org/officeDocument/2006/relationships/font" Target="fonts/Comfortaa-bold.fntdata"/><Relationship Id="rId14" Type="http://schemas.openxmlformats.org/officeDocument/2006/relationships/slide" Target="slides/slide8.xml"/><Relationship Id="rId58" Type="http://schemas.openxmlformats.org/officeDocument/2006/relationships/font" Target="fonts/Comfortaa-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158f1e9f3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158f1e9f3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158f1e9f3f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158f1e9f3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158f1e9f3f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158f1e9f3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158f1e9f3f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158f1e9f3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158f1e9f3f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158f1e9f3f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158f1e9f3f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158f1e9f3f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158f1e9f3f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3158f1e9f3f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158f1e9f3f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158f1e9f3f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158f1e9f3f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158f1e9f3f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158f1e9f3f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3158f1e9f3f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72a9ac380144379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72a9ac380144379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158f1e9f3f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3158f1e9f3f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14306c45a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14306c45a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202370b9af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3202370b9af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202370b9af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3202370b9af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202370b9af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3202370b9af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202370b9af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3202370b9af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14306c45a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314306c45a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14306c45a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314306c45a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314306c45a5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314306c45a5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314306c45a5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314306c45a5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72a9ac3801443796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72a9ac3801443796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14306c45a5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314306c45a5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14306c45a5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314306c45a5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314306c45a5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314306c45a5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14306c45a5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314306c45a5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14306c45a5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314306c45a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202370b9a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3202370b9a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3202370b9af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3202370b9a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3202370b9af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3202370b9af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3202370b9af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3202370b9a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3202370b9af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3202370b9a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72a9ac3801443796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72a9ac3801443796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3202370b9af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3202370b9af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3202370b9af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3202370b9af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3202370b9af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3202370b9af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3202370b9af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3202370b9af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3202370b9af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3202370b9af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3202370b9af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3202370b9af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72a9ac3801443796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72a9ac3801443796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72a9ac3801443796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72a9ac3801443796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72a9ac3801443796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72a9ac3801443796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72a9ac3801443796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72a9ac3801443796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72a9ac3801443796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72a9ac3801443796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5.gif"/><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standards.learningforward.org/standards-for-professional-learning/conditions-for-success/culture-of-collaborative-inquiry/" TargetMode="External"/><Relationship Id="rId4" Type="http://schemas.openxmlformats.org/officeDocument/2006/relationships/image" Target="../media/image6.png"/><Relationship Id="rId5"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13.png"/><Relationship Id="rId6"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hyperlink" Target="http://www.youtube.com/watch?v=C33IzVAa4LI" TargetMode="External"/><Relationship Id="rId5"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6.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standards.learningforward.org/standards-for-professional-learning/conditions-for-success/culture-of-collaborative-inquiry/" TargetMode="External"/><Relationship Id="rId4" Type="http://schemas.openxmlformats.org/officeDocument/2006/relationships/image" Target="../media/image6.png"/><Relationship Id="rId5"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10.png"/><Relationship Id="rId6" Type="http://schemas.openxmlformats.org/officeDocument/2006/relationships/image" Target="../media/image22.jpg"/><Relationship Id="rId7"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2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10.png"/><Relationship Id="rId6"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docs.google.com/document/d/1QDJZsZj80_0YjGU9M3ciayQnex4eq_UiwadqCLkaiFM/edit?usp=sharing" TargetMode="Externa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10.png"/><Relationship Id="rId6"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6.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s://standards.learningforward.org/standards-for-professional-learning/conditions-for-success/culture-of-collaborative-inquiry/" TargetMode="External"/><Relationship Id="rId4" Type="http://schemas.openxmlformats.org/officeDocument/2006/relationships/image" Target="../media/image6.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standards.learningforward.org/standards-for-professional-learning/conditions-for-success/culture-of-collaborative-inquiry/" TargetMode="External"/><Relationship Id="rId4" Type="http://schemas.openxmlformats.org/officeDocument/2006/relationships/image" Target="../media/image6.png"/><Relationship Id="rId5"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10.png"/><Relationship Id="rId6" Type="http://schemas.openxmlformats.org/officeDocument/2006/relationships/image" Target="../media/image22.jpg"/><Relationship Id="rId7"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20.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10.png"/><Relationship Id="rId6" Type="http://schemas.openxmlformats.org/officeDocument/2006/relationships/image" Target="../media/image1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s://docs.google.com/document/d/1QDJZsZj80_0YjGU9M3ciayQnex4eq_UiwadqCLkaiFM/edit?usp=sharing"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21.png"/><Relationship Id="rId5"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idx="1" type="subTitle"/>
          </p:nvPr>
        </p:nvSpPr>
        <p:spPr>
          <a:xfrm>
            <a:off x="311700" y="3522638"/>
            <a:ext cx="8520600" cy="7926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605"/>
              <a:buNone/>
            </a:pPr>
            <a:r>
              <a:rPr lang="en" sz="2540">
                <a:latin typeface="Comfortaa"/>
                <a:ea typeface="Comfortaa"/>
                <a:cs typeface="Comfortaa"/>
                <a:sym typeface="Comfortaa"/>
              </a:rPr>
              <a:t>Greenbelt Cultural Center</a:t>
            </a:r>
            <a:endParaRPr sz="2540">
              <a:latin typeface="Comfortaa"/>
              <a:ea typeface="Comfortaa"/>
              <a:cs typeface="Comfortaa"/>
              <a:sym typeface="Comfortaa"/>
            </a:endParaRPr>
          </a:p>
          <a:p>
            <a:pPr indent="0" lvl="0" marL="0" rtl="0" algn="ctr">
              <a:lnSpc>
                <a:spcPct val="80000"/>
              </a:lnSpc>
              <a:spcBef>
                <a:spcPts val="0"/>
              </a:spcBef>
              <a:spcAft>
                <a:spcPts val="0"/>
              </a:spcAft>
              <a:buSzPts val="605"/>
              <a:buNone/>
            </a:pPr>
            <a:r>
              <a:rPr lang="en" sz="2540">
                <a:latin typeface="Comfortaa"/>
                <a:ea typeface="Comfortaa"/>
                <a:cs typeface="Comfortaa"/>
                <a:sym typeface="Comfortaa"/>
              </a:rPr>
              <a:t>October 22nd 2024</a:t>
            </a:r>
            <a:endParaRPr sz="2540">
              <a:latin typeface="Comfortaa"/>
              <a:ea typeface="Comfortaa"/>
              <a:cs typeface="Comfortaa"/>
              <a:sym typeface="Comfortaa"/>
            </a:endParaRPr>
          </a:p>
          <a:p>
            <a:pPr indent="0" lvl="0" marL="0" rtl="0" algn="ctr">
              <a:lnSpc>
                <a:spcPct val="80000"/>
              </a:lnSpc>
              <a:spcBef>
                <a:spcPts val="0"/>
              </a:spcBef>
              <a:spcAft>
                <a:spcPts val="0"/>
              </a:spcAft>
              <a:buSzPts val="605"/>
              <a:buNone/>
            </a:pPr>
            <a:r>
              <a:rPr lang="en" sz="2540">
                <a:latin typeface="Comfortaa"/>
                <a:ea typeface="Comfortaa"/>
                <a:cs typeface="Comfortaa"/>
                <a:sym typeface="Comfortaa"/>
              </a:rPr>
              <a:t>12:20pm-2:20pm</a:t>
            </a:r>
            <a:endParaRPr sz="2540">
              <a:latin typeface="Comfortaa"/>
              <a:ea typeface="Comfortaa"/>
              <a:cs typeface="Comfortaa"/>
              <a:sym typeface="Comfortaa"/>
            </a:endParaRPr>
          </a:p>
        </p:txBody>
      </p:sp>
      <p:pic>
        <p:nvPicPr>
          <p:cNvPr id="55" name="Google Shape;55;p13"/>
          <p:cNvPicPr preferRelativeResize="0"/>
          <p:nvPr/>
        </p:nvPicPr>
        <p:blipFill rotWithShape="1">
          <a:blip r:embed="rId3">
            <a:alphaModFix/>
          </a:blip>
          <a:srcRect b="29053" l="21268" r="22195" t="27609"/>
          <a:stretch/>
        </p:blipFill>
        <p:spPr>
          <a:xfrm>
            <a:off x="7172649" y="4252150"/>
            <a:ext cx="1611974" cy="695075"/>
          </a:xfrm>
          <a:prstGeom prst="rect">
            <a:avLst/>
          </a:prstGeom>
          <a:noFill/>
          <a:ln>
            <a:noFill/>
          </a:ln>
        </p:spPr>
      </p:pic>
      <p:pic>
        <p:nvPicPr>
          <p:cNvPr descr="a man with a pumpkin on his head is dancing in a cemetery sponsored by kxvo.com (Provided by Tenor)" id="56" name="Google Shape;56;p13"/>
          <p:cNvPicPr preferRelativeResize="0"/>
          <p:nvPr/>
        </p:nvPicPr>
        <p:blipFill>
          <a:blip r:embed="rId4">
            <a:alphaModFix/>
          </a:blip>
          <a:stretch>
            <a:fillRect/>
          </a:stretch>
        </p:blipFill>
        <p:spPr>
          <a:xfrm>
            <a:off x="2903125" y="779900"/>
            <a:ext cx="3048000" cy="2286000"/>
          </a:xfrm>
          <a:prstGeom prst="rect">
            <a:avLst/>
          </a:prstGeom>
          <a:noFill/>
          <a:ln>
            <a:noFill/>
          </a:ln>
        </p:spPr>
      </p:pic>
      <p:pic>
        <p:nvPicPr>
          <p:cNvPr id="57" name="Google Shape;57;p13"/>
          <p:cNvPicPr preferRelativeResize="0"/>
          <p:nvPr/>
        </p:nvPicPr>
        <p:blipFill>
          <a:blip r:embed="rId5">
            <a:alphaModFix/>
          </a:blip>
          <a:stretch>
            <a:fillRect/>
          </a:stretch>
        </p:blipFill>
        <p:spPr>
          <a:xfrm>
            <a:off x="152400" y="4315257"/>
            <a:ext cx="2297350" cy="56886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txBox="1"/>
          <p:nvPr>
            <p:ph idx="1" type="subTitle"/>
          </p:nvPr>
        </p:nvSpPr>
        <p:spPr>
          <a:xfrm>
            <a:off x="311700" y="3522638"/>
            <a:ext cx="8520600" cy="7926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605"/>
              <a:buNone/>
            </a:pPr>
            <a:r>
              <a:rPr lang="en" sz="2540">
                <a:latin typeface="Comfortaa"/>
                <a:ea typeface="Comfortaa"/>
                <a:cs typeface="Comfortaa"/>
                <a:sym typeface="Comfortaa"/>
              </a:rPr>
              <a:t>Greenbelt Cultural Center</a:t>
            </a:r>
            <a:endParaRPr sz="2540">
              <a:latin typeface="Comfortaa"/>
              <a:ea typeface="Comfortaa"/>
              <a:cs typeface="Comfortaa"/>
              <a:sym typeface="Comfortaa"/>
            </a:endParaRPr>
          </a:p>
          <a:p>
            <a:pPr indent="0" lvl="0" marL="0" rtl="0" algn="ctr">
              <a:lnSpc>
                <a:spcPct val="80000"/>
              </a:lnSpc>
              <a:spcBef>
                <a:spcPts val="0"/>
              </a:spcBef>
              <a:spcAft>
                <a:spcPts val="0"/>
              </a:spcAft>
              <a:buSzPts val="605"/>
              <a:buNone/>
            </a:pPr>
            <a:r>
              <a:rPr lang="en" sz="2540">
                <a:latin typeface="Comfortaa"/>
                <a:ea typeface="Comfortaa"/>
                <a:cs typeface="Comfortaa"/>
                <a:sym typeface="Comfortaa"/>
              </a:rPr>
              <a:t>November 12th 2024</a:t>
            </a:r>
            <a:endParaRPr sz="2540">
              <a:latin typeface="Comfortaa"/>
              <a:ea typeface="Comfortaa"/>
              <a:cs typeface="Comfortaa"/>
              <a:sym typeface="Comfortaa"/>
            </a:endParaRPr>
          </a:p>
          <a:p>
            <a:pPr indent="0" lvl="0" marL="0" rtl="0" algn="ctr">
              <a:lnSpc>
                <a:spcPct val="80000"/>
              </a:lnSpc>
              <a:spcBef>
                <a:spcPts val="0"/>
              </a:spcBef>
              <a:spcAft>
                <a:spcPts val="0"/>
              </a:spcAft>
              <a:buSzPts val="605"/>
              <a:buNone/>
            </a:pPr>
            <a:r>
              <a:rPr lang="en" sz="2540">
                <a:latin typeface="Comfortaa"/>
                <a:ea typeface="Comfortaa"/>
                <a:cs typeface="Comfortaa"/>
                <a:sym typeface="Comfortaa"/>
              </a:rPr>
              <a:t>12:20pm-2:20pm</a:t>
            </a:r>
            <a:endParaRPr sz="2540">
              <a:latin typeface="Comfortaa"/>
              <a:ea typeface="Comfortaa"/>
              <a:cs typeface="Comfortaa"/>
              <a:sym typeface="Comfortaa"/>
            </a:endParaRPr>
          </a:p>
        </p:txBody>
      </p:sp>
      <p:pic>
        <p:nvPicPr>
          <p:cNvPr id="132" name="Google Shape;132;p22"/>
          <p:cNvPicPr preferRelativeResize="0"/>
          <p:nvPr/>
        </p:nvPicPr>
        <p:blipFill rotWithShape="1">
          <a:blip r:embed="rId3">
            <a:alphaModFix/>
          </a:blip>
          <a:srcRect b="29053" l="21268" r="22195" t="27609"/>
          <a:stretch/>
        </p:blipFill>
        <p:spPr>
          <a:xfrm>
            <a:off x="7172649" y="4252150"/>
            <a:ext cx="1611974" cy="695075"/>
          </a:xfrm>
          <a:prstGeom prst="rect">
            <a:avLst/>
          </a:prstGeom>
          <a:noFill/>
          <a:ln>
            <a:noFill/>
          </a:ln>
        </p:spPr>
      </p:pic>
      <p:pic>
        <p:nvPicPr>
          <p:cNvPr id="133" name="Google Shape;133;p22"/>
          <p:cNvPicPr preferRelativeResize="0"/>
          <p:nvPr/>
        </p:nvPicPr>
        <p:blipFill>
          <a:blip r:embed="rId4">
            <a:alphaModFix/>
          </a:blip>
          <a:stretch>
            <a:fillRect/>
          </a:stretch>
        </p:blipFill>
        <p:spPr>
          <a:xfrm>
            <a:off x="152400" y="4315257"/>
            <a:ext cx="2297350" cy="568868"/>
          </a:xfrm>
          <a:prstGeom prst="rect">
            <a:avLst/>
          </a:prstGeom>
          <a:noFill/>
          <a:ln>
            <a:noFill/>
          </a:ln>
        </p:spPr>
      </p:pic>
      <p:pic>
        <p:nvPicPr>
          <p:cNvPr id="134" name="Google Shape;134;p22"/>
          <p:cNvPicPr preferRelativeResize="0"/>
          <p:nvPr/>
        </p:nvPicPr>
        <p:blipFill>
          <a:blip r:embed="rId5">
            <a:alphaModFix/>
          </a:blip>
          <a:stretch>
            <a:fillRect/>
          </a:stretch>
        </p:blipFill>
        <p:spPr>
          <a:xfrm>
            <a:off x="2918150" y="92700"/>
            <a:ext cx="3217839" cy="321783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3"/>
          <p:cNvSpPr txBox="1"/>
          <p:nvPr>
            <p:ph type="title"/>
          </p:nvPr>
        </p:nvSpPr>
        <p:spPr>
          <a:xfrm>
            <a:off x="152400" y="1555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SemiBold"/>
                <a:ea typeface="Comfortaa SemiBold"/>
                <a:cs typeface="Comfortaa SemiBold"/>
                <a:sym typeface="Comfortaa SemiBold"/>
              </a:rPr>
              <a:t>Table Groups: Mission Statement Check-in</a:t>
            </a:r>
            <a:endParaRPr>
              <a:latin typeface="Comfortaa SemiBold"/>
              <a:ea typeface="Comfortaa SemiBold"/>
              <a:cs typeface="Comfortaa SemiBold"/>
              <a:sym typeface="Comfortaa SemiBold"/>
            </a:endParaRPr>
          </a:p>
        </p:txBody>
      </p:sp>
      <p:pic>
        <p:nvPicPr>
          <p:cNvPr id="140" name="Google Shape;140;p23"/>
          <p:cNvPicPr preferRelativeResize="0"/>
          <p:nvPr/>
        </p:nvPicPr>
        <p:blipFill>
          <a:blip r:embed="rId3">
            <a:alphaModFix/>
          </a:blip>
          <a:stretch>
            <a:fillRect/>
          </a:stretch>
        </p:blipFill>
        <p:spPr>
          <a:xfrm>
            <a:off x="152400" y="4315257"/>
            <a:ext cx="2297350" cy="568868"/>
          </a:xfrm>
          <a:prstGeom prst="rect">
            <a:avLst/>
          </a:prstGeom>
          <a:noFill/>
          <a:ln>
            <a:noFill/>
          </a:ln>
        </p:spPr>
      </p:pic>
      <p:graphicFrame>
        <p:nvGraphicFramePr>
          <p:cNvPr id="141" name="Google Shape;141;p23"/>
          <p:cNvGraphicFramePr/>
          <p:nvPr/>
        </p:nvGraphicFramePr>
        <p:xfrm>
          <a:off x="254138" y="770625"/>
          <a:ext cx="3000000" cy="3000000"/>
        </p:xfrm>
        <a:graphic>
          <a:graphicData uri="http://schemas.openxmlformats.org/drawingml/2006/table">
            <a:tbl>
              <a:tblPr>
                <a:noFill/>
                <a:tableStyleId>{4E954C85-6AFD-479B-958F-91765DBB31DE}</a:tableStyleId>
              </a:tblPr>
              <a:tblGrid>
                <a:gridCol w="2772375"/>
                <a:gridCol w="2772375"/>
                <a:gridCol w="2772375"/>
              </a:tblGrid>
              <a:tr h="381000">
                <a:tc>
                  <a:txBody>
                    <a:bodyPr/>
                    <a:lstStyle/>
                    <a:p>
                      <a:pPr indent="0" lvl="0" marL="0" rtl="0" algn="l">
                        <a:spcBef>
                          <a:spcPts val="0"/>
                        </a:spcBef>
                        <a:spcAft>
                          <a:spcPts val="0"/>
                        </a:spcAft>
                        <a:buNone/>
                      </a:pPr>
                      <a:r>
                        <a:rPr lang="en">
                          <a:latin typeface="Trebuchet MS"/>
                          <a:ea typeface="Trebuchet MS"/>
                          <a:cs typeface="Trebuchet MS"/>
                          <a:sym typeface="Trebuchet MS"/>
                        </a:rPr>
                        <a:t>Enhance Tier 1 instruction by partnering with educators to analyze data, address student needs, and engage in reflective practices through student-centered, data-driven coaching cycles. </a:t>
                      </a:r>
                      <a:endParaRPr/>
                    </a:p>
                  </a:txBody>
                  <a:tcPr marT="91425" marB="91425" marR="91425" marL="91425"/>
                </a:tc>
                <a:tc>
                  <a:txBody>
                    <a:bodyPr/>
                    <a:lstStyle/>
                    <a:p>
                      <a:pPr indent="0" lvl="0" marL="0" rtl="0" algn="l">
                        <a:spcBef>
                          <a:spcPts val="0"/>
                        </a:spcBef>
                        <a:spcAft>
                          <a:spcPts val="0"/>
                        </a:spcAft>
                        <a:buNone/>
                      </a:pPr>
                      <a:r>
                        <a:rPr lang="en">
                          <a:latin typeface="Trebuchet MS"/>
                          <a:ea typeface="Trebuchet MS"/>
                          <a:cs typeface="Trebuchet MS"/>
                          <a:sym typeface="Trebuchet MS"/>
                        </a:rPr>
                        <a:t>Supporting all teachers in the planning, implementation, and evaluation of Tier 1 curriculum to ensure that at least 60% of students achieve mastery 80% of the time. </a:t>
                      </a:r>
                      <a:endParaRPr>
                        <a:latin typeface="Trebuchet MS"/>
                        <a:ea typeface="Trebuchet MS"/>
                        <a:cs typeface="Trebuchet MS"/>
                        <a:sym typeface="Trebuchet MS"/>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latin typeface="Trebuchet MS"/>
                          <a:ea typeface="Trebuchet MS"/>
                          <a:cs typeface="Trebuchet MS"/>
                          <a:sym typeface="Trebuchet MS"/>
                        </a:rPr>
                        <a:t>Through a targeted coaching model, we aim to foster a cycle of continuous teaching, learning, and reflection, ultimately creating sustainable growth in educators and driving impactful student outcomes.</a:t>
                      </a:r>
                      <a:endParaRPr/>
                    </a:p>
                  </a:txBody>
                  <a:tcPr marT="91425" marB="91425" marR="91425" marL="91425"/>
                </a:tc>
              </a:tr>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sp>
        <p:nvSpPr>
          <p:cNvPr id="142" name="Google Shape;142;p23"/>
          <p:cNvSpPr/>
          <p:nvPr/>
        </p:nvSpPr>
        <p:spPr>
          <a:xfrm rot="-957874">
            <a:off x="6753452" y="3118287"/>
            <a:ext cx="2438456" cy="2184193"/>
          </a:xfrm>
          <a:prstGeom prst="irregularSeal1">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mfortaa"/>
                <a:ea typeface="Comfortaa"/>
                <a:cs typeface="Comfortaa"/>
                <a:sym typeface="Comfortaa"/>
              </a:rPr>
              <a:t>How have you “lived” the mission since our last session?</a:t>
            </a:r>
            <a:endParaRPr>
              <a:latin typeface="Comfortaa"/>
              <a:ea typeface="Comfortaa"/>
              <a:cs typeface="Comfortaa"/>
              <a:sym typeface="Comforta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4"/>
          <p:cNvSpPr txBox="1"/>
          <p:nvPr>
            <p:ph type="title"/>
          </p:nvPr>
        </p:nvSpPr>
        <p:spPr>
          <a:xfrm>
            <a:off x="311700" y="2254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SemiBold"/>
                <a:ea typeface="Comfortaa SemiBold"/>
                <a:cs typeface="Comfortaa SemiBold"/>
                <a:sym typeface="Comfortaa SemiBold"/>
              </a:rPr>
              <a:t>Reflect &amp; Connect Across the Room</a:t>
            </a:r>
            <a:endParaRPr>
              <a:latin typeface="Comfortaa SemiBold"/>
              <a:ea typeface="Comfortaa SemiBold"/>
              <a:cs typeface="Comfortaa SemiBold"/>
              <a:sym typeface="Comfortaa SemiBold"/>
            </a:endParaRPr>
          </a:p>
        </p:txBody>
      </p:sp>
      <p:sp>
        <p:nvSpPr>
          <p:cNvPr id="148" name="Google Shape;148;p24"/>
          <p:cNvSpPr txBox="1"/>
          <p:nvPr>
            <p:ph idx="1" type="body"/>
          </p:nvPr>
        </p:nvSpPr>
        <p:spPr>
          <a:xfrm>
            <a:off x="311700" y="1152475"/>
            <a:ext cx="61770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1900">
                <a:solidFill>
                  <a:schemeClr val="dk1"/>
                </a:solidFill>
                <a:latin typeface="Trebuchet MS"/>
                <a:ea typeface="Trebuchet MS"/>
                <a:cs typeface="Trebuchet MS"/>
                <a:sym typeface="Trebuchet MS"/>
              </a:rPr>
              <a:t>Chapter 4 Defining Purpose, Process, Product</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lang="en" sz="1400">
                <a:solidFill>
                  <a:schemeClr val="dk1"/>
                </a:solidFill>
                <a:latin typeface="Trebuchet MS"/>
                <a:ea typeface="Trebuchet MS"/>
                <a:cs typeface="Trebuchet MS"/>
                <a:sym typeface="Trebuchet MS"/>
              </a:rPr>
              <a:t>“I aspire to hold meetings that are focused, </a:t>
            </a:r>
            <a:r>
              <a:rPr lang="en" sz="1400">
                <a:solidFill>
                  <a:schemeClr val="dk1"/>
                </a:solidFill>
                <a:latin typeface="Trebuchet MS"/>
                <a:ea typeface="Trebuchet MS"/>
                <a:cs typeface="Trebuchet MS"/>
                <a:sym typeface="Trebuchet MS"/>
              </a:rPr>
              <a:t>meaningful</a:t>
            </a:r>
            <a:r>
              <a:rPr lang="en" sz="1400">
                <a:solidFill>
                  <a:schemeClr val="dk1"/>
                </a:solidFill>
                <a:latin typeface="Trebuchet MS"/>
                <a:ea typeface="Trebuchet MS"/>
                <a:cs typeface="Trebuchet MS"/>
                <a:sym typeface="Trebuchet MS"/>
              </a:rPr>
              <a:t>, and productive and that feed the heart, mind, and spirit. I want to make sure we get things done, and I want people to leave feeling energized and rejuvenated.” pg 64</a:t>
            </a:r>
            <a:endParaRPr sz="14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400">
              <a:solidFill>
                <a:schemeClr val="dk1"/>
              </a:solidFill>
              <a:latin typeface="Trebuchet MS"/>
              <a:ea typeface="Trebuchet MS"/>
              <a:cs typeface="Trebuchet MS"/>
              <a:sym typeface="Trebuchet MS"/>
            </a:endParaRPr>
          </a:p>
          <a:p>
            <a:pPr indent="-349250" lvl="0" marL="457200" rtl="0" algn="l">
              <a:lnSpc>
                <a:spcPct val="100000"/>
              </a:lnSpc>
              <a:spcBef>
                <a:spcPts val="0"/>
              </a:spcBef>
              <a:spcAft>
                <a:spcPts val="0"/>
              </a:spcAft>
              <a:buClr>
                <a:schemeClr val="dk1"/>
              </a:buClr>
              <a:buSzPts val="1900"/>
              <a:buFont typeface="Trebuchet MS"/>
              <a:buChar char="➔"/>
            </a:pPr>
            <a:r>
              <a:rPr lang="en" sz="1900">
                <a:solidFill>
                  <a:schemeClr val="dk1"/>
                </a:solidFill>
                <a:latin typeface="Trebuchet MS"/>
                <a:ea typeface="Trebuchet MS"/>
                <a:cs typeface="Trebuchet MS"/>
                <a:sym typeface="Trebuchet MS"/>
              </a:rPr>
              <a:t>Refer to p</a:t>
            </a:r>
            <a:r>
              <a:rPr lang="en" sz="1900">
                <a:solidFill>
                  <a:schemeClr val="dk1"/>
                </a:solidFill>
                <a:latin typeface="Trebuchet MS"/>
                <a:ea typeface="Trebuchet MS"/>
                <a:cs typeface="Trebuchet MS"/>
                <a:sym typeface="Trebuchet MS"/>
              </a:rPr>
              <a:t>g 66  Table 4.1</a:t>
            </a:r>
            <a:endParaRPr sz="1900">
              <a:solidFill>
                <a:schemeClr val="dk1"/>
              </a:solidFill>
              <a:latin typeface="Trebuchet MS"/>
              <a:ea typeface="Trebuchet MS"/>
              <a:cs typeface="Trebuchet MS"/>
              <a:sym typeface="Trebuchet MS"/>
            </a:endParaRPr>
          </a:p>
          <a:p>
            <a:pPr indent="-349250" lvl="0" marL="457200" rtl="0" algn="l">
              <a:lnSpc>
                <a:spcPct val="100000"/>
              </a:lnSpc>
              <a:spcBef>
                <a:spcPts val="0"/>
              </a:spcBef>
              <a:spcAft>
                <a:spcPts val="0"/>
              </a:spcAft>
              <a:buClr>
                <a:schemeClr val="dk1"/>
              </a:buClr>
              <a:buSzPts val="1900"/>
              <a:buFont typeface="Trebuchet MS"/>
              <a:buChar char="➔"/>
            </a:pPr>
            <a:r>
              <a:rPr lang="en" sz="1900">
                <a:solidFill>
                  <a:schemeClr val="dk1"/>
                </a:solidFill>
                <a:latin typeface="Trebuchet MS"/>
                <a:ea typeface="Trebuchet MS"/>
                <a:cs typeface="Trebuchet MS"/>
                <a:sym typeface="Trebuchet MS"/>
              </a:rPr>
              <a:t>Choose a lens to reflect from:</a:t>
            </a:r>
            <a:endParaRPr sz="1900">
              <a:solidFill>
                <a:schemeClr val="dk1"/>
              </a:solidFill>
              <a:latin typeface="Trebuchet MS"/>
              <a:ea typeface="Trebuchet MS"/>
              <a:cs typeface="Trebuchet MS"/>
              <a:sym typeface="Trebuchet MS"/>
            </a:endParaRPr>
          </a:p>
          <a:p>
            <a:pPr indent="-349250" lvl="1" marL="914400" rtl="0" algn="l">
              <a:lnSpc>
                <a:spcPct val="100000"/>
              </a:lnSpc>
              <a:spcBef>
                <a:spcPts val="0"/>
              </a:spcBef>
              <a:spcAft>
                <a:spcPts val="0"/>
              </a:spcAft>
              <a:buClr>
                <a:schemeClr val="dk1"/>
              </a:buClr>
              <a:buSzPts val="1900"/>
              <a:buFont typeface="Trebuchet MS"/>
              <a:buChar char="◆"/>
            </a:pPr>
            <a:r>
              <a:rPr lang="en" sz="1900">
                <a:solidFill>
                  <a:schemeClr val="dk1"/>
                </a:solidFill>
                <a:latin typeface="Trebuchet MS"/>
                <a:ea typeface="Trebuchet MS"/>
                <a:cs typeface="Trebuchet MS"/>
                <a:sym typeface="Trebuchet MS"/>
              </a:rPr>
              <a:t>Your role on a team</a:t>
            </a:r>
            <a:endParaRPr sz="1900">
              <a:solidFill>
                <a:schemeClr val="dk1"/>
              </a:solidFill>
              <a:latin typeface="Trebuchet MS"/>
              <a:ea typeface="Trebuchet MS"/>
              <a:cs typeface="Trebuchet MS"/>
              <a:sym typeface="Trebuchet MS"/>
            </a:endParaRPr>
          </a:p>
          <a:p>
            <a:pPr indent="-349250" lvl="1" marL="914400" rtl="0" algn="l">
              <a:lnSpc>
                <a:spcPct val="100000"/>
              </a:lnSpc>
              <a:spcBef>
                <a:spcPts val="0"/>
              </a:spcBef>
              <a:spcAft>
                <a:spcPts val="0"/>
              </a:spcAft>
              <a:buClr>
                <a:schemeClr val="dk1"/>
              </a:buClr>
              <a:buSzPts val="1900"/>
              <a:buFont typeface="Trebuchet MS"/>
              <a:buChar char="◆"/>
            </a:pPr>
            <a:r>
              <a:rPr lang="en" sz="1900">
                <a:solidFill>
                  <a:schemeClr val="dk1"/>
                </a:solidFill>
                <a:latin typeface="Trebuchet MS"/>
                <a:ea typeface="Trebuchet MS"/>
                <a:cs typeface="Trebuchet MS"/>
                <a:sym typeface="Trebuchet MS"/>
              </a:rPr>
              <a:t>A teacher in your school </a:t>
            </a:r>
            <a:endParaRPr sz="1900">
              <a:solidFill>
                <a:schemeClr val="dk1"/>
              </a:solidFill>
              <a:latin typeface="Trebuchet MS"/>
              <a:ea typeface="Trebuchet MS"/>
              <a:cs typeface="Trebuchet MS"/>
              <a:sym typeface="Trebuchet MS"/>
            </a:endParaRPr>
          </a:p>
          <a:p>
            <a:pPr indent="-349250" lvl="1" marL="914400" rtl="0" algn="l">
              <a:lnSpc>
                <a:spcPct val="100000"/>
              </a:lnSpc>
              <a:spcBef>
                <a:spcPts val="0"/>
              </a:spcBef>
              <a:spcAft>
                <a:spcPts val="0"/>
              </a:spcAft>
              <a:buClr>
                <a:schemeClr val="dk1"/>
              </a:buClr>
              <a:buSzPts val="1900"/>
              <a:buFont typeface="Trebuchet MS"/>
              <a:buChar char="◆"/>
            </a:pPr>
            <a:r>
              <a:rPr lang="en" sz="1900">
                <a:solidFill>
                  <a:schemeClr val="dk1"/>
                </a:solidFill>
                <a:latin typeface="Trebuchet MS"/>
                <a:ea typeface="Trebuchet MS"/>
                <a:cs typeface="Trebuchet MS"/>
                <a:sym typeface="Trebuchet MS"/>
              </a:rPr>
              <a:t>Your role in your Book Club Group</a:t>
            </a:r>
            <a:endParaRPr sz="1900">
              <a:solidFill>
                <a:schemeClr val="dk1"/>
              </a:solidFill>
              <a:latin typeface="Trebuchet MS"/>
              <a:ea typeface="Trebuchet MS"/>
              <a:cs typeface="Trebuchet MS"/>
              <a:sym typeface="Trebuchet MS"/>
            </a:endParaRPr>
          </a:p>
        </p:txBody>
      </p:sp>
      <p:pic>
        <p:nvPicPr>
          <p:cNvPr id="149" name="Google Shape;149;p24"/>
          <p:cNvPicPr preferRelativeResize="0"/>
          <p:nvPr/>
        </p:nvPicPr>
        <p:blipFill>
          <a:blip r:embed="rId3">
            <a:alphaModFix/>
          </a:blip>
          <a:stretch>
            <a:fillRect/>
          </a:stretch>
        </p:blipFill>
        <p:spPr>
          <a:xfrm>
            <a:off x="6757975" y="1248025"/>
            <a:ext cx="1861025" cy="2295775"/>
          </a:xfrm>
          <a:prstGeom prst="rect">
            <a:avLst/>
          </a:prstGeom>
          <a:noFill/>
          <a:ln>
            <a:noFill/>
          </a:ln>
        </p:spPr>
      </p:pic>
      <p:pic>
        <p:nvPicPr>
          <p:cNvPr id="150" name="Google Shape;150;p24"/>
          <p:cNvPicPr preferRelativeResize="0"/>
          <p:nvPr/>
        </p:nvPicPr>
        <p:blipFill>
          <a:blip r:embed="rId4">
            <a:alphaModFix/>
          </a:blip>
          <a:stretch>
            <a:fillRect/>
          </a:stretch>
        </p:blipFill>
        <p:spPr>
          <a:xfrm>
            <a:off x="152400" y="4315257"/>
            <a:ext cx="2297350" cy="56886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5"/>
          <p:cNvSpPr txBox="1"/>
          <p:nvPr>
            <p:ph type="title"/>
          </p:nvPr>
        </p:nvSpPr>
        <p:spPr>
          <a:xfrm>
            <a:off x="311700" y="2353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SemiBold"/>
                <a:ea typeface="Comfortaa SemiBold"/>
                <a:cs typeface="Comfortaa SemiBold"/>
                <a:sym typeface="Comfortaa SemiBold"/>
              </a:rPr>
              <a:t>Active Learning: Book Study Groups</a:t>
            </a:r>
            <a:endParaRPr>
              <a:latin typeface="Comfortaa SemiBold"/>
              <a:ea typeface="Comfortaa SemiBold"/>
              <a:cs typeface="Comfortaa SemiBold"/>
              <a:sym typeface="Comfortaa SemiBold"/>
            </a:endParaRPr>
          </a:p>
        </p:txBody>
      </p:sp>
      <p:sp>
        <p:nvSpPr>
          <p:cNvPr id="156" name="Google Shape;156;p25"/>
          <p:cNvSpPr txBox="1"/>
          <p:nvPr>
            <p:ph idx="1" type="body"/>
          </p:nvPr>
        </p:nvSpPr>
        <p:spPr>
          <a:xfrm>
            <a:off x="311700" y="1152475"/>
            <a:ext cx="63567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1650">
                <a:solidFill>
                  <a:srgbClr val="333333"/>
                </a:solidFill>
                <a:highlight>
                  <a:srgbClr val="FFFFFF"/>
                </a:highlight>
                <a:latin typeface="Trebuchet MS"/>
                <a:ea typeface="Trebuchet MS"/>
                <a:cs typeface="Trebuchet MS"/>
                <a:sym typeface="Trebuchet MS"/>
              </a:rPr>
              <a:t>“Professional learning results in equitable and excellent outcomes for all students when educators engage in continuous improvement, build collaboration skills and capacity, and share responsibility for improving learning for all students.”</a:t>
            </a:r>
            <a:endParaRPr sz="1650">
              <a:solidFill>
                <a:srgbClr val="333333"/>
              </a:solidFill>
              <a:highlight>
                <a:srgbClr val="FFFFFF"/>
              </a:highlight>
              <a:latin typeface="Trebuchet MS"/>
              <a:ea typeface="Trebuchet MS"/>
              <a:cs typeface="Trebuchet MS"/>
              <a:sym typeface="Trebuchet MS"/>
            </a:endParaRPr>
          </a:p>
          <a:p>
            <a:pPr indent="0" lvl="0" marL="0" rtl="0" algn="l">
              <a:lnSpc>
                <a:spcPct val="100000"/>
              </a:lnSpc>
              <a:spcBef>
                <a:spcPts val="800"/>
              </a:spcBef>
              <a:spcAft>
                <a:spcPts val="0"/>
              </a:spcAft>
              <a:buClr>
                <a:schemeClr val="dk1"/>
              </a:buClr>
              <a:buSzPts val="1100"/>
              <a:buFont typeface="Arial"/>
              <a:buNone/>
            </a:pPr>
            <a:r>
              <a:rPr lang="en" sz="1050">
                <a:solidFill>
                  <a:srgbClr val="333333"/>
                </a:solidFill>
                <a:highlight>
                  <a:srgbClr val="FFFFFF"/>
                </a:highlight>
                <a:latin typeface="Trebuchet MS"/>
                <a:ea typeface="Trebuchet MS"/>
                <a:cs typeface="Trebuchet MS"/>
                <a:sym typeface="Trebuchet MS"/>
              </a:rPr>
              <a:t>Standards for Professional Learning: </a:t>
            </a:r>
            <a:r>
              <a:rPr lang="en" sz="1050" u="sng">
                <a:solidFill>
                  <a:schemeClr val="hlink"/>
                </a:solidFill>
                <a:highlight>
                  <a:srgbClr val="FFFFFF"/>
                </a:highlight>
                <a:latin typeface="Trebuchet MS"/>
                <a:ea typeface="Trebuchet MS"/>
                <a:cs typeface="Trebuchet MS"/>
                <a:sym typeface="Trebuchet MS"/>
                <a:hlinkClick r:id="rId3"/>
              </a:rPr>
              <a:t>Culture of Collaborative Inquiry</a:t>
            </a:r>
            <a:endParaRPr sz="1050">
              <a:solidFill>
                <a:srgbClr val="333333"/>
              </a:solidFill>
              <a:highlight>
                <a:srgbClr val="FFFFFF"/>
              </a:highlight>
              <a:latin typeface="Trebuchet MS"/>
              <a:ea typeface="Trebuchet MS"/>
              <a:cs typeface="Trebuchet MS"/>
              <a:sym typeface="Trebuchet MS"/>
            </a:endParaRPr>
          </a:p>
          <a:p>
            <a:pPr indent="0" lvl="0" marL="0" rtl="0" algn="l">
              <a:lnSpc>
                <a:spcPct val="100000"/>
              </a:lnSpc>
              <a:spcBef>
                <a:spcPts val="800"/>
              </a:spcBef>
              <a:spcAft>
                <a:spcPts val="0"/>
              </a:spcAft>
              <a:buNone/>
            </a:pPr>
            <a:r>
              <a:t/>
            </a:r>
            <a:endParaRPr sz="1100">
              <a:solidFill>
                <a:schemeClr val="dk1"/>
              </a:solidFill>
            </a:endParaRPr>
          </a:p>
          <a:p>
            <a:pPr indent="0" lvl="0" marL="0" rtl="0" algn="l">
              <a:lnSpc>
                <a:spcPct val="100000"/>
              </a:lnSpc>
              <a:spcBef>
                <a:spcPts val="0"/>
              </a:spcBef>
              <a:spcAft>
                <a:spcPts val="0"/>
              </a:spcAft>
              <a:buNone/>
            </a:pPr>
            <a:r>
              <a:t/>
            </a:r>
            <a:endParaRPr sz="1100">
              <a:solidFill>
                <a:schemeClr val="dk1"/>
              </a:solidFill>
            </a:endParaRPr>
          </a:p>
          <a:p>
            <a:pPr indent="0" lvl="0" marL="0" rtl="0" algn="l">
              <a:lnSpc>
                <a:spcPct val="100000"/>
              </a:lnSpc>
              <a:spcBef>
                <a:spcPts val="0"/>
              </a:spcBef>
              <a:spcAft>
                <a:spcPts val="0"/>
              </a:spcAft>
              <a:buNone/>
            </a:pPr>
            <a:r>
              <a:t/>
            </a:r>
            <a:endParaRPr sz="1100">
              <a:solidFill>
                <a:schemeClr val="dk1"/>
              </a:solidFill>
              <a:highlight>
                <a:schemeClr val="accent6"/>
              </a:highlight>
            </a:endParaRPr>
          </a:p>
          <a:p>
            <a:pPr indent="0" lvl="0" marL="0" rtl="0" algn="l">
              <a:lnSpc>
                <a:spcPct val="100000"/>
              </a:lnSpc>
              <a:spcBef>
                <a:spcPts val="0"/>
              </a:spcBef>
              <a:spcAft>
                <a:spcPts val="0"/>
              </a:spcAft>
              <a:buNone/>
            </a:pPr>
            <a:r>
              <a:t/>
            </a:r>
            <a:endParaRPr sz="1100">
              <a:solidFill>
                <a:schemeClr val="dk1"/>
              </a:solidFill>
            </a:endParaRPr>
          </a:p>
          <a:p>
            <a:pPr indent="0" lvl="0" marL="0" rtl="0" algn="l">
              <a:lnSpc>
                <a:spcPct val="100000"/>
              </a:lnSpc>
              <a:spcBef>
                <a:spcPts val="0"/>
              </a:spcBef>
              <a:spcAft>
                <a:spcPts val="0"/>
              </a:spcAft>
              <a:buNone/>
            </a:pPr>
            <a:r>
              <a:t/>
            </a:r>
            <a:endParaRPr sz="1100">
              <a:solidFill>
                <a:schemeClr val="dk1"/>
              </a:solidFill>
            </a:endParaRPr>
          </a:p>
        </p:txBody>
      </p:sp>
      <p:pic>
        <p:nvPicPr>
          <p:cNvPr id="157" name="Google Shape;157;p25"/>
          <p:cNvPicPr preferRelativeResize="0"/>
          <p:nvPr/>
        </p:nvPicPr>
        <p:blipFill>
          <a:blip r:embed="rId4">
            <a:alphaModFix/>
          </a:blip>
          <a:stretch>
            <a:fillRect/>
          </a:stretch>
        </p:blipFill>
        <p:spPr>
          <a:xfrm>
            <a:off x="6757975" y="1248025"/>
            <a:ext cx="1861025" cy="2295775"/>
          </a:xfrm>
          <a:prstGeom prst="rect">
            <a:avLst/>
          </a:prstGeom>
          <a:noFill/>
          <a:ln>
            <a:noFill/>
          </a:ln>
        </p:spPr>
      </p:pic>
      <p:pic>
        <p:nvPicPr>
          <p:cNvPr id="158" name="Google Shape;158;p25"/>
          <p:cNvPicPr preferRelativeResize="0"/>
          <p:nvPr/>
        </p:nvPicPr>
        <p:blipFill>
          <a:blip r:embed="rId5">
            <a:alphaModFix/>
          </a:blip>
          <a:stretch>
            <a:fillRect/>
          </a:stretch>
        </p:blipFill>
        <p:spPr>
          <a:xfrm>
            <a:off x="152400" y="4315257"/>
            <a:ext cx="2297350" cy="568868"/>
          </a:xfrm>
          <a:prstGeom prst="rect">
            <a:avLst/>
          </a:prstGeom>
          <a:noFill/>
          <a:ln>
            <a:noFill/>
          </a:ln>
        </p:spPr>
      </p:pic>
      <p:sp>
        <p:nvSpPr>
          <p:cNvPr id="159" name="Google Shape;159;p25"/>
          <p:cNvSpPr/>
          <p:nvPr/>
        </p:nvSpPr>
        <p:spPr>
          <a:xfrm>
            <a:off x="507375" y="2815500"/>
            <a:ext cx="378000" cy="358200"/>
          </a:xfrm>
          <a:prstGeom prst="ellipse">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sp>
        <p:nvSpPr>
          <p:cNvPr id="160" name="Google Shape;160;p25"/>
          <p:cNvSpPr/>
          <p:nvPr/>
        </p:nvSpPr>
        <p:spPr>
          <a:xfrm>
            <a:off x="507363" y="3778000"/>
            <a:ext cx="378000" cy="358200"/>
          </a:xfrm>
          <a:prstGeom prst="ellipse">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5</a:t>
            </a:r>
            <a:endParaRPr/>
          </a:p>
        </p:txBody>
      </p:sp>
      <p:sp>
        <p:nvSpPr>
          <p:cNvPr id="161" name="Google Shape;161;p25"/>
          <p:cNvSpPr/>
          <p:nvPr/>
        </p:nvSpPr>
        <p:spPr>
          <a:xfrm>
            <a:off x="507375" y="3296750"/>
            <a:ext cx="378000" cy="358200"/>
          </a:xfrm>
          <a:prstGeom prst="ellipse">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3</a:t>
            </a:r>
            <a:endParaRPr/>
          </a:p>
        </p:txBody>
      </p:sp>
      <p:sp>
        <p:nvSpPr>
          <p:cNvPr id="162" name="Google Shape;162;p25"/>
          <p:cNvSpPr/>
          <p:nvPr/>
        </p:nvSpPr>
        <p:spPr>
          <a:xfrm>
            <a:off x="1037775" y="2815500"/>
            <a:ext cx="378000" cy="358200"/>
          </a:xfrm>
          <a:prstGeom prst="ellipse">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p>
        </p:txBody>
      </p:sp>
      <p:sp>
        <p:nvSpPr>
          <p:cNvPr id="163" name="Google Shape;163;p25"/>
          <p:cNvSpPr/>
          <p:nvPr/>
        </p:nvSpPr>
        <p:spPr>
          <a:xfrm>
            <a:off x="1037763" y="3806000"/>
            <a:ext cx="378000" cy="358200"/>
          </a:xfrm>
          <a:prstGeom prst="ellipse">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sp>
        <p:nvSpPr>
          <p:cNvPr id="164" name="Google Shape;164;p25"/>
          <p:cNvSpPr/>
          <p:nvPr/>
        </p:nvSpPr>
        <p:spPr>
          <a:xfrm>
            <a:off x="1037775" y="3296750"/>
            <a:ext cx="378000" cy="358200"/>
          </a:xfrm>
          <a:prstGeom prst="ellipse">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4</a:t>
            </a:r>
            <a:endParaRPr/>
          </a:p>
        </p:txBody>
      </p:sp>
      <p:sp>
        <p:nvSpPr>
          <p:cNvPr id="165" name="Google Shape;165;p25"/>
          <p:cNvSpPr/>
          <p:nvPr/>
        </p:nvSpPr>
        <p:spPr>
          <a:xfrm>
            <a:off x="1568175" y="2815500"/>
            <a:ext cx="378000" cy="358200"/>
          </a:xfrm>
          <a:prstGeom prst="ellipse">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sp>
        <p:nvSpPr>
          <p:cNvPr id="166" name="Google Shape;166;p25"/>
          <p:cNvSpPr/>
          <p:nvPr/>
        </p:nvSpPr>
        <p:spPr>
          <a:xfrm>
            <a:off x="1568163" y="3778000"/>
            <a:ext cx="378000" cy="358200"/>
          </a:xfrm>
          <a:prstGeom prst="ellipse">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sp>
        <p:nvSpPr>
          <p:cNvPr id="167" name="Google Shape;167;p25"/>
          <p:cNvSpPr/>
          <p:nvPr/>
        </p:nvSpPr>
        <p:spPr>
          <a:xfrm>
            <a:off x="1568175" y="3296750"/>
            <a:ext cx="378000" cy="358200"/>
          </a:xfrm>
          <a:prstGeom prst="ellipse">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p>
        </p:txBody>
      </p:sp>
      <p:sp>
        <p:nvSpPr>
          <p:cNvPr id="168" name="Google Shape;168;p25"/>
          <p:cNvSpPr/>
          <p:nvPr/>
        </p:nvSpPr>
        <p:spPr>
          <a:xfrm>
            <a:off x="2133975" y="2843500"/>
            <a:ext cx="378000" cy="358200"/>
          </a:xfrm>
          <a:prstGeom prst="ellipse">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p>
        </p:txBody>
      </p:sp>
      <p:sp>
        <p:nvSpPr>
          <p:cNvPr id="169" name="Google Shape;169;p25"/>
          <p:cNvSpPr/>
          <p:nvPr/>
        </p:nvSpPr>
        <p:spPr>
          <a:xfrm>
            <a:off x="2098575" y="3296750"/>
            <a:ext cx="378000" cy="358200"/>
          </a:xfrm>
          <a:prstGeom prst="ellipse">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3</a:t>
            </a:r>
            <a:endParaRPr/>
          </a:p>
        </p:txBody>
      </p:sp>
      <p:sp>
        <p:nvSpPr>
          <p:cNvPr id="170" name="Google Shape;170;p25"/>
          <p:cNvSpPr/>
          <p:nvPr/>
        </p:nvSpPr>
        <p:spPr>
          <a:xfrm>
            <a:off x="2699800" y="2843500"/>
            <a:ext cx="378000" cy="358200"/>
          </a:xfrm>
          <a:prstGeom prst="ellipse">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3</a:t>
            </a:r>
            <a:endParaRPr/>
          </a:p>
        </p:txBody>
      </p:sp>
      <p:sp>
        <p:nvSpPr>
          <p:cNvPr id="171" name="Google Shape;171;p25"/>
          <p:cNvSpPr/>
          <p:nvPr/>
        </p:nvSpPr>
        <p:spPr>
          <a:xfrm>
            <a:off x="2098563" y="3806000"/>
            <a:ext cx="378000" cy="358200"/>
          </a:xfrm>
          <a:prstGeom prst="ellipse">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p>
        </p:txBody>
      </p:sp>
      <p:sp>
        <p:nvSpPr>
          <p:cNvPr id="172" name="Google Shape;172;p25"/>
          <p:cNvSpPr/>
          <p:nvPr/>
        </p:nvSpPr>
        <p:spPr>
          <a:xfrm>
            <a:off x="2699813" y="3324750"/>
            <a:ext cx="378000" cy="358200"/>
          </a:xfrm>
          <a:prstGeom prst="ellipse">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4</a:t>
            </a:r>
            <a:endParaRPr/>
          </a:p>
        </p:txBody>
      </p:sp>
      <p:sp>
        <p:nvSpPr>
          <p:cNvPr id="173" name="Google Shape;173;p25"/>
          <p:cNvSpPr/>
          <p:nvPr/>
        </p:nvSpPr>
        <p:spPr>
          <a:xfrm>
            <a:off x="3301050" y="2843500"/>
            <a:ext cx="378000" cy="358200"/>
          </a:xfrm>
          <a:prstGeom prst="ellipse">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4</a:t>
            </a:r>
            <a:endParaRPr/>
          </a:p>
        </p:txBody>
      </p:sp>
      <p:sp>
        <p:nvSpPr>
          <p:cNvPr id="174" name="Google Shape;174;p25"/>
          <p:cNvSpPr/>
          <p:nvPr/>
        </p:nvSpPr>
        <p:spPr>
          <a:xfrm>
            <a:off x="3301050" y="3324750"/>
            <a:ext cx="378000" cy="358200"/>
          </a:xfrm>
          <a:prstGeom prst="ellipse">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5</a:t>
            </a:r>
            <a:endParaRPr/>
          </a:p>
        </p:txBody>
      </p:sp>
      <p:sp>
        <p:nvSpPr>
          <p:cNvPr id="175" name="Google Shape;175;p25"/>
          <p:cNvSpPr/>
          <p:nvPr/>
        </p:nvSpPr>
        <p:spPr>
          <a:xfrm>
            <a:off x="3897875" y="2843500"/>
            <a:ext cx="378000" cy="358200"/>
          </a:xfrm>
          <a:prstGeom prst="ellipse">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5</a:t>
            </a:r>
            <a:endParaRPr/>
          </a:p>
        </p:txBody>
      </p:sp>
      <p:sp>
        <p:nvSpPr>
          <p:cNvPr id="176" name="Google Shape;176;p25"/>
          <p:cNvSpPr/>
          <p:nvPr/>
        </p:nvSpPr>
        <p:spPr>
          <a:xfrm>
            <a:off x="3897863" y="3806000"/>
            <a:ext cx="378000" cy="358200"/>
          </a:xfrm>
          <a:prstGeom prst="ellipse">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5</a:t>
            </a:r>
            <a:endParaRPr/>
          </a:p>
        </p:txBody>
      </p:sp>
      <p:sp>
        <p:nvSpPr>
          <p:cNvPr id="177" name="Google Shape;177;p25"/>
          <p:cNvSpPr/>
          <p:nvPr/>
        </p:nvSpPr>
        <p:spPr>
          <a:xfrm>
            <a:off x="3897875" y="3324750"/>
            <a:ext cx="378000" cy="358200"/>
          </a:xfrm>
          <a:prstGeom prst="ellipse">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6</a:t>
            </a:r>
            <a:endParaRPr/>
          </a:p>
        </p:txBody>
      </p:sp>
      <p:sp>
        <p:nvSpPr>
          <p:cNvPr id="178" name="Google Shape;178;p25"/>
          <p:cNvSpPr/>
          <p:nvPr/>
        </p:nvSpPr>
        <p:spPr>
          <a:xfrm>
            <a:off x="4428275" y="2843500"/>
            <a:ext cx="378000" cy="358200"/>
          </a:xfrm>
          <a:prstGeom prst="ellipse">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6</a:t>
            </a:r>
            <a:endParaRPr/>
          </a:p>
        </p:txBody>
      </p:sp>
      <p:sp>
        <p:nvSpPr>
          <p:cNvPr id="179" name="Google Shape;179;p25"/>
          <p:cNvSpPr/>
          <p:nvPr/>
        </p:nvSpPr>
        <p:spPr>
          <a:xfrm>
            <a:off x="4428275" y="3324750"/>
            <a:ext cx="378000" cy="358200"/>
          </a:xfrm>
          <a:prstGeom prst="ellipse">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7</a:t>
            </a:r>
            <a:endParaRPr/>
          </a:p>
        </p:txBody>
      </p:sp>
      <p:sp>
        <p:nvSpPr>
          <p:cNvPr id="180" name="Google Shape;180;p25"/>
          <p:cNvSpPr/>
          <p:nvPr/>
        </p:nvSpPr>
        <p:spPr>
          <a:xfrm>
            <a:off x="2698700" y="3806000"/>
            <a:ext cx="378000" cy="358200"/>
          </a:xfrm>
          <a:prstGeom prst="ellipse">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3</a:t>
            </a:r>
            <a:endParaRPr/>
          </a:p>
        </p:txBody>
      </p:sp>
      <p:sp>
        <p:nvSpPr>
          <p:cNvPr id="181" name="Google Shape;181;p25"/>
          <p:cNvSpPr/>
          <p:nvPr/>
        </p:nvSpPr>
        <p:spPr>
          <a:xfrm>
            <a:off x="3298838" y="3806000"/>
            <a:ext cx="378000" cy="358200"/>
          </a:xfrm>
          <a:prstGeom prst="ellipse">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4</a:t>
            </a:r>
            <a:endParaRPr/>
          </a:p>
        </p:txBody>
      </p:sp>
      <p:sp>
        <p:nvSpPr>
          <p:cNvPr id="182" name="Google Shape;182;p25"/>
          <p:cNvSpPr/>
          <p:nvPr/>
        </p:nvSpPr>
        <p:spPr>
          <a:xfrm>
            <a:off x="4428263" y="3806000"/>
            <a:ext cx="378000" cy="358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6"/>
          <p:cNvSpPr txBox="1"/>
          <p:nvPr>
            <p:ph type="title"/>
          </p:nvPr>
        </p:nvSpPr>
        <p:spPr>
          <a:xfrm>
            <a:off x="311700" y="2354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SemiBold"/>
                <a:ea typeface="Comfortaa SemiBold"/>
                <a:cs typeface="Comfortaa SemiBold"/>
                <a:sym typeface="Comfortaa SemiBold"/>
              </a:rPr>
              <a:t>Active Learning: Book Study Groups Ch 4</a:t>
            </a:r>
            <a:endParaRPr>
              <a:latin typeface="Comfortaa SemiBold"/>
              <a:ea typeface="Comfortaa SemiBold"/>
              <a:cs typeface="Comfortaa SemiBold"/>
              <a:sym typeface="Comfortaa SemiBold"/>
            </a:endParaRPr>
          </a:p>
        </p:txBody>
      </p:sp>
      <p:sp>
        <p:nvSpPr>
          <p:cNvPr id="188" name="Google Shape;188;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1900">
                <a:solidFill>
                  <a:schemeClr val="dk1"/>
                </a:solidFill>
                <a:latin typeface="Trebuchet MS"/>
                <a:ea typeface="Trebuchet MS"/>
                <a:cs typeface="Trebuchet MS"/>
                <a:sym typeface="Trebuchet MS"/>
              </a:rPr>
              <a:t>Chapter 4: Defining Purpose, Process and Product</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91440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914400" rtl="0" algn="l">
              <a:lnSpc>
                <a:spcPct val="100000"/>
              </a:lnSpc>
              <a:spcBef>
                <a:spcPts val="0"/>
              </a:spcBef>
              <a:spcAft>
                <a:spcPts val="0"/>
              </a:spcAft>
              <a:buNone/>
            </a:pPr>
            <a:r>
              <a:rPr lang="en" sz="1900">
                <a:solidFill>
                  <a:schemeClr val="dk1"/>
                </a:solidFill>
                <a:latin typeface="Trebuchet MS"/>
                <a:ea typeface="Trebuchet MS"/>
                <a:cs typeface="Trebuchet MS"/>
                <a:sym typeface="Trebuchet MS"/>
              </a:rPr>
              <a:t> Read bullets 3-7 from pgs 70-71</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914400" rtl="0" algn="l">
              <a:lnSpc>
                <a:spcPct val="100000"/>
              </a:lnSpc>
              <a:spcBef>
                <a:spcPts val="0"/>
              </a:spcBef>
              <a:spcAft>
                <a:spcPts val="0"/>
              </a:spcAft>
              <a:buNone/>
            </a:pPr>
            <a:r>
              <a:rPr lang="en" sz="1900">
                <a:solidFill>
                  <a:schemeClr val="dk1"/>
                </a:solidFill>
                <a:latin typeface="Trebuchet MS"/>
                <a:ea typeface="Trebuchet MS"/>
                <a:cs typeface="Trebuchet MS"/>
                <a:sym typeface="Trebuchet MS"/>
              </a:rPr>
              <a:t> Meet with assigned book group </a:t>
            </a:r>
            <a:endParaRPr sz="1900">
              <a:latin typeface="Trebuchet MS"/>
              <a:ea typeface="Trebuchet MS"/>
              <a:cs typeface="Trebuchet MS"/>
              <a:sym typeface="Trebuchet MS"/>
            </a:endParaRPr>
          </a:p>
        </p:txBody>
      </p:sp>
      <p:pic>
        <p:nvPicPr>
          <p:cNvPr id="189" name="Google Shape;189;p26"/>
          <p:cNvPicPr preferRelativeResize="0"/>
          <p:nvPr/>
        </p:nvPicPr>
        <p:blipFill>
          <a:blip r:embed="rId3">
            <a:alphaModFix/>
          </a:blip>
          <a:stretch>
            <a:fillRect/>
          </a:stretch>
        </p:blipFill>
        <p:spPr>
          <a:xfrm>
            <a:off x="6757975" y="1248025"/>
            <a:ext cx="1861025" cy="2295775"/>
          </a:xfrm>
          <a:prstGeom prst="rect">
            <a:avLst/>
          </a:prstGeom>
          <a:noFill/>
          <a:ln>
            <a:noFill/>
          </a:ln>
        </p:spPr>
      </p:pic>
      <p:pic>
        <p:nvPicPr>
          <p:cNvPr id="190" name="Google Shape;190;p26"/>
          <p:cNvPicPr preferRelativeResize="0"/>
          <p:nvPr/>
        </p:nvPicPr>
        <p:blipFill>
          <a:blip r:embed="rId4">
            <a:alphaModFix/>
          </a:blip>
          <a:stretch>
            <a:fillRect/>
          </a:stretch>
        </p:blipFill>
        <p:spPr>
          <a:xfrm>
            <a:off x="152400" y="4315257"/>
            <a:ext cx="2297350" cy="568868"/>
          </a:xfrm>
          <a:prstGeom prst="rect">
            <a:avLst/>
          </a:prstGeom>
          <a:noFill/>
          <a:ln>
            <a:noFill/>
          </a:ln>
        </p:spPr>
      </p:pic>
      <p:pic>
        <p:nvPicPr>
          <p:cNvPr descr="File:Smiling Stick Figure with Waving Arms.png - Wikimedia Commons" id="191" name="Google Shape;191;p26"/>
          <p:cNvPicPr preferRelativeResize="0"/>
          <p:nvPr/>
        </p:nvPicPr>
        <p:blipFill>
          <a:blip r:embed="rId5">
            <a:alphaModFix/>
          </a:blip>
          <a:stretch>
            <a:fillRect/>
          </a:stretch>
        </p:blipFill>
        <p:spPr>
          <a:xfrm>
            <a:off x="734550" y="1890225"/>
            <a:ext cx="558350" cy="761375"/>
          </a:xfrm>
          <a:prstGeom prst="rect">
            <a:avLst/>
          </a:prstGeom>
          <a:noFill/>
          <a:ln>
            <a:noFill/>
          </a:ln>
        </p:spPr>
      </p:pic>
      <p:pic>
        <p:nvPicPr>
          <p:cNvPr descr="Stick Figures | Free SVG" id="192" name="Google Shape;192;p26"/>
          <p:cNvPicPr preferRelativeResize="0"/>
          <p:nvPr/>
        </p:nvPicPr>
        <p:blipFill>
          <a:blip r:embed="rId6">
            <a:alphaModFix/>
          </a:blip>
          <a:stretch>
            <a:fillRect/>
          </a:stretch>
        </p:blipFill>
        <p:spPr>
          <a:xfrm>
            <a:off x="152400" y="2775125"/>
            <a:ext cx="1140500" cy="11404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7"/>
          <p:cNvSpPr txBox="1"/>
          <p:nvPr>
            <p:ph type="title"/>
          </p:nvPr>
        </p:nvSpPr>
        <p:spPr>
          <a:xfrm>
            <a:off x="311700" y="2354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SemiBold"/>
                <a:ea typeface="Comfortaa SemiBold"/>
                <a:cs typeface="Comfortaa SemiBold"/>
                <a:sym typeface="Comfortaa SemiBold"/>
              </a:rPr>
              <a:t>Active Learning: Book Study Groups Ch 4</a:t>
            </a:r>
            <a:endParaRPr>
              <a:latin typeface="Comfortaa SemiBold"/>
              <a:ea typeface="Comfortaa SemiBold"/>
              <a:cs typeface="Comfortaa SemiBold"/>
              <a:sym typeface="Comfortaa SemiBold"/>
            </a:endParaRPr>
          </a:p>
        </p:txBody>
      </p:sp>
      <p:sp>
        <p:nvSpPr>
          <p:cNvPr id="198" name="Google Shape;198;p27"/>
          <p:cNvSpPr txBox="1"/>
          <p:nvPr>
            <p:ph idx="1" type="body"/>
          </p:nvPr>
        </p:nvSpPr>
        <p:spPr>
          <a:xfrm>
            <a:off x="2256975" y="1248025"/>
            <a:ext cx="43593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1900">
                <a:solidFill>
                  <a:schemeClr val="dk1"/>
                </a:solidFill>
                <a:latin typeface="Trebuchet MS"/>
                <a:ea typeface="Trebuchet MS"/>
                <a:cs typeface="Trebuchet MS"/>
                <a:sym typeface="Trebuchet MS"/>
              </a:rPr>
              <a:t>As a Book Group practice using the tools…</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349250" lvl="0" marL="457200" rtl="0" algn="l">
              <a:lnSpc>
                <a:spcPct val="100000"/>
              </a:lnSpc>
              <a:spcBef>
                <a:spcPts val="0"/>
              </a:spcBef>
              <a:spcAft>
                <a:spcPts val="0"/>
              </a:spcAft>
              <a:buClr>
                <a:schemeClr val="dk1"/>
              </a:buClr>
              <a:buSzPts val="1900"/>
              <a:buFont typeface="Trebuchet MS"/>
              <a:buChar char="❏"/>
            </a:pPr>
            <a:r>
              <a:rPr lang="en" sz="1900">
                <a:solidFill>
                  <a:schemeClr val="dk1"/>
                </a:solidFill>
                <a:latin typeface="Trebuchet MS"/>
                <a:ea typeface="Trebuchet MS"/>
                <a:cs typeface="Trebuchet MS"/>
                <a:sym typeface="Trebuchet MS"/>
              </a:rPr>
              <a:t>Mission &amp; Vision (group level)</a:t>
            </a:r>
            <a:endParaRPr sz="1900">
              <a:solidFill>
                <a:schemeClr val="dk1"/>
              </a:solidFill>
              <a:latin typeface="Trebuchet MS"/>
              <a:ea typeface="Trebuchet MS"/>
              <a:cs typeface="Trebuchet MS"/>
              <a:sym typeface="Trebuchet MS"/>
            </a:endParaRPr>
          </a:p>
          <a:p>
            <a:pPr indent="-349250" lvl="0" marL="457200" rtl="0" algn="l">
              <a:lnSpc>
                <a:spcPct val="100000"/>
              </a:lnSpc>
              <a:spcBef>
                <a:spcPts val="0"/>
              </a:spcBef>
              <a:spcAft>
                <a:spcPts val="0"/>
              </a:spcAft>
              <a:buClr>
                <a:schemeClr val="dk1"/>
              </a:buClr>
              <a:buSzPts val="1900"/>
              <a:buFont typeface="Trebuchet MS"/>
              <a:buChar char="❏"/>
            </a:pPr>
            <a:r>
              <a:rPr lang="en" sz="1900">
                <a:solidFill>
                  <a:schemeClr val="dk1"/>
                </a:solidFill>
                <a:latin typeface="Trebuchet MS"/>
                <a:ea typeface="Trebuchet MS"/>
                <a:cs typeface="Trebuchet MS"/>
                <a:sym typeface="Trebuchet MS"/>
              </a:rPr>
              <a:t>Core Values</a:t>
            </a:r>
            <a:endParaRPr sz="1900">
              <a:solidFill>
                <a:schemeClr val="dk1"/>
              </a:solidFill>
              <a:latin typeface="Trebuchet MS"/>
              <a:ea typeface="Trebuchet MS"/>
              <a:cs typeface="Trebuchet MS"/>
              <a:sym typeface="Trebuchet MS"/>
            </a:endParaRPr>
          </a:p>
          <a:p>
            <a:pPr indent="-349250" lvl="0" marL="457200" rtl="0" algn="l">
              <a:lnSpc>
                <a:spcPct val="100000"/>
              </a:lnSpc>
              <a:spcBef>
                <a:spcPts val="0"/>
              </a:spcBef>
              <a:spcAft>
                <a:spcPts val="0"/>
              </a:spcAft>
              <a:buClr>
                <a:schemeClr val="dk1"/>
              </a:buClr>
              <a:buSzPts val="1900"/>
              <a:buFont typeface="Trebuchet MS"/>
              <a:buChar char="❏"/>
            </a:pPr>
            <a:r>
              <a:rPr lang="en" sz="1900">
                <a:solidFill>
                  <a:schemeClr val="dk1"/>
                </a:solidFill>
                <a:latin typeface="Trebuchet MS"/>
                <a:ea typeface="Trebuchet MS"/>
                <a:cs typeface="Trebuchet MS"/>
                <a:sym typeface="Trebuchet MS"/>
              </a:rPr>
              <a:t>Communication Agreements</a:t>
            </a:r>
            <a:endParaRPr sz="1900">
              <a:solidFill>
                <a:schemeClr val="dk1"/>
              </a:solidFill>
              <a:latin typeface="Trebuchet MS"/>
              <a:ea typeface="Trebuchet MS"/>
              <a:cs typeface="Trebuchet MS"/>
              <a:sym typeface="Trebuchet MS"/>
            </a:endParaRPr>
          </a:p>
          <a:p>
            <a:pPr indent="-349250" lvl="0" marL="457200" rtl="0" algn="l">
              <a:lnSpc>
                <a:spcPct val="100000"/>
              </a:lnSpc>
              <a:spcBef>
                <a:spcPts val="0"/>
              </a:spcBef>
              <a:spcAft>
                <a:spcPts val="0"/>
              </a:spcAft>
              <a:buClr>
                <a:schemeClr val="dk1"/>
              </a:buClr>
              <a:buSzPts val="1900"/>
              <a:buFont typeface="Trebuchet MS"/>
              <a:buChar char="❏"/>
            </a:pPr>
            <a:r>
              <a:rPr lang="en" sz="1900">
                <a:solidFill>
                  <a:schemeClr val="dk1"/>
                </a:solidFill>
                <a:latin typeface="Trebuchet MS"/>
                <a:ea typeface="Trebuchet MS"/>
                <a:cs typeface="Trebuchet MS"/>
                <a:sym typeface="Trebuchet MS"/>
              </a:rPr>
              <a:t>Roles</a:t>
            </a:r>
            <a:endParaRPr sz="1900">
              <a:solidFill>
                <a:schemeClr val="dk1"/>
              </a:solidFill>
              <a:latin typeface="Trebuchet MS"/>
              <a:ea typeface="Trebuchet MS"/>
              <a:cs typeface="Trebuchet MS"/>
              <a:sym typeface="Trebuchet MS"/>
            </a:endParaRPr>
          </a:p>
          <a:p>
            <a:pPr indent="0" lvl="0" marL="91440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914400" rtl="0" algn="l">
              <a:lnSpc>
                <a:spcPct val="100000"/>
              </a:lnSpc>
              <a:spcBef>
                <a:spcPts val="0"/>
              </a:spcBef>
              <a:spcAft>
                <a:spcPts val="0"/>
              </a:spcAft>
              <a:buNone/>
            </a:pPr>
            <a:r>
              <a:rPr lang="en" sz="1900">
                <a:solidFill>
                  <a:schemeClr val="dk1"/>
                </a:solidFill>
                <a:latin typeface="Trebuchet MS"/>
                <a:ea typeface="Trebuchet MS"/>
                <a:cs typeface="Trebuchet MS"/>
                <a:sym typeface="Trebuchet MS"/>
              </a:rPr>
              <a:t> </a:t>
            </a:r>
            <a:endParaRPr sz="1900">
              <a:latin typeface="Trebuchet MS"/>
              <a:ea typeface="Trebuchet MS"/>
              <a:cs typeface="Trebuchet MS"/>
              <a:sym typeface="Trebuchet MS"/>
            </a:endParaRPr>
          </a:p>
        </p:txBody>
      </p:sp>
      <p:pic>
        <p:nvPicPr>
          <p:cNvPr id="199" name="Google Shape;199;p27"/>
          <p:cNvPicPr preferRelativeResize="0"/>
          <p:nvPr/>
        </p:nvPicPr>
        <p:blipFill>
          <a:blip r:embed="rId3">
            <a:alphaModFix/>
          </a:blip>
          <a:stretch>
            <a:fillRect/>
          </a:stretch>
        </p:blipFill>
        <p:spPr>
          <a:xfrm>
            <a:off x="6757975" y="1248025"/>
            <a:ext cx="1861025" cy="2295775"/>
          </a:xfrm>
          <a:prstGeom prst="rect">
            <a:avLst/>
          </a:prstGeom>
          <a:noFill/>
          <a:ln>
            <a:noFill/>
          </a:ln>
        </p:spPr>
      </p:pic>
      <p:pic>
        <p:nvPicPr>
          <p:cNvPr id="200" name="Google Shape;200;p27"/>
          <p:cNvPicPr preferRelativeResize="0"/>
          <p:nvPr/>
        </p:nvPicPr>
        <p:blipFill>
          <a:blip r:embed="rId4">
            <a:alphaModFix/>
          </a:blip>
          <a:stretch>
            <a:fillRect/>
          </a:stretch>
        </p:blipFill>
        <p:spPr>
          <a:xfrm>
            <a:off x="152400" y="4315257"/>
            <a:ext cx="2297350" cy="568868"/>
          </a:xfrm>
          <a:prstGeom prst="rect">
            <a:avLst/>
          </a:prstGeom>
          <a:noFill/>
          <a:ln>
            <a:noFill/>
          </a:ln>
        </p:spPr>
      </p:pic>
      <p:pic>
        <p:nvPicPr>
          <p:cNvPr id="201" name="Google Shape;201;p27"/>
          <p:cNvPicPr preferRelativeResize="0"/>
          <p:nvPr/>
        </p:nvPicPr>
        <p:blipFill rotWithShape="1">
          <a:blip r:embed="rId5">
            <a:alphaModFix/>
          </a:blip>
          <a:srcRect b="7355" l="0" r="0" t="11548"/>
          <a:stretch/>
        </p:blipFill>
        <p:spPr>
          <a:xfrm>
            <a:off x="328500" y="1317900"/>
            <a:ext cx="1786775" cy="2770675"/>
          </a:xfrm>
          <a:prstGeom prst="rect">
            <a:avLst/>
          </a:prstGeom>
          <a:noFill/>
          <a:ln>
            <a:noFill/>
          </a:ln>
        </p:spPr>
      </p:pic>
      <p:pic>
        <p:nvPicPr>
          <p:cNvPr id="202" name="Google Shape;202;p27"/>
          <p:cNvPicPr preferRelativeResize="0"/>
          <p:nvPr/>
        </p:nvPicPr>
        <p:blipFill>
          <a:blip r:embed="rId6">
            <a:alphaModFix/>
          </a:blip>
          <a:stretch>
            <a:fillRect/>
          </a:stretch>
        </p:blipFill>
        <p:spPr>
          <a:xfrm>
            <a:off x="505663" y="726275"/>
            <a:ext cx="1432450" cy="521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8"/>
          <p:cNvSpPr txBox="1"/>
          <p:nvPr>
            <p:ph type="title"/>
          </p:nvPr>
        </p:nvSpPr>
        <p:spPr>
          <a:xfrm>
            <a:off x="311700" y="2354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SemiBold"/>
                <a:ea typeface="Comfortaa SemiBold"/>
                <a:cs typeface="Comfortaa SemiBold"/>
                <a:sym typeface="Comfortaa SemiBold"/>
              </a:rPr>
              <a:t>Active Learning: Book Study Groups Ch 4</a:t>
            </a:r>
            <a:endParaRPr>
              <a:latin typeface="Comfortaa SemiBold"/>
              <a:ea typeface="Comfortaa SemiBold"/>
              <a:cs typeface="Comfortaa SemiBold"/>
              <a:sym typeface="Comfortaa SemiBold"/>
            </a:endParaRPr>
          </a:p>
        </p:txBody>
      </p:sp>
      <p:sp>
        <p:nvSpPr>
          <p:cNvPr id="208" name="Google Shape;208;p28"/>
          <p:cNvSpPr txBox="1"/>
          <p:nvPr>
            <p:ph idx="1" type="body"/>
          </p:nvPr>
        </p:nvSpPr>
        <p:spPr>
          <a:xfrm>
            <a:off x="311700" y="853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1900">
                <a:solidFill>
                  <a:schemeClr val="dk1"/>
                </a:solidFill>
                <a:latin typeface="Trebuchet MS"/>
                <a:ea typeface="Trebuchet MS"/>
                <a:cs typeface="Trebuchet MS"/>
                <a:sym typeface="Trebuchet MS"/>
              </a:rPr>
              <a:t>Chapter 4: Defining Purpose, Process, and Product</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91440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914400" rtl="0" algn="l">
              <a:lnSpc>
                <a:spcPct val="100000"/>
              </a:lnSpc>
              <a:spcBef>
                <a:spcPts val="0"/>
              </a:spcBef>
              <a:spcAft>
                <a:spcPts val="0"/>
              </a:spcAft>
              <a:buNone/>
            </a:pPr>
            <a:r>
              <a:t/>
            </a:r>
            <a:endParaRPr sz="1900">
              <a:latin typeface="Trebuchet MS"/>
              <a:ea typeface="Trebuchet MS"/>
              <a:cs typeface="Trebuchet MS"/>
              <a:sym typeface="Trebuchet MS"/>
            </a:endParaRPr>
          </a:p>
        </p:txBody>
      </p:sp>
      <p:pic>
        <p:nvPicPr>
          <p:cNvPr id="209" name="Google Shape;209;p28"/>
          <p:cNvPicPr preferRelativeResize="0"/>
          <p:nvPr/>
        </p:nvPicPr>
        <p:blipFill>
          <a:blip r:embed="rId3">
            <a:alphaModFix/>
          </a:blip>
          <a:stretch>
            <a:fillRect/>
          </a:stretch>
        </p:blipFill>
        <p:spPr>
          <a:xfrm>
            <a:off x="6757975" y="1248025"/>
            <a:ext cx="1861025" cy="2295775"/>
          </a:xfrm>
          <a:prstGeom prst="rect">
            <a:avLst/>
          </a:prstGeom>
          <a:noFill/>
          <a:ln>
            <a:noFill/>
          </a:ln>
        </p:spPr>
      </p:pic>
      <p:pic>
        <p:nvPicPr>
          <p:cNvPr id="210" name="Google Shape;210;p28"/>
          <p:cNvPicPr preferRelativeResize="0"/>
          <p:nvPr/>
        </p:nvPicPr>
        <p:blipFill rotWithShape="1">
          <a:blip r:embed="rId4">
            <a:alphaModFix/>
          </a:blip>
          <a:srcRect b="0" l="0" r="0" t="8282"/>
          <a:stretch/>
        </p:blipFill>
        <p:spPr>
          <a:xfrm>
            <a:off x="396050" y="1317925"/>
            <a:ext cx="6036925" cy="3133525"/>
          </a:xfrm>
          <a:prstGeom prst="rect">
            <a:avLst/>
          </a:prstGeom>
          <a:noFill/>
          <a:ln>
            <a:noFill/>
          </a:ln>
        </p:spPr>
      </p:pic>
      <p:pic>
        <p:nvPicPr>
          <p:cNvPr id="211" name="Google Shape;211;p28"/>
          <p:cNvPicPr preferRelativeResize="0"/>
          <p:nvPr/>
        </p:nvPicPr>
        <p:blipFill>
          <a:blip r:embed="rId5">
            <a:alphaModFix/>
          </a:blip>
          <a:stretch>
            <a:fillRect/>
          </a:stretch>
        </p:blipFill>
        <p:spPr>
          <a:xfrm>
            <a:off x="152400" y="4315257"/>
            <a:ext cx="2297350" cy="56886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9"/>
          <p:cNvSpPr txBox="1"/>
          <p:nvPr>
            <p:ph type="title"/>
          </p:nvPr>
        </p:nvSpPr>
        <p:spPr>
          <a:xfrm>
            <a:off x="335000" y="1402125"/>
            <a:ext cx="2297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a:ea typeface="Comfortaa"/>
                <a:cs typeface="Comfortaa"/>
                <a:sym typeface="Comfortaa"/>
              </a:rPr>
              <a:t>Let’s </a:t>
            </a:r>
            <a:endParaRPr>
              <a:latin typeface="Comfortaa"/>
              <a:ea typeface="Comfortaa"/>
              <a:cs typeface="Comfortaa"/>
              <a:sym typeface="Comfortaa"/>
            </a:endParaRPr>
          </a:p>
          <a:p>
            <a:pPr indent="0" lvl="0" marL="0" rtl="0" algn="l">
              <a:spcBef>
                <a:spcPts val="0"/>
              </a:spcBef>
              <a:spcAft>
                <a:spcPts val="0"/>
              </a:spcAft>
              <a:buNone/>
            </a:pPr>
            <a:r>
              <a:rPr lang="en">
                <a:latin typeface="Comfortaa"/>
                <a:ea typeface="Comfortaa"/>
                <a:cs typeface="Comfortaa"/>
                <a:sym typeface="Comfortaa"/>
              </a:rPr>
              <a:t>Meet </a:t>
            </a:r>
            <a:endParaRPr>
              <a:latin typeface="Comfortaa"/>
              <a:ea typeface="Comfortaa"/>
              <a:cs typeface="Comfortaa"/>
              <a:sym typeface="Comfortaa"/>
            </a:endParaRPr>
          </a:p>
          <a:p>
            <a:pPr indent="0" lvl="0" marL="0" rtl="0" algn="l">
              <a:spcBef>
                <a:spcPts val="0"/>
              </a:spcBef>
              <a:spcAft>
                <a:spcPts val="0"/>
              </a:spcAft>
              <a:buNone/>
            </a:pPr>
            <a:r>
              <a:rPr lang="en">
                <a:latin typeface="Comfortaa"/>
                <a:ea typeface="Comfortaa"/>
                <a:cs typeface="Comfortaa"/>
                <a:sym typeface="Comfortaa"/>
              </a:rPr>
              <a:t>Diane Sweeney</a:t>
            </a:r>
            <a:endParaRPr>
              <a:latin typeface="Comfortaa"/>
              <a:ea typeface="Comfortaa"/>
              <a:cs typeface="Comfortaa"/>
              <a:sym typeface="Comfortaa"/>
            </a:endParaRPr>
          </a:p>
        </p:txBody>
      </p:sp>
      <p:pic>
        <p:nvPicPr>
          <p:cNvPr id="217" name="Google Shape;217;p29"/>
          <p:cNvPicPr preferRelativeResize="0"/>
          <p:nvPr/>
        </p:nvPicPr>
        <p:blipFill>
          <a:blip r:embed="rId3">
            <a:alphaModFix/>
          </a:blip>
          <a:stretch>
            <a:fillRect/>
          </a:stretch>
        </p:blipFill>
        <p:spPr>
          <a:xfrm>
            <a:off x="152400" y="4315257"/>
            <a:ext cx="2297350" cy="568868"/>
          </a:xfrm>
          <a:prstGeom prst="rect">
            <a:avLst/>
          </a:prstGeom>
          <a:noFill/>
          <a:ln>
            <a:noFill/>
          </a:ln>
        </p:spPr>
      </p:pic>
      <p:pic>
        <p:nvPicPr>
          <p:cNvPr descr="Diane Sweeney introduces the philosophy and practices for Student-Centered Coaching. An instructional coaching model that impacts teaching and learning." id="218" name="Google Shape;218;p29" title="An Introduction to Student-Centered Coaching">
            <a:hlinkClick r:id="rId4"/>
          </p:cNvPr>
          <p:cNvPicPr preferRelativeResize="0"/>
          <p:nvPr/>
        </p:nvPicPr>
        <p:blipFill>
          <a:blip r:embed="rId5">
            <a:alphaModFix/>
          </a:blip>
          <a:stretch>
            <a:fillRect/>
          </a:stretch>
        </p:blipFill>
        <p:spPr>
          <a:xfrm>
            <a:off x="2097525" y="644400"/>
            <a:ext cx="6661375" cy="3747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0"/>
          <p:cNvSpPr txBox="1"/>
          <p:nvPr>
            <p:ph type="title"/>
          </p:nvPr>
        </p:nvSpPr>
        <p:spPr>
          <a:xfrm>
            <a:off x="311700" y="2653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latin typeface="Comfortaa SemiBold"/>
                <a:ea typeface="Comfortaa SemiBold"/>
                <a:cs typeface="Comfortaa SemiBold"/>
                <a:sym typeface="Comfortaa SemiBold"/>
              </a:rPr>
              <a:t>Active Learning: The Moves</a:t>
            </a:r>
            <a:endParaRPr>
              <a:latin typeface="Comfortaa SemiBold"/>
              <a:ea typeface="Comfortaa SemiBold"/>
              <a:cs typeface="Comfortaa SemiBold"/>
              <a:sym typeface="Comfortaa SemiBold"/>
            </a:endParaRPr>
          </a:p>
          <a:p>
            <a:pPr indent="0" lvl="0" marL="0" rtl="0" algn="l">
              <a:spcBef>
                <a:spcPts val="0"/>
              </a:spcBef>
              <a:spcAft>
                <a:spcPts val="0"/>
              </a:spcAft>
              <a:buNone/>
            </a:pPr>
            <a:r>
              <a:t/>
            </a:r>
            <a:endParaRPr/>
          </a:p>
        </p:txBody>
      </p:sp>
      <p:sp>
        <p:nvSpPr>
          <p:cNvPr id="224" name="Google Shape;224;p30"/>
          <p:cNvSpPr txBox="1"/>
          <p:nvPr>
            <p:ph idx="1" type="body"/>
          </p:nvPr>
        </p:nvSpPr>
        <p:spPr>
          <a:xfrm>
            <a:off x="311700" y="1152475"/>
            <a:ext cx="62247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lang="en" sz="1900">
                <a:solidFill>
                  <a:schemeClr val="dk1"/>
                </a:solidFill>
                <a:latin typeface="Trebuchet MS"/>
                <a:ea typeface="Trebuchet MS"/>
                <a:cs typeface="Trebuchet MS"/>
                <a:sym typeface="Trebuchet MS"/>
              </a:rPr>
              <a:t>Chapter 1: </a:t>
            </a:r>
            <a:endParaRPr sz="1900">
              <a:solidFill>
                <a:schemeClr val="dk1"/>
              </a:solidFill>
              <a:latin typeface="Trebuchet MS"/>
              <a:ea typeface="Trebuchet MS"/>
              <a:cs typeface="Trebuchet MS"/>
              <a:sym typeface="Trebuchet MS"/>
            </a:endParaRPr>
          </a:p>
          <a:p>
            <a:pPr indent="457200" lvl="0" marL="91440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457200" lvl="0" marL="91440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914400" rtl="0" algn="l">
              <a:lnSpc>
                <a:spcPct val="100000"/>
              </a:lnSpc>
              <a:spcBef>
                <a:spcPts val="0"/>
              </a:spcBef>
              <a:spcAft>
                <a:spcPts val="0"/>
              </a:spcAft>
              <a:buNone/>
            </a:pPr>
            <a:r>
              <a:rPr lang="en" sz="1900">
                <a:solidFill>
                  <a:schemeClr val="dk1"/>
                </a:solidFill>
                <a:latin typeface="Trebuchet MS"/>
                <a:ea typeface="Trebuchet MS"/>
                <a:cs typeface="Trebuchet MS"/>
                <a:sym typeface="Trebuchet MS"/>
              </a:rPr>
              <a:t>    Read pg 9-10; 16</a:t>
            </a:r>
            <a:endParaRPr sz="1900">
              <a:solidFill>
                <a:schemeClr val="dk1"/>
              </a:solidFill>
              <a:latin typeface="Trebuchet MS"/>
              <a:ea typeface="Trebuchet MS"/>
              <a:cs typeface="Trebuchet MS"/>
              <a:sym typeface="Trebuchet MS"/>
            </a:endParaRPr>
          </a:p>
          <a:p>
            <a:pPr indent="0" lvl="0" marL="45720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45720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457200" rtl="0" algn="l">
              <a:lnSpc>
                <a:spcPct val="100000"/>
              </a:lnSpc>
              <a:spcBef>
                <a:spcPts val="0"/>
              </a:spcBef>
              <a:spcAft>
                <a:spcPts val="0"/>
              </a:spcAft>
              <a:buNone/>
            </a:pPr>
            <a:r>
              <a:rPr lang="en" sz="1900">
                <a:solidFill>
                  <a:schemeClr val="dk1"/>
                </a:solidFill>
                <a:latin typeface="Trebuchet MS"/>
                <a:ea typeface="Trebuchet MS"/>
                <a:cs typeface="Trebuchet MS"/>
                <a:sym typeface="Trebuchet MS"/>
              </a:rPr>
              <a:t>            </a:t>
            </a:r>
            <a:endParaRPr sz="1900">
              <a:solidFill>
                <a:schemeClr val="dk1"/>
              </a:solidFill>
              <a:latin typeface="Trebuchet MS"/>
              <a:ea typeface="Trebuchet MS"/>
              <a:cs typeface="Trebuchet MS"/>
              <a:sym typeface="Trebuchet MS"/>
            </a:endParaRPr>
          </a:p>
          <a:p>
            <a:pPr indent="0" lvl="0" marL="457200" rtl="0" algn="l">
              <a:lnSpc>
                <a:spcPct val="100000"/>
              </a:lnSpc>
              <a:spcBef>
                <a:spcPts val="0"/>
              </a:spcBef>
              <a:spcAft>
                <a:spcPts val="0"/>
              </a:spcAft>
              <a:buNone/>
            </a:pPr>
            <a:r>
              <a:rPr lang="en" sz="1900">
                <a:solidFill>
                  <a:schemeClr val="dk1"/>
                </a:solidFill>
                <a:latin typeface="Trebuchet MS"/>
                <a:ea typeface="Trebuchet MS"/>
                <a:cs typeface="Trebuchet MS"/>
                <a:sym typeface="Trebuchet MS"/>
              </a:rPr>
              <a:t>          Where are we at as individual coaches with </a:t>
            </a:r>
            <a:endParaRPr sz="1900">
              <a:solidFill>
                <a:schemeClr val="dk1"/>
              </a:solidFill>
              <a:latin typeface="Trebuchet MS"/>
              <a:ea typeface="Trebuchet MS"/>
              <a:cs typeface="Trebuchet MS"/>
              <a:sym typeface="Trebuchet MS"/>
            </a:endParaRPr>
          </a:p>
          <a:p>
            <a:pPr indent="0" lvl="0" marL="457200" rtl="0" algn="l">
              <a:lnSpc>
                <a:spcPct val="100000"/>
              </a:lnSpc>
              <a:spcBef>
                <a:spcPts val="0"/>
              </a:spcBef>
              <a:spcAft>
                <a:spcPts val="0"/>
              </a:spcAft>
              <a:buNone/>
            </a:pPr>
            <a:r>
              <a:rPr lang="en" sz="1900">
                <a:solidFill>
                  <a:schemeClr val="dk1"/>
                </a:solidFill>
                <a:latin typeface="Trebuchet MS"/>
                <a:ea typeface="Trebuchet MS"/>
                <a:cs typeface="Trebuchet MS"/>
                <a:sym typeface="Trebuchet MS"/>
              </a:rPr>
              <a:t>          support student-centered goals? </a:t>
            </a:r>
            <a:endParaRPr sz="1900">
              <a:latin typeface="Trebuchet MS"/>
              <a:ea typeface="Trebuchet MS"/>
              <a:cs typeface="Trebuchet MS"/>
              <a:sym typeface="Trebuchet MS"/>
            </a:endParaRPr>
          </a:p>
        </p:txBody>
      </p:sp>
      <p:pic>
        <p:nvPicPr>
          <p:cNvPr id="225" name="Google Shape;225;p30"/>
          <p:cNvPicPr preferRelativeResize="0"/>
          <p:nvPr/>
        </p:nvPicPr>
        <p:blipFill>
          <a:blip r:embed="rId3">
            <a:alphaModFix/>
          </a:blip>
          <a:stretch>
            <a:fillRect/>
          </a:stretch>
        </p:blipFill>
        <p:spPr>
          <a:xfrm>
            <a:off x="152400" y="4315257"/>
            <a:ext cx="2297350" cy="568868"/>
          </a:xfrm>
          <a:prstGeom prst="rect">
            <a:avLst/>
          </a:prstGeom>
          <a:noFill/>
          <a:ln>
            <a:noFill/>
          </a:ln>
        </p:spPr>
      </p:pic>
      <p:pic>
        <p:nvPicPr>
          <p:cNvPr descr="Stick Figures | Free SVG" id="226" name="Google Shape;226;p30"/>
          <p:cNvPicPr preferRelativeResize="0"/>
          <p:nvPr/>
        </p:nvPicPr>
        <p:blipFill>
          <a:blip r:embed="rId4">
            <a:alphaModFix/>
          </a:blip>
          <a:stretch>
            <a:fillRect/>
          </a:stretch>
        </p:blipFill>
        <p:spPr>
          <a:xfrm>
            <a:off x="311700" y="2856975"/>
            <a:ext cx="1140500" cy="1140499"/>
          </a:xfrm>
          <a:prstGeom prst="rect">
            <a:avLst/>
          </a:prstGeom>
          <a:noFill/>
          <a:ln>
            <a:noFill/>
          </a:ln>
        </p:spPr>
      </p:pic>
      <p:pic>
        <p:nvPicPr>
          <p:cNvPr descr="File:Smiling Stick Figure with Waving Arms.png - Wikimedia Commons" id="227" name="Google Shape;227;p30"/>
          <p:cNvPicPr preferRelativeResize="0"/>
          <p:nvPr/>
        </p:nvPicPr>
        <p:blipFill>
          <a:blip r:embed="rId5">
            <a:alphaModFix/>
          </a:blip>
          <a:stretch>
            <a:fillRect/>
          </a:stretch>
        </p:blipFill>
        <p:spPr>
          <a:xfrm>
            <a:off x="734550" y="1890225"/>
            <a:ext cx="558350" cy="761375"/>
          </a:xfrm>
          <a:prstGeom prst="rect">
            <a:avLst/>
          </a:prstGeom>
          <a:noFill/>
          <a:ln>
            <a:noFill/>
          </a:ln>
        </p:spPr>
      </p:pic>
      <p:pic>
        <p:nvPicPr>
          <p:cNvPr id="228" name="Google Shape;228;p30"/>
          <p:cNvPicPr preferRelativeResize="0"/>
          <p:nvPr/>
        </p:nvPicPr>
        <p:blipFill>
          <a:blip r:embed="rId6">
            <a:alphaModFix/>
          </a:blip>
          <a:stretch>
            <a:fillRect/>
          </a:stretch>
        </p:blipFill>
        <p:spPr>
          <a:xfrm>
            <a:off x="6688800" y="990425"/>
            <a:ext cx="1790700" cy="2552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1"/>
          <p:cNvSpPr txBox="1"/>
          <p:nvPr>
            <p:ph type="title"/>
          </p:nvPr>
        </p:nvSpPr>
        <p:spPr>
          <a:xfrm>
            <a:off x="311700" y="2653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SemiBold"/>
                <a:ea typeface="Comfortaa SemiBold"/>
                <a:cs typeface="Comfortaa SemiBold"/>
                <a:sym typeface="Comfortaa SemiBold"/>
              </a:rPr>
              <a:t>Active Learning: Book Study Groups Introduction</a:t>
            </a:r>
            <a:endParaRPr>
              <a:latin typeface="Comfortaa SemiBold"/>
              <a:ea typeface="Comfortaa SemiBold"/>
              <a:cs typeface="Comfortaa SemiBold"/>
              <a:sym typeface="Comfortaa SemiBold"/>
            </a:endParaRPr>
          </a:p>
          <a:p>
            <a:pPr indent="0" lvl="0" marL="0" rtl="0" algn="l">
              <a:spcBef>
                <a:spcPts val="0"/>
              </a:spcBef>
              <a:spcAft>
                <a:spcPts val="0"/>
              </a:spcAft>
              <a:buNone/>
            </a:pPr>
            <a:r>
              <a:t/>
            </a:r>
            <a:endParaRPr/>
          </a:p>
        </p:txBody>
      </p:sp>
      <p:pic>
        <p:nvPicPr>
          <p:cNvPr id="234" name="Google Shape;234;p31"/>
          <p:cNvPicPr preferRelativeResize="0"/>
          <p:nvPr/>
        </p:nvPicPr>
        <p:blipFill>
          <a:blip r:embed="rId3">
            <a:alphaModFix/>
          </a:blip>
          <a:stretch>
            <a:fillRect/>
          </a:stretch>
        </p:blipFill>
        <p:spPr>
          <a:xfrm>
            <a:off x="152400" y="4315257"/>
            <a:ext cx="2297350" cy="568868"/>
          </a:xfrm>
          <a:prstGeom prst="rect">
            <a:avLst/>
          </a:prstGeom>
          <a:noFill/>
          <a:ln>
            <a:noFill/>
          </a:ln>
        </p:spPr>
      </p:pic>
      <p:sp>
        <p:nvSpPr>
          <p:cNvPr id="235" name="Google Shape;235;p31"/>
          <p:cNvSpPr txBox="1"/>
          <p:nvPr/>
        </p:nvSpPr>
        <p:spPr>
          <a:xfrm>
            <a:off x="362475" y="982225"/>
            <a:ext cx="5648100" cy="340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chemeClr val="dk1"/>
                </a:solidFill>
                <a:latin typeface="Trebuchet MS"/>
                <a:ea typeface="Trebuchet MS"/>
                <a:cs typeface="Trebuchet MS"/>
                <a:sym typeface="Trebuchet MS"/>
              </a:rPr>
              <a:t>7 Core Practices for Student Centered Coaching</a:t>
            </a:r>
            <a:endParaRPr sz="1900">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sz="1900">
              <a:solidFill>
                <a:schemeClr val="dk1"/>
              </a:solidFill>
              <a:latin typeface="Trebuchet MS"/>
              <a:ea typeface="Trebuchet MS"/>
              <a:cs typeface="Trebuchet MS"/>
              <a:sym typeface="Trebuchet MS"/>
            </a:endParaRPr>
          </a:p>
          <a:p>
            <a:pPr indent="-349250" lvl="0" marL="457200" rtl="0" algn="l">
              <a:spcBef>
                <a:spcPts val="0"/>
              </a:spcBef>
              <a:spcAft>
                <a:spcPts val="0"/>
              </a:spcAft>
              <a:buClr>
                <a:schemeClr val="dk1"/>
              </a:buClr>
              <a:buSzPts val="1900"/>
              <a:buFont typeface="Trebuchet MS"/>
              <a:buAutoNum type="arabicPeriod"/>
            </a:pPr>
            <a:r>
              <a:rPr lang="en" sz="1900">
                <a:solidFill>
                  <a:schemeClr val="dk1"/>
                </a:solidFill>
                <a:latin typeface="Trebuchet MS"/>
                <a:ea typeface="Trebuchet MS"/>
                <a:cs typeface="Trebuchet MS"/>
                <a:sym typeface="Trebuchet MS"/>
              </a:rPr>
              <a:t>Organizing Coaching through Cycles</a:t>
            </a:r>
            <a:endParaRPr sz="1900">
              <a:solidFill>
                <a:schemeClr val="dk1"/>
              </a:solidFill>
              <a:latin typeface="Trebuchet MS"/>
              <a:ea typeface="Trebuchet MS"/>
              <a:cs typeface="Trebuchet MS"/>
              <a:sym typeface="Trebuchet MS"/>
            </a:endParaRPr>
          </a:p>
          <a:p>
            <a:pPr indent="-349250" lvl="0" marL="457200" rtl="0" algn="l">
              <a:spcBef>
                <a:spcPts val="0"/>
              </a:spcBef>
              <a:spcAft>
                <a:spcPts val="0"/>
              </a:spcAft>
              <a:buClr>
                <a:schemeClr val="dk1"/>
              </a:buClr>
              <a:buSzPts val="1900"/>
              <a:buFont typeface="Trebuchet MS"/>
              <a:buAutoNum type="arabicPeriod"/>
            </a:pPr>
            <a:r>
              <a:rPr lang="en" sz="1900">
                <a:solidFill>
                  <a:schemeClr val="dk1"/>
                </a:solidFill>
                <a:latin typeface="Trebuchet MS"/>
                <a:ea typeface="Trebuchet MS"/>
                <a:cs typeface="Trebuchet MS"/>
                <a:sym typeface="Trebuchet MS"/>
              </a:rPr>
              <a:t>Setting Goals for Coaching Cycles</a:t>
            </a:r>
            <a:endParaRPr sz="1900">
              <a:solidFill>
                <a:schemeClr val="dk1"/>
              </a:solidFill>
              <a:latin typeface="Trebuchet MS"/>
              <a:ea typeface="Trebuchet MS"/>
              <a:cs typeface="Trebuchet MS"/>
              <a:sym typeface="Trebuchet MS"/>
            </a:endParaRPr>
          </a:p>
          <a:p>
            <a:pPr indent="-349250" lvl="0" marL="457200" rtl="0" algn="l">
              <a:spcBef>
                <a:spcPts val="0"/>
              </a:spcBef>
              <a:spcAft>
                <a:spcPts val="0"/>
              </a:spcAft>
              <a:buClr>
                <a:schemeClr val="dk1"/>
              </a:buClr>
              <a:buSzPts val="1900"/>
              <a:buFont typeface="Trebuchet MS"/>
              <a:buAutoNum type="arabicPeriod"/>
            </a:pPr>
            <a:r>
              <a:rPr lang="en" sz="1900">
                <a:solidFill>
                  <a:schemeClr val="dk1"/>
                </a:solidFill>
                <a:latin typeface="Trebuchet MS"/>
                <a:ea typeface="Trebuchet MS"/>
                <a:cs typeface="Trebuchet MS"/>
                <a:sym typeface="Trebuchet MS"/>
              </a:rPr>
              <a:t>Using Standards-Based Learning Targets</a:t>
            </a:r>
            <a:endParaRPr sz="1900">
              <a:solidFill>
                <a:schemeClr val="dk1"/>
              </a:solidFill>
              <a:latin typeface="Trebuchet MS"/>
              <a:ea typeface="Trebuchet MS"/>
              <a:cs typeface="Trebuchet MS"/>
              <a:sym typeface="Trebuchet MS"/>
            </a:endParaRPr>
          </a:p>
          <a:p>
            <a:pPr indent="-349250" lvl="0" marL="457200" rtl="0" algn="l">
              <a:spcBef>
                <a:spcPts val="0"/>
              </a:spcBef>
              <a:spcAft>
                <a:spcPts val="0"/>
              </a:spcAft>
              <a:buClr>
                <a:schemeClr val="dk1"/>
              </a:buClr>
              <a:buSzPts val="1900"/>
              <a:buFont typeface="Trebuchet MS"/>
              <a:buAutoNum type="arabicPeriod"/>
            </a:pPr>
            <a:r>
              <a:rPr lang="en" sz="1900">
                <a:solidFill>
                  <a:schemeClr val="dk1"/>
                </a:solidFill>
                <a:latin typeface="Trebuchet MS"/>
                <a:ea typeface="Trebuchet MS"/>
                <a:cs typeface="Trebuchet MS"/>
                <a:sym typeface="Trebuchet MS"/>
              </a:rPr>
              <a:t>Using Student Evidence to Co-Plan Instruction</a:t>
            </a:r>
            <a:endParaRPr sz="1900">
              <a:solidFill>
                <a:schemeClr val="dk1"/>
              </a:solidFill>
              <a:latin typeface="Trebuchet MS"/>
              <a:ea typeface="Trebuchet MS"/>
              <a:cs typeface="Trebuchet MS"/>
              <a:sym typeface="Trebuchet MS"/>
            </a:endParaRPr>
          </a:p>
          <a:p>
            <a:pPr indent="-349250" lvl="0" marL="457200" rtl="0" algn="l">
              <a:spcBef>
                <a:spcPts val="0"/>
              </a:spcBef>
              <a:spcAft>
                <a:spcPts val="0"/>
              </a:spcAft>
              <a:buClr>
                <a:schemeClr val="dk1"/>
              </a:buClr>
              <a:buSzPts val="1900"/>
              <a:buFont typeface="Trebuchet MS"/>
              <a:buAutoNum type="arabicPeriod"/>
            </a:pPr>
            <a:r>
              <a:rPr lang="en" sz="1900">
                <a:solidFill>
                  <a:schemeClr val="dk1"/>
                </a:solidFill>
                <a:latin typeface="Trebuchet MS"/>
                <a:ea typeface="Trebuchet MS"/>
                <a:cs typeface="Trebuchet MS"/>
                <a:sym typeface="Trebuchet MS"/>
              </a:rPr>
              <a:t>Co-Teaching with a Focus on Effective Instructional Practices</a:t>
            </a:r>
            <a:endParaRPr sz="1900">
              <a:solidFill>
                <a:schemeClr val="dk1"/>
              </a:solidFill>
              <a:latin typeface="Trebuchet MS"/>
              <a:ea typeface="Trebuchet MS"/>
              <a:cs typeface="Trebuchet MS"/>
              <a:sym typeface="Trebuchet MS"/>
            </a:endParaRPr>
          </a:p>
          <a:p>
            <a:pPr indent="-349250" lvl="0" marL="457200" rtl="0" algn="l">
              <a:spcBef>
                <a:spcPts val="0"/>
              </a:spcBef>
              <a:spcAft>
                <a:spcPts val="0"/>
              </a:spcAft>
              <a:buClr>
                <a:schemeClr val="dk1"/>
              </a:buClr>
              <a:buSzPts val="1900"/>
              <a:buFont typeface="Trebuchet MS"/>
              <a:buAutoNum type="arabicPeriod"/>
            </a:pPr>
            <a:r>
              <a:rPr lang="en" sz="1900">
                <a:solidFill>
                  <a:schemeClr val="dk1"/>
                </a:solidFill>
                <a:latin typeface="Trebuchet MS"/>
                <a:ea typeface="Trebuchet MS"/>
                <a:cs typeface="Trebuchet MS"/>
                <a:sym typeface="Trebuchet MS"/>
              </a:rPr>
              <a:t>Measuring the Impact of Coaching on Student and Teacher Learning</a:t>
            </a:r>
            <a:endParaRPr sz="1900">
              <a:solidFill>
                <a:schemeClr val="dk1"/>
              </a:solidFill>
              <a:latin typeface="Trebuchet MS"/>
              <a:ea typeface="Trebuchet MS"/>
              <a:cs typeface="Trebuchet MS"/>
              <a:sym typeface="Trebuchet MS"/>
            </a:endParaRPr>
          </a:p>
          <a:p>
            <a:pPr indent="-349250" lvl="0" marL="457200" rtl="0" algn="l">
              <a:spcBef>
                <a:spcPts val="0"/>
              </a:spcBef>
              <a:spcAft>
                <a:spcPts val="0"/>
              </a:spcAft>
              <a:buClr>
                <a:schemeClr val="dk1"/>
              </a:buClr>
              <a:buSzPts val="1900"/>
              <a:buFont typeface="Trebuchet MS"/>
              <a:buAutoNum type="arabicPeriod"/>
            </a:pPr>
            <a:r>
              <a:rPr lang="en" sz="1900">
                <a:solidFill>
                  <a:schemeClr val="dk1"/>
                </a:solidFill>
                <a:latin typeface="Trebuchet MS"/>
                <a:ea typeface="Trebuchet MS"/>
                <a:cs typeface="Trebuchet MS"/>
                <a:sym typeface="Trebuchet MS"/>
              </a:rPr>
              <a:t>Partnering with the School Leader</a:t>
            </a:r>
            <a:endParaRPr sz="1900">
              <a:solidFill>
                <a:schemeClr val="dk1"/>
              </a:solidFill>
              <a:latin typeface="Trebuchet MS"/>
              <a:ea typeface="Trebuchet MS"/>
              <a:cs typeface="Trebuchet MS"/>
              <a:sym typeface="Trebuchet MS"/>
            </a:endParaRPr>
          </a:p>
        </p:txBody>
      </p:sp>
      <p:pic>
        <p:nvPicPr>
          <p:cNvPr id="236" name="Google Shape;236;p31"/>
          <p:cNvPicPr preferRelativeResize="0"/>
          <p:nvPr/>
        </p:nvPicPr>
        <p:blipFill>
          <a:blip r:embed="rId4">
            <a:alphaModFix/>
          </a:blip>
          <a:stretch>
            <a:fillRect/>
          </a:stretch>
        </p:blipFill>
        <p:spPr>
          <a:xfrm>
            <a:off x="6688800" y="990425"/>
            <a:ext cx="1790700" cy="2552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152400" y="1555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SemiBold"/>
                <a:ea typeface="Comfortaa SemiBold"/>
                <a:cs typeface="Comfortaa SemiBold"/>
                <a:sym typeface="Comfortaa SemiBold"/>
              </a:rPr>
              <a:t>Table Groups: Mission Statement Check-in</a:t>
            </a:r>
            <a:endParaRPr>
              <a:latin typeface="Comfortaa SemiBold"/>
              <a:ea typeface="Comfortaa SemiBold"/>
              <a:cs typeface="Comfortaa SemiBold"/>
              <a:sym typeface="Comfortaa SemiBold"/>
            </a:endParaRPr>
          </a:p>
        </p:txBody>
      </p:sp>
      <p:pic>
        <p:nvPicPr>
          <p:cNvPr id="63" name="Google Shape;63;p14"/>
          <p:cNvPicPr preferRelativeResize="0"/>
          <p:nvPr/>
        </p:nvPicPr>
        <p:blipFill>
          <a:blip r:embed="rId3">
            <a:alphaModFix/>
          </a:blip>
          <a:stretch>
            <a:fillRect/>
          </a:stretch>
        </p:blipFill>
        <p:spPr>
          <a:xfrm>
            <a:off x="152400" y="4315257"/>
            <a:ext cx="2297350" cy="568868"/>
          </a:xfrm>
          <a:prstGeom prst="rect">
            <a:avLst/>
          </a:prstGeom>
          <a:noFill/>
          <a:ln>
            <a:noFill/>
          </a:ln>
        </p:spPr>
      </p:pic>
      <p:graphicFrame>
        <p:nvGraphicFramePr>
          <p:cNvPr id="64" name="Google Shape;64;p14"/>
          <p:cNvGraphicFramePr/>
          <p:nvPr/>
        </p:nvGraphicFramePr>
        <p:xfrm>
          <a:off x="254138" y="770625"/>
          <a:ext cx="3000000" cy="3000000"/>
        </p:xfrm>
        <a:graphic>
          <a:graphicData uri="http://schemas.openxmlformats.org/drawingml/2006/table">
            <a:tbl>
              <a:tblPr>
                <a:noFill/>
                <a:tableStyleId>{4E954C85-6AFD-479B-958F-91765DBB31DE}</a:tableStyleId>
              </a:tblPr>
              <a:tblGrid>
                <a:gridCol w="2772375"/>
                <a:gridCol w="2772375"/>
                <a:gridCol w="2772375"/>
              </a:tblGrid>
              <a:tr h="381000">
                <a:tc>
                  <a:txBody>
                    <a:bodyPr/>
                    <a:lstStyle/>
                    <a:p>
                      <a:pPr indent="0" lvl="0" marL="0" rtl="0" algn="l">
                        <a:spcBef>
                          <a:spcPts val="0"/>
                        </a:spcBef>
                        <a:spcAft>
                          <a:spcPts val="0"/>
                        </a:spcAft>
                        <a:buNone/>
                      </a:pPr>
                      <a:r>
                        <a:rPr lang="en">
                          <a:latin typeface="Trebuchet MS"/>
                          <a:ea typeface="Trebuchet MS"/>
                          <a:cs typeface="Trebuchet MS"/>
                          <a:sym typeface="Trebuchet MS"/>
                        </a:rPr>
                        <a:t>Enhance Tier 1 instruction by partnering with educators to analyze data, address student needs, and engage in reflective practices through student-centered, data-driven coaching cycles. </a:t>
                      </a:r>
                      <a:endParaRPr/>
                    </a:p>
                  </a:txBody>
                  <a:tcPr marT="91425" marB="91425" marR="91425" marL="91425"/>
                </a:tc>
                <a:tc>
                  <a:txBody>
                    <a:bodyPr/>
                    <a:lstStyle/>
                    <a:p>
                      <a:pPr indent="0" lvl="0" marL="0" rtl="0" algn="l">
                        <a:spcBef>
                          <a:spcPts val="0"/>
                        </a:spcBef>
                        <a:spcAft>
                          <a:spcPts val="0"/>
                        </a:spcAft>
                        <a:buNone/>
                      </a:pPr>
                      <a:r>
                        <a:rPr lang="en">
                          <a:latin typeface="Trebuchet MS"/>
                          <a:ea typeface="Trebuchet MS"/>
                          <a:cs typeface="Trebuchet MS"/>
                          <a:sym typeface="Trebuchet MS"/>
                        </a:rPr>
                        <a:t>Supporting all teachers in the planning, implementation, and evaluation of Tier 1 curriculum to ensure that at least 60% of students achieve mastery 80% of the time. </a:t>
                      </a:r>
                      <a:endParaRPr>
                        <a:latin typeface="Trebuchet MS"/>
                        <a:ea typeface="Trebuchet MS"/>
                        <a:cs typeface="Trebuchet MS"/>
                        <a:sym typeface="Trebuchet MS"/>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latin typeface="Trebuchet MS"/>
                          <a:ea typeface="Trebuchet MS"/>
                          <a:cs typeface="Trebuchet MS"/>
                          <a:sym typeface="Trebuchet MS"/>
                        </a:rPr>
                        <a:t>Through a targeted coaching model, we aim to foster a cycle of continuous teaching, learning, and reflection, ultimately creating sustainable growth in educators and driving impactful student outcomes.</a:t>
                      </a:r>
                      <a:endParaRPr/>
                    </a:p>
                  </a:txBody>
                  <a:tcPr marT="91425" marB="91425" marR="91425" marL="91425"/>
                </a:tc>
              </a:tr>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sp>
        <p:nvSpPr>
          <p:cNvPr id="65" name="Google Shape;65;p14"/>
          <p:cNvSpPr/>
          <p:nvPr/>
        </p:nvSpPr>
        <p:spPr>
          <a:xfrm rot="-957874">
            <a:off x="6753452" y="3118287"/>
            <a:ext cx="2438456" cy="2184193"/>
          </a:xfrm>
          <a:prstGeom prst="irregularSeal1">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mfortaa"/>
                <a:ea typeface="Comfortaa"/>
                <a:cs typeface="Comfortaa"/>
                <a:sym typeface="Comfortaa"/>
              </a:rPr>
              <a:t>How have you “lived” the mission since our last session?</a:t>
            </a:r>
            <a:endParaRPr>
              <a:latin typeface="Comfortaa"/>
              <a:ea typeface="Comfortaa"/>
              <a:cs typeface="Comfortaa"/>
              <a:sym typeface="Comforta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2"/>
          <p:cNvSpPr txBox="1"/>
          <p:nvPr>
            <p:ph type="title"/>
          </p:nvPr>
        </p:nvSpPr>
        <p:spPr>
          <a:xfrm>
            <a:off x="311700" y="2154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SemiBold"/>
                <a:ea typeface="Comfortaa SemiBold"/>
                <a:cs typeface="Comfortaa SemiBold"/>
                <a:sym typeface="Comfortaa SemiBold"/>
              </a:rPr>
              <a:t>Application: Choose Your Own Adventure </a:t>
            </a:r>
            <a:endParaRPr>
              <a:latin typeface="Comfortaa SemiBold"/>
              <a:ea typeface="Comfortaa SemiBold"/>
              <a:cs typeface="Comfortaa SemiBold"/>
              <a:sym typeface="Comfortaa SemiBold"/>
            </a:endParaRPr>
          </a:p>
        </p:txBody>
      </p:sp>
      <p:sp>
        <p:nvSpPr>
          <p:cNvPr id="242" name="Google Shape;242;p32"/>
          <p:cNvSpPr txBox="1"/>
          <p:nvPr>
            <p:ph idx="1" type="body"/>
          </p:nvPr>
        </p:nvSpPr>
        <p:spPr>
          <a:xfrm>
            <a:off x="311700" y="962800"/>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lnSpc>
                <a:spcPct val="100000"/>
              </a:lnSpc>
              <a:spcBef>
                <a:spcPts val="0"/>
              </a:spcBef>
              <a:spcAft>
                <a:spcPts val="0"/>
              </a:spcAft>
              <a:buNone/>
            </a:pPr>
            <a:r>
              <a:rPr b="1" lang="en" sz="2400">
                <a:solidFill>
                  <a:schemeClr val="dk1"/>
                </a:solidFill>
                <a:latin typeface="Trebuchet MS"/>
                <a:ea typeface="Trebuchet MS"/>
                <a:cs typeface="Trebuchet MS"/>
                <a:sym typeface="Trebuchet MS"/>
              </a:rPr>
              <a:t>Aim:</a:t>
            </a:r>
            <a:r>
              <a:rPr lang="en" sz="2400">
                <a:solidFill>
                  <a:schemeClr val="dk1"/>
                </a:solidFill>
                <a:latin typeface="Trebuchet MS"/>
                <a:ea typeface="Trebuchet MS"/>
                <a:cs typeface="Trebuchet MS"/>
                <a:sym typeface="Trebuchet MS"/>
              </a:rPr>
              <a:t> Provide adult learners with choice and options to differentiate their learning, honoring background knowledge and experience</a:t>
            </a:r>
            <a:endParaRPr sz="24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b="1" lang="en" sz="2400">
                <a:solidFill>
                  <a:schemeClr val="dk1"/>
                </a:solidFill>
                <a:latin typeface="Trebuchet MS"/>
                <a:ea typeface="Trebuchet MS"/>
                <a:cs typeface="Trebuchet MS"/>
                <a:sym typeface="Trebuchet MS"/>
              </a:rPr>
              <a:t>Outcome: </a:t>
            </a:r>
            <a:r>
              <a:rPr lang="en" sz="2400">
                <a:solidFill>
                  <a:schemeClr val="dk1"/>
                </a:solidFill>
                <a:latin typeface="Trebuchet MS"/>
                <a:ea typeface="Trebuchet MS"/>
                <a:cs typeface="Trebuchet MS"/>
                <a:sym typeface="Trebuchet MS"/>
              </a:rPr>
              <a:t>Waukegan Coaches work in their ZPD, maximizing time away from buildings</a:t>
            </a:r>
            <a:endParaRPr sz="24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2400">
              <a:solidFill>
                <a:schemeClr val="dk1"/>
              </a:solidFill>
              <a:latin typeface="Trebuchet MS"/>
              <a:ea typeface="Trebuchet MS"/>
              <a:cs typeface="Trebuchet MS"/>
              <a:sym typeface="Trebuchet MS"/>
            </a:endParaRPr>
          </a:p>
          <a:p>
            <a:pPr indent="-346075" lvl="0" marL="457200" rtl="0" algn="l">
              <a:lnSpc>
                <a:spcPct val="100000"/>
              </a:lnSpc>
              <a:spcBef>
                <a:spcPts val="0"/>
              </a:spcBef>
              <a:spcAft>
                <a:spcPts val="0"/>
              </a:spcAft>
              <a:buClr>
                <a:schemeClr val="dk1"/>
              </a:buClr>
              <a:buSzPct val="100000"/>
              <a:buFont typeface="Trebuchet MS"/>
              <a:buAutoNum type="arabicPeriod"/>
            </a:pPr>
            <a:r>
              <a:rPr lang="en" sz="2000">
                <a:solidFill>
                  <a:schemeClr val="dk1"/>
                </a:solidFill>
                <a:latin typeface="Trebuchet MS"/>
                <a:ea typeface="Trebuchet MS"/>
                <a:cs typeface="Trebuchet MS"/>
                <a:sym typeface="Trebuchet MS"/>
              </a:rPr>
              <a:t>Using what you’ve learned today, plan your next steps of meeting with teams in your buildings to revisit </a:t>
            </a:r>
            <a:r>
              <a:rPr lang="en" sz="2000">
                <a:solidFill>
                  <a:schemeClr val="dk1"/>
                </a:solidFill>
                <a:latin typeface="Trebuchet MS"/>
                <a:ea typeface="Trebuchet MS"/>
                <a:cs typeface="Trebuchet MS"/>
                <a:sym typeface="Trebuchet MS"/>
              </a:rPr>
              <a:t>missing</a:t>
            </a:r>
            <a:r>
              <a:rPr lang="en" sz="2000">
                <a:solidFill>
                  <a:schemeClr val="dk1"/>
                </a:solidFill>
                <a:latin typeface="Trebuchet MS"/>
                <a:ea typeface="Trebuchet MS"/>
                <a:cs typeface="Trebuchet MS"/>
                <a:sym typeface="Trebuchet MS"/>
              </a:rPr>
              <a:t>, vision, core values (4.1)</a:t>
            </a:r>
            <a:endParaRPr sz="2000">
              <a:solidFill>
                <a:schemeClr val="dk1"/>
              </a:solidFill>
              <a:latin typeface="Trebuchet MS"/>
              <a:ea typeface="Trebuchet MS"/>
              <a:cs typeface="Trebuchet MS"/>
              <a:sym typeface="Trebuchet MS"/>
            </a:endParaRPr>
          </a:p>
          <a:p>
            <a:pPr indent="-346075" lvl="0" marL="457200" rtl="0" algn="l">
              <a:lnSpc>
                <a:spcPct val="100000"/>
              </a:lnSpc>
              <a:spcBef>
                <a:spcPts val="0"/>
              </a:spcBef>
              <a:spcAft>
                <a:spcPts val="0"/>
              </a:spcAft>
              <a:buClr>
                <a:schemeClr val="dk1"/>
              </a:buClr>
              <a:buSzPct val="100000"/>
              <a:buFont typeface="Trebuchet MS"/>
              <a:buAutoNum type="arabicPeriod"/>
            </a:pPr>
            <a:r>
              <a:rPr lang="en" sz="2000">
                <a:solidFill>
                  <a:schemeClr val="dk1"/>
                </a:solidFill>
                <a:latin typeface="Trebuchet MS"/>
                <a:ea typeface="Trebuchet MS"/>
                <a:cs typeface="Trebuchet MS"/>
                <a:sym typeface="Trebuchet MS"/>
              </a:rPr>
              <a:t>Sign-up for a 10 minute coaching session with Autumn, Stacey or a member of WPS60 leadership</a:t>
            </a:r>
            <a:endParaRPr sz="2000">
              <a:solidFill>
                <a:schemeClr val="dk1"/>
              </a:solidFill>
              <a:latin typeface="Trebuchet MS"/>
              <a:ea typeface="Trebuchet MS"/>
              <a:cs typeface="Trebuchet MS"/>
              <a:sym typeface="Trebuchet MS"/>
            </a:endParaRPr>
          </a:p>
          <a:p>
            <a:pPr indent="-346075" lvl="0" marL="457200" rtl="0" algn="l">
              <a:lnSpc>
                <a:spcPct val="100000"/>
              </a:lnSpc>
              <a:spcBef>
                <a:spcPts val="0"/>
              </a:spcBef>
              <a:spcAft>
                <a:spcPts val="0"/>
              </a:spcAft>
              <a:buClr>
                <a:schemeClr val="dk1"/>
              </a:buClr>
              <a:buSzPct val="100000"/>
              <a:buFont typeface="Trebuchet MS"/>
              <a:buAutoNum type="arabicPeriod"/>
            </a:pPr>
            <a:r>
              <a:rPr lang="en" sz="2000">
                <a:solidFill>
                  <a:schemeClr val="dk1"/>
                </a:solidFill>
                <a:latin typeface="Trebuchet MS"/>
                <a:ea typeface="Trebuchet MS"/>
                <a:cs typeface="Trebuchet MS"/>
                <a:sym typeface="Trebuchet MS"/>
              </a:rPr>
              <a:t>Join an impromptu coach-led roundtable on a topic of your choice (Board, Marker to write topic, 20 minute sessions)</a:t>
            </a:r>
            <a:endParaRPr sz="2000">
              <a:solidFill>
                <a:schemeClr val="dk1"/>
              </a:solidFill>
              <a:latin typeface="Trebuchet MS"/>
              <a:ea typeface="Trebuchet MS"/>
              <a:cs typeface="Trebuchet MS"/>
              <a:sym typeface="Trebuchet MS"/>
            </a:endParaRPr>
          </a:p>
          <a:p>
            <a:pPr indent="-346075" lvl="0" marL="457200" rtl="0" algn="l">
              <a:lnSpc>
                <a:spcPct val="100000"/>
              </a:lnSpc>
              <a:spcBef>
                <a:spcPts val="0"/>
              </a:spcBef>
              <a:spcAft>
                <a:spcPts val="0"/>
              </a:spcAft>
              <a:buClr>
                <a:schemeClr val="dk1"/>
              </a:buClr>
              <a:buSzPct val="100000"/>
              <a:buFont typeface="Trebuchet MS"/>
              <a:buAutoNum type="arabicPeriod"/>
            </a:pPr>
            <a:r>
              <a:rPr lang="en" sz="2000">
                <a:solidFill>
                  <a:schemeClr val="dk1"/>
                </a:solidFill>
                <a:latin typeface="Trebuchet MS"/>
                <a:ea typeface="Trebuchet MS"/>
                <a:cs typeface="Trebuchet MS"/>
                <a:sym typeface="Trebuchet MS"/>
              </a:rPr>
              <a:t>Synthesize what you’ve learned today with Diane Sweeney’s The Moves </a:t>
            </a:r>
            <a:endParaRPr sz="2000">
              <a:solidFill>
                <a:schemeClr val="dk1"/>
              </a:solidFill>
              <a:latin typeface="Trebuchet MS"/>
              <a:ea typeface="Trebuchet MS"/>
              <a:cs typeface="Trebuchet MS"/>
              <a:sym typeface="Trebuchet MS"/>
            </a:endParaRPr>
          </a:p>
        </p:txBody>
      </p:sp>
      <p:pic>
        <p:nvPicPr>
          <p:cNvPr id="243" name="Google Shape;243;p32"/>
          <p:cNvPicPr preferRelativeResize="0"/>
          <p:nvPr/>
        </p:nvPicPr>
        <p:blipFill>
          <a:blip r:embed="rId3">
            <a:alphaModFix/>
          </a:blip>
          <a:stretch>
            <a:fillRect/>
          </a:stretch>
        </p:blipFill>
        <p:spPr>
          <a:xfrm>
            <a:off x="152400" y="4315257"/>
            <a:ext cx="2297350" cy="56886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3"/>
          <p:cNvSpPr txBox="1"/>
          <p:nvPr>
            <p:ph idx="1" type="subTitle"/>
          </p:nvPr>
        </p:nvSpPr>
        <p:spPr>
          <a:xfrm>
            <a:off x="311700" y="3522638"/>
            <a:ext cx="8520600" cy="7926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605"/>
              <a:buNone/>
            </a:pPr>
            <a:r>
              <a:rPr lang="en" sz="2540">
                <a:latin typeface="Comfortaa"/>
                <a:ea typeface="Comfortaa"/>
                <a:cs typeface="Comfortaa"/>
                <a:sym typeface="Comfortaa"/>
              </a:rPr>
              <a:t>Greenbelt Cultural Center</a:t>
            </a:r>
            <a:endParaRPr sz="2540">
              <a:latin typeface="Comfortaa"/>
              <a:ea typeface="Comfortaa"/>
              <a:cs typeface="Comfortaa"/>
              <a:sym typeface="Comfortaa"/>
            </a:endParaRPr>
          </a:p>
          <a:p>
            <a:pPr indent="0" lvl="0" marL="0" rtl="0" algn="ctr">
              <a:lnSpc>
                <a:spcPct val="80000"/>
              </a:lnSpc>
              <a:spcBef>
                <a:spcPts val="0"/>
              </a:spcBef>
              <a:spcAft>
                <a:spcPts val="0"/>
              </a:spcAft>
              <a:buSzPts val="605"/>
              <a:buNone/>
            </a:pPr>
            <a:r>
              <a:rPr lang="en" sz="2540">
                <a:latin typeface="Comfortaa"/>
                <a:ea typeface="Comfortaa"/>
                <a:cs typeface="Comfortaa"/>
                <a:sym typeface="Comfortaa"/>
              </a:rPr>
              <a:t>December 17th 2024</a:t>
            </a:r>
            <a:endParaRPr sz="2540">
              <a:latin typeface="Comfortaa"/>
              <a:ea typeface="Comfortaa"/>
              <a:cs typeface="Comfortaa"/>
              <a:sym typeface="Comfortaa"/>
            </a:endParaRPr>
          </a:p>
          <a:p>
            <a:pPr indent="0" lvl="0" marL="0" rtl="0" algn="ctr">
              <a:lnSpc>
                <a:spcPct val="80000"/>
              </a:lnSpc>
              <a:spcBef>
                <a:spcPts val="0"/>
              </a:spcBef>
              <a:spcAft>
                <a:spcPts val="0"/>
              </a:spcAft>
              <a:buSzPts val="605"/>
              <a:buNone/>
            </a:pPr>
            <a:r>
              <a:rPr lang="en" sz="2540">
                <a:latin typeface="Comfortaa"/>
                <a:ea typeface="Comfortaa"/>
                <a:cs typeface="Comfortaa"/>
                <a:sym typeface="Comfortaa"/>
              </a:rPr>
              <a:t>12:20pm-2:20pm</a:t>
            </a:r>
            <a:endParaRPr sz="2540">
              <a:latin typeface="Comfortaa"/>
              <a:ea typeface="Comfortaa"/>
              <a:cs typeface="Comfortaa"/>
              <a:sym typeface="Comfortaa"/>
            </a:endParaRPr>
          </a:p>
        </p:txBody>
      </p:sp>
      <p:pic>
        <p:nvPicPr>
          <p:cNvPr id="249" name="Google Shape;249;p33"/>
          <p:cNvPicPr preferRelativeResize="0"/>
          <p:nvPr/>
        </p:nvPicPr>
        <p:blipFill rotWithShape="1">
          <a:blip r:embed="rId3">
            <a:alphaModFix/>
          </a:blip>
          <a:srcRect b="29053" l="21268" r="22195" t="27609"/>
          <a:stretch/>
        </p:blipFill>
        <p:spPr>
          <a:xfrm>
            <a:off x="7172649" y="4252150"/>
            <a:ext cx="1611974" cy="695075"/>
          </a:xfrm>
          <a:prstGeom prst="rect">
            <a:avLst/>
          </a:prstGeom>
          <a:noFill/>
          <a:ln>
            <a:noFill/>
          </a:ln>
        </p:spPr>
      </p:pic>
      <p:pic>
        <p:nvPicPr>
          <p:cNvPr id="250" name="Google Shape;250;p33"/>
          <p:cNvPicPr preferRelativeResize="0"/>
          <p:nvPr/>
        </p:nvPicPr>
        <p:blipFill>
          <a:blip r:embed="rId4">
            <a:alphaModFix/>
          </a:blip>
          <a:stretch>
            <a:fillRect/>
          </a:stretch>
        </p:blipFill>
        <p:spPr>
          <a:xfrm>
            <a:off x="152400" y="4315257"/>
            <a:ext cx="2297350" cy="568868"/>
          </a:xfrm>
          <a:prstGeom prst="rect">
            <a:avLst/>
          </a:prstGeom>
          <a:noFill/>
          <a:ln>
            <a:noFill/>
          </a:ln>
        </p:spPr>
      </p:pic>
      <p:pic>
        <p:nvPicPr>
          <p:cNvPr id="251" name="Google Shape;251;p33"/>
          <p:cNvPicPr preferRelativeResize="0"/>
          <p:nvPr/>
        </p:nvPicPr>
        <p:blipFill>
          <a:blip r:embed="rId5">
            <a:alphaModFix/>
          </a:blip>
          <a:stretch>
            <a:fillRect/>
          </a:stretch>
        </p:blipFill>
        <p:spPr>
          <a:xfrm>
            <a:off x="3236525" y="1336300"/>
            <a:ext cx="2876550" cy="15906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4"/>
          <p:cNvSpPr txBox="1"/>
          <p:nvPr>
            <p:ph type="title"/>
          </p:nvPr>
        </p:nvSpPr>
        <p:spPr>
          <a:xfrm>
            <a:off x="152400" y="1555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latin typeface="Lexend SemiBold"/>
                <a:ea typeface="Lexend SemiBold"/>
                <a:cs typeface="Lexend SemiBold"/>
                <a:sym typeface="Lexend SemiBold"/>
              </a:rPr>
              <a:t>SNOWBALL TIME</a:t>
            </a:r>
            <a:endParaRPr sz="2820">
              <a:latin typeface="Lexend SemiBold"/>
              <a:ea typeface="Lexend SemiBold"/>
              <a:cs typeface="Lexend SemiBold"/>
              <a:sym typeface="Lexend SemiBold"/>
            </a:endParaRPr>
          </a:p>
        </p:txBody>
      </p:sp>
      <p:pic>
        <p:nvPicPr>
          <p:cNvPr id="257" name="Google Shape;257;p34"/>
          <p:cNvPicPr preferRelativeResize="0"/>
          <p:nvPr/>
        </p:nvPicPr>
        <p:blipFill>
          <a:blip r:embed="rId3">
            <a:alphaModFix/>
          </a:blip>
          <a:stretch>
            <a:fillRect/>
          </a:stretch>
        </p:blipFill>
        <p:spPr>
          <a:xfrm>
            <a:off x="152400" y="4315257"/>
            <a:ext cx="2297350" cy="568868"/>
          </a:xfrm>
          <a:prstGeom prst="rect">
            <a:avLst/>
          </a:prstGeom>
          <a:noFill/>
          <a:ln>
            <a:noFill/>
          </a:ln>
        </p:spPr>
      </p:pic>
      <p:pic>
        <p:nvPicPr>
          <p:cNvPr id="258" name="Google Shape;258;p34"/>
          <p:cNvPicPr preferRelativeResize="0"/>
          <p:nvPr/>
        </p:nvPicPr>
        <p:blipFill>
          <a:blip r:embed="rId4">
            <a:alphaModFix/>
          </a:blip>
          <a:stretch>
            <a:fillRect/>
          </a:stretch>
        </p:blipFill>
        <p:spPr>
          <a:xfrm rot="3">
            <a:off x="5589100" y="1485177"/>
            <a:ext cx="2897201" cy="1929549"/>
          </a:xfrm>
          <a:prstGeom prst="rect">
            <a:avLst/>
          </a:prstGeom>
          <a:noFill/>
          <a:ln>
            <a:noFill/>
          </a:ln>
        </p:spPr>
      </p:pic>
      <p:sp>
        <p:nvSpPr>
          <p:cNvPr id="259" name="Google Shape;259;p34"/>
          <p:cNvSpPr txBox="1"/>
          <p:nvPr/>
        </p:nvSpPr>
        <p:spPr>
          <a:xfrm>
            <a:off x="676525" y="1024725"/>
            <a:ext cx="4506900" cy="3114000"/>
          </a:xfrm>
          <a:prstGeom prst="rect">
            <a:avLst/>
          </a:prstGeom>
          <a:noFill/>
          <a:ln>
            <a:noFill/>
          </a:ln>
        </p:spPr>
        <p:txBody>
          <a:bodyPr anchorCtr="0" anchor="t" bIns="91425" lIns="91425" spcFirstLastPara="1" rIns="91425" wrap="square" tIns="91425">
            <a:noAutofit/>
          </a:bodyPr>
          <a:lstStyle/>
          <a:p>
            <a:pPr indent="-349250" lvl="0" marL="457200" rtl="0" algn="l">
              <a:spcBef>
                <a:spcPts val="0"/>
              </a:spcBef>
              <a:spcAft>
                <a:spcPts val="0"/>
              </a:spcAft>
              <a:buClr>
                <a:schemeClr val="dk2"/>
              </a:buClr>
              <a:buSzPts val="1900"/>
              <a:buFont typeface="Lexend"/>
              <a:buChar char="★"/>
            </a:pPr>
            <a:r>
              <a:rPr lang="en" sz="1900">
                <a:solidFill>
                  <a:schemeClr val="dk2"/>
                </a:solidFill>
                <a:latin typeface="Lexend"/>
                <a:ea typeface="Lexend"/>
                <a:cs typeface="Lexend"/>
                <a:sym typeface="Lexend"/>
              </a:rPr>
              <a:t>Scramble to make groups around a snowball!</a:t>
            </a:r>
            <a:endParaRPr sz="1900">
              <a:solidFill>
                <a:schemeClr val="dk2"/>
              </a:solidFill>
              <a:latin typeface="Lexend"/>
              <a:ea typeface="Lexend"/>
              <a:cs typeface="Lexend"/>
              <a:sym typeface="Lexend"/>
            </a:endParaRPr>
          </a:p>
          <a:p>
            <a:pPr indent="-349250" lvl="0" marL="457200" rtl="0" algn="l">
              <a:spcBef>
                <a:spcPts val="0"/>
              </a:spcBef>
              <a:spcAft>
                <a:spcPts val="0"/>
              </a:spcAft>
              <a:buClr>
                <a:schemeClr val="dk2"/>
              </a:buClr>
              <a:buSzPts val="1900"/>
              <a:buFont typeface="Lexend"/>
              <a:buChar char="★"/>
            </a:pPr>
            <a:r>
              <a:rPr lang="en" sz="1900">
                <a:solidFill>
                  <a:schemeClr val="dk2"/>
                </a:solidFill>
                <a:latin typeface="Lexend"/>
                <a:ea typeface="Lexend"/>
                <a:cs typeface="Lexend"/>
                <a:sym typeface="Lexend"/>
              </a:rPr>
              <a:t>Person with the snowball shares what they have done to live the mission &amp; vision in the last month</a:t>
            </a:r>
            <a:endParaRPr sz="1900">
              <a:solidFill>
                <a:schemeClr val="dk2"/>
              </a:solidFill>
              <a:latin typeface="Lexend"/>
              <a:ea typeface="Lexend"/>
              <a:cs typeface="Lexend"/>
              <a:sym typeface="Lexend"/>
            </a:endParaRPr>
          </a:p>
          <a:p>
            <a:pPr indent="-349250" lvl="0" marL="457200" rtl="0" algn="l">
              <a:spcBef>
                <a:spcPts val="0"/>
              </a:spcBef>
              <a:spcAft>
                <a:spcPts val="0"/>
              </a:spcAft>
              <a:buClr>
                <a:schemeClr val="dk2"/>
              </a:buClr>
              <a:buSzPts val="1900"/>
              <a:buFont typeface="Lexend"/>
              <a:buChar char="★"/>
            </a:pPr>
            <a:r>
              <a:rPr lang="en" sz="1900">
                <a:solidFill>
                  <a:schemeClr val="dk2"/>
                </a:solidFill>
                <a:latin typeface="Lexend"/>
                <a:ea typeface="Lexend"/>
                <a:cs typeface="Lexend"/>
                <a:sym typeface="Lexend"/>
              </a:rPr>
              <a:t>Toss or hand the snowball to a peer who can ADD ON with a connection</a:t>
            </a:r>
            <a:endParaRPr sz="1900">
              <a:solidFill>
                <a:schemeClr val="dk2"/>
              </a:solidFill>
              <a:latin typeface="Lexend"/>
              <a:ea typeface="Lexend"/>
              <a:cs typeface="Lexend"/>
              <a:sym typeface="Lexend"/>
            </a:endParaRPr>
          </a:p>
          <a:p>
            <a:pPr indent="-349250" lvl="0" marL="457200" rtl="0" algn="l">
              <a:spcBef>
                <a:spcPts val="0"/>
              </a:spcBef>
              <a:spcAft>
                <a:spcPts val="0"/>
              </a:spcAft>
              <a:buClr>
                <a:schemeClr val="dk2"/>
              </a:buClr>
              <a:buSzPts val="1900"/>
              <a:buFont typeface="Lexend"/>
              <a:buChar char="★"/>
            </a:pPr>
            <a:r>
              <a:rPr lang="en" sz="1900">
                <a:solidFill>
                  <a:schemeClr val="dk2"/>
                </a:solidFill>
                <a:latin typeface="Lexend"/>
                <a:ea typeface="Lexend"/>
                <a:cs typeface="Lexend"/>
                <a:sym typeface="Lexend"/>
              </a:rPr>
              <a:t>See how many connections you can make in your small group</a:t>
            </a:r>
            <a:endParaRPr sz="1900">
              <a:solidFill>
                <a:schemeClr val="dk2"/>
              </a:solidFill>
              <a:latin typeface="Lexend"/>
              <a:ea typeface="Lexend"/>
              <a:cs typeface="Lexend"/>
              <a:sym typeface="Lexen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5"/>
          <p:cNvSpPr txBox="1"/>
          <p:nvPr>
            <p:ph type="title"/>
          </p:nvPr>
        </p:nvSpPr>
        <p:spPr>
          <a:xfrm>
            <a:off x="152400" y="1555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SemiBold"/>
                <a:ea typeface="Comfortaa SemiBold"/>
                <a:cs typeface="Comfortaa SemiBold"/>
                <a:sym typeface="Comfortaa SemiBold"/>
              </a:rPr>
              <a:t>ChatGPT Says…</a:t>
            </a:r>
            <a:endParaRPr>
              <a:latin typeface="Comfortaa SemiBold"/>
              <a:ea typeface="Comfortaa SemiBold"/>
              <a:cs typeface="Comfortaa SemiBold"/>
              <a:sym typeface="Comfortaa SemiBold"/>
            </a:endParaRPr>
          </a:p>
        </p:txBody>
      </p:sp>
      <p:pic>
        <p:nvPicPr>
          <p:cNvPr id="265" name="Google Shape;265;p35"/>
          <p:cNvPicPr preferRelativeResize="0"/>
          <p:nvPr/>
        </p:nvPicPr>
        <p:blipFill>
          <a:blip r:embed="rId3">
            <a:alphaModFix/>
          </a:blip>
          <a:stretch>
            <a:fillRect/>
          </a:stretch>
        </p:blipFill>
        <p:spPr>
          <a:xfrm>
            <a:off x="152400" y="4315257"/>
            <a:ext cx="2297350" cy="568868"/>
          </a:xfrm>
          <a:prstGeom prst="rect">
            <a:avLst/>
          </a:prstGeom>
          <a:noFill/>
          <a:ln>
            <a:noFill/>
          </a:ln>
        </p:spPr>
      </p:pic>
      <p:pic>
        <p:nvPicPr>
          <p:cNvPr id="266" name="Google Shape;266;p35"/>
          <p:cNvPicPr preferRelativeResize="0"/>
          <p:nvPr/>
        </p:nvPicPr>
        <p:blipFill>
          <a:blip r:embed="rId4">
            <a:alphaModFix/>
          </a:blip>
          <a:stretch>
            <a:fillRect/>
          </a:stretch>
        </p:blipFill>
        <p:spPr>
          <a:xfrm rot="3">
            <a:off x="5897475" y="1415527"/>
            <a:ext cx="2897201" cy="1929549"/>
          </a:xfrm>
          <a:prstGeom prst="rect">
            <a:avLst/>
          </a:prstGeom>
          <a:noFill/>
          <a:ln>
            <a:noFill/>
          </a:ln>
        </p:spPr>
      </p:pic>
      <p:sp>
        <p:nvSpPr>
          <p:cNvPr id="267" name="Google Shape;267;p35"/>
          <p:cNvSpPr txBox="1"/>
          <p:nvPr/>
        </p:nvSpPr>
        <p:spPr>
          <a:xfrm>
            <a:off x="368100" y="905325"/>
            <a:ext cx="5073900" cy="2566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b="1" lang="en" sz="1700">
                <a:solidFill>
                  <a:schemeClr val="dk1"/>
                </a:solidFill>
                <a:latin typeface="Lexend"/>
                <a:ea typeface="Lexend"/>
                <a:cs typeface="Lexend"/>
                <a:sym typeface="Lexend"/>
              </a:rPr>
              <a:t>1. Start Small, Build Momentum</a:t>
            </a:r>
            <a:endParaRPr b="1" sz="1700">
              <a:solidFill>
                <a:schemeClr val="dk1"/>
              </a:solidFill>
              <a:latin typeface="Lexend"/>
              <a:ea typeface="Lexend"/>
              <a:cs typeface="Lexend"/>
              <a:sym typeface="Lexend"/>
            </a:endParaRPr>
          </a:p>
          <a:p>
            <a:pPr indent="0" lvl="0" marL="0" rtl="0" algn="l">
              <a:lnSpc>
                <a:spcPct val="115000"/>
              </a:lnSpc>
              <a:spcBef>
                <a:spcPts val="1200"/>
              </a:spcBef>
              <a:spcAft>
                <a:spcPts val="1200"/>
              </a:spcAft>
              <a:buNone/>
            </a:pPr>
            <a:r>
              <a:rPr lang="en" sz="1500">
                <a:solidFill>
                  <a:schemeClr val="dk1"/>
                </a:solidFill>
                <a:latin typeface="Lexend"/>
                <a:ea typeface="Lexend"/>
                <a:cs typeface="Lexend"/>
                <a:sym typeface="Lexend"/>
              </a:rPr>
              <a:t>Just like a snowball starts small but gains speed and size as it rolls down the hill, instructional coaching efforts often begin with modest actions but can grow into significant impacts. Early on, focus on small, manageable steps—whether it’s building trust with teachers or introducing a single strategy. Over time, these efforts will accumulate, gaining momentum as teachers see results and begin to adopt more strategies</a:t>
            </a:r>
            <a:endParaRPr sz="2200">
              <a:solidFill>
                <a:schemeClr val="dk2"/>
              </a:solidFill>
              <a:latin typeface="Lexend"/>
              <a:ea typeface="Lexend"/>
              <a:cs typeface="Lexend"/>
              <a:sym typeface="Lexen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6"/>
          <p:cNvSpPr txBox="1"/>
          <p:nvPr>
            <p:ph type="title"/>
          </p:nvPr>
        </p:nvSpPr>
        <p:spPr>
          <a:xfrm>
            <a:off x="152400" y="1555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SemiBold"/>
                <a:ea typeface="Comfortaa SemiBold"/>
                <a:cs typeface="Comfortaa SemiBold"/>
                <a:sym typeface="Comfortaa SemiBold"/>
              </a:rPr>
              <a:t>ChatGPT Says…</a:t>
            </a:r>
            <a:endParaRPr>
              <a:latin typeface="Comfortaa SemiBold"/>
              <a:ea typeface="Comfortaa SemiBold"/>
              <a:cs typeface="Comfortaa SemiBold"/>
              <a:sym typeface="Comfortaa SemiBold"/>
            </a:endParaRPr>
          </a:p>
        </p:txBody>
      </p:sp>
      <p:pic>
        <p:nvPicPr>
          <p:cNvPr id="273" name="Google Shape;273;p36"/>
          <p:cNvPicPr preferRelativeResize="0"/>
          <p:nvPr/>
        </p:nvPicPr>
        <p:blipFill>
          <a:blip r:embed="rId3">
            <a:alphaModFix/>
          </a:blip>
          <a:stretch>
            <a:fillRect/>
          </a:stretch>
        </p:blipFill>
        <p:spPr>
          <a:xfrm>
            <a:off x="152400" y="4315257"/>
            <a:ext cx="2297350" cy="568868"/>
          </a:xfrm>
          <a:prstGeom prst="rect">
            <a:avLst/>
          </a:prstGeom>
          <a:noFill/>
          <a:ln>
            <a:noFill/>
          </a:ln>
        </p:spPr>
      </p:pic>
      <p:pic>
        <p:nvPicPr>
          <p:cNvPr id="274" name="Google Shape;274;p36"/>
          <p:cNvPicPr preferRelativeResize="0"/>
          <p:nvPr/>
        </p:nvPicPr>
        <p:blipFill>
          <a:blip r:embed="rId4">
            <a:alphaModFix/>
          </a:blip>
          <a:stretch>
            <a:fillRect/>
          </a:stretch>
        </p:blipFill>
        <p:spPr>
          <a:xfrm rot="3">
            <a:off x="5897475" y="1276252"/>
            <a:ext cx="2897201" cy="1929549"/>
          </a:xfrm>
          <a:prstGeom prst="rect">
            <a:avLst/>
          </a:prstGeom>
          <a:noFill/>
          <a:ln>
            <a:noFill/>
          </a:ln>
        </p:spPr>
      </p:pic>
      <p:sp>
        <p:nvSpPr>
          <p:cNvPr id="275" name="Google Shape;275;p36"/>
          <p:cNvSpPr txBox="1"/>
          <p:nvPr/>
        </p:nvSpPr>
        <p:spPr>
          <a:xfrm>
            <a:off x="368100" y="905325"/>
            <a:ext cx="5282700" cy="2566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b="1" lang="en" sz="1800">
                <a:solidFill>
                  <a:schemeClr val="dk1"/>
                </a:solidFill>
                <a:latin typeface="Lexend"/>
                <a:ea typeface="Lexend"/>
                <a:cs typeface="Lexend"/>
                <a:sym typeface="Lexend"/>
              </a:rPr>
              <a:t>2. Consistency Leads to Growth</a:t>
            </a:r>
            <a:endParaRPr b="1" sz="1800">
              <a:solidFill>
                <a:schemeClr val="dk1"/>
              </a:solidFill>
              <a:latin typeface="Lexend"/>
              <a:ea typeface="Lexend"/>
              <a:cs typeface="Lexend"/>
              <a:sym typeface="Lexend"/>
            </a:endParaRPr>
          </a:p>
          <a:p>
            <a:pPr indent="0" lvl="0" marL="0" rtl="0" algn="l">
              <a:lnSpc>
                <a:spcPct val="115000"/>
              </a:lnSpc>
              <a:spcBef>
                <a:spcPts val="1200"/>
              </a:spcBef>
              <a:spcAft>
                <a:spcPts val="0"/>
              </a:spcAft>
              <a:buClr>
                <a:schemeClr val="dk1"/>
              </a:buClr>
              <a:buSzPts val="1100"/>
              <a:buFont typeface="Arial"/>
              <a:buNone/>
            </a:pPr>
            <a:r>
              <a:rPr lang="en" sz="1600">
                <a:solidFill>
                  <a:schemeClr val="dk1"/>
                </a:solidFill>
                <a:latin typeface="Lexend"/>
                <a:ea typeface="Lexend"/>
                <a:cs typeface="Lexend"/>
                <a:sym typeface="Lexend"/>
              </a:rPr>
              <a:t>A snowball grows larger because it continues to roll, picking up more snow along the way. In coaching, consistency in feedback, support, and professional development is key. By regularly engaging with teachers, offering timely feedback, and maintaining a steady presence, you help create a culture of continuous improvement. Over time, this consistency will lead to greater buy-in and lasting change in instructional practices.</a:t>
            </a:r>
            <a:endParaRPr sz="1600">
              <a:solidFill>
                <a:schemeClr val="dk1"/>
              </a:solidFill>
              <a:latin typeface="Lexend"/>
              <a:ea typeface="Lexend"/>
              <a:cs typeface="Lexend"/>
              <a:sym typeface="Lexend"/>
            </a:endParaRPr>
          </a:p>
          <a:p>
            <a:pPr indent="0" lvl="0" marL="0" rtl="0" algn="l">
              <a:lnSpc>
                <a:spcPct val="115000"/>
              </a:lnSpc>
              <a:spcBef>
                <a:spcPts val="1200"/>
              </a:spcBef>
              <a:spcAft>
                <a:spcPts val="1200"/>
              </a:spcAft>
              <a:buNone/>
            </a:pPr>
            <a:r>
              <a:t/>
            </a:r>
            <a:endParaRPr b="1" sz="13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7"/>
          <p:cNvSpPr txBox="1"/>
          <p:nvPr>
            <p:ph type="title"/>
          </p:nvPr>
        </p:nvSpPr>
        <p:spPr>
          <a:xfrm>
            <a:off x="152400" y="1555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SemiBold"/>
                <a:ea typeface="Comfortaa SemiBold"/>
                <a:cs typeface="Comfortaa SemiBold"/>
                <a:sym typeface="Comfortaa SemiBold"/>
              </a:rPr>
              <a:t>ChatGPT Says…</a:t>
            </a:r>
            <a:endParaRPr>
              <a:latin typeface="Comfortaa SemiBold"/>
              <a:ea typeface="Comfortaa SemiBold"/>
              <a:cs typeface="Comfortaa SemiBold"/>
              <a:sym typeface="Comfortaa SemiBold"/>
            </a:endParaRPr>
          </a:p>
        </p:txBody>
      </p:sp>
      <p:pic>
        <p:nvPicPr>
          <p:cNvPr id="281" name="Google Shape;281;p37"/>
          <p:cNvPicPr preferRelativeResize="0"/>
          <p:nvPr/>
        </p:nvPicPr>
        <p:blipFill>
          <a:blip r:embed="rId3">
            <a:alphaModFix/>
          </a:blip>
          <a:stretch>
            <a:fillRect/>
          </a:stretch>
        </p:blipFill>
        <p:spPr>
          <a:xfrm>
            <a:off x="152400" y="4315257"/>
            <a:ext cx="2297350" cy="568868"/>
          </a:xfrm>
          <a:prstGeom prst="rect">
            <a:avLst/>
          </a:prstGeom>
          <a:noFill/>
          <a:ln>
            <a:noFill/>
          </a:ln>
        </p:spPr>
      </p:pic>
      <p:pic>
        <p:nvPicPr>
          <p:cNvPr id="282" name="Google Shape;282;p37"/>
          <p:cNvPicPr preferRelativeResize="0"/>
          <p:nvPr/>
        </p:nvPicPr>
        <p:blipFill>
          <a:blip r:embed="rId4">
            <a:alphaModFix/>
          </a:blip>
          <a:stretch>
            <a:fillRect/>
          </a:stretch>
        </p:blipFill>
        <p:spPr>
          <a:xfrm rot="3">
            <a:off x="5897475" y="1256352"/>
            <a:ext cx="2897201" cy="1929549"/>
          </a:xfrm>
          <a:prstGeom prst="rect">
            <a:avLst/>
          </a:prstGeom>
          <a:noFill/>
          <a:ln>
            <a:noFill/>
          </a:ln>
        </p:spPr>
      </p:pic>
      <p:sp>
        <p:nvSpPr>
          <p:cNvPr id="283" name="Google Shape;283;p37"/>
          <p:cNvSpPr txBox="1"/>
          <p:nvPr/>
        </p:nvSpPr>
        <p:spPr>
          <a:xfrm>
            <a:off x="368100" y="728225"/>
            <a:ext cx="5372400" cy="2566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b="1" lang="en" sz="1600">
                <a:solidFill>
                  <a:schemeClr val="dk1"/>
                </a:solidFill>
                <a:latin typeface="Lexend"/>
                <a:ea typeface="Lexend"/>
                <a:cs typeface="Lexend"/>
                <a:sym typeface="Lexend"/>
              </a:rPr>
              <a:t>3. Embrace Adaptability to Overcome Obstacles</a:t>
            </a:r>
            <a:endParaRPr b="1" sz="1600">
              <a:solidFill>
                <a:schemeClr val="dk1"/>
              </a:solidFill>
              <a:latin typeface="Lexend"/>
              <a:ea typeface="Lexend"/>
              <a:cs typeface="Lexend"/>
              <a:sym typeface="Lexend"/>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latin typeface="Lexend"/>
                <a:ea typeface="Lexend"/>
                <a:cs typeface="Lexend"/>
                <a:sym typeface="Lexend"/>
              </a:rPr>
              <a:t>As a snowball rolls down the hill, it may encounter rocks or obstacles that temporarily slow it down or cause it to shift direction. Similarly, challenges will arise in coaching—whether it’s teacher resistance, resource constraints, or other setbacks. Embrace these obstacles as opportunities to adjust your approach, find creative solutions, and keep moving forward. Just like the snowball, the key to success is not in avoiding obstacles, but in learning to navigate them and keep the momentum going.</a:t>
            </a:r>
            <a:endParaRPr>
              <a:solidFill>
                <a:schemeClr val="dk1"/>
              </a:solidFill>
              <a:latin typeface="Lexend"/>
              <a:ea typeface="Lexend"/>
              <a:cs typeface="Lexend"/>
              <a:sym typeface="Lexend"/>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latin typeface="Lexend"/>
                <a:ea typeface="Lexend"/>
                <a:cs typeface="Lexend"/>
                <a:sym typeface="Lexend"/>
              </a:rPr>
              <a:t>In December, reflect on how far you've come and plan for how to keep the "snowball" of progress rolling through the rest of the year.</a:t>
            </a:r>
            <a:endParaRPr>
              <a:solidFill>
                <a:schemeClr val="dk1"/>
              </a:solidFill>
              <a:latin typeface="Lexend"/>
              <a:ea typeface="Lexend"/>
              <a:cs typeface="Lexend"/>
              <a:sym typeface="Lexend"/>
            </a:endParaRPr>
          </a:p>
          <a:p>
            <a:pPr indent="0" lvl="0" marL="0" rtl="0" algn="l">
              <a:lnSpc>
                <a:spcPct val="115000"/>
              </a:lnSpc>
              <a:spcBef>
                <a:spcPts val="1200"/>
              </a:spcBef>
              <a:spcAft>
                <a:spcPts val="1200"/>
              </a:spcAft>
              <a:buNone/>
            </a:pPr>
            <a:r>
              <a:t/>
            </a:r>
            <a:endParaRPr b="1" sz="1300">
              <a:solidFill>
                <a:schemeClr val="dk1"/>
              </a:solidFill>
              <a:latin typeface="Lexend"/>
              <a:ea typeface="Lexend"/>
              <a:cs typeface="Lexend"/>
              <a:sym typeface="Lexen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8"/>
          <p:cNvSpPr txBox="1"/>
          <p:nvPr>
            <p:ph type="title"/>
          </p:nvPr>
        </p:nvSpPr>
        <p:spPr>
          <a:xfrm>
            <a:off x="152400" y="1555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SemiBold"/>
                <a:ea typeface="Comfortaa SemiBold"/>
                <a:cs typeface="Comfortaa SemiBold"/>
                <a:sym typeface="Comfortaa SemiBold"/>
              </a:rPr>
              <a:t>Table Groups: Mission Statement Check-in</a:t>
            </a:r>
            <a:endParaRPr>
              <a:latin typeface="Comfortaa SemiBold"/>
              <a:ea typeface="Comfortaa SemiBold"/>
              <a:cs typeface="Comfortaa SemiBold"/>
              <a:sym typeface="Comfortaa SemiBold"/>
            </a:endParaRPr>
          </a:p>
        </p:txBody>
      </p:sp>
      <p:pic>
        <p:nvPicPr>
          <p:cNvPr id="289" name="Google Shape;289;p38"/>
          <p:cNvPicPr preferRelativeResize="0"/>
          <p:nvPr/>
        </p:nvPicPr>
        <p:blipFill>
          <a:blip r:embed="rId3">
            <a:alphaModFix/>
          </a:blip>
          <a:stretch>
            <a:fillRect/>
          </a:stretch>
        </p:blipFill>
        <p:spPr>
          <a:xfrm>
            <a:off x="152400" y="4315257"/>
            <a:ext cx="2297350" cy="568868"/>
          </a:xfrm>
          <a:prstGeom prst="rect">
            <a:avLst/>
          </a:prstGeom>
          <a:noFill/>
          <a:ln>
            <a:noFill/>
          </a:ln>
        </p:spPr>
      </p:pic>
      <p:graphicFrame>
        <p:nvGraphicFramePr>
          <p:cNvPr id="290" name="Google Shape;290;p38"/>
          <p:cNvGraphicFramePr/>
          <p:nvPr/>
        </p:nvGraphicFramePr>
        <p:xfrm>
          <a:off x="254138" y="770625"/>
          <a:ext cx="3000000" cy="3000000"/>
        </p:xfrm>
        <a:graphic>
          <a:graphicData uri="http://schemas.openxmlformats.org/drawingml/2006/table">
            <a:tbl>
              <a:tblPr>
                <a:noFill/>
                <a:tableStyleId>{4E954C85-6AFD-479B-958F-91765DBB31DE}</a:tableStyleId>
              </a:tblPr>
              <a:tblGrid>
                <a:gridCol w="2772375"/>
                <a:gridCol w="2772375"/>
                <a:gridCol w="2772375"/>
              </a:tblGrid>
              <a:tr h="381000">
                <a:tc>
                  <a:txBody>
                    <a:bodyPr/>
                    <a:lstStyle/>
                    <a:p>
                      <a:pPr indent="0" lvl="0" marL="0" rtl="0" algn="l">
                        <a:spcBef>
                          <a:spcPts val="0"/>
                        </a:spcBef>
                        <a:spcAft>
                          <a:spcPts val="0"/>
                        </a:spcAft>
                        <a:buNone/>
                      </a:pPr>
                      <a:r>
                        <a:rPr lang="en">
                          <a:latin typeface="Trebuchet MS"/>
                          <a:ea typeface="Trebuchet MS"/>
                          <a:cs typeface="Trebuchet MS"/>
                          <a:sym typeface="Trebuchet MS"/>
                        </a:rPr>
                        <a:t>Enhance Tier 1 instruction by partnering with educators to analyze data, address student needs, and engage in reflective practices through student-centered, data-driven coaching cycles. </a:t>
                      </a:r>
                      <a:endParaRPr/>
                    </a:p>
                  </a:txBody>
                  <a:tcPr marT="91425" marB="91425" marR="91425" marL="91425"/>
                </a:tc>
                <a:tc>
                  <a:txBody>
                    <a:bodyPr/>
                    <a:lstStyle/>
                    <a:p>
                      <a:pPr indent="0" lvl="0" marL="0" rtl="0" algn="l">
                        <a:spcBef>
                          <a:spcPts val="0"/>
                        </a:spcBef>
                        <a:spcAft>
                          <a:spcPts val="0"/>
                        </a:spcAft>
                        <a:buNone/>
                      </a:pPr>
                      <a:r>
                        <a:rPr lang="en">
                          <a:latin typeface="Trebuchet MS"/>
                          <a:ea typeface="Trebuchet MS"/>
                          <a:cs typeface="Trebuchet MS"/>
                          <a:sym typeface="Trebuchet MS"/>
                        </a:rPr>
                        <a:t>Supporting all teachers in the planning, implementation, and evaluation of Tier 1 curriculum to ensure that at least 60% of students achieve mastery 80% of the time. </a:t>
                      </a:r>
                      <a:endParaRPr>
                        <a:latin typeface="Trebuchet MS"/>
                        <a:ea typeface="Trebuchet MS"/>
                        <a:cs typeface="Trebuchet MS"/>
                        <a:sym typeface="Trebuchet MS"/>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latin typeface="Trebuchet MS"/>
                          <a:ea typeface="Trebuchet MS"/>
                          <a:cs typeface="Trebuchet MS"/>
                          <a:sym typeface="Trebuchet MS"/>
                        </a:rPr>
                        <a:t>Through a targeted coaching model, we aim to foster a cycle of continuous teaching, learning, and reflection, ultimately creating sustainable growth in educators and driving impactful student outcomes.</a:t>
                      </a:r>
                      <a:endParaRPr/>
                    </a:p>
                  </a:txBody>
                  <a:tcPr marT="91425" marB="91425" marR="91425" marL="91425"/>
                </a:tc>
              </a:tr>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sp>
        <p:nvSpPr>
          <p:cNvPr id="291" name="Google Shape;291;p38"/>
          <p:cNvSpPr/>
          <p:nvPr/>
        </p:nvSpPr>
        <p:spPr>
          <a:xfrm rot="-957874">
            <a:off x="6753452" y="3118287"/>
            <a:ext cx="2438456" cy="2184193"/>
          </a:xfrm>
          <a:prstGeom prst="irregularSeal1">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mfortaa"/>
                <a:ea typeface="Comfortaa"/>
                <a:cs typeface="Comfortaa"/>
                <a:sym typeface="Comfortaa"/>
              </a:rPr>
              <a:t>How have you “lived” the mission since our last session?</a:t>
            </a:r>
            <a:endParaRPr>
              <a:latin typeface="Comfortaa"/>
              <a:ea typeface="Comfortaa"/>
              <a:cs typeface="Comfortaa"/>
              <a:sym typeface="Comforta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9"/>
          <p:cNvSpPr txBox="1"/>
          <p:nvPr>
            <p:ph type="title"/>
          </p:nvPr>
        </p:nvSpPr>
        <p:spPr>
          <a:xfrm>
            <a:off x="311700" y="2254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SemiBold"/>
                <a:ea typeface="Comfortaa SemiBold"/>
                <a:cs typeface="Comfortaa SemiBold"/>
                <a:sym typeface="Comfortaa SemiBold"/>
              </a:rPr>
              <a:t>Reflect &amp; Connect Across the Room</a:t>
            </a:r>
            <a:endParaRPr>
              <a:latin typeface="Comfortaa SemiBold"/>
              <a:ea typeface="Comfortaa SemiBold"/>
              <a:cs typeface="Comfortaa SemiBold"/>
              <a:sym typeface="Comfortaa SemiBold"/>
            </a:endParaRPr>
          </a:p>
        </p:txBody>
      </p:sp>
      <p:sp>
        <p:nvSpPr>
          <p:cNvPr id="297" name="Google Shape;297;p39"/>
          <p:cNvSpPr txBox="1"/>
          <p:nvPr>
            <p:ph idx="1" type="body"/>
          </p:nvPr>
        </p:nvSpPr>
        <p:spPr>
          <a:xfrm>
            <a:off x="311700" y="1152475"/>
            <a:ext cx="61770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1900">
                <a:solidFill>
                  <a:schemeClr val="dk1"/>
                </a:solidFill>
                <a:latin typeface="Trebuchet MS"/>
                <a:ea typeface="Trebuchet MS"/>
                <a:cs typeface="Trebuchet MS"/>
                <a:sym typeface="Trebuchet MS"/>
              </a:rPr>
              <a:t>Chapter 6 Developing the Emotional Intelligence of a Team</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lang="en" sz="1400">
                <a:solidFill>
                  <a:schemeClr val="dk1"/>
                </a:solidFill>
                <a:latin typeface="Trebuchet MS"/>
                <a:ea typeface="Trebuchet MS"/>
                <a:cs typeface="Trebuchet MS"/>
                <a:sym typeface="Trebuchet MS"/>
              </a:rPr>
              <a:t>“Emotionally intelligent teams have ways of managing the moods of one member and of the team as a whole. This management doesn’t necessarily come from the leader–in face, an indicator of an emotionally intelligent team is that any member accepts authority to address moods, communication dynamics, and interactions between members.” pg 123</a:t>
            </a:r>
            <a:endParaRPr sz="14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400">
              <a:solidFill>
                <a:schemeClr val="dk1"/>
              </a:solidFill>
              <a:latin typeface="Trebuchet MS"/>
              <a:ea typeface="Trebuchet MS"/>
              <a:cs typeface="Trebuchet MS"/>
              <a:sym typeface="Trebuchet MS"/>
            </a:endParaRPr>
          </a:p>
          <a:p>
            <a:pPr indent="-349250" lvl="0" marL="457200" rtl="0" algn="l">
              <a:lnSpc>
                <a:spcPct val="100000"/>
              </a:lnSpc>
              <a:spcBef>
                <a:spcPts val="0"/>
              </a:spcBef>
              <a:spcAft>
                <a:spcPts val="0"/>
              </a:spcAft>
              <a:buClr>
                <a:schemeClr val="dk1"/>
              </a:buClr>
              <a:buSzPts val="1900"/>
              <a:buFont typeface="Trebuchet MS"/>
              <a:buChar char="➔"/>
            </a:pPr>
            <a:r>
              <a:rPr lang="en" sz="1900">
                <a:solidFill>
                  <a:schemeClr val="dk1"/>
                </a:solidFill>
                <a:latin typeface="Trebuchet MS"/>
                <a:ea typeface="Trebuchet MS"/>
                <a:cs typeface="Trebuchet MS"/>
                <a:sym typeface="Trebuchet MS"/>
              </a:rPr>
              <a:t>Choose a team you are on or facilitate</a:t>
            </a:r>
            <a:endParaRPr sz="1900">
              <a:solidFill>
                <a:schemeClr val="dk1"/>
              </a:solidFill>
              <a:latin typeface="Trebuchet MS"/>
              <a:ea typeface="Trebuchet MS"/>
              <a:cs typeface="Trebuchet MS"/>
              <a:sym typeface="Trebuchet MS"/>
            </a:endParaRPr>
          </a:p>
          <a:p>
            <a:pPr indent="-349250" lvl="0" marL="457200" rtl="0" algn="l">
              <a:lnSpc>
                <a:spcPct val="100000"/>
              </a:lnSpc>
              <a:spcBef>
                <a:spcPts val="0"/>
              </a:spcBef>
              <a:spcAft>
                <a:spcPts val="0"/>
              </a:spcAft>
              <a:buClr>
                <a:schemeClr val="dk1"/>
              </a:buClr>
              <a:buSzPts val="1900"/>
              <a:buFont typeface="Trebuchet MS"/>
              <a:buChar char="➔"/>
            </a:pPr>
            <a:r>
              <a:rPr lang="en" sz="1900">
                <a:solidFill>
                  <a:schemeClr val="dk1"/>
                </a:solidFill>
                <a:latin typeface="Trebuchet MS"/>
                <a:ea typeface="Trebuchet MS"/>
                <a:cs typeface="Trebuchet MS"/>
                <a:sym typeface="Trebuchet MS"/>
              </a:rPr>
              <a:t>Use the Indicators handout to assess the EI</a:t>
            </a:r>
            <a:endParaRPr sz="1900">
              <a:solidFill>
                <a:schemeClr val="dk1"/>
              </a:solidFill>
              <a:latin typeface="Trebuchet MS"/>
              <a:ea typeface="Trebuchet MS"/>
              <a:cs typeface="Trebuchet MS"/>
              <a:sym typeface="Trebuchet MS"/>
            </a:endParaRPr>
          </a:p>
        </p:txBody>
      </p:sp>
      <p:pic>
        <p:nvPicPr>
          <p:cNvPr id="298" name="Google Shape;298;p39"/>
          <p:cNvPicPr preferRelativeResize="0"/>
          <p:nvPr/>
        </p:nvPicPr>
        <p:blipFill>
          <a:blip r:embed="rId3">
            <a:alphaModFix/>
          </a:blip>
          <a:stretch>
            <a:fillRect/>
          </a:stretch>
        </p:blipFill>
        <p:spPr>
          <a:xfrm>
            <a:off x="6757975" y="1248025"/>
            <a:ext cx="1861025" cy="2295775"/>
          </a:xfrm>
          <a:prstGeom prst="rect">
            <a:avLst/>
          </a:prstGeom>
          <a:noFill/>
          <a:ln>
            <a:noFill/>
          </a:ln>
        </p:spPr>
      </p:pic>
      <p:pic>
        <p:nvPicPr>
          <p:cNvPr id="299" name="Google Shape;299;p39"/>
          <p:cNvPicPr preferRelativeResize="0"/>
          <p:nvPr/>
        </p:nvPicPr>
        <p:blipFill>
          <a:blip r:embed="rId4">
            <a:alphaModFix/>
          </a:blip>
          <a:stretch>
            <a:fillRect/>
          </a:stretch>
        </p:blipFill>
        <p:spPr>
          <a:xfrm>
            <a:off x="152400" y="4315257"/>
            <a:ext cx="2297350" cy="56886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0"/>
          <p:cNvSpPr txBox="1"/>
          <p:nvPr>
            <p:ph type="title"/>
          </p:nvPr>
        </p:nvSpPr>
        <p:spPr>
          <a:xfrm>
            <a:off x="311700" y="2353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SemiBold"/>
                <a:ea typeface="Comfortaa SemiBold"/>
                <a:cs typeface="Comfortaa SemiBold"/>
                <a:sym typeface="Comfortaa SemiBold"/>
              </a:rPr>
              <a:t>Active Learning: Book Study Groups</a:t>
            </a:r>
            <a:endParaRPr>
              <a:latin typeface="Comfortaa SemiBold"/>
              <a:ea typeface="Comfortaa SemiBold"/>
              <a:cs typeface="Comfortaa SemiBold"/>
              <a:sym typeface="Comfortaa SemiBold"/>
            </a:endParaRPr>
          </a:p>
        </p:txBody>
      </p:sp>
      <p:sp>
        <p:nvSpPr>
          <p:cNvPr id="305" name="Google Shape;305;p40"/>
          <p:cNvSpPr txBox="1"/>
          <p:nvPr>
            <p:ph idx="1" type="body"/>
          </p:nvPr>
        </p:nvSpPr>
        <p:spPr>
          <a:xfrm>
            <a:off x="311700" y="1152475"/>
            <a:ext cx="63567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1650">
                <a:solidFill>
                  <a:srgbClr val="333333"/>
                </a:solidFill>
                <a:highlight>
                  <a:srgbClr val="FFFFFF"/>
                </a:highlight>
                <a:latin typeface="Trebuchet MS"/>
                <a:ea typeface="Trebuchet MS"/>
                <a:cs typeface="Trebuchet MS"/>
                <a:sym typeface="Trebuchet MS"/>
              </a:rPr>
              <a:t>“Professional learning results in equitable and excellent outcomes for all students when educators engage in continuous improvement, build collaboration skills and capacity, and share responsibility for improving learning for all students.”</a:t>
            </a:r>
            <a:endParaRPr sz="1650">
              <a:solidFill>
                <a:srgbClr val="333333"/>
              </a:solidFill>
              <a:highlight>
                <a:srgbClr val="FFFFFF"/>
              </a:highlight>
              <a:latin typeface="Trebuchet MS"/>
              <a:ea typeface="Trebuchet MS"/>
              <a:cs typeface="Trebuchet MS"/>
              <a:sym typeface="Trebuchet MS"/>
            </a:endParaRPr>
          </a:p>
          <a:p>
            <a:pPr indent="0" lvl="0" marL="0" rtl="0" algn="l">
              <a:lnSpc>
                <a:spcPct val="100000"/>
              </a:lnSpc>
              <a:spcBef>
                <a:spcPts val="800"/>
              </a:spcBef>
              <a:spcAft>
                <a:spcPts val="0"/>
              </a:spcAft>
              <a:buClr>
                <a:schemeClr val="dk1"/>
              </a:buClr>
              <a:buSzPts val="1100"/>
              <a:buFont typeface="Arial"/>
              <a:buNone/>
            </a:pPr>
            <a:r>
              <a:rPr lang="en" sz="1050">
                <a:solidFill>
                  <a:srgbClr val="333333"/>
                </a:solidFill>
                <a:highlight>
                  <a:srgbClr val="FFFFFF"/>
                </a:highlight>
                <a:latin typeface="Trebuchet MS"/>
                <a:ea typeface="Trebuchet MS"/>
                <a:cs typeface="Trebuchet MS"/>
                <a:sym typeface="Trebuchet MS"/>
              </a:rPr>
              <a:t>Standards for Professional Learning: </a:t>
            </a:r>
            <a:r>
              <a:rPr lang="en" sz="1050" u="sng">
                <a:solidFill>
                  <a:schemeClr val="hlink"/>
                </a:solidFill>
                <a:highlight>
                  <a:srgbClr val="FFFFFF"/>
                </a:highlight>
                <a:latin typeface="Trebuchet MS"/>
                <a:ea typeface="Trebuchet MS"/>
                <a:cs typeface="Trebuchet MS"/>
                <a:sym typeface="Trebuchet MS"/>
                <a:hlinkClick r:id="rId3"/>
              </a:rPr>
              <a:t>Culture of Collaborative Inquiry</a:t>
            </a:r>
            <a:endParaRPr sz="1050">
              <a:solidFill>
                <a:srgbClr val="333333"/>
              </a:solidFill>
              <a:highlight>
                <a:srgbClr val="FFFFFF"/>
              </a:highlight>
              <a:latin typeface="Trebuchet MS"/>
              <a:ea typeface="Trebuchet MS"/>
              <a:cs typeface="Trebuchet MS"/>
              <a:sym typeface="Trebuchet MS"/>
            </a:endParaRPr>
          </a:p>
          <a:p>
            <a:pPr indent="0" lvl="0" marL="0" rtl="0" algn="l">
              <a:lnSpc>
                <a:spcPct val="100000"/>
              </a:lnSpc>
              <a:spcBef>
                <a:spcPts val="800"/>
              </a:spcBef>
              <a:spcAft>
                <a:spcPts val="0"/>
              </a:spcAft>
              <a:buNone/>
            </a:pPr>
            <a:r>
              <a:t/>
            </a:r>
            <a:endParaRPr sz="1100">
              <a:solidFill>
                <a:schemeClr val="dk1"/>
              </a:solidFill>
            </a:endParaRPr>
          </a:p>
          <a:p>
            <a:pPr indent="0" lvl="0" marL="0" rtl="0" algn="l">
              <a:lnSpc>
                <a:spcPct val="100000"/>
              </a:lnSpc>
              <a:spcBef>
                <a:spcPts val="0"/>
              </a:spcBef>
              <a:spcAft>
                <a:spcPts val="0"/>
              </a:spcAft>
              <a:buNone/>
            </a:pPr>
            <a:r>
              <a:t/>
            </a:r>
            <a:endParaRPr sz="1100">
              <a:solidFill>
                <a:schemeClr val="dk1"/>
              </a:solidFill>
              <a:highlight>
                <a:schemeClr val="accent6"/>
              </a:highlight>
            </a:endParaRPr>
          </a:p>
          <a:p>
            <a:pPr indent="0" lvl="0" marL="914400" rtl="0" algn="l">
              <a:lnSpc>
                <a:spcPct val="100000"/>
              </a:lnSpc>
              <a:spcBef>
                <a:spcPts val="0"/>
              </a:spcBef>
              <a:spcAft>
                <a:spcPts val="0"/>
              </a:spcAft>
              <a:buNone/>
            </a:pPr>
            <a:r>
              <a:rPr lang="en" sz="1700">
                <a:solidFill>
                  <a:schemeClr val="dk1"/>
                </a:solidFill>
                <a:highlight>
                  <a:srgbClr val="B6D7A8"/>
                </a:highlight>
                <a:latin typeface="Trebuchet MS"/>
                <a:ea typeface="Trebuchet MS"/>
                <a:cs typeface="Trebuchet MS"/>
                <a:sym typeface="Trebuchet MS"/>
              </a:rPr>
              <a:t>Today, how will your book study group…</a:t>
            </a:r>
            <a:endParaRPr sz="1700">
              <a:solidFill>
                <a:schemeClr val="dk1"/>
              </a:solidFill>
              <a:highlight>
                <a:srgbClr val="B6D7A8"/>
              </a:highlight>
              <a:latin typeface="Trebuchet MS"/>
              <a:ea typeface="Trebuchet MS"/>
              <a:cs typeface="Trebuchet MS"/>
              <a:sym typeface="Trebuchet MS"/>
            </a:endParaRPr>
          </a:p>
          <a:p>
            <a:pPr indent="-336550" lvl="0" marL="1371600" rtl="0" algn="l">
              <a:lnSpc>
                <a:spcPct val="100000"/>
              </a:lnSpc>
              <a:spcBef>
                <a:spcPts val="0"/>
              </a:spcBef>
              <a:spcAft>
                <a:spcPts val="0"/>
              </a:spcAft>
              <a:buClr>
                <a:schemeClr val="dk1"/>
              </a:buClr>
              <a:buSzPts val="1700"/>
              <a:buFont typeface="Trebuchet MS"/>
              <a:buChar char="★"/>
            </a:pPr>
            <a:r>
              <a:rPr lang="en" sz="1700">
                <a:solidFill>
                  <a:schemeClr val="dk1"/>
                </a:solidFill>
                <a:highlight>
                  <a:srgbClr val="B6D7A8"/>
                </a:highlight>
                <a:latin typeface="Trebuchet MS"/>
                <a:ea typeface="Trebuchet MS"/>
                <a:cs typeface="Trebuchet MS"/>
                <a:sym typeface="Trebuchet MS"/>
              </a:rPr>
              <a:t>Internalize new learning</a:t>
            </a:r>
            <a:endParaRPr sz="1700">
              <a:solidFill>
                <a:schemeClr val="dk1"/>
              </a:solidFill>
              <a:highlight>
                <a:srgbClr val="B6D7A8"/>
              </a:highlight>
              <a:latin typeface="Trebuchet MS"/>
              <a:ea typeface="Trebuchet MS"/>
              <a:cs typeface="Trebuchet MS"/>
              <a:sym typeface="Trebuchet MS"/>
            </a:endParaRPr>
          </a:p>
          <a:p>
            <a:pPr indent="-336550" lvl="0" marL="1371600" rtl="0" algn="l">
              <a:lnSpc>
                <a:spcPct val="100000"/>
              </a:lnSpc>
              <a:spcBef>
                <a:spcPts val="0"/>
              </a:spcBef>
              <a:spcAft>
                <a:spcPts val="0"/>
              </a:spcAft>
              <a:buClr>
                <a:schemeClr val="dk1"/>
              </a:buClr>
              <a:buSzPts val="1700"/>
              <a:buFont typeface="Trebuchet MS"/>
              <a:buChar char="★"/>
            </a:pPr>
            <a:r>
              <a:rPr lang="en" sz="1700">
                <a:solidFill>
                  <a:schemeClr val="dk1"/>
                </a:solidFill>
                <a:highlight>
                  <a:srgbClr val="B6D7A8"/>
                </a:highlight>
                <a:latin typeface="Trebuchet MS"/>
                <a:ea typeface="Trebuchet MS"/>
                <a:cs typeface="Trebuchet MS"/>
                <a:sym typeface="Trebuchet MS"/>
              </a:rPr>
              <a:t>Practice with new coaching moves</a:t>
            </a:r>
            <a:endParaRPr sz="1700">
              <a:solidFill>
                <a:schemeClr val="dk1"/>
              </a:solidFill>
              <a:highlight>
                <a:srgbClr val="B6D7A8"/>
              </a:highlight>
              <a:latin typeface="Trebuchet MS"/>
              <a:ea typeface="Trebuchet MS"/>
              <a:cs typeface="Trebuchet MS"/>
              <a:sym typeface="Trebuchet MS"/>
            </a:endParaRPr>
          </a:p>
          <a:p>
            <a:pPr indent="-336550" lvl="0" marL="1371600" rtl="0" algn="l">
              <a:lnSpc>
                <a:spcPct val="100000"/>
              </a:lnSpc>
              <a:spcBef>
                <a:spcPts val="0"/>
              </a:spcBef>
              <a:spcAft>
                <a:spcPts val="0"/>
              </a:spcAft>
              <a:buClr>
                <a:schemeClr val="dk1"/>
              </a:buClr>
              <a:buSzPts val="1700"/>
              <a:buFont typeface="Trebuchet MS"/>
              <a:buChar char="★"/>
            </a:pPr>
            <a:r>
              <a:rPr lang="en" sz="1700">
                <a:solidFill>
                  <a:schemeClr val="dk1"/>
                </a:solidFill>
                <a:highlight>
                  <a:srgbClr val="B6D7A8"/>
                </a:highlight>
                <a:latin typeface="Trebuchet MS"/>
                <a:ea typeface="Trebuchet MS"/>
                <a:cs typeface="Trebuchet MS"/>
                <a:sym typeface="Trebuchet MS"/>
              </a:rPr>
              <a:t>Support one-another</a:t>
            </a:r>
            <a:endParaRPr sz="1700">
              <a:solidFill>
                <a:schemeClr val="dk1"/>
              </a:solidFill>
              <a:highlight>
                <a:srgbClr val="B6D7A8"/>
              </a:highlight>
              <a:latin typeface="Trebuchet MS"/>
              <a:ea typeface="Trebuchet MS"/>
              <a:cs typeface="Trebuchet MS"/>
              <a:sym typeface="Trebuchet MS"/>
            </a:endParaRPr>
          </a:p>
          <a:p>
            <a:pPr indent="-336550" lvl="0" marL="1371600" rtl="0" algn="l">
              <a:lnSpc>
                <a:spcPct val="100000"/>
              </a:lnSpc>
              <a:spcBef>
                <a:spcPts val="0"/>
              </a:spcBef>
              <a:spcAft>
                <a:spcPts val="0"/>
              </a:spcAft>
              <a:buClr>
                <a:schemeClr val="dk1"/>
              </a:buClr>
              <a:buSzPts val="1700"/>
              <a:buFont typeface="Trebuchet MS"/>
              <a:buChar char="★"/>
            </a:pPr>
            <a:r>
              <a:rPr lang="en" sz="1700">
                <a:solidFill>
                  <a:schemeClr val="dk1"/>
                </a:solidFill>
                <a:highlight>
                  <a:srgbClr val="B6D7A8"/>
                </a:highlight>
                <a:latin typeface="Trebuchet MS"/>
                <a:ea typeface="Trebuchet MS"/>
                <a:cs typeface="Trebuchet MS"/>
                <a:sym typeface="Trebuchet MS"/>
              </a:rPr>
              <a:t>Coach each other up!</a:t>
            </a:r>
            <a:endParaRPr sz="1700">
              <a:solidFill>
                <a:schemeClr val="dk1"/>
              </a:solidFill>
              <a:highlight>
                <a:srgbClr val="B6D7A8"/>
              </a:highlight>
              <a:latin typeface="Trebuchet MS"/>
              <a:ea typeface="Trebuchet MS"/>
              <a:cs typeface="Trebuchet MS"/>
              <a:sym typeface="Trebuchet MS"/>
            </a:endParaRPr>
          </a:p>
        </p:txBody>
      </p:sp>
      <p:pic>
        <p:nvPicPr>
          <p:cNvPr id="306" name="Google Shape;306;p40"/>
          <p:cNvPicPr preferRelativeResize="0"/>
          <p:nvPr/>
        </p:nvPicPr>
        <p:blipFill>
          <a:blip r:embed="rId4">
            <a:alphaModFix/>
          </a:blip>
          <a:stretch>
            <a:fillRect/>
          </a:stretch>
        </p:blipFill>
        <p:spPr>
          <a:xfrm>
            <a:off x="6757975" y="1248025"/>
            <a:ext cx="1861025" cy="2295775"/>
          </a:xfrm>
          <a:prstGeom prst="rect">
            <a:avLst/>
          </a:prstGeom>
          <a:noFill/>
          <a:ln>
            <a:noFill/>
          </a:ln>
        </p:spPr>
      </p:pic>
      <p:pic>
        <p:nvPicPr>
          <p:cNvPr id="307" name="Google Shape;307;p40"/>
          <p:cNvPicPr preferRelativeResize="0"/>
          <p:nvPr/>
        </p:nvPicPr>
        <p:blipFill>
          <a:blip r:embed="rId5">
            <a:alphaModFix/>
          </a:blip>
          <a:stretch>
            <a:fillRect/>
          </a:stretch>
        </p:blipFill>
        <p:spPr>
          <a:xfrm>
            <a:off x="152400" y="4315257"/>
            <a:ext cx="2297350" cy="56886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1"/>
          <p:cNvSpPr txBox="1"/>
          <p:nvPr>
            <p:ph type="title"/>
          </p:nvPr>
        </p:nvSpPr>
        <p:spPr>
          <a:xfrm>
            <a:off x="311700" y="2354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SemiBold"/>
                <a:ea typeface="Comfortaa SemiBold"/>
                <a:cs typeface="Comfortaa SemiBold"/>
                <a:sym typeface="Comfortaa SemiBold"/>
              </a:rPr>
              <a:t>Active Learning: Book Study Groups Ch 6</a:t>
            </a:r>
            <a:endParaRPr>
              <a:latin typeface="Comfortaa SemiBold"/>
              <a:ea typeface="Comfortaa SemiBold"/>
              <a:cs typeface="Comfortaa SemiBold"/>
              <a:sym typeface="Comfortaa SemiBold"/>
            </a:endParaRPr>
          </a:p>
        </p:txBody>
      </p:sp>
      <p:sp>
        <p:nvSpPr>
          <p:cNvPr id="313" name="Google Shape;313;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1900">
                <a:solidFill>
                  <a:schemeClr val="dk1"/>
                </a:solidFill>
                <a:latin typeface="Trebuchet MS"/>
                <a:ea typeface="Trebuchet MS"/>
                <a:cs typeface="Trebuchet MS"/>
                <a:sym typeface="Trebuchet MS"/>
              </a:rPr>
              <a:t>Chapter 6: Developing the Emotional Intelligence of a Team </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91440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914400" rtl="0" algn="l">
              <a:lnSpc>
                <a:spcPct val="100000"/>
              </a:lnSpc>
              <a:spcBef>
                <a:spcPts val="0"/>
              </a:spcBef>
              <a:spcAft>
                <a:spcPts val="0"/>
              </a:spcAft>
              <a:buNone/>
            </a:pPr>
            <a:r>
              <a:rPr lang="en" sz="1900">
                <a:solidFill>
                  <a:schemeClr val="dk1"/>
                </a:solidFill>
                <a:latin typeface="Trebuchet MS"/>
                <a:ea typeface="Trebuchet MS"/>
                <a:cs typeface="Trebuchet MS"/>
                <a:sym typeface="Trebuchet MS"/>
              </a:rPr>
              <a:t> Reread building behaviors vs. uprooting</a:t>
            </a:r>
            <a:endParaRPr sz="1900">
              <a:solidFill>
                <a:schemeClr val="dk1"/>
              </a:solidFill>
              <a:latin typeface="Trebuchet MS"/>
              <a:ea typeface="Trebuchet MS"/>
              <a:cs typeface="Trebuchet MS"/>
              <a:sym typeface="Trebuchet MS"/>
            </a:endParaRPr>
          </a:p>
          <a:p>
            <a:pPr indent="0" lvl="0" marL="914400" rtl="0" algn="l">
              <a:lnSpc>
                <a:spcPct val="100000"/>
              </a:lnSpc>
              <a:spcBef>
                <a:spcPts val="0"/>
              </a:spcBef>
              <a:spcAft>
                <a:spcPts val="0"/>
              </a:spcAft>
              <a:buNone/>
            </a:pPr>
            <a:r>
              <a:rPr lang="en" sz="1900">
                <a:solidFill>
                  <a:schemeClr val="dk1"/>
                </a:solidFill>
                <a:latin typeface="Trebuchet MS"/>
                <a:ea typeface="Trebuchet MS"/>
                <a:cs typeface="Trebuchet MS"/>
                <a:sym typeface="Trebuchet MS"/>
              </a:rPr>
              <a:t> behaviors on pg 126-127</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914400" rtl="0" algn="l">
              <a:lnSpc>
                <a:spcPct val="100000"/>
              </a:lnSpc>
              <a:spcBef>
                <a:spcPts val="0"/>
              </a:spcBef>
              <a:spcAft>
                <a:spcPts val="0"/>
              </a:spcAft>
              <a:buNone/>
            </a:pPr>
            <a:r>
              <a:rPr lang="en" sz="1900">
                <a:solidFill>
                  <a:schemeClr val="dk1"/>
                </a:solidFill>
                <a:latin typeface="Trebuchet MS"/>
                <a:ea typeface="Trebuchet MS"/>
                <a:cs typeface="Trebuchet MS"/>
                <a:sym typeface="Trebuchet MS"/>
              </a:rPr>
              <a:t> Meet with assigned book group to process</a:t>
            </a:r>
            <a:endParaRPr sz="1900">
              <a:latin typeface="Trebuchet MS"/>
              <a:ea typeface="Trebuchet MS"/>
              <a:cs typeface="Trebuchet MS"/>
              <a:sym typeface="Trebuchet MS"/>
            </a:endParaRPr>
          </a:p>
        </p:txBody>
      </p:sp>
      <p:pic>
        <p:nvPicPr>
          <p:cNvPr id="314" name="Google Shape;314;p41"/>
          <p:cNvPicPr preferRelativeResize="0"/>
          <p:nvPr/>
        </p:nvPicPr>
        <p:blipFill>
          <a:blip r:embed="rId3">
            <a:alphaModFix/>
          </a:blip>
          <a:stretch>
            <a:fillRect/>
          </a:stretch>
        </p:blipFill>
        <p:spPr>
          <a:xfrm>
            <a:off x="6827625" y="1775325"/>
            <a:ext cx="1861025" cy="2295775"/>
          </a:xfrm>
          <a:prstGeom prst="rect">
            <a:avLst/>
          </a:prstGeom>
          <a:noFill/>
          <a:ln>
            <a:noFill/>
          </a:ln>
        </p:spPr>
      </p:pic>
      <p:pic>
        <p:nvPicPr>
          <p:cNvPr id="315" name="Google Shape;315;p41"/>
          <p:cNvPicPr preferRelativeResize="0"/>
          <p:nvPr/>
        </p:nvPicPr>
        <p:blipFill>
          <a:blip r:embed="rId4">
            <a:alphaModFix/>
          </a:blip>
          <a:stretch>
            <a:fillRect/>
          </a:stretch>
        </p:blipFill>
        <p:spPr>
          <a:xfrm>
            <a:off x="152400" y="4315257"/>
            <a:ext cx="2297350" cy="568868"/>
          </a:xfrm>
          <a:prstGeom prst="rect">
            <a:avLst/>
          </a:prstGeom>
          <a:noFill/>
          <a:ln>
            <a:noFill/>
          </a:ln>
        </p:spPr>
      </p:pic>
      <p:pic>
        <p:nvPicPr>
          <p:cNvPr descr="File:Smiling Stick Figure with Waving Arms.png - Wikimedia Commons" id="316" name="Google Shape;316;p41"/>
          <p:cNvPicPr preferRelativeResize="0"/>
          <p:nvPr/>
        </p:nvPicPr>
        <p:blipFill>
          <a:blip r:embed="rId5">
            <a:alphaModFix/>
          </a:blip>
          <a:stretch>
            <a:fillRect/>
          </a:stretch>
        </p:blipFill>
        <p:spPr>
          <a:xfrm>
            <a:off x="734550" y="1890225"/>
            <a:ext cx="558350" cy="761375"/>
          </a:xfrm>
          <a:prstGeom prst="rect">
            <a:avLst/>
          </a:prstGeom>
          <a:noFill/>
          <a:ln>
            <a:noFill/>
          </a:ln>
        </p:spPr>
      </p:pic>
      <p:pic>
        <p:nvPicPr>
          <p:cNvPr descr="Stick Figures | Free SVG" id="317" name="Google Shape;317;p41"/>
          <p:cNvPicPr preferRelativeResize="0"/>
          <p:nvPr/>
        </p:nvPicPr>
        <p:blipFill>
          <a:blip r:embed="rId6">
            <a:alphaModFix/>
          </a:blip>
          <a:stretch>
            <a:fillRect/>
          </a:stretch>
        </p:blipFill>
        <p:spPr>
          <a:xfrm>
            <a:off x="152400" y="2775125"/>
            <a:ext cx="1140500" cy="1140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2254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SemiBold"/>
                <a:ea typeface="Comfortaa SemiBold"/>
                <a:cs typeface="Comfortaa SemiBold"/>
                <a:sym typeface="Comfortaa SemiBold"/>
              </a:rPr>
              <a:t>Reflect &amp; Connect Across the Room</a:t>
            </a:r>
            <a:endParaRPr>
              <a:latin typeface="Comfortaa SemiBold"/>
              <a:ea typeface="Comfortaa SemiBold"/>
              <a:cs typeface="Comfortaa SemiBold"/>
              <a:sym typeface="Comfortaa SemiBold"/>
            </a:endParaRPr>
          </a:p>
        </p:txBody>
      </p:sp>
      <p:sp>
        <p:nvSpPr>
          <p:cNvPr id="71" name="Google Shape;71;p15"/>
          <p:cNvSpPr txBox="1"/>
          <p:nvPr>
            <p:ph idx="1" type="body"/>
          </p:nvPr>
        </p:nvSpPr>
        <p:spPr>
          <a:xfrm>
            <a:off x="311700" y="1152475"/>
            <a:ext cx="61770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1900">
                <a:solidFill>
                  <a:schemeClr val="dk1"/>
                </a:solidFill>
                <a:latin typeface="Trebuchet MS"/>
                <a:ea typeface="Trebuchet MS"/>
                <a:cs typeface="Trebuchet MS"/>
                <a:sym typeface="Trebuchet MS"/>
              </a:rPr>
              <a:t>Chapter 2 Knowing Ourselves as Leaders </a:t>
            </a:r>
            <a:endParaRPr sz="1900">
              <a:solidFill>
                <a:schemeClr val="dk1"/>
              </a:solidFill>
              <a:latin typeface="Trebuchet MS"/>
              <a:ea typeface="Trebuchet MS"/>
              <a:cs typeface="Trebuchet MS"/>
              <a:sym typeface="Trebuchet MS"/>
            </a:endParaRPr>
          </a:p>
          <a:p>
            <a:pPr indent="-349250" lvl="0" marL="457200" rtl="0" algn="l">
              <a:lnSpc>
                <a:spcPct val="100000"/>
              </a:lnSpc>
              <a:spcBef>
                <a:spcPts val="0"/>
              </a:spcBef>
              <a:spcAft>
                <a:spcPts val="0"/>
              </a:spcAft>
              <a:buClr>
                <a:schemeClr val="dk1"/>
              </a:buClr>
              <a:buSzPts val="1900"/>
              <a:buFont typeface="Trebuchet MS"/>
              <a:buChar char="➔"/>
            </a:pPr>
            <a:r>
              <a:rPr lang="en" sz="1900">
                <a:solidFill>
                  <a:schemeClr val="dk1"/>
                </a:solidFill>
                <a:latin typeface="Trebuchet MS"/>
                <a:ea typeface="Trebuchet MS"/>
                <a:cs typeface="Trebuchet MS"/>
                <a:sym typeface="Trebuchet MS"/>
              </a:rPr>
              <a:t>Self-awareness</a:t>
            </a:r>
            <a:endParaRPr sz="1900">
              <a:solidFill>
                <a:schemeClr val="dk1"/>
              </a:solidFill>
              <a:latin typeface="Trebuchet MS"/>
              <a:ea typeface="Trebuchet MS"/>
              <a:cs typeface="Trebuchet MS"/>
              <a:sym typeface="Trebuchet MS"/>
            </a:endParaRPr>
          </a:p>
          <a:p>
            <a:pPr indent="-349250" lvl="0" marL="457200" rtl="0" algn="l">
              <a:lnSpc>
                <a:spcPct val="100000"/>
              </a:lnSpc>
              <a:spcBef>
                <a:spcPts val="0"/>
              </a:spcBef>
              <a:spcAft>
                <a:spcPts val="0"/>
              </a:spcAft>
              <a:buClr>
                <a:schemeClr val="dk1"/>
              </a:buClr>
              <a:buSzPts val="1900"/>
              <a:buFont typeface="Trebuchet MS"/>
              <a:buChar char="➔"/>
            </a:pPr>
            <a:r>
              <a:rPr lang="en" sz="1900">
                <a:solidFill>
                  <a:schemeClr val="dk1"/>
                </a:solidFill>
                <a:latin typeface="Trebuchet MS"/>
                <a:ea typeface="Trebuchet MS"/>
                <a:cs typeface="Trebuchet MS"/>
                <a:sym typeface="Trebuchet MS"/>
              </a:rPr>
              <a:t>Self-management</a:t>
            </a:r>
            <a:endParaRPr sz="1900">
              <a:solidFill>
                <a:schemeClr val="dk1"/>
              </a:solidFill>
              <a:latin typeface="Trebuchet MS"/>
              <a:ea typeface="Trebuchet MS"/>
              <a:cs typeface="Trebuchet MS"/>
              <a:sym typeface="Trebuchet MS"/>
            </a:endParaRPr>
          </a:p>
          <a:p>
            <a:pPr indent="-349250" lvl="0" marL="457200" rtl="0" algn="l">
              <a:lnSpc>
                <a:spcPct val="100000"/>
              </a:lnSpc>
              <a:spcBef>
                <a:spcPts val="0"/>
              </a:spcBef>
              <a:spcAft>
                <a:spcPts val="0"/>
              </a:spcAft>
              <a:buClr>
                <a:schemeClr val="dk1"/>
              </a:buClr>
              <a:buSzPts val="1900"/>
              <a:buFont typeface="Trebuchet MS"/>
              <a:buChar char="➔"/>
            </a:pPr>
            <a:r>
              <a:rPr lang="en" sz="1900">
                <a:solidFill>
                  <a:schemeClr val="dk1"/>
                </a:solidFill>
                <a:latin typeface="Trebuchet MS"/>
                <a:ea typeface="Trebuchet MS"/>
                <a:cs typeface="Trebuchet MS"/>
                <a:sym typeface="Trebuchet MS"/>
              </a:rPr>
              <a:t>Social awareness</a:t>
            </a:r>
            <a:endParaRPr sz="1900">
              <a:solidFill>
                <a:schemeClr val="dk1"/>
              </a:solidFill>
              <a:latin typeface="Trebuchet MS"/>
              <a:ea typeface="Trebuchet MS"/>
              <a:cs typeface="Trebuchet MS"/>
              <a:sym typeface="Trebuchet MS"/>
            </a:endParaRPr>
          </a:p>
          <a:p>
            <a:pPr indent="-349250" lvl="0" marL="457200" rtl="0" algn="l">
              <a:lnSpc>
                <a:spcPct val="100000"/>
              </a:lnSpc>
              <a:spcBef>
                <a:spcPts val="0"/>
              </a:spcBef>
              <a:spcAft>
                <a:spcPts val="0"/>
              </a:spcAft>
              <a:buClr>
                <a:schemeClr val="dk1"/>
              </a:buClr>
              <a:buSzPts val="1900"/>
              <a:buFont typeface="Trebuchet MS"/>
              <a:buChar char="➔"/>
            </a:pPr>
            <a:r>
              <a:rPr lang="en" sz="1900">
                <a:solidFill>
                  <a:schemeClr val="dk1"/>
                </a:solidFill>
                <a:latin typeface="Trebuchet MS"/>
                <a:ea typeface="Trebuchet MS"/>
                <a:cs typeface="Trebuchet MS"/>
                <a:sym typeface="Trebuchet MS"/>
              </a:rPr>
              <a:t>Relationships Management</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400">
              <a:solidFill>
                <a:schemeClr val="dk1"/>
              </a:solidFill>
            </a:endParaRPr>
          </a:p>
          <a:p>
            <a:pPr indent="0" lvl="0" marL="0" rtl="0" algn="l">
              <a:lnSpc>
                <a:spcPct val="100000"/>
              </a:lnSpc>
              <a:spcBef>
                <a:spcPts val="0"/>
              </a:spcBef>
              <a:spcAft>
                <a:spcPts val="0"/>
              </a:spcAft>
              <a:buNone/>
            </a:pPr>
            <a:r>
              <a:rPr lang="en" sz="1400">
                <a:solidFill>
                  <a:schemeClr val="dk1"/>
                </a:solidFill>
                <a:latin typeface="Trebuchet MS"/>
                <a:ea typeface="Trebuchet MS"/>
                <a:cs typeface="Trebuchet MS"/>
                <a:sym typeface="Trebuchet MS"/>
              </a:rPr>
              <a:t>“Once you start noticing how the role that emotions play in our work–whether in building teams or teaching </a:t>
            </a:r>
            <a:r>
              <a:rPr lang="en" sz="1400">
                <a:solidFill>
                  <a:schemeClr val="dk1"/>
                </a:solidFill>
                <a:latin typeface="Trebuchet MS"/>
                <a:ea typeface="Trebuchet MS"/>
                <a:cs typeface="Trebuchet MS"/>
                <a:sym typeface="Trebuchet MS"/>
              </a:rPr>
              <a:t>children–you may feel like you can’t stop seeing them everywhere.” pg 17 </a:t>
            </a:r>
            <a:endParaRPr sz="14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4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lang="en" sz="1400">
                <a:solidFill>
                  <a:schemeClr val="dk1"/>
                </a:solidFill>
                <a:latin typeface="Trebuchet MS"/>
                <a:ea typeface="Trebuchet MS"/>
                <a:cs typeface="Trebuchet MS"/>
                <a:sym typeface="Trebuchet MS"/>
              </a:rPr>
              <a:t>Pg 28 “Reflect on Your Role” and “Reflect on Power Dynamics” </a:t>
            </a:r>
            <a:endParaRPr sz="1400">
              <a:solidFill>
                <a:schemeClr val="dk1"/>
              </a:solidFill>
              <a:latin typeface="Trebuchet MS"/>
              <a:ea typeface="Trebuchet MS"/>
              <a:cs typeface="Trebuchet MS"/>
              <a:sym typeface="Trebuchet MS"/>
            </a:endParaRPr>
          </a:p>
          <a:p>
            <a:pPr indent="0" lvl="0" marL="0" rtl="0" algn="l">
              <a:spcBef>
                <a:spcPts val="0"/>
              </a:spcBef>
              <a:spcAft>
                <a:spcPts val="1200"/>
              </a:spcAft>
              <a:buNone/>
            </a:pPr>
            <a:r>
              <a:t/>
            </a:r>
            <a:endParaRPr/>
          </a:p>
        </p:txBody>
      </p:sp>
      <p:pic>
        <p:nvPicPr>
          <p:cNvPr id="72" name="Google Shape;72;p15"/>
          <p:cNvPicPr preferRelativeResize="0"/>
          <p:nvPr/>
        </p:nvPicPr>
        <p:blipFill>
          <a:blip r:embed="rId3">
            <a:alphaModFix/>
          </a:blip>
          <a:stretch>
            <a:fillRect/>
          </a:stretch>
        </p:blipFill>
        <p:spPr>
          <a:xfrm>
            <a:off x="6757975" y="1248025"/>
            <a:ext cx="1861025" cy="2295775"/>
          </a:xfrm>
          <a:prstGeom prst="rect">
            <a:avLst/>
          </a:prstGeom>
          <a:noFill/>
          <a:ln>
            <a:noFill/>
          </a:ln>
        </p:spPr>
      </p:pic>
      <p:pic>
        <p:nvPicPr>
          <p:cNvPr id="73" name="Google Shape;73;p15"/>
          <p:cNvPicPr preferRelativeResize="0"/>
          <p:nvPr/>
        </p:nvPicPr>
        <p:blipFill>
          <a:blip r:embed="rId4">
            <a:alphaModFix/>
          </a:blip>
          <a:stretch>
            <a:fillRect/>
          </a:stretch>
        </p:blipFill>
        <p:spPr>
          <a:xfrm>
            <a:off x="152400" y="4315257"/>
            <a:ext cx="2297350" cy="56886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2"/>
          <p:cNvSpPr txBox="1"/>
          <p:nvPr>
            <p:ph type="title"/>
          </p:nvPr>
        </p:nvSpPr>
        <p:spPr>
          <a:xfrm>
            <a:off x="311700" y="2354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SemiBold"/>
                <a:ea typeface="Comfortaa SemiBold"/>
                <a:cs typeface="Comfortaa SemiBold"/>
                <a:sym typeface="Comfortaa SemiBold"/>
              </a:rPr>
              <a:t>Active Learning: Book Study Groups Ch 6</a:t>
            </a:r>
            <a:endParaRPr>
              <a:latin typeface="Comfortaa SemiBold"/>
              <a:ea typeface="Comfortaa SemiBold"/>
              <a:cs typeface="Comfortaa SemiBold"/>
              <a:sym typeface="Comfortaa SemiBold"/>
            </a:endParaRPr>
          </a:p>
        </p:txBody>
      </p:sp>
      <p:sp>
        <p:nvSpPr>
          <p:cNvPr id="323" name="Google Shape;323;p42"/>
          <p:cNvSpPr txBox="1"/>
          <p:nvPr>
            <p:ph idx="1" type="body"/>
          </p:nvPr>
        </p:nvSpPr>
        <p:spPr>
          <a:xfrm>
            <a:off x="2256975" y="1248025"/>
            <a:ext cx="4359300" cy="34164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None/>
            </a:pPr>
            <a:r>
              <a:rPr lang="en" sz="1900">
                <a:solidFill>
                  <a:schemeClr val="dk1"/>
                </a:solidFill>
                <a:latin typeface="Trebuchet MS"/>
                <a:ea typeface="Trebuchet MS"/>
                <a:cs typeface="Trebuchet MS"/>
                <a:sym typeface="Trebuchet MS"/>
              </a:rPr>
              <a:t>Want to take this further with your book group?</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349250" lvl="0" marL="457200" rtl="0" algn="l">
              <a:lnSpc>
                <a:spcPct val="100000"/>
              </a:lnSpc>
              <a:spcBef>
                <a:spcPts val="0"/>
              </a:spcBef>
              <a:spcAft>
                <a:spcPts val="0"/>
              </a:spcAft>
              <a:buClr>
                <a:schemeClr val="dk1"/>
              </a:buClr>
              <a:buSzPts val="1900"/>
              <a:buFont typeface="Trebuchet MS"/>
              <a:buChar char="❏"/>
            </a:pPr>
            <a:r>
              <a:rPr lang="en" sz="1900">
                <a:solidFill>
                  <a:schemeClr val="dk1"/>
                </a:solidFill>
                <a:latin typeface="Trebuchet MS"/>
                <a:ea typeface="Trebuchet MS"/>
                <a:cs typeface="Trebuchet MS"/>
                <a:sym typeface="Trebuchet MS"/>
              </a:rPr>
              <a:t>Work together to write out a “coaching move” to use when a norm is broken; practice it!</a:t>
            </a:r>
            <a:endParaRPr sz="1900">
              <a:solidFill>
                <a:schemeClr val="dk1"/>
              </a:solidFill>
              <a:latin typeface="Trebuchet MS"/>
              <a:ea typeface="Trebuchet MS"/>
              <a:cs typeface="Trebuchet MS"/>
              <a:sym typeface="Trebuchet MS"/>
            </a:endParaRPr>
          </a:p>
          <a:p>
            <a:pPr indent="-349250" lvl="0" marL="457200" rtl="0" algn="l">
              <a:lnSpc>
                <a:spcPct val="100000"/>
              </a:lnSpc>
              <a:spcBef>
                <a:spcPts val="0"/>
              </a:spcBef>
              <a:spcAft>
                <a:spcPts val="0"/>
              </a:spcAft>
              <a:buClr>
                <a:schemeClr val="dk1"/>
              </a:buClr>
              <a:buSzPts val="1900"/>
              <a:buFont typeface="Trebuchet MS"/>
              <a:buChar char="❏"/>
            </a:pPr>
            <a:r>
              <a:rPr lang="en" sz="1900">
                <a:solidFill>
                  <a:schemeClr val="dk1"/>
                </a:solidFill>
                <a:latin typeface="Trebuchet MS"/>
                <a:ea typeface="Trebuchet MS"/>
                <a:cs typeface="Trebuchet MS"/>
                <a:sym typeface="Trebuchet MS"/>
              </a:rPr>
              <a:t>Identify a behavior that needs to be uprooted. </a:t>
            </a:r>
            <a:r>
              <a:rPr lang="en" sz="1900">
                <a:solidFill>
                  <a:schemeClr val="dk1"/>
                </a:solidFill>
                <a:latin typeface="Trebuchet MS"/>
                <a:ea typeface="Trebuchet MS"/>
                <a:cs typeface="Trebuchet MS"/>
                <a:sym typeface="Trebuchet MS"/>
              </a:rPr>
              <a:t>Work</a:t>
            </a:r>
            <a:r>
              <a:rPr lang="en" sz="1900">
                <a:solidFill>
                  <a:schemeClr val="dk1"/>
                </a:solidFill>
                <a:latin typeface="Trebuchet MS"/>
                <a:ea typeface="Trebuchet MS"/>
                <a:cs typeface="Trebuchet MS"/>
                <a:sym typeface="Trebuchet MS"/>
              </a:rPr>
              <a:t> together to write out a “coaching move” for </a:t>
            </a:r>
            <a:r>
              <a:rPr i="1" lang="en" sz="1900" u="sng">
                <a:solidFill>
                  <a:schemeClr val="dk1"/>
                </a:solidFill>
                <a:latin typeface="Trebuchet MS"/>
                <a:ea typeface="Trebuchet MS"/>
                <a:cs typeface="Trebuchet MS"/>
                <a:sym typeface="Trebuchet MS"/>
              </a:rPr>
              <a:t>how to do it.</a:t>
            </a:r>
            <a:endParaRPr i="1" sz="1900" u="sng">
              <a:solidFill>
                <a:schemeClr val="dk1"/>
              </a:solidFill>
              <a:latin typeface="Trebuchet MS"/>
              <a:ea typeface="Trebuchet MS"/>
              <a:cs typeface="Trebuchet MS"/>
              <a:sym typeface="Trebuchet MS"/>
            </a:endParaRPr>
          </a:p>
          <a:p>
            <a:pPr indent="0" lvl="0" marL="91440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914400" rtl="0" algn="l">
              <a:lnSpc>
                <a:spcPct val="100000"/>
              </a:lnSpc>
              <a:spcBef>
                <a:spcPts val="0"/>
              </a:spcBef>
              <a:spcAft>
                <a:spcPts val="0"/>
              </a:spcAft>
              <a:buNone/>
            </a:pPr>
            <a:r>
              <a:rPr lang="en" sz="1900">
                <a:solidFill>
                  <a:schemeClr val="dk1"/>
                </a:solidFill>
                <a:latin typeface="Trebuchet MS"/>
                <a:ea typeface="Trebuchet MS"/>
                <a:cs typeface="Trebuchet MS"/>
                <a:sym typeface="Trebuchet MS"/>
              </a:rPr>
              <a:t> </a:t>
            </a:r>
            <a:endParaRPr sz="1900">
              <a:latin typeface="Trebuchet MS"/>
              <a:ea typeface="Trebuchet MS"/>
              <a:cs typeface="Trebuchet MS"/>
              <a:sym typeface="Trebuchet MS"/>
            </a:endParaRPr>
          </a:p>
        </p:txBody>
      </p:sp>
      <p:pic>
        <p:nvPicPr>
          <p:cNvPr id="324" name="Google Shape;324;p42"/>
          <p:cNvPicPr preferRelativeResize="0"/>
          <p:nvPr/>
        </p:nvPicPr>
        <p:blipFill>
          <a:blip r:embed="rId3">
            <a:alphaModFix/>
          </a:blip>
          <a:stretch>
            <a:fillRect/>
          </a:stretch>
        </p:blipFill>
        <p:spPr>
          <a:xfrm>
            <a:off x="152400" y="4315257"/>
            <a:ext cx="2297350" cy="568868"/>
          </a:xfrm>
          <a:prstGeom prst="rect">
            <a:avLst/>
          </a:prstGeom>
          <a:noFill/>
          <a:ln>
            <a:noFill/>
          </a:ln>
        </p:spPr>
      </p:pic>
      <p:pic>
        <p:nvPicPr>
          <p:cNvPr id="325" name="Google Shape;325;p42"/>
          <p:cNvPicPr preferRelativeResize="0"/>
          <p:nvPr/>
        </p:nvPicPr>
        <p:blipFill rotWithShape="1">
          <a:blip r:embed="rId4">
            <a:alphaModFix/>
          </a:blip>
          <a:srcRect b="7355" l="0" r="0" t="11548"/>
          <a:stretch/>
        </p:blipFill>
        <p:spPr>
          <a:xfrm>
            <a:off x="328500" y="1317900"/>
            <a:ext cx="1786775" cy="2770675"/>
          </a:xfrm>
          <a:prstGeom prst="rect">
            <a:avLst/>
          </a:prstGeom>
          <a:noFill/>
          <a:ln>
            <a:noFill/>
          </a:ln>
        </p:spPr>
      </p:pic>
      <p:pic>
        <p:nvPicPr>
          <p:cNvPr id="326" name="Google Shape;326;p42"/>
          <p:cNvPicPr preferRelativeResize="0"/>
          <p:nvPr/>
        </p:nvPicPr>
        <p:blipFill>
          <a:blip r:embed="rId5">
            <a:alphaModFix/>
          </a:blip>
          <a:stretch>
            <a:fillRect/>
          </a:stretch>
        </p:blipFill>
        <p:spPr>
          <a:xfrm>
            <a:off x="505663" y="726275"/>
            <a:ext cx="1432450" cy="521750"/>
          </a:xfrm>
          <a:prstGeom prst="rect">
            <a:avLst/>
          </a:prstGeom>
          <a:noFill/>
          <a:ln>
            <a:noFill/>
          </a:ln>
        </p:spPr>
      </p:pic>
      <p:pic>
        <p:nvPicPr>
          <p:cNvPr descr="Turtle Junior Warmie – Bluebird Baby &amp; Toys" id="327" name="Google Shape;327;p42"/>
          <p:cNvPicPr preferRelativeResize="0"/>
          <p:nvPr/>
        </p:nvPicPr>
        <p:blipFill>
          <a:blip r:embed="rId6">
            <a:alphaModFix/>
          </a:blip>
          <a:stretch>
            <a:fillRect/>
          </a:stretch>
        </p:blipFill>
        <p:spPr>
          <a:xfrm>
            <a:off x="4387950" y="3691550"/>
            <a:ext cx="1143549" cy="1143549"/>
          </a:xfrm>
          <a:prstGeom prst="rect">
            <a:avLst/>
          </a:prstGeom>
          <a:noFill/>
          <a:ln>
            <a:noFill/>
          </a:ln>
        </p:spPr>
      </p:pic>
      <p:pic>
        <p:nvPicPr>
          <p:cNvPr id="328" name="Google Shape;328;p42"/>
          <p:cNvPicPr preferRelativeResize="0"/>
          <p:nvPr/>
        </p:nvPicPr>
        <p:blipFill>
          <a:blip r:embed="rId7">
            <a:alphaModFix/>
          </a:blip>
          <a:stretch>
            <a:fillRect/>
          </a:stretch>
        </p:blipFill>
        <p:spPr>
          <a:xfrm>
            <a:off x="6659225" y="1457950"/>
            <a:ext cx="2222925" cy="181957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3"/>
          <p:cNvSpPr txBox="1"/>
          <p:nvPr>
            <p:ph type="title"/>
          </p:nvPr>
        </p:nvSpPr>
        <p:spPr>
          <a:xfrm>
            <a:off x="311700" y="2354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SemiBold"/>
                <a:ea typeface="Comfortaa SemiBold"/>
                <a:cs typeface="Comfortaa SemiBold"/>
                <a:sym typeface="Comfortaa SemiBold"/>
              </a:rPr>
              <a:t>Active Learning: Book Study Groups Ch 6</a:t>
            </a:r>
            <a:endParaRPr>
              <a:latin typeface="Comfortaa SemiBold"/>
              <a:ea typeface="Comfortaa SemiBold"/>
              <a:cs typeface="Comfortaa SemiBold"/>
              <a:sym typeface="Comfortaa SemiBold"/>
            </a:endParaRPr>
          </a:p>
        </p:txBody>
      </p:sp>
      <p:sp>
        <p:nvSpPr>
          <p:cNvPr id="334" name="Google Shape;334;p43"/>
          <p:cNvSpPr txBox="1"/>
          <p:nvPr>
            <p:ph idx="1" type="body"/>
          </p:nvPr>
        </p:nvSpPr>
        <p:spPr>
          <a:xfrm>
            <a:off x="311700" y="853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lang="en" sz="1900">
                <a:solidFill>
                  <a:schemeClr val="dk1"/>
                </a:solidFill>
                <a:latin typeface="Trebuchet MS"/>
                <a:ea typeface="Trebuchet MS"/>
                <a:cs typeface="Trebuchet MS"/>
                <a:sym typeface="Trebuchet MS"/>
              </a:rPr>
              <a:t>Chapter 6: Developing the Emotional Intelligence of a Team </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91440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914400" rtl="0" algn="l">
              <a:lnSpc>
                <a:spcPct val="100000"/>
              </a:lnSpc>
              <a:spcBef>
                <a:spcPts val="0"/>
              </a:spcBef>
              <a:spcAft>
                <a:spcPts val="0"/>
              </a:spcAft>
              <a:buNone/>
            </a:pPr>
            <a:r>
              <a:t/>
            </a:r>
            <a:endParaRPr sz="1900">
              <a:latin typeface="Trebuchet MS"/>
              <a:ea typeface="Trebuchet MS"/>
              <a:cs typeface="Trebuchet MS"/>
              <a:sym typeface="Trebuchet MS"/>
            </a:endParaRPr>
          </a:p>
        </p:txBody>
      </p:sp>
      <p:pic>
        <p:nvPicPr>
          <p:cNvPr id="335" name="Google Shape;335;p43"/>
          <p:cNvPicPr preferRelativeResize="0"/>
          <p:nvPr/>
        </p:nvPicPr>
        <p:blipFill>
          <a:blip r:embed="rId3">
            <a:alphaModFix/>
          </a:blip>
          <a:stretch>
            <a:fillRect/>
          </a:stretch>
        </p:blipFill>
        <p:spPr>
          <a:xfrm>
            <a:off x="7589850" y="235400"/>
            <a:ext cx="1122650" cy="1384900"/>
          </a:xfrm>
          <a:prstGeom prst="rect">
            <a:avLst/>
          </a:prstGeom>
          <a:noFill/>
          <a:ln>
            <a:noFill/>
          </a:ln>
        </p:spPr>
      </p:pic>
      <p:pic>
        <p:nvPicPr>
          <p:cNvPr id="336" name="Google Shape;336;p43"/>
          <p:cNvPicPr preferRelativeResize="0"/>
          <p:nvPr/>
        </p:nvPicPr>
        <p:blipFill>
          <a:blip r:embed="rId4">
            <a:alphaModFix/>
          </a:blip>
          <a:stretch>
            <a:fillRect/>
          </a:stretch>
        </p:blipFill>
        <p:spPr>
          <a:xfrm>
            <a:off x="152400" y="4315257"/>
            <a:ext cx="2297350" cy="568868"/>
          </a:xfrm>
          <a:prstGeom prst="rect">
            <a:avLst/>
          </a:prstGeom>
          <a:noFill/>
          <a:ln>
            <a:noFill/>
          </a:ln>
        </p:spPr>
      </p:pic>
      <p:pic>
        <p:nvPicPr>
          <p:cNvPr id="337" name="Google Shape;337;p43"/>
          <p:cNvPicPr preferRelativeResize="0"/>
          <p:nvPr/>
        </p:nvPicPr>
        <p:blipFill>
          <a:blip r:embed="rId5">
            <a:alphaModFix/>
          </a:blip>
          <a:stretch>
            <a:fillRect/>
          </a:stretch>
        </p:blipFill>
        <p:spPr>
          <a:xfrm>
            <a:off x="311700" y="1620312"/>
            <a:ext cx="8211773" cy="20247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4"/>
          <p:cNvSpPr txBox="1"/>
          <p:nvPr>
            <p:ph type="title"/>
          </p:nvPr>
        </p:nvSpPr>
        <p:spPr>
          <a:xfrm>
            <a:off x="311700" y="2354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SemiBold"/>
                <a:ea typeface="Comfortaa SemiBold"/>
                <a:cs typeface="Comfortaa SemiBold"/>
                <a:sym typeface="Comfortaa SemiBold"/>
              </a:rPr>
              <a:t>Active Learning: Book Study Groups Ch 7</a:t>
            </a:r>
            <a:endParaRPr>
              <a:latin typeface="Comfortaa SemiBold"/>
              <a:ea typeface="Comfortaa SemiBold"/>
              <a:cs typeface="Comfortaa SemiBold"/>
              <a:sym typeface="Comfortaa SemiBold"/>
            </a:endParaRPr>
          </a:p>
        </p:txBody>
      </p:sp>
      <p:sp>
        <p:nvSpPr>
          <p:cNvPr id="343" name="Google Shape;343;p44"/>
          <p:cNvSpPr txBox="1"/>
          <p:nvPr>
            <p:ph idx="1" type="body"/>
          </p:nvPr>
        </p:nvSpPr>
        <p:spPr>
          <a:xfrm>
            <a:off x="311700" y="898850"/>
            <a:ext cx="8520600" cy="34164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None/>
            </a:pPr>
            <a:r>
              <a:rPr lang="en" sz="1900">
                <a:solidFill>
                  <a:schemeClr val="dk1"/>
                </a:solidFill>
                <a:latin typeface="Trebuchet MS"/>
                <a:ea typeface="Trebuchet MS"/>
                <a:cs typeface="Trebuchet MS"/>
                <a:sym typeface="Trebuchet MS"/>
              </a:rPr>
              <a:t>Chapter 7: Cultivating Healthy Communication</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lang="en" sz="1900">
                <a:solidFill>
                  <a:schemeClr val="dk1"/>
                </a:solidFill>
                <a:latin typeface="Trebuchet MS"/>
                <a:ea typeface="Trebuchet MS"/>
                <a:cs typeface="Trebuchet MS"/>
                <a:sym typeface="Trebuchet MS"/>
              </a:rPr>
              <a:t>“In a good conversation, I feel heard. My </a:t>
            </a:r>
            <a:r>
              <a:rPr lang="en" sz="1900">
                <a:solidFill>
                  <a:schemeClr val="dk1"/>
                </a:solidFill>
                <a:latin typeface="Trebuchet MS"/>
                <a:ea typeface="Trebuchet MS"/>
                <a:cs typeface="Trebuchet MS"/>
                <a:sym typeface="Trebuchet MS"/>
              </a:rPr>
              <a:t>listeners</a:t>
            </a:r>
            <a:r>
              <a:rPr lang="en" sz="1900">
                <a:solidFill>
                  <a:schemeClr val="dk1"/>
                </a:solidFill>
                <a:latin typeface="Trebuchet MS"/>
                <a:ea typeface="Trebuchet MS"/>
                <a:cs typeface="Trebuchet MS"/>
                <a:sym typeface="Trebuchet MS"/>
              </a:rPr>
              <a:t> validate my thoughts, they don’t interrupt me, and they don’t leap to respond when I finish. I don’t need others to agree with me or share their own story about a similar experiences. I just need to know that they hear what I was saying. …In good conversation, I also hear receptivity, and flexibility. I hear </a:t>
            </a:r>
            <a:r>
              <a:rPr lang="en" sz="1900">
                <a:solidFill>
                  <a:schemeClr val="dk1"/>
                </a:solidFill>
                <a:latin typeface="Trebuchet MS"/>
                <a:ea typeface="Trebuchet MS"/>
                <a:cs typeface="Trebuchet MS"/>
                <a:sym typeface="Trebuchet MS"/>
              </a:rPr>
              <a:t>openness</a:t>
            </a:r>
            <a:r>
              <a:rPr lang="en" sz="1900">
                <a:solidFill>
                  <a:schemeClr val="dk1"/>
                </a:solidFill>
                <a:latin typeface="Trebuchet MS"/>
                <a:ea typeface="Trebuchet MS"/>
                <a:cs typeface="Trebuchet MS"/>
                <a:sym typeface="Trebuchet MS"/>
              </a:rPr>
              <a:t> to understanding, I hear interest in </a:t>
            </a:r>
            <a:r>
              <a:rPr lang="en" sz="1900">
                <a:solidFill>
                  <a:schemeClr val="dk1"/>
                </a:solidFill>
                <a:latin typeface="Trebuchet MS"/>
                <a:ea typeface="Trebuchet MS"/>
                <a:cs typeface="Trebuchet MS"/>
                <a:sym typeface="Trebuchet MS"/>
              </a:rPr>
              <a:t>varied perspectives, and I hear emotions acknowledged. I hear ideas shifting and morphing—I hear a willingness to be influenced by questions and contributions from others.” pg 141 </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lang="en" sz="1900">
                <a:highlight>
                  <a:srgbClr val="B6D7A8"/>
                </a:highlight>
                <a:latin typeface="Trebuchet MS"/>
                <a:ea typeface="Trebuchet MS"/>
                <a:cs typeface="Trebuchet MS"/>
                <a:sym typeface="Trebuchet MS"/>
              </a:rPr>
              <a:t>Who is the last person who you had a good conversation? </a:t>
            </a:r>
            <a:endParaRPr sz="1900">
              <a:highlight>
                <a:srgbClr val="B6D7A8"/>
              </a:highlight>
              <a:latin typeface="Trebuchet MS"/>
              <a:ea typeface="Trebuchet MS"/>
              <a:cs typeface="Trebuchet MS"/>
              <a:sym typeface="Trebuchet MS"/>
            </a:endParaRPr>
          </a:p>
          <a:p>
            <a:pPr indent="0" lvl="0" marL="0" rtl="0" algn="l">
              <a:lnSpc>
                <a:spcPct val="100000"/>
              </a:lnSpc>
              <a:spcBef>
                <a:spcPts val="0"/>
              </a:spcBef>
              <a:spcAft>
                <a:spcPts val="0"/>
              </a:spcAft>
              <a:buNone/>
            </a:pPr>
            <a:r>
              <a:rPr lang="en" sz="1900">
                <a:highlight>
                  <a:srgbClr val="B6D7A8"/>
                </a:highlight>
                <a:latin typeface="Trebuchet MS"/>
                <a:ea typeface="Trebuchet MS"/>
                <a:cs typeface="Trebuchet MS"/>
                <a:sym typeface="Trebuchet MS"/>
              </a:rPr>
              <a:t>What did they do to make you feel this way?</a:t>
            </a:r>
            <a:endParaRPr sz="1900">
              <a:highlight>
                <a:srgbClr val="B6D7A8"/>
              </a:highlight>
              <a:latin typeface="Trebuchet MS"/>
              <a:ea typeface="Trebuchet MS"/>
              <a:cs typeface="Trebuchet MS"/>
              <a:sym typeface="Trebuchet MS"/>
            </a:endParaRPr>
          </a:p>
        </p:txBody>
      </p:sp>
      <p:pic>
        <p:nvPicPr>
          <p:cNvPr id="344" name="Google Shape;344;p44"/>
          <p:cNvPicPr preferRelativeResize="0"/>
          <p:nvPr/>
        </p:nvPicPr>
        <p:blipFill>
          <a:blip r:embed="rId3">
            <a:alphaModFix/>
          </a:blip>
          <a:stretch>
            <a:fillRect/>
          </a:stretch>
        </p:blipFill>
        <p:spPr>
          <a:xfrm>
            <a:off x="7484250" y="235400"/>
            <a:ext cx="1098475" cy="1355100"/>
          </a:xfrm>
          <a:prstGeom prst="rect">
            <a:avLst/>
          </a:prstGeom>
          <a:noFill/>
          <a:ln>
            <a:noFill/>
          </a:ln>
        </p:spPr>
      </p:pic>
      <p:pic>
        <p:nvPicPr>
          <p:cNvPr id="345" name="Google Shape;345;p44"/>
          <p:cNvPicPr preferRelativeResize="0"/>
          <p:nvPr/>
        </p:nvPicPr>
        <p:blipFill>
          <a:blip r:embed="rId4">
            <a:alphaModFix/>
          </a:blip>
          <a:stretch>
            <a:fillRect/>
          </a:stretch>
        </p:blipFill>
        <p:spPr>
          <a:xfrm>
            <a:off x="152400" y="4315257"/>
            <a:ext cx="2297350" cy="568868"/>
          </a:xfrm>
          <a:prstGeom prst="rect">
            <a:avLst/>
          </a:prstGeom>
          <a:noFill/>
          <a:ln>
            <a:noFill/>
          </a:ln>
        </p:spPr>
      </p:pic>
      <p:pic>
        <p:nvPicPr>
          <p:cNvPr descr="Pencil, stationery clipart, illustration vector. | Free Vector ..." id="346" name="Google Shape;346;p44"/>
          <p:cNvPicPr preferRelativeResize="0"/>
          <p:nvPr/>
        </p:nvPicPr>
        <p:blipFill rotWithShape="1">
          <a:blip r:embed="rId5">
            <a:alphaModFix/>
          </a:blip>
          <a:srcRect b="10150" l="10818" r="9104" t="-11652"/>
          <a:stretch/>
        </p:blipFill>
        <p:spPr>
          <a:xfrm>
            <a:off x="6884525" y="3610175"/>
            <a:ext cx="965024" cy="109557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5"/>
          <p:cNvSpPr txBox="1"/>
          <p:nvPr>
            <p:ph type="title"/>
          </p:nvPr>
        </p:nvSpPr>
        <p:spPr>
          <a:xfrm>
            <a:off x="311700" y="2354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SemiBold"/>
                <a:ea typeface="Comfortaa SemiBold"/>
                <a:cs typeface="Comfortaa SemiBold"/>
                <a:sym typeface="Comfortaa SemiBold"/>
              </a:rPr>
              <a:t>Active Learning: Book Study Groups Ch 7</a:t>
            </a:r>
            <a:endParaRPr>
              <a:latin typeface="Comfortaa SemiBold"/>
              <a:ea typeface="Comfortaa SemiBold"/>
              <a:cs typeface="Comfortaa SemiBold"/>
              <a:sym typeface="Comfortaa SemiBold"/>
            </a:endParaRPr>
          </a:p>
        </p:txBody>
      </p:sp>
      <p:sp>
        <p:nvSpPr>
          <p:cNvPr id="352" name="Google Shape;352;p45"/>
          <p:cNvSpPr txBox="1"/>
          <p:nvPr>
            <p:ph idx="1" type="body"/>
          </p:nvPr>
        </p:nvSpPr>
        <p:spPr>
          <a:xfrm>
            <a:off x="2256975" y="1248025"/>
            <a:ext cx="4359300" cy="34164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None/>
            </a:pPr>
            <a:r>
              <a:rPr lang="en" sz="1900">
                <a:solidFill>
                  <a:schemeClr val="dk1"/>
                </a:solidFill>
                <a:latin typeface="Trebuchet MS"/>
                <a:ea typeface="Trebuchet MS"/>
                <a:cs typeface="Trebuchet MS"/>
                <a:sym typeface="Trebuchet MS"/>
              </a:rPr>
              <a:t>Want to take this further with your book group?</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349250" lvl="0" marL="457200" rtl="0" algn="l">
              <a:lnSpc>
                <a:spcPct val="100000"/>
              </a:lnSpc>
              <a:spcBef>
                <a:spcPts val="0"/>
              </a:spcBef>
              <a:spcAft>
                <a:spcPts val="0"/>
              </a:spcAft>
              <a:buClr>
                <a:schemeClr val="dk1"/>
              </a:buClr>
              <a:buSzPts val="1900"/>
              <a:buFont typeface="Trebuchet MS"/>
              <a:buChar char="❏"/>
            </a:pPr>
            <a:r>
              <a:rPr lang="en" sz="1900">
                <a:solidFill>
                  <a:schemeClr val="dk1"/>
                </a:solidFill>
                <a:latin typeface="Trebuchet MS"/>
                <a:ea typeface="Trebuchet MS"/>
                <a:cs typeface="Trebuchet MS"/>
                <a:sym typeface="Trebuchet MS"/>
              </a:rPr>
              <a:t>Look at Exhibit 7.1 in your handout. Make a plan for using these questions BEFORE winter break with a team/group that needs it. </a:t>
            </a:r>
            <a:endParaRPr sz="1900">
              <a:solidFill>
                <a:schemeClr val="dk1"/>
              </a:solidFill>
              <a:latin typeface="Trebuchet MS"/>
              <a:ea typeface="Trebuchet MS"/>
              <a:cs typeface="Trebuchet MS"/>
              <a:sym typeface="Trebuchet MS"/>
            </a:endParaRPr>
          </a:p>
          <a:p>
            <a:pPr indent="-349250" lvl="0" marL="457200" rtl="0" algn="l">
              <a:lnSpc>
                <a:spcPct val="100000"/>
              </a:lnSpc>
              <a:spcBef>
                <a:spcPts val="0"/>
              </a:spcBef>
              <a:spcAft>
                <a:spcPts val="0"/>
              </a:spcAft>
              <a:buClr>
                <a:schemeClr val="dk1"/>
              </a:buClr>
              <a:buSzPts val="1900"/>
              <a:buFont typeface="Trebuchet MS"/>
              <a:buChar char="❏"/>
            </a:pPr>
            <a:r>
              <a:rPr lang="en" sz="1900">
                <a:solidFill>
                  <a:schemeClr val="dk1"/>
                </a:solidFill>
                <a:latin typeface="Trebuchet MS"/>
                <a:ea typeface="Trebuchet MS"/>
                <a:cs typeface="Trebuchet MS"/>
                <a:sym typeface="Trebuchet MS"/>
              </a:rPr>
              <a:t>Look at Exhibit 7.2 Patterns of Participation. Make a plan to observe another IC’s meeting for practice.</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latin typeface="Trebuchet MS"/>
              <a:ea typeface="Trebuchet MS"/>
              <a:cs typeface="Trebuchet MS"/>
              <a:sym typeface="Trebuchet MS"/>
            </a:endParaRPr>
          </a:p>
        </p:txBody>
      </p:sp>
      <p:pic>
        <p:nvPicPr>
          <p:cNvPr id="353" name="Google Shape;353;p45"/>
          <p:cNvPicPr preferRelativeResize="0"/>
          <p:nvPr/>
        </p:nvPicPr>
        <p:blipFill>
          <a:blip r:embed="rId3">
            <a:alphaModFix/>
          </a:blip>
          <a:stretch>
            <a:fillRect/>
          </a:stretch>
        </p:blipFill>
        <p:spPr>
          <a:xfrm>
            <a:off x="152400" y="4315257"/>
            <a:ext cx="2297350" cy="568868"/>
          </a:xfrm>
          <a:prstGeom prst="rect">
            <a:avLst/>
          </a:prstGeom>
          <a:noFill/>
          <a:ln>
            <a:noFill/>
          </a:ln>
        </p:spPr>
      </p:pic>
      <p:pic>
        <p:nvPicPr>
          <p:cNvPr id="354" name="Google Shape;354;p45"/>
          <p:cNvPicPr preferRelativeResize="0"/>
          <p:nvPr/>
        </p:nvPicPr>
        <p:blipFill rotWithShape="1">
          <a:blip r:embed="rId4">
            <a:alphaModFix/>
          </a:blip>
          <a:srcRect b="7355" l="0" r="0" t="11548"/>
          <a:stretch/>
        </p:blipFill>
        <p:spPr>
          <a:xfrm>
            <a:off x="328500" y="1317900"/>
            <a:ext cx="1786775" cy="2770675"/>
          </a:xfrm>
          <a:prstGeom prst="rect">
            <a:avLst/>
          </a:prstGeom>
          <a:noFill/>
          <a:ln>
            <a:noFill/>
          </a:ln>
        </p:spPr>
      </p:pic>
      <p:pic>
        <p:nvPicPr>
          <p:cNvPr id="355" name="Google Shape;355;p45"/>
          <p:cNvPicPr preferRelativeResize="0"/>
          <p:nvPr/>
        </p:nvPicPr>
        <p:blipFill>
          <a:blip r:embed="rId5">
            <a:alphaModFix/>
          </a:blip>
          <a:stretch>
            <a:fillRect/>
          </a:stretch>
        </p:blipFill>
        <p:spPr>
          <a:xfrm>
            <a:off x="505663" y="726275"/>
            <a:ext cx="1432450" cy="521750"/>
          </a:xfrm>
          <a:prstGeom prst="rect">
            <a:avLst/>
          </a:prstGeom>
          <a:noFill/>
          <a:ln>
            <a:noFill/>
          </a:ln>
        </p:spPr>
      </p:pic>
      <p:pic>
        <p:nvPicPr>
          <p:cNvPr id="356" name="Google Shape;356;p45"/>
          <p:cNvPicPr preferRelativeResize="0"/>
          <p:nvPr/>
        </p:nvPicPr>
        <p:blipFill>
          <a:blip r:embed="rId6">
            <a:alphaModFix/>
          </a:blip>
          <a:stretch>
            <a:fillRect/>
          </a:stretch>
        </p:blipFill>
        <p:spPr>
          <a:xfrm>
            <a:off x="6659225" y="1457950"/>
            <a:ext cx="2222925" cy="181957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6"/>
          <p:cNvSpPr txBox="1"/>
          <p:nvPr>
            <p:ph type="title"/>
          </p:nvPr>
        </p:nvSpPr>
        <p:spPr>
          <a:xfrm>
            <a:off x="311700" y="2154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SemiBold"/>
                <a:ea typeface="Comfortaa SemiBold"/>
                <a:cs typeface="Comfortaa SemiBold"/>
                <a:sym typeface="Comfortaa SemiBold"/>
              </a:rPr>
              <a:t>Application: Choose Your Own Adventure </a:t>
            </a:r>
            <a:endParaRPr>
              <a:latin typeface="Comfortaa SemiBold"/>
              <a:ea typeface="Comfortaa SemiBold"/>
              <a:cs typeface="Comfortaa SemiBold"/>
              <a:sym typeface="Comfortaa SemiBold"/>
            </a:endParaRPr>
          </a:p>
        </p:txBody>
      </p:sp>
      <p:sp>
        <p:nvSpPr>
          <p:cNvPr id="362" name="Google Shape;362;p46"/>
          <p:cNvSpPr txBox="1"/>
          <p:nvPr>
            <p:ph idx="1" type="body"/>
          </p:nvPr>
        </p:nvSpPr>
        <p:spPr>
          <a:xfrm>
            <a:off x="311700" y="962800"/>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lnSpc>
                <a:spcPct val="100000"/>
              </a:lnSpc>
              <a:spcBef>
                <a:spcPts val="0"/>
              </a:spcBef>
              <a:spcAft>
                <a:spcPts val="0"/>
              </a:spcAft>
              <a:buNone/>
            </a:pPr>
            <a:r>
              <a:rPr b="1" lang="en" sz="2400">
                <a:solidFill>
                  <a:schemeClr val="dk1"/>
                </a:solidFill>
                <a:latin typeface="Trebuchet MS"/>
                <a:ea typeface="Trebuchet MS"/>
                <a:cs typeface="Trebuchet MS"/>
                <a:sym typeface="Trebuchet MS"/>
              </a:rPr>
              <a:t>Aim:</a:t>
            </a:r>
            <a:r>
              <a:rPr lang="en" sz="2400">
                <a:solidFill>
                  <a:schemeClr val="dk1"/>
                </a:solidFill>
                <a:latin typeface="Trebuchet MS"/>
                <a:ea typeface="Trebuchet MS"/>
                <a:cs typeface="Trebuchet MS"/>
                <a:sym typeface="Trebuchet MS"/>
              </a:rPr>
              <a:t> Provide adult learners with choice and options to differentiate their learning, honoring background knowledge and experience</a:t>
            </a:r>
            <a:endParaRPr sz="24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b="1" lang="en" sz="2400">
                <a:solidFill>
                  <a:schemeClr val="dk1"/>
                </a:solidFill>
                <a:latin typeface="Trebuchet MS"/>
                <a:ea typeface="Trebuchet MS"/>
                <a:cs typeface="Trebuchet MS"/>
                <a:sym typeface="Trebuchet MS"/>
              </a:rPr>
              <a:t>Outcome: </a:t>
            </a:r>
            <a:r>
              <a:rPr lang="en" sz="2400">
                <a:solidFill>
                  <a:schemeClr val="dk1"/>
                </a:solidFill>
                <a:latin typeface="Trebuchet MS"/>
                <a:ea typeface="Trebuchet MS"/>
                <a:cs typeface="Trebuchet MS"/>
                <a:sym typeface="Trebuchet MS"/>
              </a:rPr>
              <a:t>Waukegan Coaches work in their ZPD, maximizing time away from buildings</a:t>
            </a:r>
            <a:endParaRPr sz="24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2400">
              <a:solidFill>
                <a:schemeClr val="dk1"/>
              </a:solidFill>
              <a:latin typeface="Trebuchet MS"/>
              <a:ea typeface="Trebuchet MS"/>
              <a:cs typeface="Trebuchet MS"/>
              <a:sym typeface="Trebuchet MS"/>
            </a:endParaRPr>
          </a:p>
          <a:p>
            <a:pPr indent="-346075" lvl="0" marL="457200" rtl="0" algn="l">
              <a:lnSpc>
                <a:spcPct val="100000"/>
              </a:lnSpc>
              <a:spcBef>
                <a:spcPts val="0"/>
              </a:spcBef>
              <a:spcAft>
                <a:spcPts val="0"/>
              </a:spcAft>
              <a:buClr>
                <a:schemeClr val="dk1"/>
              </a:buClr>
              <a:buSzPct val="100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Join a coach-led roundtable based on a problem of practice: HS Coach as facilitator </a:t>
            </a:r>
            <a:endParaRPr sz="2000">
              <a:solidFill>
                <a:schemeClr val="dk1"/>
              </a:solidFill>
              <a:highlight>
                <a:srgbClr val="FFFF00"/>
              </a:highlight>
              <a:latin typeface="Trebuchet MS"/>
              <a:ea typeface="Trebuchet MS"/>
              <a:cs typeface="Trebuchet MS"/>
              <a:sym typeface="Trebuchet MS"/>
            </a:endParaRPr>
          </a:p>
          <a:p>
            <a:pPr indent="-346075" lvl="0" marL="457200" rtl="0" algn="l">
              <a:lnSpc>
                <a:spcPct val="100000"/>
              </a:lnSpc>
              <a:spcBef>
                <a:spcPts val="0"/>
              </a:spcBef>
              <a:spcAft>
                <a:spcPts val="0"/>
              </a:spcAft>
              <a:buClr>
                <a:schemeClr val="dk1"/>
              </a:buClr>
              <a:buSzPct val="100000"/>
              <a:buFont typeface="Trebuchet MS"/>
              <a:buAutoNum type="arabicPeriod"/>
            </a:pPr>
            <a:r>
              <a:rPr lang="en" sz="2000" u="sng">
                <a:solidFill>
                  <a:schemeClr val="hlink"/>
                </a:solidFill>
                <a:latin typeface="Trebuchet MS"/>
                <a:ea typeface="Trebuchet MS"/>
                <a:cs typeface="Trebuchet MS"/>
                <a:sym typeface="Trebuchet MS"/>
                <a:hlinkClick r:id="rId3"/>
              </a:rPr>
              <a:t>Sign-up for a 10 minute coaching session with Autumn, Stacey or a Pam</a:t>
            </a:r>
            <a:endParaRPr sz="2000">
              <a:solidFill>
                <a:schemeClr val="dk1"/>
              </a:solidFill>
              <a:latin typeface="Trebuchet MS"/>
              <a:ea typeface="Trebuchet MS"/>
              <a:cs typeface="Trebuchet MS"/>
              <a:sym typeface="Trebuchet MS"/>
            </a:endParaRPr>
          </a:p>
          <a:p>
            <a:pPr indent="-346075" lvl="0" marL="457200" rtl="0" algn="l">
              <a:lnSpc>
                <a:spcPct val="100000"/>
              </a:lnSpc>
              <a:spcBef>
                <a:spcPts val="0"/>
              </a:spcBef>
              <a:spcAft>
                <a:spcPts val="0"/>
              </a:spcAft>
              <a:buClr>
                <a:schemeClr val="dk1"/>
              </a:buClr>
              <a:buSzPct val="100000"/>
              <a:buFont typeface="Trebuchet MS"/>
              <a:buAutoNum type="arabicPeriod"/>
            </a:pPr>
            <a:r>
              <a:rPr lang="en" sz="2000">
                <a:solidFill>
                  <a:schemeClr val="dk1"/>
                </a:solidFill>
                <a:latin typeface="Trebuchet MS"/>
                <a:ea typeface="Trebuchet MS"/>
                <a:cs typeface="Trebuchet MS"/>
                <a:sym typeface="Trebuchet MS"/>
              </a:rPr>
              <a:t>Synthesize what you’ve learned today by mapping out January priorities, mindfully integrating content from Diane Sweeney’s The Moves or Aguilar’s Forty Ways to Build the Emotional Intelligence of a Team</a:t>
            </a:r>
            <a:endParaRPr sz="2000">
              <a:solidFill>
                <a:schemeClr val="dk1"/>
              </a:solidFill>
              <a:latin typeface="Trebuchet MS"/>
              <a:ea typeface="Trebuchet MS"/>
              <a:cs typeface="Trebuchet MS"/>
              <a:sym typeface="Trebuchet MS"/>
            </a:endParaRPr>
          </a:p>
        </p:txBody>
      </p:sp>
      <p:pic>
        <p:nvPicPr>
          <p:cNvPr id="363" name="Google Shape;363;p46"/>
          <p:cNvPicPr preferRelativeResize="0"/>
          <p:nvPr/>
        </p:nvPicPr>
        <p:blipFill>
          <a:blip r:embed="rId4">
            <a:alphaModFix/>
          </a:blip>
          <a:stretch>
            <a:fillRect/>
          </a:stretch>
        </p:blipFill>
        <p:spPr>
          <a:xfrm>
            <a:off x="152400" y="4315257"/>
            <a:ext cx="2297350" cy="56886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7"/>
          <p:cNvSpPr txBox="1"/>
          <p:nvPr>
            <p:ph idx="1" type="subTitle"/>
          </p:nvPr>
        </p:nvSpPr>
        <p:spPr>
          <a:xfrm>
            <a:off x="311700" y="3522638"/>
            <a:ext cx="8520600" cy="7926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605"/>
              <a:buNone/>
            </a:pPr>
            <a:r>
              <a:rPr lang="en" sz="2540">
                <a:latin typeface="Comfortaa"/>
                <a:ea typeface="Comfortaa"/>
                <a:cs typeface="Comfortaa"/>
                <a:sym typeface="Comfortaa"/>
              </a:rPr>
              <a:t>Greenbelt Cultural Center</a:t>
            </a:r>
            <a:endParaRPr sz="2540">
              <a:latin typeface="Comfortaa"/>
              <a:ea typeface="Comfortaa"/>
              <a:cs typeface="Comfortaa"/>
              <a:sym typeface="Comfortaa"/>
            </a:endParaRPr>
          </a:p>
          <a:p>
            <a:pPr indent="0" lvl="0" marL="0" rtl="0" algn="ctr">
              <a:lnSpc>
                <a:spcPct val="80000"/>
              </a:lnSpc>
              <a:spcBef>
                <a:spcPts val="0"/>
              </a:spcBef>
              <a:spcAft>
                <a:spcPts val="0"/>
              </a:spcAft>
              <a:buSzPts val="605"/>
              <a:buNone/>
            </a:pPr>
            <a:r>
              <a:rPr lang="en" sz="2540">
                <a:latin typeface="Comfortaa"/>
                <a:ea typeface="Comfortaa"/>
                <a:cs typeface="Comfortaa"/>
                <a:sym typeface="Comfortaa"/>
              </a:rPr>
              <a:t>January 14th 2025</a:t>
            </a:r>
            <a:endParaRPr sz="2540">
              <a:latin typeface="Comfortaa"/>
              <a:ea typeface="Comfortaa"/>
              <a:cs typeface="Comfortaa"/>
              <a:sym typeface="Comfortaa"/>
            </a:endParaRPr>
          </a:p>
          <a:p>
            <a:pPr indent="0" lvl="0" marL="0" rtl="0" algn="ctr">
              <a:lnSpc>
                <a:spcPct val="80000"/>
              </a:lnSpc>
              <a:spcBef>
                <a:spcPts val="0"/>
              </a:spcBef>
              <a:spcAft>
                <a:spcPts val="0"/>
              </a:spcAft>
              <a:buSzPts val="605"/>
              <a:buNone/>
            </a:pPr>
            <a:r>
              <a:rPr lang="en" sz="2540">
                <a:latin typeface="Comfortaa"/>
                <a:ea typeface="Comfortaa"/>
                <a:cs typeface="Comfortaa"/>
                <a:sym typeface="Comfortaa"/>
              </a:rPr>
              <a:t>12:20pm-2:20pm</a:t>
            </a:r>
            <a:endParaRPr sz="2540">
              <a:latin typeface="Comfortaa"/>
              <a:ea typeface="Comfortaa"/>
              <a:cs typeface="Comfortaa"/>
              <a:sym typeface="Comfortaa"/>
            </a:endParaRPr>
          </a:p>
        </p:txBody>
      </p:sp>
      <p:pic>
        <p:nvPicPr>
          <p:cNvPr id="369" name="Google Shape;369;p47"/>
          <p:cNvPicPr preferRelativeResize="0"/>
          <p:nvPr/>
        </p:nvPicPr>
        <p:blipFill rotWithShape="1">
          <a:blip r:embed="rId3">
            <a:alphaModFix/>
          </a:blip>
          <a:srcRect b="29053" l="21268" r="22195" t="27609"/>
          <a:stretch/>
        </p:blipFill>
        <p:spPr>
          <a:xfrm>
            <a:off x="7172649" y="4252150"/>
            <a:ext cx="1611974" cy="695075"/>
          </a:xfrm>
          <a:prstGeom prst="rect">
            <a:avLst/>
          </a:prstGeom>
          <a:noFill/>
          <a:ln>
            <a:noFill/>
          </a:ln>
        </p:spPr>
      </p:pic>
      <p:pic>
        <p:nvPicPr>
          <p:cNvPr id="370" name="Google Shape;370;p47"/>
          <p:cNvPicPr preferRelativeResize="0"/>
          <p:nvPr/>
        </p:nvPicPr>
        <p:blipFill>
          <a:blip r:embed="rId4">
            <a:alphaModFix/>
          </a:blip>
          <a:stretch>
            <a:fillRect/>
          </a:stretch>
        </p:blipFill>
        <p:spPr>
          <a:xfrm>
            <a:off x="152400" y="4315257"/>
            <a:ext cx="2297350" cy="568868"/>
          </a:xfrm>
          <a:prstGeom prst="rect">
            <a:avLst/>
          </a:prstGeom>
          <a:noFill/>
          <a:ln>
            <a:noFill/>
          </a:ln>
        </p:spPr>
      </p:pic>
      <p:pic>
        <p:nvPicPr>
          <p:cNvPr id="371" name="Google Shape;371;p47"/>
          <p:cNvPicPr preferRelativeResize="0"/>
          <p:nvPr/>
        </p:nvPicPr>
        <p:blipFill>
          <a:blip r:embed="rId5">
            <a:alphaModFix/>
          </a:blip>
          <a:stretch>
            <a:fillRect/>
          </a:stretch>
        </p:blipFill>
        <p:spPr>
          <a:xfrm>
            <a:off x="3236525" y="1336300"/>
            <a:ext cx="2876550" cy="15906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48"/>
          <p:cNvSpPr txBox="1"/>
          <p:nvPr>
            <p:ph type="title"/>
          </p:nvPr>
        </p:nvSpPr>
        <p:spPr>
          <a:xfrm>
            <a:off x="152400" y="1555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SemiBold"/>
                <a:ea typeface="Comfortaa SemiBold"/>
                <a:cs typeface="Comfortaa SemiBold"/>
                <a:sym typeface="Comfortaa SemiBold"/>
              </a:rPr>
              <a:t>Table Groups: WELLNESS Check-in</a:t>
            </a:r>
            <a:endParaRPr>
              <a:latin typeface="Comfortaa SemiBold"/>
              <a:ea typeface="Comfortaa SemiBold"/>
              <a:cs typeface="Comfortaa SemiBold"/>
              <a:sym typeface="Comfortaa SemiBold"/>
            </a:endParaRPr>
          </a:p>
        </p:txBody>
      </p:sp>
      <p:pic>
        <p:nvPicPr>
          <p:cNvPr id="377" name="Google Shape;377;p48"/>
          <p:cNvPicPr preferRelativeResize="0"/>
          <p:nvPr/>
        </p:nvPicPr>
        <p:blipFill>
          <a:blip r:embed="rId3">
            <a:alphaModFix/>
          </a:blip>
          <a:stretch>
            <a:fillRect/>
          </a:stretch>
        </p:blipFill>
        <p:spPr>
          <a:xfrm>
            <a:off x="152400" y="4315257"/>
            <a:ext cx="2297350" cy="568868"/>
          </a:xfrm>
          <a:prstGeom prst="rect">
            <a:avLst/>
          </a:prstGeom>
          <a:noFill/>
          <a:ln>
            <a:noFill/>
          </a:ln>
        </p:spPr>
      </p:pic>
      <p:sp>
        <p:nvSpPr>
          <p:cNvPr id="378" name="Google Shape;378;p48"/>
          <p:cNvSpPr txBox="1"/>
          <p:nvPr/>
        </p:nvSpPr>
        <p:spPr>
          <a:xfrm>
            <a:off x="527275" y="766050"/>
            <a:ext cx="7680600" cy="3392400"/>
          </a:xfrm>
          <a:prstGeom prst="rect">
            <a:avLst/>
          </a:prstGeom>
          <a:noFill/>
          <a:ln>
            <a:noFill/>
          </a:ln>
        </p:spPr>
        <p:txBody>
          <a:bodyPr anchorCtr="0" anchor="t" bIns="91425" lIns="91425" spcFirstLastPara="1" rIns="91425" wrap="square" tIns="91425">
            <a:noAutofit/>
          </a:bodyPr>
          <a:lstStyle/>
          <a:p>
            <a:pPr indent="-387350" lvl="0" marL="457200" rtl="0" algn="l">
              <a:spcBef>
                <a:spcPts val="0"/>
              </a:spcBef>
              <a:spcAft>
                <a:spcPts val="0"/>
              </a:spcAft>
              <a:buClr>
                <a:schemeClr val="dk2"/>
              </a:buClr>
              <a:buSzPts val="2500"/>
              <a:buFont typeface="Lexend"/>
              <a:buAutoNum type="arabicParenR"/>
            </a:pPr>
            <a:r>
              <a:rPr lang="en" sz="1900">
                <a:solidFill>
                  <a:schemeClr val="dk1"/>
                </a:solidFill>
                <a:latin typeface="Lexend"/>
                <a:ea typeface="Lexend"/>
                <a:cs typeface="Lexend"/>
                <a:sym typeface="Lexend"/>
              </a:rPr>
              <a:t>How did I prioritize rest during winter break to recharge my energy and focus for the upcoming semester?</a:t>
            </a:r>
            <a:endParaRPr sz="1900">
              <a:solidFill>
                <a:schemeClr val="dk1"/>
              </a:solidFill>
              <a:latin typeface="Lexend"/>
              <a:ea typeface="Lexend"/>
              <a:cs typeface="Lexend"/>
              <a:sym typeface="Lexend"/>
            </a:endParaRPr>
          </a:p>
          <a:p>
            <a:pPr indent="-387350" lvl="0" marL="457200" rtl="0" algn="l">
              <a:spcBef>
                <a:spcPts val="0"/>
              </a:spcBef>
              <a:spcAft>
                <a:spcPts val="0"/>
              </a:spcAft>
              <a:buClr>
                <a:schemeClr val="dk1"/>
              </a:buClr>
              <a:buSzPts val="2500"/>
              <a:buFont typeface="Lexend"/>
              <a:buAutoNum type="arabicParenR"/>
            </a:pPr>
            <a:r>
              <a:rPr lang="en" sz="1900">
                <a:solidFill>
                  <a:schemeClr val="dk1"/>
                </a:solidFill>
                <a:latin typeface="Lexend"/>
                <a:ea typeface="Lexend"/>
                <a:cs typeface="Lexend"/>
                <a:sym typeface="Lexend"/>
              </a:rPr>
              <a:t>What activities or practices helped me create a sense of balance and peace during the break, and how can I integrate these into my daily routine moving forward?</a:t>
            </a:r>
            <a:endParaRPr sz="1900">
              <a:solidFill>
                <a:schemeClr val="dk1"/>
              </a:solidFill>
              <a:latin typeface="Lexend"/>
              <a:ea typeface="Lexend"/>
              <a:cs typeface="Lexend"/>
              <a:sym typeface="Lexend"/>
            </a:endParaRPr>
          </a:p>
          <a:p>
            <a:pPr indent="-387350" lvl="0" marL="457200" rtl="0" algn="l">
              <a:spcBef>
                <a:spcPts val="0"/>
              </a:spcBef>
              <a:spcAft>
                <a:spcPts val="0"/>
              </a:spcAft>
              <a:buClr>
                <a:schemeClr val="dk1"/>
              </a:buClr>
              <a:buSzPts val="2500"/>
              <a:buFont typeface="Lexend"/>
              <a:buAutoNum type="arabicParenR"/>
            </a:pPr>
            <a:r>
              <a:rPr lang="en" sz="1900">
                <a:solidFill>
                  <a:schemeClr val="dk1"/>
                </a:solidFill>
                <a:latin typeface="Lexend"/>
                <a:ea typeface="Lexend"/>
                <a:cs typeface="Lexend"/>
                <a:sym typeface="Lexend"/>
              </a:rPr>
              <a:t>In what ways did stepping back from work allow me to gain perspective on my coaching goals and the support I offer to teachers?</a:t>
            </a:r>
            <a:endParaRPr sz="1900">
              <a:solidFill>
                <a:schemeClr val="dk1"/>
              </a:solidFill>
              <a:latin typeface="Lexend"/>
              <a:ea typeface="Lexend"/>
              <a:cs typeface="Lexend"/>
              <a:sym typeface="Lexen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49"/>
          <p:cNvSpPr txBox="1"/>
          <p:nvPr>
            <p:ph type="title"/>
          </p:nvPr>
        </p:nvSpPr>
        <p:spPr>
          <a:xfrm>
            <a:off x="311700" y="2354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SemiBold"/>
                <a:ea typeface="Comfortaa SemiBold"/>
                <a:cs typeface="Comfortaa SemiBold"/>
                <a:sym typeface="Comfortaa SemiBold"/>
              </a:rPr>
              <a:t>Check back on the </a:t>
            </a:r>
            <a:r>
              <a:rPr lang="en">
                <a:latin typeface="Comfortaa SemiBold"/>
                <a:ea typeface="Comfortaa SemiBold"/>
                <a:cs typeface="Comfortaa SemiBold"/>
                <a:sym typeface="Comfortaa SemiBold"/>
              </a:rPr>
              <a:t>Ch 7 Challenge</a:t>
            </a:r>
            <a:endParaRPr>
              <a:latin typeface="Comfortaa SemiBold"/>
              <a:ea typeface="Comfortaa SemiBold"/>
              <a:cs typeface="Comfortaa SemiBold"/>
              <a:sym typeface="Comfortaa SemiBold"/>
            </a:endParaRPr>
          </a:p>
        </p:txBody>
      </p:sp>
      <p:sp>
        <p:nvSpPr>
          <p:cNvPr id="384" name="Google Shape;384;p49"/>
          <p:cNvSpPr txBox="1"/>
          <p:nvPr>
            <p:ph idx="1" type="body"/>
          </p:nvPr>
        </p:nvSpPr>
        <p:spPr>
          <a:xfrm>
            <a:off x="2256975" y="1248025"/>
            <a:ext cx="4359300" cy="34164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None/>
            </a:pPr>
            <a:r>
              <a:rPr lang="en" sz="1900">
                <a:solidFill>
                  <a:schemeClr val="dk1"/>
                </a:solidFill>
                <a:latin typeface="Trebuchet MS"/>
                <a:ea typeface="Trebuchet MS"/>
                <a:cs typeface="Trebuchet MS"/>
                <a:sym typeface="Trebuchet MS"/>
              </a:rPr>
              <a:t>Want to take this further with your book group?</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349250" lvl="0" marL="457200" rtl="0" algn="l">
              <a:lnSpc>
                <a:spcPct val="100000"/>
              </a:lnSpc>
              <a:spcBef>
                <a:spcPts val="0"/>
              </a:spcBef>
              <a:spcAft>
                <a:spcPts val="0"/>
              </a:spcAft>
              <a:buClr>
                <a:schemeClr val="dk1"/>
              </a:buClr>
              <a:buSzPts val="1900"/>
              <a:buFont typeface="Trebuchet MS"/>
              <a:buChar char="❏"/>
            </a:pPr>
            <a:r>
              <a:rPr lang="en" sz="1900">
                <a:solidFill>
                  <a:schemeClr val="dk1"/>
                </a:solidFill>
                <a:latin typeface="Trebuchet MS"/>
                <a:ea typeface="Trebuchet MS"/>
                <a:cs typeface="Trebuchet MS"/>
                <a:sym typeface="Trebuchet MS"/>
              </a:rPr>
              <a:t>Look at Exhibit 7.1 in your handout. Make a plan for using these questions BEFORE winter break with a team/group that needs it. </a:t>
            </a:r>
            <a:endParaRPr sz="1900">
              <a:solidFill>
                <a:schemeClr val="dk1"/>
              </a:solidFill>
              <a:latin typeface="Trebuchet MS"/>
              <a:ea typeface="Trebuchet MS"/>
              <a:cs typeface="Trebuchet MS"/>
              <a:sym typeface="Trebuchet MS"/>
            </a:endParaRPr>
          </a:p>
          <a:p>
            <a:pPr indent="-349250" lvl="0" marL="457200" rtl="0" algn="l">
              <a:lnSpc>
                <a:spcPct val="100000"/>
              </a:lnSpc>
              <a:spcBef>
                <a:spcPts val="0"/>
              </a:spcBef>
              <a:spcAft>
                <a:spcPts val="0"/>
              </a:spcAft>
              <a:buClr>
                <a:schemeClr val="dk1"/>
              </a:buClr>
              <a:buSzPts val="1900"/>
              <a:buFont typeface="Trebuchet MS"/>
              <a:buChar char="❏"/>
            </a:pPr>
            <a:r>
              <a:rPr lang="en" sz="1900">
                <a:solidFill>
                  <a:schemeClr val="dk1"/>
                </a:solidFill>
                <a:latin typeface="Trebuchet MS"/>
                <a:ea typeface="Trebuchet MS"/>
                <a:cs typeface="Trebuchet MS"/>
                <a:sym typeface="Trebuchet MS"/>
              </a:rPr>
              <a:t>Look at Exhibit 7.2 Patterns of Participation. Make a plan to observe another IC’s meeting for practice.</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latin typeface="Trebuchet MS"/>
              <a:ea typeface="Trebuchet MS"/>
              <a:cs typeface="Trebuchet MS"/>
              <a:sym typeface="Trebuchet MS"/>
            </a:endParaRPr>
          </a:p>
        </p:txBody>
      </p:sp>
      <p:pic>
        <p:nvPicPr>
          <p:cNvPr id="385" name="Google Shape;385;p49"/>
          <p:cNvPicPr preferRelativeResize="0"/>
          <p:nvPr/>
        </p:nvPicPr>
        <p:blipFill>
          <a:blip r:embed="rId3">
            <a:alphaModFix/>
          </a:blip>
          <a:stretch>
            <a:fillRect/>
          </a:stretch>
        </p:blipFill>
        <p:spPr>
          <a:xfrm>
            <a:off x="152400" y="4315257"/>
            <a:ext cx="2297350" cy="568868"/>
          </a:xfrm>
          <a:prstGeom prst="rect">
            <a:avLst/>
          </a:prstGeom>
          <a:noFill/>
          <a:ln>
            <a:noFill/>
          </a:ln>
        </p:spPr>
      </p:pic>
      <p:pic>
        <p:nvPicPr>
          <p:cNvPr id="386" name="Google Shape;386;p49"/>
          <p:cNvPicPr preferRelativeResize="0"/>
          <p:nvPr/>
        </p:nvPicPr>
        <p:blipFill rotWithShape="1">
          <a:blip r:embed="rId4">
            <a:alphaModFix/>
          </a:blip>
          <a:srcRect b="7355" l="0" r="0" t="11548"/>
          <a:stretch/>
        </p:blipFill>
        <p:spPr>
          <a:xfrm>
            <a:off x="328500" y="1317900"/>
            <a:ext cx="1786775" cy="2770675"/>
          </a:xfrm>
          <a:prstGeom prst="rect">
            <a:avLst/>
          </a:prstGeom>
          <a:noFill/>
          <a:ln>
            <a:noFill/>
          </a:ln>
        </p:spPr>
      </p:pic>
      <p:pic>
        <p:nvPicPr>
          <p:cNvPr id="387" name="Google Shape;387;p49"/>
          <p:cNvPicPr preferRelativeResize="0"/>
          <p:nvPr/>
        </p:nvPicPr>
        <p:blipFill>
          <a:blip r:embed="rId5">
            <a:alphaModFix/>
          </a:blip>
          <a:stretch>
            <a:fillRect/>
          </a:stretch>
        </p:blipFill>
        <p:spPr>
          <a:xfrm>
            <a:off x="505663" y="726275"/>
            <a:ext cx="1432450" cy="521750"/>
          </a:xfrm>
          <a:prstGeom prst="rect">
            <a:avLst/>
          </a:prstGeom>
          <a:noFill/>
          <a:ln>
            <a:noFill/>
          </a:ln>
        </p:spPr>
      </p:pic>
      <p:pic>
        <p:nvPicPr>
          <p:cNvPr id="388" name="Google Shape;388;p49"/>
          <p:cNvPicPr preferRelativeResize="0"/>
          <p:nvPr/>
        </p:nvPicPr>
        <p:blipFill>
          <a:blip r:embed="rId6">
            <a:alphaModFix/>
          </a:blip>
          <a:stretch>
            <a:fillRect/>
          </a:stretch>
        </p:blipFill>
        <p:spPr>
          <a:xfrm>
            <a:off x="6659225" y="1457950"/>
            <a:ext cx="2222925" cy="181957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50"/>
          <p:cNvSpPr txBox="1"/>
          <p:nvPr>
            <p:ph type="title"/>
          </p:nvPr>
        </p:nvSpPr>
        <p:spPr>
          <a:xfrm>
            <a:off x="311700" y="2254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SemiBold"/>
                <a:ea typeface="Comfortaa SemiBold"/>
                <a:cs typeface="Comfortaa SemiBold"/>
                <a:sym typeface="Comfortaa SemiBold"/>
              </a:rPr>
              <a:t>Reflect &amp; Connect Across the Room</a:t>
            </a:r>
            <a:endParaRPr>
              <a:latin typeface="Comfortaa SemiBold"/>
              <a:ea typeface="Comfortaa SemiBold"/>
              <a:cs typeface="Comfortaa SemiBold"/>
              <a:sym typeface="Comfortaa SemiBold"/>
            </a:endParaRPr>
          </a:p>
        </p:txBody>
      </p:sp>
      <p:sp>
        <p:nvSpPr>
          <p:cNvPr id="394" name="Google Shape;394;p50"/>
          <p:cNvSpPr txBox="1"/>
          <p:nvPr>
            <p:ph idx="1" type="body"/>
          </p:nvPr>
        </p:nvSpPr>
        <p:spPr>
          <a:xfrm>
            <a:off x="311700" y="1152475"/>
            <a:ext cx="61770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1900">
                <a:solidFill>
                  <a:schemeClr val="dk1"/>
                </a:solidFill>
                <a:latin typeface="Trebuchet MS"/>
                <a:ea typeface="Trebuchet MS"/>
                <a:cs typeface="Trebuchet MS"/>
                <a:sym typeface="Trebuchet MS"/>
              </a:rPr>
              <a:t>Chapter 6 Developing the Emotional Intelligence of a Team</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lang="en" sz="1400">
                <a:solidFill>
                  <a:schemeClr val="dk1"/>
                </a:solidFill>
                <a:latin typeface="Trebuchet MS"/>
                <a:ea typeface="Trebuchet MS"/>
                <a:cs typeface="Trebuchet MS"/>
                <a:sym typeface="Trebuchet MS"/>
              </a:rPr>
              <a:t>“Emotionally intelligent teams have ways of managing the moods of one member and of the team as a whole. This management doesn’t necessarily come from the leader–in face, an indicator of an emotionally intelligent team is that any member accepts authority to address moods, communication dynamics, and interactions between members.” pg 123</a:t>
            </a:r>
            <a:endParaRPr sz="14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400">
              <a:solidFill>
                <a:schemeClr val="dk1"/>
              </a:solidFill>
              <a:latin typeface="Trebuchet MS"/>
              <a:ea typeface="Trebuchet MS"/>
              <a:cs typeface="Trebuchet MS"/>
              <a:sym typeface="Trebuchet MS"/>
            </a:endParaRPr>
          </a:p>
          <a:p>
            <a:pPr indent="-349250" lvl="0" marL="457200" rtl="0" algn="l">
              <a:lnSpc>
                <a:spcPct val="100000"/>
              </a:lnSpc>
              <a:spcBef>
                <a:spcPts val="0"/>
              </a:spcBef>
              <a:spcAft>
                <a:spcPts val="0"/>
              </a:spcAft>
              <a:buClr>
                <a:schemeClr val="dk1"/>
              </a:buClr>
              <a:buSzPts val="1900"/>
              <a:buFont typeface="Trebuchet MS"/>
              <a:buChar char="➔"/>
            </a:pPr>
            <a:r>
              <a:rPr lang="en" sz="1900">
                <a:solidFill>
                  <a:schemeClr val="dk1"/>
                </a:solidFill>
                <a:latin typeface="Trebuchet MS"/>
                <a:ea typeface="Trebuchet MS"/>
                <a:cs typeface="Trebuchet MS"/>
                <a:sym typeface="Trebuchet MS"/>
              </a:rPr>
              <a:t>Choose a team you are on or facilitate</a:t>
            </a:r>
            <a:endParaRPr sz="1900">
              <a:solidFill>
                <a:schemeClr val="dk1"/>
              </a:solidFill>
              <a:latin typeface="Trebuchet MS"/>
              <a:ea typeface="Trebuchet MS"/>
              <a:cs typeface="Trebuchet MS"/>
              <a:sym typeface="Trebuchet MS"/>
            </a:endParaRPr>
          </a:p>
          <a:p>
            <a:pPr indent="-349250" lvl="0" marL="457200" rtl="0" algn="l">
              <a:lnSpc>
                <a:spcPct val="100000"/>
              </a:lnSpc>
              <a:spcBef>
                <a:spcPts val="0"/>
              </a:spcBef>
              <a:spcAft>
                <a:spcPts val="0"/>
              </a:spcAft>
              <a:buClr>
                <a:schemeClr val="dk1"/>
              </a:buClr>
              <a:buSzPts val="1900"/>
              <a:buFont typeface="Trebuchet MS"/>
              <a:buChar char="➔"/>
            </a:pPr>
            <a:r>
              <a:rPr lang="en" sz="1900">
                <a:solidFill>
                  <a:schemeClr val="dk1"/>
                </a:solidFill>
                <a:latin typeface="Trebuchet MS"/>
                <a:ea typeface="Trebuchet MS"/>
                <a:cs typeface="Trebuchet MS"/>
                <a:sym typeface="Trebuchet MS"/>
              </a:rPr>
              <a:t>Use the Indicators handout to assess the EI</a:t>
            </a:r>
            <a:endParaRPr sz="1900">
              <a:solidFill>
                <a:schemeClr val="dk1"/>
              </a:solidFill>
              <a:latin typeface="Trebuchet MS"/>
              <a:ea typeface="Trebuchet MS"/>
              <a:cs typeface="Trebuchet MS"/>
              <a:sym typeface="Trebuchet MS"/>
            </a:endParaRPr>
          </a:p>
        </p:txBody>
      </p:sp>
      <p:pic>
        <p:nvPicPr>
          <p:cNvPr id="395" name="Google Shape;395;p50"/>
          <p:cNvPicPr preferRelativeResize="0"/>
          <p:nvPr/>
        </p:nvPicPr>
        <p:blipFill>
          <a:blip r:embed="rId3">
            <a:alphaModFix/>
          </a:blip>
          <a:stretch>
            <a:fillRect/>
          </a:stretch>
        </p:blipFill>
        <p:spPr>
          <a:xfrm>
            <a:off x="6757975" y="1248025"/>
            <a:ext cx="1861025" cy="2295775"/>
          </a:xfrm>
          <a:prstGeom prst="rect">
            <a:avLst/>
          </a:prstGeom>
          <a:noFill/>
          <a:ln>
            <a:noFill/>
          </a:ln>
        </p:spPr>
      </p:pic>
      <p:pic>
        <p:nvPicPr>
          <p:cNvPr id="396" name="Google Shape;396;p50"/>
          <p:cNvPicPr preferRelativeResize="0"/>
          <p:nvPr/>
        </p:nvPicPr>
        <p:blipFill>
          <a:blip r:embed="rId4">
            <a:alphaModFix/>
          </a:blip>
          <a:stretch>
            <a:fillRect/>
          </a:stretch>
        </p:blipFill>
        <p:spPr>
          <a:xfrm>
            <a:off x="152400" y="4315257"/>
            <a:ext cx="2297350" cy="56886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51"/>
          <p:cNvSpPr txBox="1"/>
          <p:nvPr>
            <p:ph type="title"/>
          </p:nvPr>
        </p:nvSpPr>
        <p:spPr>
          <a:xfrm>
            <a:off x="311700" y="2353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SemiBold"/>
                <a:ea typeface="Comfortaa SemiBold"/>
                <a:cs typeface="Comfortaa SemiBold"/>
                <a:sym typeface="Comfortaa SemiBold"/>
              </a:rPr>
              <a:t>Active Learning: Book Study Groups</a:t>
            </a:r>
            <a:endParaRPr>
              <a:latin typeface="Comfortaa SemiBold"/>
              <a:ea typeface="Comfortaa SemiBold"/>
              <a:cs typeface="Comfortaa SemiBold"/>
              <a:sym typeface="Comfortaa SemiBold"/>
            </a:endParaRPr>
          </a:p>
        </p:txBody>
      </p:sp>
      <p:sp>
        <p:nvSpPr>
          <p:cNvPr id="402" name="Google Shape;402;p51"/>
          <p:cNvSpPr txBox="1"/>
          <p:nvPr>
            <p:ph idx="1" type="body"/>
          </p:nvPr>
        </p:nvSpPr>
        <p:spPr>
          <a:xfrm>
            <a:off x="311700" y="1152475"/>
            <a:ext cx="63567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1650">
                <a:solidFill>
                  <a:srgbClr val="333333"/>
                </a:solidFill>
                <a:highlight>
                  <a:srgbClr val="FFFFFF"/>
                </a:highlight>
                <a:latin typeface="Trebuchet MS"/>
                <a:ea typeface="Trebuchet MS"/>
                <a:cs typeface="Trebuchet MS"/>
                <a:sym typeface="Trebuchet MS"/>
              </a:rPr>
              <a:t>“Professional learning results in equitable and excellent outcomes for all students when educators engage in continuous improvement, build collaboration skills and capacity, and share responsibility for improving learning for all students.”</a:t>
            </a:r>
            <a:endParaRPr sz="1650">
              <a:solidFill>
                <a:srgbClr val="333333"/>
              </a:solidFill>
              <a:highlight>
                <a:srgbClr val="FFFFFF"/>
              </a:highlight>
              <a:latin typeface="Trebuchet MS"/>
              <a:ea typeface="Trebuchet MS"/>
              <a:cs typeface="Trebuchet MS"/>
              <a:sym typeface="Trebuchet MS"/>
            </a:endParaRPr>
          </a:p>
          <a:p>
            <a:pPr indent="0" lvl="0" marL="0" rtl="0" algn="l">
              <a:lnSpc>
                <a:spcPct val="100000"/>
              </a:lnSpc>
              <a:spcBef>
                <a:spcPts val="800"/>
              </a:spcBef>
              <a:spcAft>
                <a:spcPts val="0"/>
              </a:spcAft>
              <a:buClr>
                <a:schemeClr val="dk1"/>
              </a:buClr>
              <a:buSzPts val="1100"/>
              <a:buFont typeface="Arial"/>
              <a:buNone/>
            </a:pPr>
            <a:r>
              <a:rPr lang="en" sz="1050">
                <a:solidFill>
                  <a:srgbClr val="333333"/>
                </a:solidFill>
                <a:highlight>
                  <a:srgbClr val="FFFFFF"/>
                </a:highlight>
                <a:latin typeface="Trebuchet MS"/>
                <a:ea typeface="Trebuchet MS"/>
                <a:cs typeface="Trebuchet MS"/>
                <a:sym typeface="Trebuchet MS"/>
              </a:rPr>
              <a:t>Standards for Professional Learning: </a:t>
            </a:r>
            <a:r>
              <a:rPr lang="en" sz="1050" u="sng">
                <a:solidFill>
                  <a:schemeClr val="hlink"/>
                </a:solidFill>
                <a:highlight>
                  <a:srgbClr val="FFFFFF"/>
                </a:highlight>
                <a:latin typeface="Trebuchet MS"/>
                <a:ea typeface="Trebuchet MS"/>
                <a:cs typeface="Trebuchet MS"/>
                <a:sym typeface="Trebuchet MS"/>
                <a:hlinkClick r:id="rId3"/>
              </a:rPr>
              <a:t>Culture of Collaborative Inquiry</a:t>
            </a:r>
            <a:endParaRPr sz="1050">
              <a:solidFill>
                <a:srgbClr val="333333"/>
              </a:solidFill>
              <a:highlight>
                <a:srgbClr val="FFFFFF"/>
              </a:highlight>
              <a:latin typeface="Trebuchet MS"/>
              <a:ea typeface="Trebuchet MS"/>
              <a:cs typeface="Trebuchet MS"/>
              <a:sym typeface="Trebuchet MS"/>
            </a:endParaRPr>
          </a:p>
          <a:p>
            <a:pPr indent="0" lvl="0" marL="0" rtl="0" algn="l">
              <a:lnSpc>
                <a:spcPct val="100000"/>
              </a:lnSpc>
              <a:spcBef>
                <a:spcPts val="800"/>
              </a:spcBef>
              <a:spcAft>
                <a:spcPts val="0"/>
              </a:spcAft>
              <a:buNone/>
            </a:pPr>
            <a:r>
              <a:t/>
            </a:r>
            <a:endParaRPr sz="1100">
              <a:solidFill>
                <a:schemeClr val="dk1"/>
              </a:solidFill>
            </a:endParaRPr>
          </a:p>
          <a:p>
            <a:pPr indent="0" lvl="0" marL="0" rtl="0" algn="l">
              <a:lnSpc>
                <a:spcPct val="100000"/>
              </a:lnSpc>
              <a:spcBef>
                <a:spcPts val="0"/>
              </a:spcBef>
              <a:spcAft>
                <a:spcPts val="0"/>
              </a:spcAft>
              <a:buNone/>
            </a:pPr>
            <a:r>
              <a:t/>
            </a:r>
            <a:endParaRPr sz="1100">
              <a:solidFill>
                <a:schemeClr val="dk1"/>
              </a:solidFill>
              <a:highlight>
                <a:schemeClr val="accent6"/>
              </a:highlight>
            </a:endParaRPr>
          </a:p>
          <a:p>
            <a:pPr indent="0" lvl="0" marL="914400" rtl="0" algn="l">
              <a:lnSpc>
                <a:spcPct val="100000"/>
              </a:lnSpc>
              <a:spcBef>
                <a:spcPts val="0"/>
              </a:spcBef>
              <a:spcAft>
                <a:spcPts val="0"/>
              </a:spcAft>
              <a:buNone/>
            </a:pPr>
            <a:r>
              <a:rPr lang="en" sz="1700">
                <a:solidFill>
                  <a:schemeClr val="dk1"/>
                </a:solidFill>
                <a:highlight>
                  <a:srgbClr val="B6D7A8"/>
                </a:highlight>
                <a:latin typeface="Trebuchet MS"/>
                <a:ea typeface="Trebuchet MS"/>
                <a:cs typeface="Trebuchet MS"/>
                <a:sym typeface="Trebuchet MS"/>
              </a:rPr>
              <a:t>Today, how will your book study group…</a:t>
            </a:r>
            <a:endParaRPr sz="1700">
              <a:solidFill>
                <a:schemeClr val="dk1"/>
              </a:solidFill>
              <a:highlight>
                <a:srgbClr val="B6D7A8"/>
              </a:highlight>
              <a:latin typeface="Trebuchet MS"/>
              <a:ea typeface="Trebuchet MS"/>
              <a:cs typeface="Trebuchet MS"/>
              <a:sym typeface="Trebuchet MS"/>
            </a:endParaRPr>
          </a:p>
          <a:p>
            <a:pPr indent="-336550" lvl="0" marL="1371600" rtl="0" algn="l">
              <a:lnSpc>
                <a:spcPct val="100000"/>
              </a:lnSpc>
              <a:spcBef>
                <a:spcPts val="0"/>
              </a:spcBef>
              <a:spcAft>
                <a:spcPts val="0"/>
              </a:spcAft>
              <a:buClr>
                <a:schemeClr val="dk1"/>
              </a:buClr>
              <a:buSzPts val="1700"/>
              <a:buFont typeface="Trebuchet MS"/>
              <a:buChar char="★"/>
            </a:pPr>
            <a:r>
              <a:rPr lang="en" sz="1700">
                <a:solidFill>
                  <a:schemeClr val="dk1"/>
                </a:solidFill>
                <a:highlight>
                  <a:srgbClr val="B6D7A8"/>
                </a:highlight>
                <a:latin typeface="Trebuchet MS"/>
                <a:ea typeface="Trebuchet MS"/>
                <a:cs typeface="Trebuchet MS"/>
                <a:sym typeface="Trebuchet MS"/>
              </a:rPr>
              <a:t>Internalize new learning</a:t>
            </a:r>
            <a:endParaRPr sz="1700">
              <a:solidFill>
                <a:schemeClr val="dk1"/>
              </a:solidFill>
              <a:highlight>
                <a:srgbClr val="B6D7A8"/>
              </a:highlight>
              <a:latin typeface="Trebuchet MS"/>
              <a:ea typeface="Trebuchet MS"/>
              <a:cs typeface="Trebuchet MS"/>
              <a:sym typeface="Trebuchet MS"/>
            </a:endParaRPr>
          </a:p>
          <a:p>
            <a:pPr indent="-336550" lvl="0" marL="1371600" rtl="0" algn="l">
              <a:lnSpc>
                <a:spcPct val="100000"/>
              </a:lnSpc>
              <a:spcBef>
                <a:spcPts val="0"/>
              </a:spcBef>
              <a:spcAft>
                <a:spcPts val="0"/>
              </a:spcAft>
              <a:buClr>
                <a:schemeClr val="dk1"/>
              </a:buClr>
              <a:buSzPts val="1700"/>
              <a:buFont typeface="Trebuchet MS"/>
              <a:buChar char="★"/>
            </a:pPr>
            <a:r>
              <a:rPr lang="en" sz="1700">
                <a:solidFill>
                  <a:schemeClr val="dk1"/>
                </a:solidFill>
                <a:highlight>
                  <a:srgbClr val="B6D7A8"/>
                </a:highlight>
                <a:latin typeface="Trebuchet MS"/>
                <a:ea typeface="Trebuchet MS"/>
                <a:cs typeface="Trebuchet MS"/>
                <a:sym typeface="Trebuchet MS"/>
              </a:rPr>
              <a:t>Practice with new coaching moves</a:t>
            </a:r>
            <a:endParaRPr sz="1700">
              <a:solidFill>
                <a:schemeClr val="dk1"/>
              </a:solidFill>
              <a:highlight>
                <a:srgbClr val="B6D7A8"/>
              </a:highlight>
              <a:latin typeface="Trebuchet MS"/>
              <a:ea typeface="Trebuchet MS"/>
              <a:cs typeface="Trebuchet MS"/>
              <a:sym typeface="Trebuchet MS"/>
            </a:endParaRPr>
          </a:p>
          <a:p>
            <a:pPr indent="-336550" lvl="0" marL="1371600" rtl="0" algn="l">
              <a:lnSpc>
                <a:spcPct val="100000"/>
              </a:lnSpc>
              <a:spcBef>
                <a:spcPts val="0"/>
              </a:spcBef>
              <a:spcAft>
                <a:spcPts val="0"/>
              </a:spcAft>
              <a:buClr>
                <a:schemeClr val="dk1"/>
              </a:buClr>
              <a:buSzPts val="1700"/>
              <a:buFont typeface="Trebuchet MS"/>
              <a:buChar char="★"/>
            </a:pPr>
            <a:r>
              <a:rPr lang="en" sz="1700">
                <a:solidFill>
                  <a:schemeClr val="dk1"/>
                </a:solidFill>
                <a:highlight>
                  <a:srgbClr val="B6D7A8"/>
                </a:highlight>
                <a:latin typeface="Trebuchet MS"/>
                <a:ea typeface="Trebuchet MS"/>
                <a:cs typeface="Trebuchet MS"/>
                <a:sym typeface="Trebuchet MS"/>
              </a:rPr>
              <a:t>Support one-another</a:t>
            </a:r>
            <a:endParaRPr sz="1700">
              <a:solidFill>
                <a:schemeClr val="dk1"/>
              </a:solidFill>
              <a:highlight>
                <a:srgbClr val="B6D7A8"/>
              </a:highlight>
              <a:latin typeface="Trebuchet MS"/>
              <a:ea typeface="Trebuchet MS"/>
              <a:cs typeface="Trebuchet MS"/>
              <a:sym typeface="Trebuchet MS"/>
            </a:endParaRPr>
          </a:p>
          <a:p>
            <a:pPr indent="-336550" lvl="0" marL="1371600" rtl="0" algn="l">
              <a:lnSpc>
                <a:spcPct val="100000"/>
              </a:lnSpc>
              <a:spcBef>
                <a:spcPts val="0"/>
              </a:spcBef>
              <a:spcAft>
                <a:spcPts val="0"/>
              </a:spcAft>
              <a:buClr>
                <a:schemeClr val="dk1"/>
              </a:buClr>
              <a:buSzPts val="1700"/>
              <a:buFont typeface="Trebuchet MS"/>
              <a:buChar char="★"/>
            </a:pPr>
            <a:r>
              <a:rPr lang="en" sz="1700">
                <a:solidFill>
                  <a:schemeClr val="dk1"/>
                </a:solidFill>
                <a:highlight>
                  <a:srgbClr val="B6D7A8"/>
                </a:highlight>
                <a:latin typeface="Trebuchet MS"/>
                <a:ea typeface="Trebuchet MS"/>
                <a:cs typeface="Trebuchet MS"/>
                <a:sym typeface="Trebuchet MS"/>
              </a:rPr>
              <a:t>Coach each other up!</a:t>
            </a:r>
            <a:endParaRPr sz="1700">
              <a:solidFill>
                <a:schemeClr val="dk1"/>
              </a:solidFill>
              <a:highlight>
                <a:srgbClr val="B6D7A8"/>
              </a:highlight>
              <a:latin typeface="Trebuchet MS"/>
              <a:ea typeface="Trebuchet MS"/>
              <a:cs typeface="Trebuchet MS"/>
              <a:sym typeface="Trebuchet MS"/>
            </a:endParaRPr>
          </a:p>
        </p:txBody>
      </p:sp>
      <p:pic>
        <p:nvPicPr>
          <p:cNvPr id="403" name="Google Shape;403;p51"/>
          <p:cNvPicPr preferRelativeResize="0"/>
          <p:nvPr/>
        </p:nvPicPr>
        <p:blipFill>
          <a:blip r:embed="rId4">
            <a:alphaModFix/>
          </a:blip>
          <a:stretch>
            <a:fillRect/>
          </a:stretch>
        </p:blipFill>
        <p:spPr>
          <a:xfrm>
            <a:off x="6757975" y="1248025"/>
            <a:ext cx="1861025" cy="2295775"/>
          </a:xfrm>
          <a:prstGeom prst="rect">
            <a:avLst/>
          </a:prstGeom>
          <a:noFill/>
          <a:ln>
            <a:noFill/>
          </a:ln>
        </p:spPr>
      </p:pic>
      <p:pic>
        <p:nvPicPr>
          <p:cNvPr id="404" name="Google Shape;404;p51"/>
          <p:cNvPicPr preferRelativeResize="0"/>
          <p:nvPr/>
        </p:nvPicPr>
        <p:blipFill>
          <a:blip r:embed="rId5">
            <a:alphaModFix/>
          </a:blip>
          <a:stretch>
            <a:fillRect/>
          </a:stretch>
        </p:blipFill>
        <p:spPr>
          <a:xfrm>
            <a:off x="152400" y="4315257"/>
            <a:ext cx="2297350" cy="56886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2353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SemiBold"/>
                <a:ea typeface="Comfortaa SemiBold"/>
                <a:cs typeface="Comfortaa SemiBold"/>
                <a:sym typeface="Comfortaa SemiBold"/>
              </a:rPr>
              <a:t>Active Learning: Book Study Groups</a:t>
            </a:r>
            <a:endParaRPr>
              <a:latin typeface="Comfortaa SemiBold"/>
              <a:ea typeface="Comfortaa SemiBold"/>
              <a:cs typeface="Comfortaa SemiBold"/>
              <a:sym typeface="Comfortaa SemiBold"/>
            </a:endParaRPr>
          </a:p>
        </p:txBody>
      </p:sp>
      <p:sp>
        <p:nvSpPr>
          <p:cNvPr id="79" name="Google Shape;79;p16"/>
          <p:cNvSpPr txBox="1"/>
          <p:nvPr>
            <p:ph idx="1" type="body"/>
          </p:nvPr>
        </p:nvSpPr>
        <p:spPr>
          <a:xfrm>
            <a:off x="311700" y="1152475"/>
            <a:ext cx="63567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1650">
                <a:solidFill>
                  <a:srgbClr val="333333"/>
                </a:solidFill>
                <a:highlight>
                  <a:srgbClr val="FFFFFF"/>
                </a:highlight>
                <a:latin typeface="Trebuchet MS"/>
                <a:ea typeface="Trebuchet MS"/>
                <a:cs typeface="Trebuchet MS"/>
                <a:sym typeface="Trebuchet MS"/>
              </a:rPr>
              <a:t>“Professional learning results in equitable and excellent outcomes for all students when educators engage in continuous improvement, build collaboration skills and capacity, and share responsibility for improving learning for all students.”</a:t>
            </a:r>
            <a:endParaRPr sz="1650">
              <a:solidFill>
                <a:srgbClr val="333333"/>
              </a:solidFill>
              <a:highlight>
                <a:srgbClr val="FFFFFF"/>
              </a:highlight>
              <a:latin typeface="Trebuchet MS"/>
              <a:ea typeface="Trebuchet MS"/>
              <a:cs typeface="Trebuchet MS"/>
              <a:sym typeface="Trebuchet MS"/>
            </a:endParaRPr>
          </a:p>
          <a:p>
            <a:pPr indent="0" lvl="0" marL="0" rtl="0" algn="l">
              <a:lnSpc>
                <a:spcPct val="100000"/>
              </a:lnSpc>
              <a:spcBef>
                <a:spcPts val="800"/>
              </a:spcBef>
              <a:spcAft>
                <a:spcPts val="0"/>
              </a:spcAft>
              <a:buClr>
                <a:schemeClr val="dk1"/>
              </a:buClr>
              <a:buSzPts val="1100"/>
              <a:buFont typeface="Arial"/>
              <a:buNone/>
            </a:pPr>
            <a:r>
              <a:rPr lang="en" sz="1050">
                <a:solidFill>
                  <a:srgbClr val="333333"/>
                </a:solidFill>
                <a:highlight>
                  <a:srgbClr val="FFFFFF"/>
                </a:highlight>
                <a:latin typeface="Trebuchet MS"/>
                <a:ea typeface="Trebuchet MS"/>
                <a:cs typeface="Trebuchet MS"/>
                <a:sym typeface="Trebuchet MS"/>
              </a:rPr>
              <a:t>Standards for Professional Learning: </a:t>
            </a:r>
            <a:r>
              <a:rPr lang="en" sz="1050" u="sng">
                <a:solidFill>
                  <a:schemeClr val="hlink"/>
                </a:solidFill>
                <a:highlight>
                  <a:srgbClr val="FFFFFF"/>
                </a:highlight>
                <a:latin typeface="Trebuchet MS"/>
                <a:ea typeface="Trebuchet MS"/>
                <a:cs typeface="Trebuchet MS"/>
                <a:sym typeface="Trebuchet MS"/>
                <a:hlinkClick r:id="rId3"/>
              </a:rPr>
              <a:t>Culture of Collaborative Inquiry</a:t>
            </a:r>
            <a:endParaRPr sz="1050">
              <a:solidFill>
                <a:srgbClr val="333333"/>
              </a:solidFill>
              <a:highlight>
                <a:srgbClr val="FFFFFF"/>
              </a:highlight>
              <a:latin typeface="Trebuchet MS"/>
              <a:ea typeface="Trebuchet MS"/>
              <a:cs typeface="Trebuchet MS"/>
              <a:sym typeface="Trebuchet MS"/>
            </a:endParaRPr>
          </a:p>
          <a:p>
            <a:pPr indent="0" lvl="0" marL="0" rtl="0" algn="l">
              <a:lnSpc>
                <a:spcPct val="100000"/>
              </a:lnSpc>
              <a:spcBef>
                <a:spcPts val="800"/>
              </a:spcBef>
              <a:spcAft>
                <a:spcPts val="0"/>
              </a:spcAft>
              <a:buNone/>
            </a:pPr>
            <a:r>
              <a:t/>
            </a:r>
            <a:endParaRPr sz="1100">
              <a:solidFill>
                <a:schemeClr val="dk1"/>
              </a:solidFill>
            </a:endParaRPr>
          </a:p>
          <a:p>
            <a:pPr indent="0" lvl="0" marL="0" rtl="0" algn="l">
              <a:lnSpc>
                <a:spcPct val="100000"/>
              </a:lnSpc>
              <a:spcBef>
                <a:spcPts val="0"/>
              </a:spcBef>
              <a:spcAft>
                <a:spcPts val="0"/>
              </a:spcAft>
              <a:buNone/>
            </a:pPr>
            <a:r>
              <a:t/>
            </a:r>
            <a:endParaRPr sz="1100">
              <a:solidFill>
                <a:schemeClr val="dk1"/>
              </a:solidFill>
            </a:endParaRPr>
          </a:p>
          <a:p>
            <a:pPr indent="0" lvl="0" marL="0" rtl="0" algn="l">
              <a:lnSpc>
                <a:spcPct val="100000"/>
              </a:lnSpc>
              <a:spcBef>
                <a:spcPts val="0"/>
              </a:spcBef>
              <a:spcAft>
                <a:spcPts val="0"/>
              </a:spcAft>
              <a:buNone/>
            </a:pPr>
            <a:r>
              <a:rPr lang="en" sz="1100">
                <a:solidFill>
                  <a:schemeClr val="dk1"/>
                </a:solidFill>
                <a:highlight>
                  <a:schemeClr val="accent6"/>
                </a:highlight>
              </a:rPr>
              <a:t>Add link to book groups</a:t>
            </a:r>
            <a:endParaRPr sz="1100">
              <a:solidFill>
                <a:schemeClr val="dk1"/>
              </a:solidFill>
              <a:highlight>
                <a:schemeClr val="accent6"/>
              </a:highlight>
            </a:endParaRPr>
          </a:p>
          <a:p>
            <a:pPr indent="0" lvl="0" marL="0" rtl="0" algn="l">
              <a:lnSpc>
                <a:spcPct val="100000"/>
              </a:lnSpc>
              <a:spcBef>
                <a:spcPts val="0"/>
              </a:spcBef>
              <a:spcAft>
                <a:spcPts val="0"/>
              </a:spcAft>
              <a:buNone/>
            </a:pPr>
            <a:r>
              <a:t/>
            </a:r>
            <a:endParaRPr sz="1100">
              <a:solidFill>
                <a:schemeClr val="dk1"/>
              </a:solidFill>
              <a:highlight>
                <a:schemeClr val="accent6"/>
              </a:highlight>
            </a:endParaRPr>
          </a:p>
          <a:p>
            <a:pPr indent="0" lvl="0" marL="0" rtl="0" algn="l">
              <a:lnSpc>
                <a:spcPct val="100000"/>
              </a:lnSpc>
              <a:spcBef>
                <a:spcPts val="0"/>
              </a:spcBef>
              <a:spcAft>
                <a:spcPts val="0"/>
              </a:spcAft>
              <a:buNone/>
            </a:pPr>
            <a:r>
              <a:rPr lang="en" sz="1100">
                <a:solidFill>
                  <a:schemeClr val="dk1"/>
                </a:solidFill>
                <a:highlight>
                  <a:schemeClr val="accent6"/>
                </a:highlight>
              </a:rPr>
              <a:t>Add layout of tables and book group location</a:t>
            </a:r>
            <a:endParaRPr sz="1100">
              <a:solidFill>
                <a:schemeClr val="dk1"/>
              </a:solidFill>
              <a:highlight>
                <a:schemeClr val="accent6"/>
              </a:highlight>
            </a:endParaRPr>
          </a:p>
          <a:p>
            <a:pPr indent="0" lvl="0" marL="0" rtl="0" algn="l">
              <a:lnSpc>
                <a:spcPct val="100000"/>
              </a:lnSpc>
              <a:spcBef>
                <a:spcPts val="0"/>
              </a:spcBef>
              <a:spcAft>
                <a:spcPts val="0"/>
              </a:spcAft>
              <a:buNone/>
            </a:pPr>
            <a:r>
              <a:t/>
            </a:r>
            <a:endParaRPr sz="1100">
              <a:solidFill>
                <a:schemeClr val="dk1"/>
              </a:solidFill>
            </a:endParaRPr>
          </a:p>
          <a:p>
            <a:pPr indent="0" lvl="0" marL="0" rtl="0" algn="l">
              <a:lnSpc>
                <a:spcPct val="100000"/>
              </a:lnSpc>
              <a:spcBef>
                <a:spcPts val="0"/>
              </a:spcBef>
              <a:spcAft>
                <a:spcPts val="0"/>
              </a:spcAft>
              <a:buNone/>
            </a:pPr>
            <a:r>
              <a:t/>
            </a:r>
            <a:endParaRPr sz="1100">
              <a:solidFill>
                <a:schemeClr val="dk1"/>
              </a:solidFill>
            </a:endParaRPr>
          </a:p>
        </p:txBody>
      </p:sp>
      <p:pic>
        <p:nvPicPr>
          <p:cNvPr id="80" name="Google Shape;80;p16"/>
          <p:cNvPicPr preferRelativeResize="0"/>
          <p:nvPr/>
        </p:nvPicPr>
        <p:blipFill>
          <a:blip r:embed="rId4">
            <a:alphaModFix/>
          </a:blip>
          <a:stretch>
            <a:fillRect/>
          </a:stretch>
        </p:blipFill>
        <p:spPr>
          <a:xfrm>
            <a:off x="6757975" y="1248025"/>
            <a:ext cx="1861025" cy="2295775"/>
          </a:xfrm>
          <a:prstGeom prst="rect">
            <a:avLst/>
          </a:prstGeom>
          <a:noFill/>
          <a:ln>
            <a:noFill/>
          </a:ln>
        </p:spPr>
      </p:pic>
      <p:pic>
        <p:nvPicPr>
          <p:cNvPr id="81" name="Google Shape;81;p16"/>
          <p:cNvPicPr preferRelativeResize="0"/>
          <p:nvPr/>
        </p:nvPicPr>
        <p:blipFill>
          <a:blip r:embed="rId5">
            <a:alphaModFix/>
          </a:blip>
          <a:stretch>
            <a:fillRect/>
          </a:stretch>
        </p:blipFill>
        <p:spPr>
          <a:xfrm>
            <a:off x="152400" y="4315257"/>
            <a:ext cx="2297350" cy="56886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52"/>
          <p:cNvSpPr txBox="1"/>
          <p:nvPr>
            <p:ph type="title"/>
          </p:nvPr>
        </p:nvSpPr>
        <p:spPr>
          <a:xfrm>
            <a:off x="311700" y="2354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SemiBold"/>
                <a:ea typeface="Comfortaa SemiBold"/>
                <a:cs typeface="Comfortaa SemiBold"/>
                <a:sym typeface="Comfortaa SemiBold"/>
              </a:rPr>
              <a:t>Active Learning: Book Study Groups Ch 6</a:t>
            </a:r>
            <a:endParaRPr>
              <a:latin typeface="Comfortaa SemiBold"/>
              <a:ea typeface="Comfortaa SemiBold"/>
              <a:cs typeface="Comfortaa SemiBold"/>
              <a:sym typeface="Comfortaa SemiBold"/>
            </a:endParaRPr>
          </a:p>
        </p:txBody>
      </p:sp>
      <p:sp>
        <p:nvSpPr>
          <p:cNvPr id="410" name="Google Shape;410;p5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1900">
                <a:solidFill>
                  <a:schemeClr val="dk1"/>
                </a:solidFill>
                <a:latin typeface="Trebuchet MS"/>
                <a:ea typeface="Trebuchet MS"/>
                <a:cs typeface="Trebuchet MS"/>
                <a:sym typeface="Trebuchet MS"/>
              </a:rPr>
              <a:t>Chapter 6: Developing the Emotional Intelligence of a Team </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91440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914400" rtl="0" algn="l">
              <a:lnSpc>
                <a:spcPct val="100000"/>
              </a:lnSpc>
              <a:spcBef>
                <a:spcPts val="0"/>
              </a:spcBef>
              <a:spcAft>
                <a:spcPts val="0"/>
              </a:spcAft>
              <a:buNone/>
            </a:pPr>
            <a:r>
              <a:rPr lang="en" sz="1900">
                <a:solidFill>
                  <a:schemeClr val="dk1"/>
                </a:solidFill>
                <a:latin typeface="Trebuchet MS"/>
                <a:ea typeface="Trebuchet MS"/>
                <a:cs typeface="Trebuchet MS"/>
                <a:sym typeface="Trebuchet MS"/>
              </a:rPr>
              <a:t> Reread building behaviors vs. uprooting</a:t>
            </a:r>
            <a:endParaRPr sz="1900">
              <a:solidFill>
                <a:schemeClr val="dk1"/>
              </a:solidFill>
              <a:latin typeface="Trebuchet MS"/>
              <a:ea typeface="Trebuchet MS"/>
              <a:cs typeface="Trebuchet MS"/>
              <a:sym typeface="Trebuchet MS"/>
            </a:endParaRPr>
          </a:p>
          <a:p>
            <a:pPr indent="0" lvl="0" marL="914400" rtl="0" algn="l">
              <a:lnSpc>
                <a:spcPct val="100000"/>
              </a:lnSpc>
              <a:spcBef>
                <a:spcPts val="0"/>
              </a:spcBef>
              <a:spcAft>
                <a:spcPts val="0"/>
              </a:spcAft>
              <a:buNone/>
            </a:pPr>
            <a:r>
              <a:rPr lang="en" sz="1900">
                <a:solidFill>
                  <a:schemeClr val="dk1"/>
                </a:solidFill>
                <a:latin typeface="Trebuchet MS"/>
                <a:ea typeface="Trebuchet MS"/>
                <a:cs typeface="Trebuchet MS"/>
                <a:sym typeface="Trebuchet MS"/>
              </a:rPr>
              <a:t> behaviors on pg 126-127</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914400" rtl="0" algn="l">
              <a:lnSpc>
                <a:spcPct val="100000"/>
              </a:lnSpc>
              <a:spcBef>
                <a:spcPts val="0"/>
              </a:spcBef>
              <a:spcAft>
                <a:spcPts val="0"/>
              </a:spcAft>
              <a:buNone/>
            </a:pPr>
            <a:r>
              <a:rPr lang="en" sz="1900">
                <a:solidFill>
                  <a:schemeClr val="dk1"/>
                </a:solidFill>
                <a:latin typeface="Trebuchet MS"/>
                <a:ea typeface="Trebuchet MS"/>
                <a:cs typeface="Trebuchet MS"/>
                <a:sym typeface="Trebuchet MS"/>
              </a:rPr>
              <a:t> Meet with assigned book group to process</a:t>
            </a:r>
            <a:endParaRPr sz="1900">
              <a:latin typeface="Trebuchet MS"/>
              <a:ea typeface="Trebuchet MS"/>
              <a:cs typeface="Trebuchet MS"/>
              <a:sym typeface="Trebuchet MS"/>
            </a:endParaRPr>
          </a:p>
        </p:txBody>
      </p:sp>
      <p:pic>
        <p:nvPicPr>
          <p:cNvPr id="411" name="Google Shape;411;p52"/>
          <p:cNvPicPr preferRelativeResize="0"/>
          <p:nvPr/>
        </p:nvPicPr>
        <p:blipFill>
          <a:blip r:embed="rId3">
            <a:alphaModFix/>
          </a:blip>
          <a:stretch>
            <a:fillRect/>
          </a:stretch>
        </p:blipFill>
        <p:spPr>
          <a:xfrm>
            <a:off x="6827625" y="1775325"/>
            <a:ext cx="1861025" cy="2295775"/>
          </a:xfrm>
          <a:prstGeom prst="rect">
            <a:avLst/>
          </a:prstGeom>
          <a:noFill/>
          <a:ln>
            <a:noFill/>
          </a:ln>
        </p:spPr>
      </p:pic>
      <p:pic>
        <p:nvPicPr>
          <p:cNvPr id="412" name="Google Shape;412;p52"/>
          <p:cNvPicPr preferRelativeResize="0"/>
          <p:nvPr/>
        </p:nvPicPr>
        <p:blipFill>
          <a:blip r:embed="rId4">
            <a:alphaModFix/>
          </a:blip>
          <a:stretch>
            <a:fillRect/>
          </a:stretch>
        </p:blipFill>
        <p:spPr>
          <a:xfrm>
            <a:off x="152400" y="4315257"/>
            <a:ext cx="2297350" cy="568868"/>
          </a:xfrm>
          <a:prstGeom prst="rect">
            <a:avLst/>
          </a:prstGeom>
          <a:noFill/>
          <a:ln>
            <a:noFill/>
          </a:ln>
        </p:spPr>
      </p:pic>
      <p:pic>
        <p:nvPicPr>
          <p:cNvPr descr="File:Smiling Stick Figure with Waving Arms.png - Wikimedia Commons" id="413" name="Google Shape;413;p52"/>
          <p:cNvPicPr preferRelativeResize="0"/>
          <p:nvPr/>
        </p:nvPicPr>
        <p:blipFill>
          <a:blip r:embed="rId5">
            <a:alphaModFix/>
          </a:blip>
          <a:stretch>
            <a:fillRect/>
          </a:stretch>
        </p:blipFill>
        <p:spPr>
          <a:xfrm>
            <a:off x="734550" y="1890225"/>
            <a:ext cx="558350" cy="761375"/>
          </a:xfrm>
          <a:prstGeom prst="rect">
            <a:avLst/>
          </a:prstGeom>
          <a:noFill/>
          <a:ln>
            <a:noFill/>
          </a:ln>
        </p:spPr>
      </p:pic>
      <p:pic>
        <p:nvPicPr>
          <p:cNvPr descr="Stick Figures | Free SVG" id="414" name="Google Shape;414;p52"/>
          <p:cNvPicPr preferRelativeResize="0"/>
          <p:nvPr/>
        </p:nvPicPr>
        <p:blipFill>
          <a:blip r:embed="rId6">
            <a:alphaModFix/>
          </a:blip>
          <a:stretch>
            <a:fillRect/>
          </a:stretch>
        </p:blipFill>
        <p:spPr>
          <a:xfrm>
            <a:off x="152400" y="2775125"/>
            <a:ext cx="1140500" cy="114049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53"/>
          <p:cNvSpPr txBox="1"/>
          <p:nvPr>
            <p:ph type="title"/>
          </p:nvPr>
        </p:nvSpPr>
        <p:spPr>
          <a:xfrm>
            <a:off x="311700" y="2354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SemiBold"/>
                <a:ea typeface="Comfortaa SemiBold"/>
                <a:cs typeface="Comfortaa SemiBold"/>
                <a:sym typeface="Comfortaa SemiBold"/>
              </a:rPr>
              <a:t>Active Learning: Book Study Groups Ch 6</a:t>
            </a:r>
            <a:endParaRPr>
              <a:latin typeface="Comfortaa SemiBold"/>
              <a:ea typeface="Comfortaa SemiBold"/>
              <a:cs typeface="Comfortaa SemiBold"/>
              <a:sym typeface="Comfortaa SemiBold"/>
            </a:endParaRPr>
          </a:p>
        </p:txBody>
      </p:sp>
      <p:sp>
        <p:nvSpPr>
          <p:cNvPr id="420" name="Google Shape;420;p53"/>
          <p:cNvSpPr txBox="1"/>
          <p:nvPr>
            <p:ph idx="1" type="body"/>
          </p:nvPr>
        </p:nvSpPr>
        <p:spPr>
          <a:xfrm>
            <a:off x="2256975" y="1248025"/>
            <a:ext cx="4359300" cy="34164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None/>
            </a:pPr>
            <a:r>
              <a:rPr lang="en" sz="1900">
                <a:solidFill>
                  <a:schemeClr val="dk1"/>
                </a:solidFill>
                <a:latin typeface="Trebuchet MS"/>
                <a:ea typeface="Trebuchet MS"/>
                <a:cs typeface="Trebuchet MS"/>
                <a:sym typeface="Trebuchet MS"/>
              </a:rPr>
              <a:t>Want to take this further with your book group?</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349250" lvl="0" marL="457200" rtl="0" algn="l">
              <a:lnSpc>
                <a:spcPct val="100000"/>
              </a:lnSpc>
              <a:spcBef>
                <a:spcPts val="0"/>
              </a:spcBef>
              <a:spcAft>
                <a:spcPts val="0"/>
              </a:spcAft>
              <a:buClr>
                <a:schemeClr val="dk1"/>
              </a:buClr>
              <a:buSzPts val="1900"/>
              <a:buFont typeface="Trebuchet MS"/>
              <a:buChar char="❏"/>
            </a:pPr>
            <a:r>
              <a:rPr lang="en" sz="1900">
                <a:solidFill>
                  <a:schemeClr val="dk1"/>
                </a:solidFill>
                <a:latin typeface="Trebuchet MS"/>
                <a:ea typeface="Trebuchet MS"/>
                <a:cs typeface="Trebuchet MS"/>
                <a:sym typeface="Trebuchet MS"/>
              </a:rPr>
              <a:t>Work together to write out a “coaching move” to use when a norm is broken; practice it!</a:t>
            </a:r>
            <a:endParaRPr sz="1900">
              <a:solidFill>
                <a:schemeClr val="dk1"/>
              </a:solidFill>
              <a:latin typeface="Trebuchet MS"/>
              <a:ea typeface="Trebuchet MS"/>
              <a:cs typeface="Trebuchet MS"/>
              <a:sym typeface="Trebuchet MS"/>
            </a:endParaRPr>
          </a:p>
          <a:p>
            <a:pPr indent="-349250" lvl="0" marL="457200" rtl="0" algn="l">
              <a:lnSpc>
                <a:spcPct val="100000"/>
              </a:lnSpc>
              <a:spcBef>
                <a:spcPts val="0"/>
              </a:spcBef>
              <a:spcAft>
                <a:spcPts val="0"/>
              </a:spcAft>
              <a:buClr>
                <a:schemeClr val="dk1"/>
              </a:buClr>
              <a:buSzPts val="1900"/>
              <a:buFont typeface="Trebuchet MS"/>
              <a:buChar char="❏"/>
            </a:pPr>
            <a:r>
              <a:rPr lang="en" sz="1900">
                <a:solidFill>
                  <a:schemeClr val="dk1"/>
                </a:solidFill>
                <a:latin typeface="Trebuchet MS"/>
                <a:ea typeface="Trebuchet MS"/>
                <a:cs typeface="Trebuchet MS"/>
                <a:sym typeface="Trebuchet MS"/>
              </a:rPr>
              <a:t>Identify a behavior that needs to be uprooted. Work together to write out a “coaching move” for </a:t>
            </a:r>
            <a:r>
              <a:rPr i="1" lang="en" sz="1900" u="sng">
                <a:solidFill>
                  <a:schemeClr val="dk1"/>
                </a:solidFill>
                <a:latin typeface="Trebuchet MS"/>
                <a:ea typeface="Trebuchet MS"/>
                <a:cs typeface="Trebuchet MS"/>
                <a:sym typeface="Trebuchet MS"/>
              </a:rPr>
              <a:t>how to do it.</a:t>
            </a:r>
            <a:endParaRPr i="1" sz="1900" u="sng">
              <a:solidFill>
                <a:schemeClr val="dk1"/>
              </a:solidFill>
              <a:latin typeface="Trebuchet MS"/>
              <a:ea typeface="Trebuchet MS"/>
              <a:cs typeface="Trebuchet MS"/>
              <a:sym typeface="Trebuchet MS"/>
            </a:endParaRPr>
          </a:p>
          <a:p>
            <a:pPr indent="0" lvl="0" marL="91440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914400" rtl="0" algn="l">
              <a:lnSpc>
                <a:spcPct val="100000"/>
              </a:lnSpc>
              <a:spcBef>
                <a:spcPts val="0"/>
              </a:spcBef>
              <a:spcAft>
                <a:spcPts val="0"/>
              </a:spcAft>
              <a:buNone/>
            </a:pPr>
            <a:r>
              <a:rPr lang="en" sz="1900">
                <a:solidFill>
                  <a:schemeClr val="dk1"/>
                </a:solidFill>
                <a:latin typeface="Trebuchet MS"/>
                <a:ea typeface="Trebuchet MS"/>
                <a:cs typeface="Trebuchet MS"/>
                <a:sym typeface="Trebuchet MS"/>
              </a:rPr>
              <a:t> </a:t>
            </a:r>
            <a:endParaRPr sz="1900">
              <a:latin typeface="Trebuchet MS"/>
              <a:ea typeface="Trebuchet MS"/>
              <a:cs typeface="Trebuchet MS"/>
              <a:sym typeface="Trebuchet MS"/>
            </a:endParaRPr>
          </a:p>
        </p:txBody>
      </p:sp>
      <p:pic>
        <p:nvPicPr>
          <p:cNvPr id="421" name="Google Shape;421;p53"/>
          <p:cNvPicPr preferRelativeResize="0"/>
          <p:nvPr/>
        </p:nvPicPr>
        <p:blipFill>
          <a:blip r:embed="rId3">
            <a:alphaModFix/>
          </a:blip>
          <a:stretch>
            <a:fillRect/>
          </a:stretch>
        </p:blipFill>
        <p:spPr>
          <a:xfrm>
            <a:off x="152400" y="4315257"/>
            <a:ext cx="2297350" cy="568868"/>
          </a:xfrm>
          <a:prstGeom prst="rect">
            <a:avLst/>
          </a:prstGeom>
          <a:noFill/>
          <a:ln>
            <a:noFill/>
          </a:ln>
        </p:spPr>
      </p:pic>
      <p:pic>
        <p:nvPicPr>
          <p:cNvPr id="422" name="Google Shape;422;p53"/>
          <p:cNvPicPr preferRelativeResize="0"/>
          <p:nvPr/>
        </p:nvPicPr>
        <p:blipFill rotWithShape="1">
          <a:blip r:embed="rId4">
            <a:alphaModFix/>
          </a:blip>
          <a:srcRect b="7355" l="0" r="0" t="11548"/>
          <a:stretch/>
        </p:blipFill>
        <p:spPr>
          <a:xfrm>
            <a:off x="328500" y="1317900"/>
            <a:ext cx="1786775" cy="2770675"/>
          </a:xfrm>
          <a:prstGeom prst="rect">
            <a:avLst/>
          </a:prstGeom>
          <a:noFill/>
          <a:ln>
            <a:noFill/>
          </a:ln>
        </p:spPr>
      </p:pic>
      <p:pic>
        <p:nvPicPr>
          <p:cNvPr id="423" name="Google Shape;423;p53"/>
          <p:cNvPicPr preferRelativeResize="0"/>
          <p:nvPr/>
        </p:nvPicPr>
        <p:blipFill>
          <a:blip r:embed="rId5">
            <a:alphaModFix/>
          </a:blip>
          <a:stretch>
            <a:fillRect/>
          </a:stretch>
        </p:blipFill>
        <p:spPr>
          <a:xfrm>
            <a:off x="505663" y="726275"/>
            <a:ext cx="1432450" cy="521750"/>
          </a:xfrm>
          <a:prstGeom prst="rect">
            <a:avLst/>
          </a:prstGeom>
          <a:noFill/>
          <a:ln>
            <a:noFill/>
          </a:ln>
        </p:spPr>
      </p:pic>
      <p:pic>
        <p:nvPicPr>
          <p:cNvPr descr="Turtle Junior Warmie – Bluebird Baby &amp; Toys" id="424" name="Google Shape;424;p53"/>
          <p:cNvPicPr preferRelativeResize="0"/>
          <p:nvPr/>
        </p:nvPicPr>
        <p:blipFill>
          <a:blip r:embed="rId6">
            <a:alphaModFix/>
          </a:blip>
          <a:stretch>
            <a:fillRect/>
          </a:stretch>
        </p:blipFill>
        <p:spPr>
          <a:xfrm>
            <a:off x="4387950" y="3691550"/>
            <a:ext cx="1143549" cy="1143549"/>
          </a:xfrm>
          <a:prstGeom prst="rect">
            <a:avLst/>
          </a:prstGeom>
          <a:noFill/>
          <a:ln>
            <a:noFill/>
          </a:ln>
        </p:spPr>
      </p:pic>
      <p:pic>
        <p:nvPicPr>
          <p:cNvPr id="425" name="Google Shape;425;p53"/>
          <p:cNvPicPr preferRelativeResize="0"/>
          <p:nvPr/>
        </p:nvPicPr>
        <p:blipFill>
          <a:blip r:embed="rId7">
            <a:alphaModFix/>
          </a:blip>
          <a:stretch>
            <a:fillRect/>
          </a:stretch>
        </p:blipFill>
        <p:spPr>
          <a:xfrm>
            <a:off x="6659225" y="1457950"/>
            <a:ext cx="2222925" cy="181957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54"/>
          <p:cNvSpPr txBox="1"/>
          <p:nvPr>
            <p:ph type="title"/>
          </p:nvPr>
        </p:nvSpPr>
        <p:spPr>
          <a:xfrm>
            <a:off x="311700" y="2354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SemiBold"/>
                <a:ea typeface="Comfortaa SemiBold"/>
                <a:cs typeface="Comfortaa SemiBold"/>
                <a:sym typeface="Comfortaa SemiBold"/>
              </a:rPr>
              <a:t>Active Learning: Book Study Groups Ch 6</a:t>
            </a:r>
            <a:endParaRPr>
              <a:latin typeface="Comfortaa SemiBold"/>
              <a:ea typeface="Comfortaa SemiBold"/>
              <a:cs typeface="Comfortaa SemiBold"/>
              <a:sym typeface="Comfortaa SemiBold"/>
            </a:endParaRPr>
          </a:p>
        </p:txBody>
      </p:sp>
      <p:sp>
        <p:nvSpPr>
          <p:cNvPr id="431" name="Google Shape;431;p54"/>
          <p:cNvSpPr txBox="1"/>
          <p:nvPr>
            <p:ph idx="1" type="body"/>
          </p:nvPr>
        </p:nvSpPr>
        <p:spPr>
          <a:xfrm>
            <a:off x="311700" y="853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lang="en" sz="1900">
                <a:solidFill>
                  <a:schemeClr val="dk1"/>
                </a:solidFill>
                <a:latin typeface="Trebuchet MS"/>
                <a:ea typeface="Trebuchet MS"/>
                <a:cs typeface="Trebuchet MS"/>
                <a:sym typeface="Trebuchet MS"/>
              </a:rPr>
              <a:t>Chapter 6: Developing the Emotional Intelligence of a Team </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91440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914400" rtl="0" algn="l">
              <a:lnSpc>
                <a:spcPct val="100000"/>
              </a:lnSpc>
              <a:spcBef>
                <a:spcPts val="0"/>
              </a:spcBef>
              <a:spcAft>
                <a:spcPts val="0"/>
              </a:spcAft>
              <a:buNone/>
            </a:pPr>
            <a:r>
              <a:t/>
            </a:r>
            <a:endParaRPr sz="1900">
              <a:latin typeface="Trebuchet MS"/>
              <a:ea typeface="Trebuchet MS"/>
              <a:cs typeface="Trebuchet MS"/>
              <a:sym typeface="Trebuchet MS"/>
            </a:endParaRPr>
          </a:p>
        </p:txBody>
      </p:sp>
      <p:pic>
        <p:nvPicPr>
          <p:cNvPr id="432" name="Google Shape;432;p54"/>
          <p:cNvPicPr preferRelativeResize="0"/>
          <p:nvPr/>
        </p:nvPicPr>
        <p:blipFill>
          <a:blip r:embed="rId3">
            <a:alphaModFix/>
          </a:blip>
          <a:stretch>
            <a:fillRect/>
          </a:stretch>
        </p:blipFill>
        <p:spPr>
          <a:xfrm>
            <a:off x="7589850" y="235400"/>
            <a:ext cx="1122650" cy="1384900"/>
          </a:xfrm>
          <a:prstGeom prst="rect">
            <a:avLst/>
          </a:prstGeom>
          <a:noFill/>
          <a:ln>
            <a:noFill/>
          </a:ln>
        </p:spPr>
      </p:pic>
      <p:pic>
        <p:nvPicPr>
          <p:cNvPr id="433" name="Google Shape;433;p54"/>
          <p:cNvPicPr preferRelativeResize="0"/>
          <p:nvPr/>
        </p:nvPicPr>
        <p:blipFill>
          <a:blip r:embed="rId4">
            <a:alphaModFix/>
          </a:blip>
          <a:stretch>
            <a:fillRect/>
          </a:stretch>
        </p:blipFill>
        <p:spPr>
          <a:xfrm>
            <a:off x="152400" y="4315257"/>
            <a:ext cx="2297350" cy="568868"/>
          </a:xfrm>
          <a:prstGeom prst="rect">
            <a:avLst/>
          </a:prstGeom>
          <a:noFill/>
          <a:ln>
            <a:noFill/>
          </a:ln>
        </p:spPr>
      </p:pic>
      <p:pic>
        <p:nvPicPr>
          <p:cNvPr id="434" name="Google Shape;434;p54"/>
          <p:cNvPicPr preferRelativeResize="0"/>
          <p:nvPr/>
        </p:nvPicPr>
        <p:blipFill>
          <a:blip r:embed="rId5">
            <a:alphaModFix/>
          </a:blip>
          <a:stretch>
            <a:fillRect/>
          </a:stretch>
        </p:blipFill>
        <p:spPr>
          <a:xfrm>
            <a:off x="311700" y="1620312"/>
            <a:ext cx="8211773" cy="20247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55"/>
          <p:cNvSpPr txBox="1"/>
          <p:nvPr>
            <p:ph type="title"/>
          </p:nvPr>
        </p:nvSpPr>
        <p:spPr>
          <a:xfrm>
            <a:off x="311700" y="2354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SemiBold"/>
                <a:ea typeface="Comfortaa SemiBold"/>
                <a:cs typeface="Comfortaa SemiBold"/>
                <a:sym typeface="Comfortaa SemiBold"/>
              </a:rPr>
              <a:t>Active Learning: Book Study Groups Ch 7</a:t>
            </a:r>
            <a:endParaRPr>
              <a:latin typeface="Comfortaa SemiBold"/>
              <a:ea typeface="Comfortaa SemiBold"/>
              <a:cs typeface="Comfortaa SemiBold"/>
              <a:sym typeface="Comfortaa SemiBold"/>
            </a:endParaRPr>
          </a:p>
        </p:txBody>
      </p:sp>
      <p:sp>
        <p:nvSpPr>
          <p:cNvPr id="440" name="Google Shape;440;p55"/>
          <p:cNvSpPr txBox="1"/>
          <p:nvPr>
            <p:ph idx="1" type="body"/>
          </p:nvPr>
        </p:nvSpPr>
        <p:spPr>
          <a:xfrm>
            <a:off x="311700" y="898850"/>
            <a:ext cx="8520600" cy="34164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None/>
            </a:pPr>
            <a:r>
              <a:rPr lang="en" sz="1900">
                <a:solidFill>
                  <a:schemeClr val="dk1"/>
                </a:solidFill>
                <a:latin typeface="Trebuchet MS"/>
                <a:ea typeface="Trebuchet MS"/>
                <a:cs typeface="Trebuchet MS"/>
                <a:sym typeface="Trebuchet MS"/>
              </a:rPr>
              <a:t>Chapter 7: Cultivating Healthy Communication</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lang="en" sz="1900">
                <a:solidFill>
                  <a:schemeClr val="dk1"/>
                </a:solidFill>
                <a:latin typeface="Trebuchet MS"/>
                <a:ea typeface="Trebuchet MS"/>
                <a:cs typeface="Trebuchet MS"/>
                <a:sym typeface="Trebuchet MS"/>
              </a:rPr>
              <a:t>“In a good conversation, I feel heard. My listeners validate my thoughts, they don’t interrupt me, and they don’t leap to respond when I finish. I don’t need others to agree with me or share their own story about a similar experiences. I just need to know that they hear what I was saying. …In good conversation, I also hear receptivity, and flexibility. I hear openness to understanding, I hear interest in varied perspectives, and I hear emotions acknowledged. I hear ideas shifting and morphing—I hear a willingness to be influenced by questions and contributions from others.” pg 141 </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lang="en" sz="1900">
                <a:highlight>
                  <a:srgbClr val="B6D7A8"/>
                </a:highlight>
                <a:latin typeface="Trebuchet MS"/>
                <a:ea typeface="Trebuchet MS"/>
                <a:cs typeface="Trebuchet MS"/>
                <a:sym typeface="Trebuchet MS"/>
              </a:rPr>
              <a:t>Who is the last person who you had a good conversation? </a:t>
            </a:r>
            <a:endParaRPr sz="1900">
              <a:highlight>
                <a:srgbClr val="B6D7A8"/>
              </a:highlight>
              <a:latin typeface="Trebuchet MS"/>
              <a:ea typeface="Trebuchet MS"/>
              <a:cs typeface="Trebuchet MS"/>
              <a:sym typeface="Trebuchet MS"/>
            </a:endParaRPr>
          </a:p>
          <a:p>
            <a:pPr indent="0" lvl="0" marL="0" rtl="0" algn="l">
              <a:lnSpc>
                <a:spcPct val="100000"/>
              </a:lnSpc>
              <a:spcBef>
                <a:spcPts val="0"/>
              </a:spcBef>
              <a:spcAft>
                <a:spcPts val="0"/>
              </a:spcAft>
              <a:buNone/>
            </a:pPr>
            <a:r>
              <a:rPr lang="en" sz="1900">
                <a:highlight>
                  <a:srgbClr val="B6D7A8"/>
                </a:highlight>
                <a:latin typeface="Trebuchet MS"/>
                <a:ea typeface="Trebuchet MS"/>
                <a:cs typeface="Trebuchet MS"/>
                <a:sym typeface="Trebuchet MS"/>
              </a:rPr>
              <a:t>What did they do to make you feel this way?</a:t>
            </a:r>
            <a:endParaRPr sz="1900">
              <a:highlight>
                <a:srgbClr val="B6D7A8"/>
              </a:highlight>
              <a:latin typeface="Trebuchet MS"/>
              <a:ea typeface="Trebuchet MS"/>
              <a:cs typeface="Trebuchet MS"/>
              <a:sym typeface="Trebuchet MS"/>
            </a:endParaRPr>
          </a:p>
        </p:txBody>
      </p:sp>
      <p:pic>
        <p:nvPicPr>
          <p:cNvPr id="441" name="Google Shape;441;p55"/>
          <p:cNvPicPr preferRelativeResize="0"/>
          <p:nvPr/>
        </p:nvPicPr>
        <p:blipFill>
          <a:blip r:embed="rId3">
            <a:alphaModFix/>
          </a:blip>
          <a:stretch>
            <a:fillRect/>
          </a:stretch>
        </p:blipFill>
        <p:spPr>
          <a:xfrm>
            <a:off x="7484250" y="235400"/>
            <a:ext cx="1098475" cy="1355100"/>
          </a:xfrm>
          <a:prstGeom prst="rect">
            <a:avLst/>
          </a:prstGeom>
          <a:noFill/>
          <a:ln>
            <a:noFill/>
          </a:ln>
        </p:spPr>
      </p:pic>
      <p:pic>
        <p:nvPicPr>
          <p:cNvPr id="442" name="Google Shape;442;p55"/>
          <p:cNvPicPr preferRelativeResize="0"/>
          <p:nvPr/>
        </p:nvPicPr>
        <p:blipFill>
          <a:blip r:embed="rId4">
            <a:alphaModFix/>
          </a:blip>
          <a:stretch>
            <a:fillRect/>
          </a:stretch>
        </p:blipFill>
        <p:spPr>
          <a:xfrm>
            <a:off x="152400" y="4315257"/>
            <a:ext cx="2297350" cy="568868"/>
          </a:xfrm>
          <a:prstGeom prst="rect">
            <a:avLst/>
          </a:prstGeom>
          <a:noFill/>
          <a:ln>
            <a:noFill/>
          </a:ln>
        </p:spPr>
      </p:pic>
      <p:pic>
        <p:nvPicPr>
          <p:cNvPr descr="Pencil, stationery clipart, illustration vector. | Free Vector ..." id="443" name="Google Shape;443;p55"/>
          <p:cNvPicPr preferRelativeResize="0"/>
          <p:nvPr/>
        </p:nvPicPr>
        <p:blipFill rotWithShape="1">
          <a:blip r:embed="rId5">
            <a:alphaModFix/>
          </a:blip>
          <a:srcRect b="10150" l="10818" r="9104" t="-11652"/>
          <a:stretch/>
        </p:blipFill>
        <p:spPr>
          <a:xfrm>
            <a:off x="6884525" y="3610175"/>
            <a:ext cx="965024" cy="109557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56"/>
          <p:cNvSpPr txBox="1"/>
          <p:nvPr>
            <p:ph type="title"/>
          </p:nvPr>
        </p:nvSpPr>
        <p:spPr>
          <a:xfrm>
            <a:off x="311700" y="2354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SemiBold"/>
                <a:ea typeface="Comfortaa SemiBold"/>
                <a:cs typeface="Comfortaa SemiBold"/>
                <a:sym typeface="Comfortaa SemiBold"/>
              </a:rPr>
              <a:t>Active Learning: Book Study Groups Ch 7</a:t>
            </a:r>
            <a:endParaRPr>
              <a:latin typeface="Comfortaa SemiBold"/>
              <a:ea typeface="Comfortaa SemiBold"/>
              <a:cs typeface="Comfortaa SemiBold"/>
              <a:sym typeface="Comfortaa SemiBold"/>
            </a:endParaRPr>
          </a:p>
        </p:txBody>
      </p:sp>
      <p:sp>
        <p:nvSpPr>
          <p:cNvPr id="449" name="Google Shape;449;p56"/>
          <p:cNvSpPr txBox="1"/>
          <p:nvPr>
            <p:ph idx="1" type="body"/>
          </p:nvPr>
        </p:nvSpPr>
        <p:spPr>
          <a:xfrm>
            <a:off x="2256975" y="1248025"/>
            <a:ext cx="4359300" cy="34164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None/>
            </a:pPr>
            <a:r>
              <a:rPr lang="en" sz="1900">
                <a:solidFill>
                  <a:schemeClr val="dk1"/>
                </a:solidFill>
                <a:latin typeface="Trebuchet MS"/>
                <a:ea typeface="Trebuchet MS"/>
                <a:cs typeface="Trebuchet MS"/>
                <a:sym typeface="Trebuchet MS"/>
              </a:rPr>
              <a:t>Want to take this further with your book group?</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349250" lvl="0" marL="457200" rtl="0" algn="l">
              <a:lnSpc>
                <a:spcPct val="100000"/>
              </a:lnSpc>
              <a:spcBef>
                <a:spcPts val="0"/>
              </a:spcBef>
              <a:spcAft>
                <a:spcPts val="0"/>
              </a:spcAft>
              <a:buClr>
                <a:schemeClr val="dk1"/>
              </a:buClr>
              <a:buSzPts val="1900"/>
              <a:buFont typeface="Trebuchet MS"/>
              <a:buChar char="❏"/>
            </a:pPr>
            <a:r>
              <a:rPr lang="en" sz="1900">
                <a:solidFill>
                  <a:schemeClr val="dk1"/>
                </a:solidFill>
                <a:latin typeface="Trebuchet MS"/>
                <a:ea typeface="Trebuchet MS"/>
                <a:cs typeface="Trebuchet MS"/>
                <a:sym typeface="Trebuchet MS"/>
              </a:rPr>
              <a:t>Look at Exhibit 7.1 in your handout. Make a plan for using these questions BEFORE winter break with a team/group that needs it. </a:t>
            </a:r>
            <a:endParaRPr sz="1900">
              <a:solidFill>
                <a:schemeClr val="dk1"/>
              </a:solidFill>
              <a:latin typeface="Trebuchet MS"/>
              <a:ea typeface="Trebuchet MS"/>
              <a:cs typeface="Trebuchet MS"/>
              <a:sym typeface="Trebuchet MS"/>
            </a:endParaRPr>
          </a:p>
          <a:p>
            <a:pPr indent="-349250" lvl="0" marL="457200" rtl="0" algn="l">
              <a:lnSpc>
                <a:spcPct val="100000"/>
              </a:lnSpc>
              <a:spcBef>
                <a:spcPts val="0"/>
              </a:spcBef>
              <a:spcAft>
                <a:spcPts val="0"/>
              </a:spcAft>
              <a:buClr>
                <a:schemeClr val="dk1"/>
              </a:buClr>
              <a:buSzPts val="1900"/>
              <a:buFont typeface="Trebuchet MS"/>
              <a:buChar char="❏"/>
            </a:pPr>
            <a:r>
              <a:rPr lang="en" sz="1900">
                <a:solidFill>
                  <a:schemeClr val="dk1"/>
                </a:solidFill>
                <a:latin typeface="Trebuchet MS"/>
                <a:ea typeface="Trebuchet MS"/>
                <a:cs typeface="Trebuchet MS"/>
                <a:sym typeface="Trebuchet MS"/>
              </a:rPr>
              <a:t>Look at Exhibit 7.2 Patterns of Participation. Make a plan to observe another IC’s meeting for practice.</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latin typeface="Trebuchet MS"/>
              <a:ea typeface="Trebuchet MS"/>
              <a:cs typeface="Trebuchet MS"/>
              <a:sym typeface="Trebuchet MS"/>
            </a:endParaRPr>
          </a:p>
        </p:txBody>
      </p:sp>
      <p:pic>
        <p:nvPicPr>
          <p:cNvPr id="450" name="Google Shape;450;p56"/>
          <p:cNvPicPr preferRelativeResize="0"/>
          <p:nvPr/>
        </p:nvPicPr>
        <p:blipFill>
          <a:blip r:embed="rId3">
            <a:alphaModFix/>
          </a:blip>
          <a:stretch>
            <a:fillRect/>
          </a:stretch>
        </p:blipFill>
        <p:spPr>
          <a:xfrm>
            <a:off x="152400" y="4315257"/>
            <a:ext cx="2297350" cy="568868"/>
          </a:xfrm>
          <a:prstGeom prst="rect">
            <a:avLst/>
          </a:prstGeom>
          <a:noFill/>
          <a:ln>
            <a:noFill/>
          </a:ln>
        </p:spPr>
      </p:pic>
      <p:pic>
        <p:nvPicPr>
          <p:cNvPr id="451" name="Google Shape;451;p56"/>
          <p:cNvPicPr preferRelativeResize="0"/>
          <p:nvPr/>
        </p:nvPicPr>
        <p:blipFill rotWithShape="1">
          <a:blip r:embed="rId4">
            <a:alphaModFix/>
          </a:blip>
          <a:srcRect b="7355" l="0" r="0" t="11548"/>
          <a:stretch/>
        </p:blipFill>
        <p:spPr>
          <a:xfrm>
            <a:off x="328500" y="1317900"/>
            <a:ext cx="1786775" cy="2770675"/>
          </a:xfrm>
          <a:prstGeom prst="rect">
            <a:avLst/>
          </a:prstGeom>
          <a:noFill/>
          <a:ln>
            <a:noFill/>
          </a:ln>
        </p:spPr>
      </p:pic>
      <p:pic>
        <p:nvPicPr>
          <p:cNvPr id="452" name="Google Shape;452;p56"/>
          <p:cNvPicPr preferRelativeResize="0"/>
          <p:nvPr/>
        </p:nvPicPr>
        <p:blipFill>
          <a:blip r:embed="rId5">
            <a:alphaModFix/>
          </a:blip>
          <a:stretch>
            <a:fillRect/>
          </a:stretch>
        </p:blipFill>
        <p:spPr>
          <a:xfrm>
            <a:off x="505663" y="726275"/>
            <a:ext cx="1432450" cy="521750"/>
          </a:xfrm>
          <a:prstGeom prst="rect">
            <a:avLst/>
          </a:prstGeom>
          <a:noFill/>
          <a:ln>
            <a:noFill/>
          </a:ln>
        </p:spPr>
      </p:pic>
      <p:pic>
        <p:nvPicPr>
          <p:cNvPr id="453" name="Google Shape;453;p56"/>
          <p:cNvPicPr preferRelativeResize="0"/>
          <p:nvPr/>
        </p:nvPicPr>
        <p:blipFill>
          <a:blip r:embed="rId6">
            <a:alphaModFix/>
          </a:blip>
          <a:stretch>
            <a:fillRect/>
          </a:stretch>
        </p:blipFill>
        <p:spPr>
          <a:xfrm>
            <a:off x="6659225" y="1457950"/>
            <a:ext cx="2222925" cy="1819572"/>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57"/>
          <p:cNvSpPr txBox="1"/>
          <p:nvPr>
            <p:ph type="title"/>
          </p:nvPr>
        </p:nvSpPr>
        <p:spPr>
          <a:xfrm>
            <a:off x="311700" y="2154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SemiBold"/>
                <a:ea typeface="Comfortaa SemiBold"/>
                <a:cs typeface="Comfortaa SemiBold"/>
                <a:sym typeface="Comfortaa SemiBold"/>
              </a:rPr>
              <a:t>Application: Choose Your Own Adventure </a:t>
            </a:r>
            <a:endParaRPr>
              <a:latin typeface="Comfortaa SemiBold"/>
              <a:ea typeface="Comfortaa SemiBold"/>
              <a:cs typeface="Comfortaa SemiBold"/>
              <a:sym typeface="Comfortaa SemiBold"/>
            </a:endParaRPr>
          </a:p>
        </p:txBody>
      </p:sp>
      <p:sp>
        <p:nvSpPr>
          <p:cNvPr id="459" name="Google Shape;459;p57"/>
          <p:cNvSpPr txBox="1"/>
          <p:nvPr>
            <p:ph idx="1" type="body"/>
          </p:nvPr>
        </p:nvSpPr>
        <p:spPr>
          <a:xfrm>
            <a:off x="311700" y="962800"/>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lnSpc>
                <a:spcPct val="100000"/>
              </a:lnSpc>
              <a:spcBef>
                <a:spcPts val="0"/>
              </a:spcBef>
              <a:spcAft>
                <a:spcPts val="0"/>
              </a:spcAft>
              <a:buNone/>
            </a:pPr>
            <a:r>
              <a:rPr b="1" lang="en" sz="2400">
                <a:solidFill>
                  <a:schemeClr val="dk1"/>
                </a:solidFill>
                <a:latin typeface="Trebuchet MS"/>
                <a:ea typeface="Trebuchet MS"/>
                <a:cs typeface="Trebuchet MS"/>
                <a:sym typeface="Trebuchet MS"/>
              </a:rPr>
              <a:t>Aim:</a:t>
            </a:r>
            <a:r>
              <a:rPr lang="en" sz="2400">
                <a:solidFill>
                  <a:schemeClr val="dk1"/>
                </a:solidFill>
                <a:latin typeface="Trebuchet MS"/>
                <a:ea typeface="Trebuchet MS"/>
                <a:cs typeface="Trebuchet MS"/>
                <a:sym typeface="Trebuchet MS"/>
              </a:rPr>
              <a:t> Provide adult learners with choice and options to differentiate their learning, honoring background knowledge and experience</a:t>
            </a:r>
            <a:endParaRPr sz="24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b="1" lang="en" sz="2400">
                <a:solidFill>
                  <a:schemeClr val="dk1"/>
                </a:solidFill>
                <a:latin typeface="Trebuchet MS"/>
                <a:ea typeface="Trebuchet MS"/>
                <a:cs typeface="Trebuchet MS"/>
                <a:sym typeface="Trebuchet MS"/>
              </a:rPr>
              <a:t>Outcome: </a:t>
            </a:r>
            <a:r>
              <a:rPr lang="en" sz="2400">
                <a:solidFill>
                  <a:schemeClr val="dk1"/>
                </a:solidFill>
                <a:latin typeface="Trebuchet MS"/>
                <a:ea typeface="Trebuchet MS"/>
                <a:cs typeface="Trebuchet MS"/>
                <a:sym typeface="Trebuchet MS"/>
              </a:rPr>
              <a:t>Waukegan Coaches work in their ZPD, maximizing time away from buildings</a:t>
            </a:r>
            <a:endParaRPr sz="24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2400">
              <a:solidFill>
                <a:schemeClr val="dk1"/>
              </a:solidFill>
              <a:latin typeface="Trebuchet MS"/>
              <a:ea typeface="Trebuchet MS"/>
              <a:cs typeface="Trebuchet MS"/>
              <a:sym typeface="Trebuchet MS"/>
            </a:endParaRPr>
          </a:p>
          <a:p>
            <a:pPr indent="-346075" lvl="0" marL="457200" rtl="0" algn="l">
              <a:lnSpc>
                <a:spcPct val="100000"/>
              </a:lnSpc>
              <a:spcBef>
                <a:spcPts val="0"/>
              </a:spcBef>
              <a:spcAft>
                <a:spcPts val="0"/>
              </a:spcAft>
              <a:buClr>
                <a:schemeClr val="dk1"/>
              </a:buClr>
              <a:buSzPct val="100000"/>
              <a:buFont typeface="Trebuchet MS"/>
              <a:buAutoNum type="arabicPeriod"/>
            </a:pPr>
            <a:r>
              <a:rPr lang="en" sz="2000">
                <a:solidFill>
                  <a:schemeClr val="dk1"/>
                </a:solidFill>
                <a:highlight>
                  <a:srgbClr val="FFFF00"/>
                </a:highlight>
                <a:latin typeface="Trebuchet MS"/>
                <a:ea typeface="Trebuchet MS"/>
                <a:cs typeface="Trebuchet MS"/>
                <a:sym typeface="Trebuchet MS"/>
              </a:rPr>
              <a:t>Join a coach-led roundtable based on a problem of practice: HS Coach as facilitator </a:t>
            </a:r>
            <a:endParaRPr sz="2000">
              <a:solidFill>
                <a:schemeClr val="dk1"/>
              </a:solidFill>
              <a:highlight>
                <a:srgbClr val="FFFF00"/>
              </a:highlight>
              <a:latin typeface="Trebuchet MS"/>
              <a:ea typeface="Trebuchet MS"/>
              <a:cs typeface="Trebuchet MS"/>
              <a:sym typeface="Trebuchet MS"/>
            </a:endParaRPr>
          </a:p>
          <a:p>
            <a:pPr indent="-346075" lvl="0" marL="457200" rtl="0" algn="l">
              <a:lnSpc>
                <a:spcPct val="100000"/>
              </a:lnSpc>
              <a:spcBef>
                <a:spcPts val="0"/>
              </a:spcBef>
              <a:spcAft>
                <a:spcPts val="0"/>
              </a:spcAft>
              <a:buClr>
                <a:schemeClr val="dk1"/>
              </a:buClr>
              <a:buSzPct val="100000"/>
              <a:buFont typeface="Trebuchet MS"/>
              <a:buAutoNum type="arabicPeriod"/>
            </a:pPr>
            <a:r>
              <a:rPr lang="en" sz="2000" u="sng">
                <a:solidFill>
                  <a:schemeClr val="hlink"/>
                </a:solidFill>
                <a:latin typeface="Trebuchet MS"/>
                <a:ea typeface="Trebuchet MS"/>
                <a:cs typeface="Trebuchet MS"/>
                <a:sym typeface="Trebuchet MS"/>
                <a:hlinkClick r:id="rId3"/>
              </a:rPr>
              <a:t>Sign-up for a 10 minute coaching session with Autumn, Stacey or a Pam</a:t>
            </a:r>
            <a:endParaRPr sz="2000">
              <a:solidFill>
                <a:schemeClr val="dk1"/>
              </a:solidFill>
              <a:latin typeface="Trebuchet MS"/>
              <a:ea typeface="Trebuchet MS"/>
              <a:cs typeface="Trebuchet MS"/>
              <a:sym typeface="Trebuchet MS"/>
            </a:endParaRPr>
          </a:p>
          <a:p>
            <a:pPr indent="-346075" lvl="0" marL="457200" rtl="0" algn="l">
              <a:lnSpc>
                <a:spcPct val="100000"/>
              </a:lnSpc>
              <a:spcBef>
                <a:spcPts val="0"/>
              </a:spcBef>
              <a:spcAft>
                <a:spcPts val="0"/>
              </a:spcAft>
              <a:buClr>
                <a:schemeClr val="dk1"/>
              </a:buClr>
              <a:buSzPct val="100000"/>
              <a:buFont typeface="Trebuchet MS"/>
              <a:buAutoNum type="arabicPeriod"/>
            </a:pPr>
            <a:r>
              <a:rPr lang="en" sz="2000">
                <a:solidFill>
                  <a:schemeClr val="dk1"/>
                </a:solidFill>
                <a:latin typeface="Trebuchet MS"/>
                <a:ea typeface="Trebuchet MS"/>
                <a:cs typeface="Trebuchet MS"/>
                <a:sym typeface="Trebuchet MS"/>
              </a:rPr>
              <a:t>Synthesize what you’ve learned today by mapping out January priorities, mindfully integrating content from Diane Sweeney’s The Moves or Aguilar’s Forty Ways to Build the Emotional Intelligence of a Team</a:t>
            </a:r>
            <a:endParaRPr sz="2000">
              <a:solidFill>
                <a:schemeClr val="dk1"/>
              </a:solidFill>
              <a:latin typeface="Trebuchet MS"/>
              <a:ea typeface="Trebuchet MS"/>
              <a:cs typeface="Trebuchet MS"/>
              <a:sym typeface="Trebuchet MS"/>
            </a:endParaRPr>
          </a:p>
        </p:txBody>
      </p:sp>
      <p:pic>
        <p:nvPicPr>
          <p:cNvPr id="460" name="Google Shape;460;p57"/>
          <p:cNvPicPr preferRelativeResize="0"/>
          <p:nvPr/>
        </p:nvPicPr>
        <p:blipFill>
          <a:blip r:embed="rId4">
            <a:alphaModFix/>
          </a:blip>
          <a:stretch>
            <a:fillRect/>
          </a:stretch>
        </p:blipFill>
        <p:spPr>
          <a:xfrm>
            <a:off x="152400" y="4315257"/>
            <a:ext cx="2297350" cy="56886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2354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SemiBold"/>
                <a:ea typeface="Comfortaa SemiBold"/>
                <a:cs typeface="Comfortaa SemiBold"/>
                <a:sym typeface="Comfortaa SemiBold"/>
              </a:rPr>
              <a:t>Active Learning: Book Study Groups Ch 3</a:t>
            </a:r>
            <a:endParaRPr>
              <a:latin typeface="Comfortaa SemiBold"/>
              <a:ea typeface="Comfortaa SemiBold"/>
              <a:cs typeface="Comfortaa SemiBold"/>
              <a:sym typeface="Comfortaa SemiBold"/>
            </a:endParaRPr>
          </a:p>
        </p:txBody>
      </p:sp>
      <p:sp>
        <p:nvSpPr>
          <p:cNvPr id="87" name="Google Shape;87;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1900">
                <a:solidFill>
                  <a:schemeClr val="dk1"/>
                </a:solidFill>
                <a:latin typeface="Trebuchet MS"/>
                <a:ea typeface="Trebuchet MS"/>
                <a:cs typeface="Trebuchet MS"/>
                <a:sym typeface="Trebuchet MS"/>
              </a:rPr>
              <a:t>Chapter 3: Creating a Culture of Trust</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91440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914400" rtl="0" algn="l">
              <a:lnSpc>
                <a:spcPct val="100000"/>
              </a:lnSpc>
              <a:spcBef>
                <a:spcPts val="0"/>
              </a:spcBef>
              <a:spcAft>
                <a:spcPts val="0"/>
              </a:spcAft>
              <a:buNone/>
            </a:pPr>
            <a:r>
              <a:rPr lang="en" sz="1900">
                <a:solidFill>
                  <a:schemeClr val="dk1"/>
                </a:solidFill>
                <a:latin typeface="Trebuchet MS"/>
                <a:ea typeface="Trebuchet MS"/>
                <a:cs typeface="Trebuchet MS"/>
                <a:sym typeface="Trebuchet MS"/>
              </a:rPr>
              <a:t> Read last paragraph on pg 42, 43 &amp; 44</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914400" rtl="0" algn="l">
              <a:lnSpc>
                <a:spcPct val="100000"/>
              </a:lnSpc>
              <a:spcBef>
                <a:spcPts val="0"/>
              </a:spcBef>
              <a:spcAft>
                <a:spcPts val="0"/>
              </a:spcAft>
              <a:buNone/>
            </a:pPr>
            <a:r>
              <a:rPr lang="en" sz="1900">
                <a:solidFill>
                  <a:schemeClr val="dk1"/>
                </a:solidFill>
                <a:latin typeface="Trebuchet MS"/>
                <a:ea typeface="Trebuchet MS"/>
                <a:cs typeface="Trebuchet MS"/>
                <a:sym typeface="Trebuchet MS"/>
              </a:rPr>
              <a:t> Meet with assigned book group </a:t>
            </a:r>
            <a:endParaRPr sz="1900">
              <a:latin typeface="Trebuchet MS"/>
              <a:ea typeface="Trebuchet MS"/>
              <a:cs typeface="Trebuchet MS"/>
              <a:sym typeface="Trebuchet MS"/>
            </a:endParaRPr>
          </a:p>
        </p:txBody>
      </p:sp>
      <p:pic>
        <p:nvPicPr>
          <p:cNvPr id="88" name="Google Shape;88;p17"/>
          <p:cNvPicPr preferRelativeResize="0"/>
          <p:nvPr/>
        </p:nvPicPr>
        <p:blipFill>
          <a:blip r:embed="rId3">
            <a:alphaModFix/>
          </a:blip>
          <a:stretch>
            <a:fillRect/>
          </a:stretch>
        </p:blipFill>
        <p:spPr>
          <a:xfrm>
            <a:off x="6757975" y="1248025"/>
            <a:ext cx="1861025" cy="2295775"/>
          </a:xfrm>
          <a:prstGeom prst="rect">
            <a:avLst/>
          </a:prstGeom>
          <a:noFill/>
          <a:ln>
            <a:noFill/>
          </a:ln>
        </p:spPr>
      </p:pic>
      <p:pic>
        <p:nvPicPr>
          <p:cNvPr id="89" name="Google Shape;89;p17"/>
          <p:cNvPicPr preferRelativeResize="0"/>
          <p:nvPr/>
        </p:nvPicPr>
        <p:blipFill>
          <a:blip r:embed="rId4">
            <a:alphaModFix/>
          </a:blip>
          <a:stretch>
            <a:fillRect/>
          </a:stretch>
        </p:blipFill>
        <p:spPr>
          <a:xfrm>
            <a:off x="152400" y="4315257"/>
            <a:ext cx="2297350" cy="568868"/>
          </a:xfrm>
          <a:prstGeom prst="rect">
            <a:avLst/>
          </a:prstGeom>
          <a:noFill/>
          <a:ln>
            <a:noFill/>
          </a:ln>
        </p:spPr>
      </p:pic>
      <p:pic>
        <p:nvPicPr>
          <p:cNvPr descr="File:Smiling Stick Figure with Waving Arms.png - Wikimedia Commons" id="90" name="Google Shape;90;p17"/>
          <p:cNvPicPr preferRelativeResize="0"/>
          <p:nvPr/>
        </p:nvPicPr>
        <p:blipFill>
          <a:blip r:embed="rId5">
            <a:alphaModFix/>
          </a:blip>
          <a:stretch>
            <a:fillRect/>
          </a:stretch>
        </p:blipFill>
        <p:spPr>
          <a:xfrm>
            <a:off x="734550" y="1890225"/>
            <a:ext cx="558350" cy="761375"/>
          </a:xfrm>
          <a:prstGeom prst="rect">
            <a:avLst/>
          </a:prstGeom>
          <a:noFill/>
          <a:ln>
            <a:noFill/>
          </a:ln>
        </p:spPr>
      </p:pic>
      <p:pic>
        <p:nvPicPr>
          <p:cNvPr descr="Stick Figures | Free SVG" id="91" name="Google Shape;91;p17"/>
          <p:cNvPicPr preferRelativeResize="0"/>
          <p:nvPr/>
        </p:nvPicPr>
        <p:blipFill>
          <a:blip r:embed="rId6">
            <a:alphaModFix/>
          </a:blip>
          <a:stretch>
            <a:fillRect/>
          </a:stretch>
        </p:blipFill>
        <p:spPr>
          <a:xfrm>
            <a:off x="152400" y="2775125"/>
            <a:ext cx="1140500" cy="11404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00" y="2354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SemiBold"/>
                <a:ea typeface="Comfortaa SemiBold"/>
                <a:cs typeface="Comfortaa SemiBold"/>
                <a:sym typeface="Comfortaa SemiBold"/>
              </a:rPr>
              <a:t>Active Learning: Book Study Groups Ch 3</a:t>
            </a:r>
            <a:endParaRPr>
              <a:latin typeface="Comfortaa SemiBold"/>
              <a:ea typeface="Comfortaa SemiBold"/>
              <a:cs typeface="Comfortaa SemiBold"/>
              <a:sym typeface="Comfortaa SemiBold"/>
            </a:endParaRPr>
          </a:p>
        </p:txBody>
      </p:sp>
      <p:sp>
        <p:nvSpPr>
          <p:cNvPr id="97" name="Google Shape;97;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1900">
                <a:solidFill>
                  <a:schemeClr val="dk1"/>
                </a:solidFill>
                <a:latin typeface="Trebuchet MS"/>
                <a:ea typeface="Trebuchet MS"/>
                <a:cs typeface="Trebuchet MS"/>
                <a:sym typeface="Trebuchet MS"/>
              </a:rPr>
              <a:t>Chapter 3: Creating a Culture of Trust</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91440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914400" rtl="0" algn="l">
              <a:lnSpc>
                <a:spcPct val="100000"/>
              </a:lnSpc>
              <a:spcBef>
                <a:spcPts val="0"/>
              </a:spcBef>
              <a:spcAft>
                <a:spcPts val="0"/>
              </a:spcAft>
              <a:buNone/>
            </a:pPr>
            <a:r>
              <a:t/>
            </a:r>
            <a:endParaRPr sz="1900">
              <a:latin typeface="Trebuchet MS"/>
              <a:ea typeface="Trebuchet MS"/>
              <a:cs typeface="Trebuchet MS"/>
              <a:sym typeface="Trebuchet MS"/>
            </a:endParaRPr>
          </a:p>
        </p:txBody>
      </p:sp>
      <p:pic>
        <p:nvPicPr>
          <p:cNvPr id="98" name="Google Shape;98;p18"/>
          <p:cNvPicPr preferRelativeResize="0"/>
          <p:nvPr/>
        </p:nvPicPr>
        <p:blipFill>
          <a:blip r:embed="rId3">
            <a:alphaModFix/>
          </a:blip>
          <a:stretch>
            <a:fillRect/>
          </a:stretch>
        </p:blipFill>
        <p:spPr>
          <a:xfrm>
            <a:off x="6757975" y="1248025"/>
            <a:ext cx="1861025" cy="2295775"/>
          </a:xfrm>
          <a:prstGeom prst="rect">
            <a:avLst/>
          </a:prstGeom>
          <a:noFill/>
          <a:ln>
            <a:noFill/>
          </a:ln>
        </p:spPr>
      </p:pic>
      <p:pic>
        <p:nvPicPr>
          <p:cNvPr id="99" name="Google Shape;99;p18"/>
          <p:cNvPicPr preferRelativeResize="0"/>
          <p:nvPr/>
        </p:nvPicPr>
        <p:blipFill>
          <a:blip r:embed="rId4">
            <a:alphaModFix/>
          </a:blip>
          <a:stretch>
            <a:fillRect/>
          </a:stretch>
        </p:blipFill>
        <p:spPr>
          <a:xfrm>
            <a:off x="152400" y="4315257"/>
            <a:ext cx="2297350" cy="568868"/>
          </a:xfrm>
          <a:prstGeom prst="rect">
            <a:avLst/>
          </a:prstGeom>
          <a:noFill/>
          <a:ln>
            <a:noFill/>
          </a:ln>
        </p:spPr>
      </p:pic>
      <p:pic>
        <p:nvPicPr>
          <p:cNvPr id="100" name="Google Shape;100;p18"/>
          <p:cNvPicPr preferRelativeResize="0"/>
          <p:nvPr/>
        </p:nvPicPr>
        <p:blipFill rotWithShape="1">
          <a:blip r:embed="rId5">
            <a:alphaModFix/>
          </a:blip>
          <a:srcRect b="0" l="0" r="0" t="41362"/>
          <a:stretch/>
        </p:blipFill>
        <p:spPr>
          <a:xfrm>
            <a:off x="213975" y="1683825"/>
            <a:ext cx="6357550" cy="25486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11700" y="2653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latin typeface="Comfortaa SemiBold"/>
                <a:ea typeface="Comfortaa SemiBold"/>
                <a:cs typeface="Comfortaa SemiBold"/>
                <a:sym typeface="Comfortaa SemiBold"/>
              </a:rPr>
              <a:t>Active Learning: Book Study Groups Ch 5</a:t>
            </a:r>
            <a:endParaRPr>
              <a:latin typeface="Comfortaa SemiBold"/>
              <a:ea typeface="Comfortaa SemiBold"/>
              <a:cs typeface="Comfortaa SemiBold"/>
              <a:sym typeface="Comfortaa SemiBold"/>
            </a:endParaRPr>
          </a:p>
          <a:p>
            <a:pPr indent="0" lvl="0" marL="0" rtl="0" algn="l">
              <a:spcBef>
                <a:spcPts val="0"/>
              </a:spcBef>
              <a:spcAft>
                <a:spcPts val="0"/>
              </a:spcAft>
              <a:buNone/>
            </a:pPr>
            <a:r>
              <a:t/>
            </a:r>
            <a:endParaRPr/>
          </a:p>
        </p:txBody>
      </p:sp>
      <p:sp>
        <p:nvSpPr>
          <p:cNvPr id="106" name="Google Shape;106;p19"/>
          <p:cNvSpPr txBox="1"/>
          <p:nvPr>
            <p:ph idx="1" type="body"/>
          </p:nvPr>
        </p:nvSpPr>
        <p:spPr>
          <a:xfrm>
            <a:off x="311700" y="1152475"/>
            <a:ext cx="62247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lang="en" sz="1900">
                <a:solidFill>
                  <a:schemeClr val="dk1"/>
                </a:solidFill>
                <a:latin typeface="Trebuchet MS"/>
                <a:ea typeface="Trebuchet MS"/>
                <a:cs typeface="Trebuchet MS"/>
                <a:sym typeface="Trebuchet MS"/>
              </a:rPr>
              <a:t>Chapter 5: Foundation of Trust (Norms)</a:t>
            </a:r>
            <a:endParaRPr sz="1900">
              <a:solidFill>
                <a:schemeClr val="dk1"/>
              </a:solidFill>
              <a:latin typeface="Trebuchet MS"/>
              <a:ea typeface="Trebuchet MS"/>
              <a:cs typeface="Trebuchet MS"/>
              <a:sym typeface="Trebuchet MS"/>
            </a:endParaRPr>
          </a:p>
          <a:p>
            <a:pPr indent="457200" lvl="0" marL="91440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457200" lvl="0" marL="91440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914400" rtl="0" algn="l">
              <a:lnSpc>
                <a:spcPct val="100000"/>
              </a:lnSpc>
              <a:spcBef>
                <a:spcPts val="0"/>
              </a:spcBef>
              <a:spcAft>
                <a:spcPts val="0"/>
              </a:spcAft>
              <a:buNone/>
            </a:pPr>
            <a:r>
              <a:rPr lang="en" sz="1900">
                <a:solidFill>
                  <a:schemeClr val="dk1"/>
                </a:solidFill>
                <a:latin typeface="Trebuchet MS"/>
                <a:ea typeface="Trebuchet MS"/>
                <a:cs typeface="Trebuchet MS"/>
                <a:sym typeface="Trebuchet MS"/>
              </a:rPr>
              <a:t>    Read pg 100-108  </a:t>
            </a:r>
            <a:endParaRPr sz="1900">
              <a:solidFill>
                <a:schemeClr val="dk1"/>
              </a:solidFill>
              <a:latin typeface="Trebuchet MS"/>
              <a:ea typeface="Trebuchet MS"/>
              <a:cs typeface="Trebuchet MS"/>
              <a:sym typeface="Trebuchet MS"/>
            </a:endParaRPr>
          </a:p>
          <a:p>
            <a:pPr indent="0" lvl="0" marL="45720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457200" rtl="0" algn="l">
              <a:lnSpc>
                <a:spcPct val="100000"/>
              </a:lnSpc>
              <a:spcBef>
                <a:spcPts val="0"/>
              </a:spcBef>
              <a:spcAft>
                <a:spcPts val="0"/>
              </a:spcAft>
              <a:buNone/>
            </a:pPr>
            <a:r>
              <a:t/>
            </a:r>
            <a:endParaRPr sz="1900">
              <a:solidFill>
                <a:schemeClr val="dk1"/>
              </a:solidFill>
              <a:latin typeface="Trebuchet MS"/>
              <a:ea typeface="Trebuchet MS"/>
              <a:cs typeface="Trebuchet MS"/>
              <a:sym typeface="Trebuchet MS"/>
            </a:endParaRPr>
          </a:p>
          <a:p>
            <a:pPr indent="0" lvl="0" marL="457200" rtl="0" algn="l">
              <a:lnSpc>
                <a:spcPct val="100000"/>
              </a:lnSpc>
              <a:spcBef>
                <a:spcPts val="0"/>
              </a:spcBef>
              <a:spcAft>
                <a:spcPts val="0"/>
              </a:spcAft>
              <a:buNone/>
            </a:pPr>
            <a:r>
              <a:rPr lang="en" sz="1900">
                <a:solidFill>
                  <a:schemeClr val="dk1"/>
                </a:solidFill>
                <a:latin typeface="Trebuchet MS"/>
                <a:ea typeface="Trebuchet MS"/>
                <a:cs typeface="Trebuchet MS"/>
                <a:sym typeface="Trebuchet MS"/>
              </a:rPr>
              <a:t>            </a:t>
            </a:r>
            <a:endParaRPr sz="1900">
              <a:solidFill>
                <a:schemeClr val="dk1"/>
              </a:solidFill>
              <a:latin typeface="Trebuchet MS"/>
              <a:ea typeface="Trebuchet MS"/>
              <a:cs typeface="Trebuchet MS"/>
              <a:sym typeface="Trebuchet MS"/>
            </a:endParaRPr>
          </a:p>
          <a:p>
            <a:pPr indent="0" lvl="0" marL="457200" rtl="0" algn="l">
              <a:lnSpc>
                <a:spcPct val="100000"/>
              </a:lnSpc>
              <a:spcBef>
                <a:spcPts val="0"/>
              </a:spcBef>
              <a:spcAft>
                <a:spcPts val="0"/>
              </a:spcAft>
              <a:buNone/>
            </a:pPr>
            <a:r>
              <a:rPr lang="en" sz="1900">
                <a:solidFill>
                  <a:schemeClr val="dk1"/>
                </a:solidFill>
                <a:latin typeface="Trebuchet MS"/>
                <a:ea typeface="Trebuchet MS"/>
                <a:cs typeface="Trebuchet MS"/>
                <a:sym typeface="Trebuchet MS"/>
              </a:rPr>
              <a:t>          Using Exhibit 5.2 as a model, set Norms for       </a:t>
            </a:r>
            <a:endParaRPr sz="19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lang="en" sz="1900">
                <a:solidFill>
                  <a:schemeClr val="dk1"/>
                </a:solidFill>
                <a:latin typeface="Trebuchet MS"/>
                <a:ea typeface="Trebuchet MS"/>
                <a:cs typeface="Trebuchet MS"/>
                <a:sym typeface="Trebuchet MS"/>
              </a:rPr>
              <a:t>                 your Book Group</a:t>
            </a:r>
            <a:endParaRPr sz="1900">
              <a:latin typeface="Trebuchet MS"/>
              <a:ea typeface="Trebuchet MS"/>
              <a:cs typeface="Trebuchet MS"/>
              <a:sym typeface="Trebuchet MS"/>
            </a:endParaRPr>
          </a:p>
        </p:txBody>
      </p:sp>
      <p:pic>
        <p:nvPicPr>
          <p:cNvPr id="107" name="Google Shape;107;p19"/>
          <p:cNvPicPr preferRelativeResize="0"/>
          <p:nvPr/>
        </p:nvPicPr>
        <p:blipFill>
          <a:blip r:embed="rId3">
            <a:alphaModFix/>
          </a:blip>
          <a:stretch>
            <a:fillRect/>
          </a:stretch>
        </p:blipFill>
        <p:spPr>
          <a:xfrm>
            <a:off x="6757975" y="1248025"/>
            <a:ext cx="1861025" cy="2295775"/>
          </a:xfrm>
          <a:prstGeom prst="rect">
            <a:avLst/>
          </a:prstGeom>
          <a:noFill/>
          <a:ln>
            <a:noFill/>
          </a:ln>
        </p:spPr>
      </p:pic>
      <p:pic>
        <p:nvPicPr>
          <p:cNvPr id="108" name="Google Shape;108;p19"/>
          <p:cNvPicPr preferRelativeResize="0"/>
          <p:nvPr/>
        </p:nvPicPr>
        <p:blipFill>
          <a:blip r:embed="rId4">
            <a:alphaModFix/>
          </a:blip>
          <a:stretch>
            <a:fillRect/>
          </a:stretch>
        </p:blipFill>
        <p:spPr>
          <a:xfrm>
            <a:off x="152400" y="4315257"/>
            <a:ext cx="2297350" cy="568868"/>
          </a:xfrm>
          <a:prstGeom prst="rect">
            <a:avLst/>
          </a:prstGeom>
          <a:noFill/>
          <a:ln>
            <a:noFill/>
          </a:ln>
        </p:spPr>
      </p:pic>
      <p:pic>
        <p:nvPicPr>
          <p:cNvPr descr="Stick Figures | Free SVG" id="109" name="Google Shape;109;p19"/>
          <p:cNvPicPr preferRelativeResize="0"/>
          <p:nvPr/>
        </p:nvPicPr>
        <p:blipFill>
          <a:blip r:embed="rId5">
            <a:alphaModFix/>
          </a:blip>
          <a:stretch>
            <a:fillRect/>
          </a:stretch>
        </p:blipFill>
        <p:spPr>
          <a:xfrm>
            <a:off x="311700" y="2856975"/>
            <a:ext cx="1140500" cy="1140499"/>
          </a:xfrm>
          <a:prstGeom prst="rect">
            <a:avLst/>
          </a:prstGeom>
          <a:noFill/>
          <a:ln>
            <a:noFill/>
          </a:ln>
        </p:spPr>
      </p:pic>
      <p:pic>
        <p:nvPicPr>
          <p:cNvPr descr="File:Smiling Stick Figure with Waving Arms.png - Wikimedia Commons" id="110" name="Google Shape;110;p19"/>
          <p:cNvPicPr preferRelativeResize="0"/>
          <p:nvPr/>
        </p:nvPicPr>
        <p:blipFill>
          <a:blip r:embed="rId6">
            <a:alphaModFix/>
          </a:blip>
          <a:stretch>
            <a:fillRect/>
          </a:stretch>
        </p:blipFill>
        <p:spPr>
          <a:xfrm>
            <a:off x="734550" y="1890225"/>
            <a:ext cx="558350" cy="761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0"/>
          <p:cNvSpPr txBox="1"/>
          <p:nvPr>
            <p:ph type="title"/>
          </p:nvPr>
        </p:nvSpPr>
        <p:spPr>
          <a:xfrm>
            <a:off x="311700" y="2653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SemiBold"/>
                <a:ea typeface="Comfortaa SemiBold"/>
                <a:cs typeface="Comfortaa SemiBold"/>
                <a:sym typeface="Comfortaa SemiBold"/>
              </a:rPr>
              <a:t>Active Learning: Book Study Groups Ch 5</a:t>
            </a:r>
            <a:endParaRPr>
              <a:latin typeface="Comfortaa SemiBold"/>
              <a:ea typeface="Comfortaa SemiBold"/>
              <a:cs typeface="Comfortaa SemiBold"/>
              <a:sym typeface="Comfortaa SemiBold"/>
            </a:endParaRPr>
          </a:p>
          <a:p>
            <a:pPr indent="0" lvl="0" marL="0" rtl="0" algn="l">
              <a:spcBef>
                <a:spcPts val="0"/>
              </a:spcBef>
              <a:spcAft>
                <a:spcPts val="0"/>
              </a:spcAft>
              <a:buNone/>
            </a:pPr>
            <a:r>
              <a:t/>
            </a:r>
            <a:endParaRPr/>
          </a:p>
        </p:txBody>
      </p:sp>
      <p:pic>
        <p:nvPicPr>
          <p:cNvPr id="116" name="Google Shape;116;p20"/>
          <p:cNvPicPr preferRelativeResize="0"/>
          <p:nvPr/>
        </p:nvPicPr>
        <p:blipFill>
          <a:blip r:embed="rId3">
            <a:alphaModFix/>
          </a:blip>
          <a:stretch>
            <a:fillRect/>
          </a:stretch>
        </p:blipFill>
        <p:spPr>
          <a:xfrm>
            <a:off x="152400" y="4315257"/>
            <a:ext cx="2297350" cy="568868"/>
          </a:xfrm>
          <a:prstGeom prst="rect">
            <a:avLst/>
          </a:prstGeom>
          <a:noFill/>
          <a:ln>
            <a:noFill/>
          </a:ln>
        </p:spPr>
      </p:pic>
      <p:pic>
        <p:nvPicPr>
          <p:cNvPr id="117" name="Google Shape;117;p20"/>
          <p:cNvPicPr preferRelativeResize="0"/>
          <p:nvPr/>
        </p:nvPicPr>
        <p:blipFill rotWithShape="1">
          <a:blip r:embed="rId4">
            <a:alphaModFix/>
          </a:blip>
          <a:srcRect b="0" l="0" r="0" t="41169"/>
          <a:stretch/>
        </p:blipFill>
        <p:spPr>
          <a:xfrm>
            <a:off x="152400" y="1459237"/>
            <a:ext cx="6769899" cy="2711700"/>
          </a:xfrm>
          <a:prstGeom prst="rect">
            <a:avLst/>
          </a:prstGeom>
          <a:noFill/>
          <a:ln>
            <a:noFill/>
          </a:ln>
        </p:spPr>
      </p:pic>
      <p:sp>
        <p:nvSpPr>
          <p:cNvPr id="118" name="Google Shape;118;p20"/>
          <p:cNvSpPr txBox="1"/>
          <p:nvPr/>
        </p:nvSpPr>
        <p:spPr>
          <a:xfrm>
            <a:off x="362475" y="982225"/>
            <a:ext cx="40224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chemeClr val="dk1"/>
                </a:solidFill>
                <a:latin typeface="Trebuchet MS"/>
                <a:ea typeface="Trebuchet MS"/>
                <a:cs typeface="Trebuchet MS"/>
                <a:sym typeface="Trebuchet MS"/>
              </a:rPr>
              <a:t>Chapter 5: Foundation of Trust</a:t>
            </a:r>
            <a:endParaRPr sz="1900">
              <a:latin typeface="Trebuchet MS"/>
              <a:ea typeface="Trebuchet MS"/>
              <a:cs typeface="Trebuchet MS"/>
              <a:sym typeface="Trebuchet MS"/>
            </a:endParaRPr>
          </a:p>
        </p:txBody>
      </p:sp>
      <p:pic>
        <p:nvPicPr>
          <p:cNvPr id="119" name="Google Shape;119;p20"/>
          <p:cNvPicPr preferRelativeResize="0"/>
          <p:nvPr/>
        </p:nvPicPr>
        <p:blipFill>
          <a:blip r:embed="rId5">
            <a:alphaModFix/>
          </a:blip>
          <a:stretch>
            <a:fillRect/>
          </a:stretch>
        </p:blipFill>
        <p:spPr>
          <a:xfrm>
            <a:off x="6757975" y="1220775"/>
            <a:ext cx="1861025" cy="2295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1"/>
          <p:cNvSpPr txBox="1"/>
          <p:nvPr>
            <p:ph type="title"/>
          </p:nvPr>
        </p:nvSpPr>
        <p:spPr>
          <a:xfrm>
            <a:off x="311700" y="2154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mfortaa SemiBold"/>
                <a:ea typeface="Comfortaa SemiBold"/>
                <a:cs typeface="Comfortaa SemiBold"/>
                <a:sym typeface="Comfortaa SemiBold"/>
              </a:rPr>
              <a:t>Application: </a:t>
            </a:r>
            <a:r>
              <a:rPr lang="en">
                <a:latin typeface="Comfortaa SemiBold"/>
                <a:ea typeface="Comfortaa SemiBold"/>
                <a:cs typeface="Comfortaa SemiBold"/>
                <a:sym typeface="Comfortaa SemiBold"/>
              </a:rPr>
              <a:t>Choose Your Own Adventure </a:t>
            </a:r>
            <a:endParaRPr>
              <a:latin typeface="Comfortaa SemiBold"/>
              <a:ea typeface="Comfortaa SemiBold"/>
              <a:cs typeface="Comfortaa SemiBold"/>
              <a:sym typeface="Comfortaa SemiBold"/>
            </a:endParaRPr>
          </a:p>
        </p:txBody>
      </p:sp>
      <p:sp>
        <p:nvSpPr>
          <p:cNvPr id="125" name="Google Shape;125;p21"/>
          <p:cNvSpPr txBox="1"/>
          <p:nvPr>
            <p:ph idx="1" type="body"/>
          </p:nvPr>
        </p:nvSpPr>
        <p:spPr>
          <a:xfrm>
            <a:off x="311700" y="962800"/>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lnSpc>
                <a:spcPct val="100000"/>
              </a:lnSpc>
              <a:spcBef>
                <a:spcPts val="0"/>
              </a:spcBef>
              <a:spcAft>
                <a:spcPts val="0"/>
              </a:spcAft>
              <a:buNone/>
            </a:pPr>
            <a:r>
              <a:rPr b="1" lang="en" sz="2400">
                <a:solidFill>
                  <a:schemeClr val="dk1"/>
                </a:solidFill>
                <a:latin typeface="Trebuchet MS"/>
                <a:ea typeface="Trebuchet MS"/>
                <a:cs typeface="Trebuchet MS"/>
                <a:sym typeface="Trebuchet MS"/>
              </a:rPr>
              <a:t>Aim:</a:t>
            </a:r>
            <a:r>
              <a:rPr lang="en" sz="2400">
                <a:solidFill>
                  <a:schemeClr val="dk1"/>
                </a:solidFill>
                <a:latin typeface="Trebuchet MS"/>
                <a:ea typeface="Trebuchet MS"/>
                <a:cs typeface="Trebuchet MS"/>
                <a:sym typeface="Trebuchet MS"/>
              </a:rPr>
              <a:t> Provide adult learners with choice and options to differentiate their learning, honoring background knowledge and experience</a:t>
            </a:r>
            <a:endParaRPr sz="24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b="1" lang="en" sz="2400">
                <a:solidFill>
                  <a:schemeClr val="dk1"/>
                </a:solidFill>
                <a:latin typeface="Trebuchet MS"/>
                <a:ea typeface="Trebuchet MS"/>
                <a:cs typeface="Trebuchet MS"/>
                <a:sym typeface="Trebuchet MS"/>
              </a:rPr>
              <a:t>Outcome: </a:t>
            </a:r>
            <a:r>
              <a:rPr lang="en" sz="2400">
                <a:solidFill>
                  <a:schemeClr val="dk1"/>
                </a:solidFill>
                <a:latin typeface="Trebuchet MS"/>
                <a:ea typeface="Trebuchet MS"/>
                <a:cs typeface="Trebuchet MS"/>
                <a:sym typeface="Trebuchet MS"/>
              </a:rPr>
              <a:t>Waukegan Coaches works in their ZPD, maximizing time away from buildings</a:t>
            </a:r>
            <a:endParaRPr sz="24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2400">
              <a:solidFill>
                <a:schemeClr val="dk1"/>
              </a:solidFill>
              <a:latin typeface="Trebuchet MS"/>
              <a:ea typeface="Trebuchet MS"/>
              <a:cs typeface="Trebuchet MS"/>
              <a:sym typeface="Trebuchet MS"/>
            </a:endParaRPr>
          </a:p>
          <a:p>
            <a:pPr indent="-346075" lvl="0" marL="457200" rtl="0" algn="l">
              <a:lnSpc>
                <a:spcPct val="100000"/>
              </a:lnSpc>
              <a:spcBef>
                <a:spcPts val="0"/>
              </a:spcBef>
              <a:spcAft>
                <a:spcPts val="0"/>
              </a:spcAft>
              <a:buClr>
                <a:schemeClr val="dk1"/>
              </a:buClr>
              <a:buSzPct val="100000"/>
              <a:buFont typeface="Trebuchet MS"/>
              <a:buAutoNum type="arabicPeriod"/>
            </a:pPr>
            <a:r>
              <a:rPr lang="en" sz="2000">
                <a:solidFill>
                  <a:schemeClr val="dk1"/>
                </a:solidFill>
                <a:latin typeface="Trebuchet MS"/>
                <a:ea typeface="Trebuchet MS"/>
                <a:cs typeface="Trebuchet MS"/>
                <a:sym typeface="Trebuchet MS"/>
              </a:rPr>
              <a:t>Using what you’ve learned over Sept/Oct, plan your next steps of meeting with teams in your buildings to revisit norms (5.2)</a:t>
            </a:r>
            <a:endParaRPr sz="2000">
              <a:solidFill>
                <a:schemeClr val="dk1"/>
              </a:solidFill>
              <a:latin typeface="Trebuchet MS"/>
              <a:ea typeface="Trebuchet MS"/>
              <a:cs typeface="Trebuchet MS"/>
              <a:sym typeface="Trebuchet MS"/>
            </a:endParaRPr>
          </a:p>
          <a:p>
            <a:pPr indent="-346075" lvl="0" marL="457200" rtl="0" algn="l">
              <a:lnSpc>
                <a:spcPct val="100000"/>
              </a:lnSpc>
              <a:spcBef>
                <a:spcPts val="0"/>
              </a:spcBef>
              <a:spcAft>
                <a:spcPts val="0"/>
              </a:spcAft>
              <a:buClr>
                <a:schemeClr val="dk1"/>
              </a:buClr>
              <a:buSzPct val="100000"/>
              <a:buFont typeface="Trebuchet MS"/>
              <a:buAutoNum type="arabicPeriod"/>
            </a:pPr>
            <a:r>
              <a:rPr lang="en" sz="2000">
                <a:solidFill>
                  <a:schemeClr val="dk1"/>
                </a:solidFill>
                <a:latin typeface="Trebuchet MS"/>
                <a:ea typeface="Trebuchet MS"/>
                <a:cs typeface="Trebuchet MS"/>
                <a:sym typeface="Trebuchet MS"/>
              </a:rPr>
              <a:t>Sign-up for a 10 minute coaching session with Autumn, Stacey or a member of WPS60 leadership</a:t>
            </a:r>
            <a:endParaRPr sz="2000">
              <a:solidFill>
                <a:schemeClr val="dk1"/>
              </a:solidFill>
              <a:latin typeface="Trebuchet MS"/>
              <a:ea typeface="Trebuchet MS"/>
              <a:cs typeface="Trebuchet MS"/>
              <a:sym typeface="Trebuchet MS"/>
            </a:endParaRPr>
          </a:p>
          <a:p>
            <a:pPr indent="-346075" lvl="0" marL="457200" rtl="0" algn="l">
              <a:lnSpc>
                <a:spcPct val="100000"/>
              </a:lnSpc>
              <a:spcBef>
                <a:spcPts val="0"/>
              </a:spcBef>
              <a:spcAft>
                <a:spcPts val="0"/>
              </a:spcAft>
              <a:buClr>
                <a:schemeClr val="dk1"/>
              </a:buClr>
              <a:buSzPct val="100000"/>
              <a:buFont typeface="Trebuchet MS"/>
              <a:buAutoNum type="arabicPeriod"/>
            </a:pPr>
            <a:r>
              <a:rPr lang="en" sz="2000">
                <a:solidFill>
                  <a:schemeClr val="dk1"/>
                </a:solidFill>
                <a:latin typeface="Trebuchet MS"/>
                <a:ea typeface="Trebuchet MS"/>
                <a:cs typeface="Trebuchet MS"/>
                <a:sym typeface="Trebuchet MS"/>
              </a:rPr>
              <a:t>Join an impromptu coach-led roundtable on a topic of your choice (Board, Marker to write topic, 20 minute sessions)</a:t>
            </a:r>
            <a:endParaRPr sz="2000">
              <a:solidFill>
                <a:schemeClr val="dk1"/>
              </a:solidFill>
              <a:latin typeface="Trebuchet MS"/>
              <a:ea typeface="Trebuchet MS"/>
              <a:cs typeface="Trebuchet MS"/>
              <a:sym typeface="Trebuchet MS"/>
            </a:endParaRPr>
          </a:p>
          <a:p>
            <a:pPr indent="-346075" lvl="0" marL="457200" rtl="0" algn="l">
              <a:lnSpc>
                <a:spcPct val="100000"/>
              </a:lnSpc>
              <a:spcBef>
                <a:spcPts val="0"/>
              </a:spcBef>
              <a:spcAft>
                <a:spcPts val="0"/>
              </a:spcAft>
              <a:buClr>
                <a:schemeClr val="dk1"/>
              </a:buClr>
              <a:buSzPct val="100000"/>
              <a:buFont typeface="Trebuchet MS"/>
              <a:buAutoNum type="arabicPeriod"/>
            </a:pPr>
            <a:r>
              <a:rPr lang="en" sz="2000">
                <a:solidFill>
                  <a:schemeClr val="dk1"/>
                </a:solidFill>
                <a:latin typeface="Trebuchet MS"/>
                <a:ea typeface="Trebuchet MS"/>
                <a:cs typeface="Trebuchet MS"/>
                <a:sym typeface="Trebuchet MS"/>
              </a:rPr>
              <a:t>Synthesize what you’ve learned today with Diane Sweeney’s The Moves </a:t>
            </a:r>
            <a:endParaRPr sz="2000">
              <a:solidFill>
                <a:schemeClr val="dk1"/>
              </a:solidFill>
              <a:latin typeface="Trebuchet MS"/>
              <a:ea typeface="Trebuchet MS"/>
              <a:cs typeface="Trebuchet MS"/>
              <a:sym typeface="Trebuchet MS"/>
            </a:endParaRPr>
          </a:p>
        </p:txBody>
      </p:sp>
      <p:pic>
        <p:nvPicPr>
          <p:cNvPr id="126" name="Google Shape;126;p21"/>
          <p:cNvPicPr preferRelativeResize="0"/>
          <p:nvPr/>
        </p:nvPicPr>
        <p:blipFill>
          <a:blip r:embed="rId3">
            <a:alphaModFix/>
          </a:blip>
          <a:stretch>
            <a:fillRect/>
          </a:stretch>
        </p:blipFill>
        <p:spPr>
          <a:xfrm>
            <a:off x="152400" y="4315257"/>
            <a:ext cx="2297350" cy="56886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