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1" r:id="rId2"/>
  </p:sldMasterIdLst>
  <p:notesMasterIdLst>
    <p:notesMasterId r:id="rId25"/>
  </p:notesMasterIdLst>
  <p:handoutMasterIdLst>
    <p:handoutMasterId r:id="rId26"/>
  </p:handoutMasterIdLst>
  <p:sldIdLst>
    <p:sldId id="381" r:id="rId3"/>
    <p:sldId id="382" r:id="rId4"/>
    <p:sldId id="333" r:id="rId5"/>
    <p:sldId id="366" r:id="rId6"/>
    <p:sldId id="363" r:id="rId7"/>
    <p:sldId id="337" r:id="rId8"/>
    <p:sldId id="383" r:id="rId9"/>
    <p:sldId id="359" r:id="rId10"/>
    <p:sldId id="355" r:id="rId11"/>
    <p:sldId id="361" r:id="rId12"/>
    <p:sldId id="358" r:id="rId13"/>
    <p:sldId id="378" r:id="rId14"/>
    <p:sldId id="369" r:id="rId15"/>
    <p:sldId id="379" r:id="rId16"/>
    <p:sldId id="377" r:id="rId17"/>
    <p:sldId id="370" r:id="rId18"/>
    <p:sldId id="371" r:id="rId19"/>
    <p:sldId id="372" r:id="rId20"/>
    <p:sldId id="373" r:id="rId21"/>
    <p:sldId id="374" r:id="rId22"/>
    <p:sldId id="376" r:id="rId23"/>
    <p:sldId id="353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clrMode="bw" scaleToFitPaper="1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88033"/>
    <a:srgbClr val="FF9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794" autoAdjust="0"/>
    <p:restoredTop sz="94697"/>
  </p:normalViewPr>
  <p:slideViewPr>
    <p:cSldViewPr snapToGrid="0" snapToObjects="1">
      <p:cViewPr varScale="1">
        <p:scale>
          <a:sx n="92" d="100"/>
          <a:sy n="92" d="100"/>
        </p:scale>
        <p:origin x="67" y="149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00" d="100"/>
          <a:sy n="100" d="100"/>
        </p:scale>
        <p:origin x="3552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827210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F00848-0763-5049-A283-1AE89809D39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570734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69840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96130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27313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13474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48180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F00848-0763-5049-A283-1AE89809D396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12641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01191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5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728360" cy="397764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26205432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61849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87418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39772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22255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18312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2968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01858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34710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8597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12412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06098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641893"/>
            <a:ext cx="10058400" cy="422720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88720" y="1347592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NBlogo.png"/>
          <p:cNvPicPr>
            <a:picLocks noChangeAspect="1"/>
          </p:cNvPicPr>
          <p:nvPr userDrawn="1"/>
        </p:nvPicPr>
        <p:blipFill>
          <a:blip r:embed="rId13">
            <a:alphaModFix amt="60000"/>
          </a:blip>
          <a:stretch>
            <a:fillRect/>
          </a:stretch>
        </p:blipFill>
        <p:spPr>
          <a:xfrm>
            <a:off x="10718765" y="284955"/>
            <a:ext cx="1313083" cy="120978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72" r:id="rId11"/>
  </p:sldLayoutIdLst>
  <p:hf sldNum="0" hdr="0" ft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36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06098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641893"/>
            <a:ext cx="10058400" cy="422720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88720" y="1347592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NBlogo.png"/>
          <p:cNvPicPr>
            <a:picLocks noChangeAspect="1"/>
          </p:cNvPicPr>
          <p:nvPr userDrawn="1"/>
        </p:nvPicPr>
        <p:blipFill>
          <a:blip r:embed="rId12">
            <a:alphaModFix amt="60000"/>
          </a:blip>
          <a:stretch>
            <a:fillRect/>
          </a:stretch>
        </p:blipFill>
        <p:spPr>
          <a:xfrm>
            <a:off x="10678600" y="5086391"/>
            <a:ext cx="1313083" cy="1209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904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</p:sldLayoutIdLst>
  <p:hf sldNum="0" hdr="0" ft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36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Shape 1"/>
          <p:cNvSpPr txBox="1"/>
          <p:nvPr/>
        </p:nvSpPr>
        <p:spPr>
          <a:xfrm>
            <a:off x="479160" y="1909800"/>
            <a:ext cx="11121840" cy="2996640"/>
          </a:xfrm>
          <a:prstGeom prst="rect">
            <a:avLst/>
          </a:prstGeom>
        </p:spPr>
        <p:txBody>
          <a:bodyPr anchor="b"/>
          <a:lstStyle/>
          <a:p>
            <a:pPr algn="ctr">
              <a:lnSpc>
                <a:spcPct val="100000"/>
              </a:lnSpc>
            </a:pPr>
            <a:r>
              <a:rPr lang="en-US" sz="4800">
                <a:solidFill>
                  <a:srgbClr val="2E75B6"/>
                </a:solidFill>
                <a:latin typeface="Times New Roman"/>
              </a:rPr>
              <a:t>WELCOME  
</a:t>
            </a:r>
            <a:r>
              <a:rPr lang="en-US" sz="4400">
                <a:solidFill>
                  <a:srgbClr val="2E75B6"/>
                </a:solidFill>
                <a:latin typeface="Times New Roman"/>
              </a:rPr>
              <a:t>to the </a:t>
            </a:r>
            <a:r>
              <a:rPr lang="en-US" sz="4800">
                <a:solidFill>
                  <a:srgbClr val="2E75B6"/>
                </a:solidFill>
                <a:latin typeface="Times New Roman"/>
              </a:rPr>
              <a:t>
NEWPORT MOORING ASSOCIATION
FALL MEETING</a:t>
            </a:r>
            <a:endParaRPr/>
          </a:p>
        </p:txBody>
      </p:sp>
      <p:pic>
        <p:nvPicPr>
          <p:cNvPr id="39" name="Picture 11"/>
          <p:cNvPicPr/>
          <p:nvPr/>
        </p:nvPicPr>
        <p:blipFill>
          <a:blip r:embed="rId2"/>
          <a:stretch>
            <a:fillRect/>
          </a:stretch>
        </p:blipFill>
        <p:spPr>
          <a:xfrm>
            <a:off x="12192120" y="6800400"/>
            <a:ext cx="11781720" cy="1568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75514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5692669"/>
              </p:ext>
            </p:extLst>
          </p:nvPr>
        </p:nvGraphicFramePr>
        <p:xfrm>
          <a:off x="1257004" y="1655174"/>
          <a:ext cx="3838514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01326">
                  <a:extLst>
                    <a:ext uri="{9D8B030D-6E8A-4147-A177-3AD203B41FA5}">
                      <a16:colId xmlns:a16="http://schemas.microsoft.com/office/drawing/2014/main" val="44295065"/>
                    </a:ext>
                  </a:extLst>
                </a:gridCol>
                <a:gridCol w="1337188">
                  <a:extLst>
                    <a:ext uri="{9D8B030D-6E8A-4147-A177-3AD203B41FA5}">
                      <a16:colId xmlns:a16="http://schemas.microsoft.com/office/drawing/2014/main" val="2824069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50905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Invalid Insurance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483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37921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Invalid Reservations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296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30910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No Primary Vessels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112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58293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Invalid Overhaul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276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8830263"/>
                  </a:ext>
                </a:extLst>
              </a:tr>
            </a:tbl>
          </a:graphicData>
        </a:graphic>
      </p:graphicFrame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05113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2"/>
                </a:solidFill>
              </a:rPr>
              <a:t>Mooring Permittee Non-Compliance</a:t>
            </a:r>
            <a:endParaRPr lang="en-US" sz="3600" b="1" dirty="0">
              <a:solidFill>
                <a:schemeClr val="accent2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6310" y="1562894"/>
            <a:ext cx="6840638" cy="4560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155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accent2"/>
                </a:solidFill>
              </a:rPr>
              <a:t>Rentals/Anchorage/Live Aboard/Transfers</a:t>
            </a:r>
            <a:endParaRPr lang="en-US" sz="3600" b="1" dirty="0">
              <a:solidFill>
                <a:schemeClr val="accent2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486321"/>
              </p:ext>
            </p:extLst>
          </p:nvPr>
        </p:nvGraphicFramePr>
        <p:xfrm>
          <a:off x="1097280" y="1860642"/>
          <a:ext cx="7559611" cy="3139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75848">
                  <a:extLst>
                    <a:ext uri="{9D8B030D-6E8A-4147-A177-3AD203B41FA5}">
                      <a16:colId xmlns:a16="http://schemas.microsoft.com/office/drawing/2014/main" val="3896680075"/>
                    </a:ext>
                  </a:extLst>
                </a:gridCol>
                <a:gridCol w="1088390">
                  <a:extLst>
                    <a:ext uri="{9D8B030D-6E8A-4147-A177-3AD203B41FA5}">
                      <a16:colId xmlns:a16="http://schemas.microsoft.com/office/drawing/2014/main" val="838473464"/>
                    </a:ext>
                  </a:extLst>
                </a:gridCol>
                <a:gridCol w="2495373">
                  <a:extLst>
                    <a:ext uri="{9D8B030D-6E8A-4147-A177-3AD203B41FA5}">
                      <a16:colId xmlns:a16="http://schemas.microsoft.com/office/drawing/2014/main" val="2273065457"/>
                    </a:ext>
                  </a:extLst>
                </a:gridCol>
              </a:tblGrid>
              <a:tr h="31871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47151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rgbClr val="595959"/>
                          </a:solidFill>
                          <a:latin typeface="Arial"/>
                          <a:cs typeface="Arial"/>
                        </a:rPr>
                        <a:t>Mooring Sub-Permits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1,550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~17.61</a:t>
                      </a:r>
                      <a:r>
                        <a:rPr lang="en-US" baseline="0" dirty="0" smtClean="0"/>
                        <a:t> per night</a:t>
                      </a:r>
                      <a:endParaRPr lang="en-US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05933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rgbClr val="595959"/>
                          </a:solidFill>
                          <a:latin typeface="Arial"/>
                          <a:cs typeface="Arial"/>
                        </a:rPr>
                        <a:t>Marina Park Moorings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442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~5.02 per</a:t>
                      </a:r>
                      <a:r>
                        <a:rPr lang="en-US" baseline="0" dirty="0" smtClean="0"/>
                        <a:t> night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41814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rgbClr val="595959"/>
                          </a:solidFill>
                          <a:latin typeface="Arial"/>
                          <a:ea typeface="+mn-ea"/>
                          <a:cs typeface="Arial"/>
                        </a:rPr>
                        <a:t>Slip Rentals 06/08/18-09/04/18</a:t>
                      </a:r>
                      <a:endParaRPr lang="en-US" sz="1800" kern="1200" dirty="0">
                        <a:solidFill>
                          <a:srgbClr val="595959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1,087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~12.37 per night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62792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rgbClr val="595959"/>
                          </a:solidFill>
                          <a:latin typeface="Arial"/>
                          <a:cs typeface="Arial"/>
                        </a:rPr>
                        <a:t>Anchorage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1,033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27690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rgbClr val="595959"/>
                          </a:solidFill>
                          <a:latin typeface="Arial"/>
                          <a:cs typeface="Arial"/>
                        </a:rPr>
                        <a:t>Live Aboard</a:t>
                      </a:r>
                      <a:r>
                        <a:rPr lang="en-US" sz="1800" baseline="0" dirty="0" smtClean="0">
                          <a:solidFill>
                            <a:srgbClr val="595959"/>
                          </a:solidFill>
                          <a:latin typeface="Arial"/>
                          <a:cs typeface="Arial"/>
                        </a:rPr>
                        <a:t> Permits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38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 smtClean="0">
                          <a:solidFill>
                            <a:srgbClr val="595959"/>
                          </a:solidFill>
                          <a:latin typeface="Arial"/>
                          <a:cs typeface="Arial"/>
                        </a:rPr>
                        <a:t>(4 new since 07/01/2018)</a:t>
                      </a:r>
                      <a:endParaRPr lang="en-US" sz="14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75899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 smtClean="0">
                          <a:solidFill>
                            <a:srgbClr val="595959"/>
                          </a:solidFill>
                          <a:latin typeface="Arial"/>
                          <a:ea typeface="+mn-ea"/>
                          <a:cs typeface="Arial"/>
                        </a:rPr>
                        <a:t>Mooring Transfers </a:t>
                      </a:r>
                      <a:r>
                        <a:rPr lang="en-US" sz="1200" kern="1200" dirty="0" smtClean="0">
                          <a:solidFill>
                            <a:srgbClr val="595959"/>
                          </a:solidFill>
                          <a:latin typeface="Arial"/>
                          <a:ea typeface="+mn-ea"/>
                          <a:cs typeface="Arial"/>
                        </a:rPr>
                        <a:t>(New</a:t>
                      </a:r>
                      <a:r>
                        <a:rPr lang="en-US" sz="1200" kern="1200" baseline="0" dirty="0" smtClean="0">
                          <a:solidFill>
                            <a:srgbClr val="595959"/>
                          </a:solidFill>
                          <a:latin typeface="Arial"/>
                          <a:ea typeface="+mn-ea"/>
                          <a:cs typeface="Arial"/>
                        </a:rPr>
                        <a:t> Permittee, 2</a:t>
                      </a:r>
                      <a:r>
                        <a:rPr lang="en-US" sz="1200" kern="1200" baseline="30000" dirty="0" smtClean="0">
                          <a:solidFill>
                            <a:srgbClr val="595959"/>
                          </a:solidFill>
                          <a:latin typeface="Arial"/>
                          <a:ea typeface="+mn-ea"/>
                          <a:cs typeface="Arial"/>
                        </a:rPr>
                        <a:t>nd</a:t>
                      </a:r>
                      <a:r>
                        <a:rPr lang="en-US" sz="1200" kern="1200" baseline="0" dirty="0" smtClean="0">
                          <a:solidFill>
                            <a:srgbClr val="595959"/>
                          </a:solidFill>
                          <a:latin typeface="Arial"/>
                          <a:ea typeface="+mn-ea"/>
                          <a:cs typeface="Arial"/>
                        </a:rPr>
                        <a:t> permittee, Family Transfer)</a:t>
                      </a:r>
                      <a:endParaRPr lang="en-US" sz="1200" kern="1200" dirty="0">
                        <a:solidFill>
                          <a:srgbClr val="595959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1213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800" kern="1200" dirty="0" smtClean="0">
                          <a:solidFill>
                            <a:srgbClr val="595959"/>
                          </a:solidFill>
                          <a:latin typeface="Arial"/>
                          <a:ea typeface="+mn-ea"/>
                          <a:cs typeface="Arial"/>
                        </a:rPr>
                        <a:t>Raft Ups</a:t>
                      </a:r>
                      <a:endParaRPr lang="en-US" sz="1800" kern="1200" dirty="0">
                        <a:solidFill>
                          <a:srgbClr val="595959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1625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3889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Dredging &amp; Copper Paint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537" y="1968167"/>
            <a:ext cx="6711459" cy="3733249"/>
          </a:xfrm>
          <a:prstGeom prst="rect">
            <a:avLst/>
          </a:prstGeom>
          <a:solidFill>
            <a:schemeClr val="bg1">
              <a:alpha val="2902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3330874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Harbor Department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Improve code compliance in the harbor (mooring fields, </a:t>
            </a:r>
            <a:r>
              <a:rPr lang="en-US" dirty="0" err="1" smtClean="0"/>
              <a:t>liveaboards</a:t>
            </a:r>
            <a:r>
              <a:rPr lang="en-US" dirty="0" smtClean="0"/>
              <a:t>, dock  time limits)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Educate the public on safety in the harbor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Update Newport Beach Municipal Code Title 17 – Harbor Code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Develop monitoring system for charter boat industry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Continue evaluation of mooring fields (requests for extensions and enhancements)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Dredging program and copper paint solutions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Evaluate Marine Activities Permit process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Sea Lion mitigation – separate meeting</a:t>
            </a:r>
          </a:p>
          <a:p>
            <a:pPr marL="0" indent="0">
              <a:buNone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3363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 Lion Mitigation – Marine Mammal Protection 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b="1" dirty="0" smtClean="0"/>
              <a:t>Section </a:t>
            </a:r>
            <a:r>
              <a:rPr lang="en-US" b="1" dirty="0"/>
              <a:t>101(a)(4) of the MMPA</a:t>
            </a:r>
            <a:r>
              <a:rPr lang="en-US" dirty="0"/>
              <a:t> allows for the non-lethal deterrence of nuisance animals under certain circumstances:</a:t>
            </a:r>
          </a:p>
          <a:p>
            <a:r>
              <a:rPr lang="en-US" dirty="0"/>
              <a:t>·         </a:t>
            </a:r>
            <a:r>
              <a:rPr lang="en-US" dirty="0" smtClean="0"/>
              <a:t>The </a:t>
            </a:r>
            <a:r>
              <a:rPr lang="en-US" b="1" dirty="0"/>
              <a:t>owner of other private property</a:t>
            </a:r>
            <a:r>
              <a:rPr lang="en-US" dirty="0"/>
              <a:t>, or an agent, </a:t>
            </a:r>
            <a:r>
              <a:rPr lang="en-US" dirty="0" err="1"/>
              <a:t>bailee</a:t>
            </a:r>
            <a:r>
              <a:rPr lang="en-US" dirty="0"/>
              <a:t>, or employee of such owner, may deter a </a:t>
            </a:r>
            <a:r>
              <a:rPr lang="en-US" dirty="0" smtClean="0"/>
              <a:t>	marine </a:t>
            </a:r>
            <a:r>
              <a:rPr lang="en-US" dirty="0"/>
              <a:t>mammal from damaging private property (e.g. </a:t>
            </a:r>
            <a:r>
              <a:rPr lang="en-US" i="1" dirty="0"/>
              <a:t>developed waterfront, decks, docks, floats, </a:t>
            </a:r>
            <a:r>
              <a:rPr lang="en-US" i="1" dirty="0" smtClean="0"/>
              <a:t>	piers</a:t>
            </a:r>
            <a:r>
              <a:rPr lang="en-US" i="1" dirty="0"/>
              <a:t>, bait receivers, vessels at anchor, etc.)</a:t>
            </a:r>
            <a:endParaRPr lang="en-US" dirty="0"/>
          </a:p>
          <a:p>
            <a:r>
              <a:rPr lang="en-US" dirty="0"/>
              <a:t>·         Any person may deter a marine mammal from endangering </a:t>
            </a:r>
            <a:r>
              <a:rPr lang="en-US" b="1" dirty="0"/>
              <a:t>personal safety.</a:t>
            </a:r>
            <a:endParaRPr lang="en-US" dirty="0"/>
          </a:p>
          <a:p>
            <a:r>
              <a:rPr lang="en-US" dirty="0"/>
              <a:t>·         A </a:t>
            </a:r>
            <a:r>
              <a:rPr lang="en-US" b="1" dirty="0"/>
              <a:t>government employee</a:t>
            </a:r>
            <a:r>
              <a:rPr lang="en-US" dirty="0"/>
              <a:t> may deter a marine mammal from damaging </a:t>
            </a:r>
            <a:r>
              <a:rPr lang="en-US" b="1" dirty="0"/>
              <a:t>public property.</a:t>
            </a:r>
            <a:endParaRPr lang="en-US" dirty="0"/>
          </a:p>
          <a:p>
            <a:r>
              <a:rPr lang="en-US" dirty="0"/>
              <a:t> </a:t>
            </a:r>
            <a:r>
              <a:rPr lang="en-US" dirty="0" smtClean="0"/>
              <a:t>Non-lethal </a:t>
            </a:r>
            <a:r>
              <a:rPr lang="en-US" dirty="0"/>
              <a:t>deterrence measures may be used in any of these circumstances so long as such measures do not result in the death or serious injury of a marine mammal.  NOAA Fisheries has defined serious injury as “any injury that is more likely than not to result in mortality.”</a:t>
            </a:r>
          </a:p>
          <a:p>
            <a:endParaRPr lang="en-US" sz="1800" dirty="0"/>
          </a:p>
          <a:p>
            <a:pPr marL="0" indent="0">
              <a:buNone/>
            </a:pPr>
            <a:r>
              <a:rPr lang="en-US" sz="1800" dirty="0"/>
              <a:t> </a:t>
            </a: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290782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Harbor Commission – 2018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Harbor Dredging</a:t>
            </a:r>
            <a:endParaRPr lang="en-US" sz="28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Harbor Operations and Management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Harbor Amenities and Capital Improvements (Mooring Fields, Shore Facilities, Docks)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Harbor Policies, Codes and </a:t>
            </a:r>
            <a:r>
              <a:rPr lang="en-US" sz="2800" dirty="0" smtClean="0"/>
              <a:t>Regulations (Title 17 Revisions)</a:t>
            </a:r>
            <a:endParaRPr lang="en-US" sz="28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Commercial, Recreational and Educational Activities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Long Term Vision for the Harbor</a:t>
            </a:r>
          </a:p>
          <a:p>
            <a:pPr marL="0" indent="0">
              <a:buNone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3075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2"/>
                </a:solidFill>
              </a:rPr>
              <a:t>Objective 6.0 Long Term Vision of the Harbor</a:t>
            </a:r>
            <a:endParaRPr lang="en-US" sz="3600" b="1" dirty="0">
              <a:solidFill>
                <a:schemeClr val="accent2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097280" y="1642534"/>
            <a:ext cx="9788316" cy="2034116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Objective 6.1 </a:t>
            </a:r>
            <a:r>
              <a:rPr lang="en-US" dirty="0"/>
              <a:t>- Draft a Harbor Plan that can be used independently or in conjunction with an update to the General Plan and/or Harbor Area Management Plan (HAMP). Specific attention should be paid to state requirements including conservation for harbors, MLPA/MPAs and fisheries and work previously done by the Harbor Commission related to preservation of marine related activities and businesses in Newport Harbor and the Harbor Financial Master Plan. </a:t>
            </a:r>
            <a:r>
              <a:rPr lang="en-US" sz="2800" dirty="0"/>
              <a:t> </a:t>
            </a:r>
            <a:endParaRPr lang="en-US" sz="3000" dirty="0">
              <a:solidFill>
                <a:srgbClr val="595959"/>
              </a:solidFill>
              <a:latin typeface="Arial"/>
              <a:cs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1AA391D-007C-4545-A8DC-D2D4CB8CDA6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16438" y="3473450"/>
            <a:ext cx="6350000" cy="2673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106831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Approach</a:t>
            </a:r>
            <a:endParaRPr lang="en-US" sz="3600" b="1" dirty="0">
              <a:solidFill>
                <a:schemeClr val="accent2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097280" y="1642533"/>
            <a:ext cx="10705252" cy="4842933"/>
          </a:xfrm>
        </p:spPr>
        <p:txBody>
          <a:bodyPr>
            <a:noAutofit/>
          </a:bodyPr>
          <a:lstStyle/>
          <a:p>
            <a:r>
              <a:rPr lang="en-US" b="1" dirty="0"/>
              <a:t>Facilitated Work Sessions</a:t>
            </a:r>
            <a:endParaRPr lang="en-US" dirty="0"/>
          </a:p>
          <a:p>
            <a:r>
              <a:rPr lang="en-US" dirty="0"/>
              <a:t>Facilitated work session techniques have been used successfully by organizations for large consensus-based decision making.  </a:t>
            </a:r>
          </a:p>
          <a:p>
            <a:r>
              <a:rPr lang="en-US" dirty="0"/>
              <a:t>The technique gives </a:t>
            </a:r>
            <a:r>
              <a:rPr lang="en-US" b="1" u="sng" dirty="0"/>
              <a:t>all participants an equal voice</a:t>
            </a:r>
            <a:r>
              <a:rPr lang="en-US" dirty="0"/>
              <a:t> in the decision process by displaying visually the collective thoughts and concerns contributed.  </a:t>
            </a:r>
          </a:p>
          <a:p>
            <a:r>
              <a:rPr lang="en-US" dirty="0"/>
              <a:t>The process ensures equal weights of votes and comments contributed across all participants.  </a:t>
            </a:r>
          </a:p>
          <a:p>
            <a:pPr marL="242888" indent="-24288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800" dirty="0">
              <a:solidFill>
                <a:schemeClr val="accent6">
                  <a:lumMod val="50000"/>
                </a:schemeClr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3000" dirty="0">
              <a:solidFill>
                <a:srgbClr val="595959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706560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Functional Areas </a:t>
            </a:r>
            <a:r>
              <a:rPr lang="en-US" b="1" dirty="0" smtClean="0">
                <a:solidFill>
                  <a:schemeClr val="accent2"/>
                </a:solidFill>
              </a:rPr>
              <a:t>Identified</a:t>
            </a:r>
            <a:endParaRPr lang="en-US" sz="3600" b="1" dirty="0">
              <a:solidFill>
                <a:schemeClr val="accent2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097279" y="1642534"/>
            <a:ext cx="4744721" cy="4497916"/>
          </a:xfrm>
        </p:spPr>
        <p:txBody>
          <a:bodyPr>
            <a:noAutofit/>
          </a:bodyPr>
          <a:lstStyle/>
          <a:p>
            <a:pPr marL="242888" indent="-2428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</a:rPr>
              <a:t>ADMINISTRATION AND OPERATIONS</a:t>
            </a:r>
          </a:p>
          <a:p>
            <a:pPr marL="242888" indent="-2428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</a:rPr>
              <a:t>BEACH REPLENISHMENT</a:t>
            </a:r>
          </a:p>
          <a:p>
            <a:pPr marL="242888" indent="-2428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</a:rPr>
              <a:t>CHANNEL AND PIERHEAD LINES </a:t>
            </a:r>
          </a:p>
          <a:p>
            <a:pPr marL="242888" indent="-2428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</a:rPr>
              <a:t>CHARTER FLEET</a:t>
            </a:r>
          </a:p>
          <a:p>
            <a:pPr marL="242888" indent="-2428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</a:rPr>
              <a:t>CODE/LAW ENFORCEMENT</a:t>
            </a:r>
          </a:p>
          <a:p>
            <a:pPr marL="242888" indent="-2428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</a:rPr>
              <a:t>DREDGING</a:t>
            </a:r>
          </a:p>
          <a:p>
            <a:pPr marL="242888" indent="-2428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</a:rPr>
              <a:t>ECONOMIC VALUE/FUNDING</a:t>
            </a:r>
          </a:p>
          <a:p>
            <a:pPr marL="242888" indent="-2428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</a:rPr>
              <a:t>ECOSYSTEM</a:t>
            </a:r>
          </a:p>
          <a:p>
            <a:pPr marL="242888" indent="-2428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</a:rPr>
              <a:t>EELGRASS CAPACITY/MANAGEMENT</a:t>
            </a:r>
          </a:p>
          <a:p>
            <a:pPr marL="242888" indent="-2428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</a:rPr>
              <a:t>FLOOD CONTROL MANAGEMENT</a:t>
            </a:r>
          </a:p>
          <a:p>
            <a:pPr marL="242888" indent="-2428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</a:rPr>
              <a:t>HABITAT RESTORATION/PRESERVATION</a:t>
            </a:r>
          </a:p>
          <a:p>
            <a:pPr marL="242888" indent="-2428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</a:rPr>
              <a:t>LIVE ABOARD PERMITS</a:t>
            </a:r>
          </a:p>
          <a:p>
            <a:pPr marL="242888" indent="-2428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</a:rPr>
              <a:t>MARINE RELATED ACTIVITIES</a:t>
            </a:r>
          </a:p>
          <a:p>
            <a:pPr marL="242888" indent="-2428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</a:rPr>
              <a:t>MARINE RELATED BUSINESSES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96D28C53-2A99-EA46-A429-44CD93544744}"/>
              </a:ext>
            </a:extLst>
          </p:cNvPr>
          <p:cNvSpPr txBox="1">
            <a:spLocks/>
          </p:cNvSpPr>
          <p:nvPr/>
        </p:nvSpPr>
        <p:spPr>
          <a:xfrm>
            <a:off x="6126480" y="1642534"/>
            <a:ext cx="4744721" cy="4497916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42888" indent="-2428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</a:rPr>
              <a:t>MOORINGS/MOORING FIELDS</a:t>
            </a:r>
          </a:p>
          <a:p>
            <a:pPr marL="242888" indent="-2428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</a:rPr>
              <a:t>REGULATORY REQUIREMENTS</a:t>
            </a:r>
          </a:p>
          <a:p>
            <a:pPr marL="242888" indent="-2428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</a:rPr>
              <a:t>PUBLIC ACCESS</a:t>
            </a:r>
          </a:p>
          <a:p>
            <a:pPr marL="242888" indent="-2428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</a:rPr>
              <a:t>PUMPOUT FACILITIES</a:t>
            </a:r>
          </a:p>
          <a:p>
            <a:pPr marL="242888" indent="-2428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</a:rPr>
              <a:t>SAFETY</a:t>
            </a:r>
          </a:p>
          <a:p>
            <a:pPr marL="242888" indent="-2428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</a:rPr>
              <a:t>SEA LEVEL RISE</a:t>
            </a:r>
          </a:p>
          <a:p>
            <a:pPr marL="242888" indent="-2428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</a:rPr>
              <a:t>SEDIMENT MANAGEMENT/CONTROL</a:t>
            </a:r>
          </a:p>
          <a:p>
            <a:pPr marL="242888" indent="-2428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</a:rPr>
              <a:t>SUSTAINABILITY</a:t>
            </a:r>
          </a:p>
          <a:p>
            <a:pPr marL="242888" indent="-2428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</a:rPr>
              <a:t>TIDELAND/WATER USES</a:t>
            </a:r>
          </a:p>
          <a:p>
            <a:pPr marL="242888" indent="-2428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</a:rPr>
              <a:t>UPLAND USES</a:t>
            </a:r>
          </a:p>
          <a:p>
            <a:pPr marL="242888" indent="-2428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</a:rPr>
              <a:t>VISUAL CHARACTER</a:t>
            </a:r>
          </a:p>
          <a:p>
            <a:pPr marL="242888" indent="-2428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</a:rPr>
              <a:t>WATER QUALITY</a:t>
            </a:r>
          </a:p>
          <a:p>
            <a:pPr marL="242888" indent="-242888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</a:rPr>
              <a:t>ZONING AND DEVELOPMENT</a:t>
            </a:r>
          </a:p>
        </p:txBody>
      </p:sp>
    </p:spTree>
    <p:extLst>
      <p:ext uri="{BB962C8B-B14F-4D97-AF65-F5344CB8AC3E}">
        <p14:creationId xmlns:p14="http://schemas.microsoft.com/office/powerpoint/2010/main" val="3676572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Sample Exercise</a:t>
            </a:r>
            <a:endParaRPr lang="en-US" sz="3600" b="1" dirty="0">
              <a:solidFill>
                <a:schemeClr val="accent2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AA0CD08-BE9A-624C-8601-1EE3CB3423CA}"/>
              </a:ext>
            </a:extLst>
          </p:cNvPr>
          <p:cNvSpPr/>
          <p:nvPr/>
        </p:nvSpPr>
        <p:spPr>
          <a:xfrm>
            <a:off x="1016000" y="1504950"/>
            <a:ext cx="3714750" cy="457200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7CD2B2D-05B4-0044-BD80-B6359669D22C}"/>
              </a:ext>
            </a:extLst>
          </p:cNvPr>
          <p:cNvSpPr txBox="1"/>
          <p:nvPr/>
        </p:nvSpPr>
        <p:spPr>
          <a:xfrm>
            <a:off x="1328738" y="1728788"/>
            <a:ext cx="30932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/>
              <a:t>DREDGING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F103981-5B5E-294F-B469-1F2045BA8884}"/>
              </a:ext>
            </a:extLst>
          </p:cNvPr>
          <p:cNvSpPr/>
          <p:nvPr/>
        </p:nvSpPr>
        <p:spPr>
          <a:xfrm>
            <a:off x="6240496" y="1507329"/>
            <a:ext cx="3714750" cy="457200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ABD8766-ABE1-C24B-84FE-11D401D0F619}"/>
              </a:ext>
            </a:extLst>
          </p:cNvPr>
          <p:cNvSpPr txBox="1"/>
          <p:nvPr/>
        </p:nvSpPr>
        <p:spPr>
          <a:xfrm>
            <a:off x="6553234" y="1731167"/>
            <a:ext cx="30932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/>
              <a:t>MOORINGS/MOORING FIELDS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041E57BC-BA60-7E4F-BE4A-E45930E1F00D}"/>
              </a:ext>
            </a:extLst>
          </p:cNvPr>
          <p:cNvGrpSpPr/>
          <p:nvPr/>
        </p:nvGrpSpPr>
        <p:grpSpPr>
          <a:xfrm>
            <a:off x="6706039" y="2275625"/>
            <a:ext cx="2940438" cy="2003725"/>
            <a:chOff x="6706039" y="2275625"/>
            <a:chExt cx="2940438" cy="2003725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99650CE6-06FE-FD4D-B9F8-C1282CA0AB1E}"/>
                </a:ext>
              </a:extLst>
            </p:cNvPr>
            <p:cNvSpPr txBox="1"/>
            <p:nvPr/>
          </p:nvSpPr>
          <p:spPr>
            <a:xfrm rot="20983607">
              <a:off x="6731050" y="2275625"/>
              <a:ext cx="1057275" cy="523220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</p:spPr>
          <p:txBody>
            <a:bodyPr wrap="square" rtlCol="0" anchor="ctr" anchorCtr="0">
              <a:spAutoFit/>
            </a:bodyPr>
            <a:lstStyle/>
            <a:p>
              <a:r>
                <a:rPr lang="en-US" sz="1400" dirty="0"/>
                <a:t>Inexpensive</a:t>
              </a:r>
            </a:p>
            <a:p>
              <a:endParaRPr lang="en-US" sz="1400" dirty="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A228B70-6B44-034E-A17E-0FB5C407436C}"/>
                </a:ext>
              </a:extLst>
            </p:cNvPr>
            <p:cNvSpPr txBox="1"/>
            <p:nvPr/>
          </p:nvSpPr>
          <p:spPr>
            <a:xfrm rot="935750">
              <a:off x="8188763" y="2598790"/>
              <a:ext cx="1057275" cy="523220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</p:spPr>
          <p:txBody>
            <a:bodyPr wrap="square" rtlCol="0" anchor="ctr" anchorCtr="0">
              <a:spAutoFit/>
            </a:bodyPr>
            <a:lstStyle/>
            <a:p>
              <a:r>
                <a:rPr lang="en-US" sz="1400" dirty="0"/>
                <a:t>Affordable</a:t>
              </a:r>
            </a:p>
            <a:p>
              <a:endParaRPr lang="en-US" sz="1400" dirty="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3A15AC9-D1AA-724D-8A83-42575F455CFE}"/>
                </a:ext>
              </a:extLst>
            </p:cNvPr>
            <p:cNvSpPr txBox="1"/>
            <p:nvPr/>
          </p:nvSpPr>
          <p:spPr>
            <a:xfrm rot="908111">
              <a:off x="6706039" y="3756130"/>
              <a:ext cx="1057275" cy="523220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</p:spPr>
          <p:txBody>
            <a:bodyPr wrap="square" rtlCol="0" anchor="ctr" anchorCtr="0">
              <a:spAutoFit/>
            </a:bodyPr>
            <a:lstStyle/>
            <a:p>
              <a:r>
                <a:rPr lang="en-US" sz="1400" dirty="0"/>
                <a:t>Privacy</a:t>
              </a:r>
            </a:p>
            <a:p>
              <a:endParaRPr lang="en-US" sz="1400" dirty="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5CE9E86-BDC4-1748-8D39-CDCBE1A4D0F4}"/>
                </a:ext>
              </a:extLst>
            </p:cNvPr>
            <p:cNvSpPr txBox="1"/>
            <p:nvPr/>
          </p:nvSpPr>
          <p:spPr>
            <a:xfrm rot="20605719">
              <a:off x="8589202" y="3343303"/>
              <a:ext cx="1057275" cy="523220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</p:spPr>
          <p:txBody>
            <a:bodyPr wrap="square" rtlCol="0" anchor="ctr" anchorCtr="0">
              <a:spAutoFit/>
            </a:bodyPr>
            <a:lstStyle/>
            <a:p>
              <a:r>
                <a:rPr lang="en-US" sz="1400" dirty="0"/>
                <a:t>Access and Views</a:t>
              </a: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1D558F59-6F18-8F41-A252-FD921F092FCF}"/>
              </a:ext>
            </a:extLst>
          </p:cNvPr>
          <p:cNvGrpSpPr/>
          <p:nvPr/>
        </p:nvGrpSpPr>
        <p:grpSpPr>
          <a:xfrm>
            <a:off x="6440006" y="2672077"/>
            <a:ext cx="3143849" cy="2982358"/>
            <a:chOff x="6440006" y="2672077"/>
            <a:chExt cx="3143849" cy="2982358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456EBB6-229E-4243-A0D5-4ACDC765D08D}"/>
                </a:ext>
              </a:extLst>
            </p:cNvPr>
            <p:cNvSpPr txBox="1"/>
            <p:nvPr/>
          </p:nvSpPr>
          <p:spPr>
            <a:xfrm>
              <a:off x="6553234" y="2672077"/>
              <a:ext cx="1057275" cy="523220"/>
            </a:xfrm>
            <a:prstGeom prst="rect">
              <a:avLst/>
            </a:prstGeom>
            <a:solidFill>
              <a:srgbClr val="EC9BC9"/>
            </a:solidFill>
          </p:spPr>
          <p:txBody>
            <a:bodyPr wrap="square" rtlCol="0" anchor="ctr" anchorCtr="0">
              <a:spAutoFit/>
            </a:bodyPr>
            <a:lstStyle/>
            <a:p>
              <a:r>
                <a:rPr lang="en-US" sz="1400" dirty="0"/>
                <a:t>Not enough amenities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EFB252B7-53F0-5840-8422-8ACB3DC384B7}"/>
                </a:ext>
              </a:extLst>
            </p:cNvPr>
            <p:cNvSpPr txBox="1"/>
            <p:nvPr/>
          </p:nvSpPr>
          <p:spPr>
            <a:xfrm rot="21066284">
              <a:off x="7679216" y="2809379"/>
              <a:ext cx="1057275" cy="523220"/>
            </a:xfrm>
            <a:prstGeom prst="rect">
              <a:avLst/>
            </a:prstGeom>
            <a:solidFill>
              <a:srgbClr val="EC9BC9"/>
            </a:solidFill>
          </p:spPr>
          <p:txBody>
            <a:bodyPr wrap="square" rtlCol="0" anchor="ctr" anchorCtr="0">
              <a:spAutoFit/>
            </a:bodyPr>
            <a:lstStyle/>
            <a:p>
              <a:r>
                <a:rPr lang="en-US" sz="1400" dirty="0"/>
                <a:t>No work dock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FCEE431-2544-D947-BC42-897102EA44F6}"/>
                </a:ext>
              </a:extLst>
            </p:cNvPr>
            <p:cNvSpPr txBox="1"/>
            <p:nvPr/>
          </p:nvSpPr>
          <p:spPr>
            <a:xfrm>
              <a:off x="8276560" y="3064612"/>
              <a:ext cx="1057275" cy="461665"/>
            </a:xfrm>
            <a:prstGeom prst="rect">
              <a:avLst/>
            </a:prstGeom>
            <a:solidFill>
              <a:srgbClr val="EC9BC9"/>
            </a:solidFill>
          </p:spPr>
          <p:txBody>
            <a:bodyPr wrap="square" rtlCol="0" anchor="ctr" anchorCtr="0">
              <a:spAutoFit/>
            </a:bodyPr>
            <a:lstStyle/>
            <a:p>
              <a:r>
                <a:rPr lang="en-US" sz="1200" dirty="0"/>
                <a:t>No place to work on boat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46605F29-F45A-6A4B-B069-B5C0B10F559F}"/>
                </a:ext>
              </a:extLst>
            </p:cNvPr>
            <p:cNvSpPr txBox="1"/>
            <p:nvPr/>
          </p:nvSpPr>
          <p:spPr>
            <a:xfrm rot="21303232">
              <a:off x="6584068" y="4127719"/>
              <a:ext cx="1057275" cy="523220"/>
            </a:xfrm>
            <a:prstGeom prst="rect">
              <a:avLst/>
            </a:prstGeom>
            <a:solidFill>
              <a:srgbClr val="EC9BC9"/>
            </a:solidFill>
          </p:spPr>
          <p:txBody>
            <a:bodyPr wrap="square" rtlCol="0" anchor="ctr" anchorCtr="0">
              <a:spAutoFit/>
            </a:bodyPr>
            <a:lstStyle/>
            <a:p>
              <a:r>
                <a:rPr lang="en-US" sz="1400" dirty="0"/>
                <a:t>No auto parking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E19109E-A3A8-CD45-925E-E75A0CA33981}"/>
                </a:ext>
              </a:extLst>
            </p:cNvPr>
            <p:cNvSpPr txBox="1"/>
            <p:nvPr/>
          </p:nvSpPr>
          <p:spPr>
            <a:xfrm rot="874796">
              <a:off x="8526580" y="5126439"/>
              <a:ext cx="1057275" cy="523220"/>
            </a:xfrm>
            <a:prstGeom prst="rect">
              <a:avLst/>
            </a:prstGeom>
            <a:solidFill>
              <a:srgbClr val="EC9BC9"/>
            </a:solidFill>
          </p:spPr>
          <p:txBody>
            <a:bodyPr wrap="square" rtlCol="0" anchor="ctr" anchorCtr="0">
              <a:spAutoFit/>
            </a:bodyPr>
            <a:lstStyle/>
            <a:p>
              <a:r>
                <a:rPr lang="en-US" sz="1400" dirty="0"/>
                <a:t>Regulations too strict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4E202C71-CBF6-ED45-807F-27283C005FE9}"/>
                </a:ext>
              </a:extLst>
            </p:cNvPr>
            <p:cNvSpPr txBox="1"/>
            <p:nvPr/>
          </p:nvSpPr>
          <p:spPr>
            <a:xfrm rot="21092543">
              <a:off x="6706038" y="5131215"/>
              <a:ext cx="1057275" cy="523220"/>
            </a:xfrm>
            <a:prstGeom prst="rect">
              <a:avLst/>
            </a:prstGeom>
            <a:solidFill>
              <a:srgbClr val="EC9BC9"/>
            </a:solidFill>
          </p:spPr>
          <p:txBody>
            <a:bodyPr wrap="square" rtlCol="0" anchor="ctr" anchorCtr="0">
              <a:spAutoFit/>
            </a:bodyPr>
            <a:lstStyle/>
            <a:p>
              <a:r>
                <a:rPr lang="en-US" sz="1400" dirty="0"/>
                <a:t>Discharge</a:t>
              </a:r>
            </a:p>
            <a:p>
              <a:endParaRPr lang="en-US" sz="1400" dirty="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1747E6CA-A564-5342-B23D-9B234A900E98}"/>
                </a:ext>
              </a:extLst>
            </p:cNvPr>
            <p:cNvSpPr txBox="1"/>
            <p:nvPr/>
          </p:nvSpPr>
          <p:spPr>
            <a:xfrm rot="21267984">
              <a:off x="6440006" y="3388626"/>
              <a:ext cx="1057275" cy="430887"/>
            </a:xfrm>
            <a:prstGeom prst="rect">
              <a:avLst/>
            </a:prstGeom>
            <a:solidFill>
              <a:srgbClr val="EC9BC9"/>
            </a:solidFill>
          </p:spPr>
          <p:txBody>
            <a:bodyPr wrap="square" rtlCol="0" anchor="ctr" anchorCtr="0">
              <a:spAutoFit/>
            </a:bodyPr>
            <a:lstStyle/>
            <a:p>
              <a:r>
                <a:rPr lang="en-US" sz="1100" dirty="0"/>
                <a:t>Not enough dinghy storage</a:t>
              </a:r>
              <a:endParaRPr lang="en-US" sz="1400" dirty="0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2860925A-CC24-E245-A850-38F541411CB1}"/>
                </a:ext>
              </a:extLst>
            </p:cNvPr>
            <p:cNvSpPr txBox="1"/>
            <p:nvPr/>
          </p:nvSpPr>
          <p:spPr>
            <a:xfrm rot="21016086">
              <a:off x="7741019" y="4505446"/>
              <a:ext cx="1057275" cy="523220"/>
            </a:xfrm>
            <a:prstGeom prst="rect">
              <a:avLst/>
            </a:prstGeom>
            <a:solidFill>
              <a:srgbClr val="EC9BC9"/>
            </a:solidFill>
          </p:spPr>
          <p:txBody>
            <a:bodyPr wrap="square" rtlCol="0" anchor="ctr" anchorCtr="0">
              <a:spAutoFit/>
            </a:bodyPr>
            <a:lstStyle/>
            <a:p>
              <a:r>
                <a:rPr lang="en-US" sz="1400" dirty="0"/>
                <a:t>Footprint too large</a:t>
              </a:r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31713707-A147-5E42-A7A5-4BD06DF99E85}"/>
              </a:ext>
            </a:extLst>
          </p:cNvPr>
          <p:cNvGrpSpPr/>
          <p:nvPr/>
        </p:nvGrpSpPr>
        <p:grpSpPr>
          <a:xfrm>
            <a:off x="6287758" y="2422423"/>
            <a:ext cx="3376992" cy="3433951"/>
            <a:chOff x="6287758" y="2422423"/>
            <a:chExt cx="3376992" cy="3433951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B999E594-6769-7A48-80C1-6640DF6A65CC}"/>
                </a:ext>
              </a:extLst>
            </p:cNvPr>
            <p:cNvSpPr txBox="1"/>
            <p:nvPr/>
          </p:nvSpPr>
          <p:spPr>
            <a:xfrm rot="430449">
              <a:off x="8607475" y="2778308"/>
              <a:ext cx="1057275" cy="461665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txBody>
            <a:bodyPr wrap="square" rtlCol="0" anchor="ctr" anchorCtr="0">
              <a:spAutoFit/>
            </a:bodyPr>
            <a:lstStyle/>
            <a:p>
              <a:r>
                <a:rPr lang="en-US" sz="1200" dirty="0"/>
                <a:t>BY Basin Work dock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AE632C26-9B50-C34D-A21A-E70799FF031D}"/>
                </a:ext>
              </a:extLst>
            </p:cNvPr>
            <p:cNvSpPr txBox="1"/>
            <p:nvPr/>
          </p:nvSpPr>
          <p:spPr>
            <a:xfrm rot="539574">
              <a:off x="7441014" y="4026710"/>
              <a:ext cx="1057275" cy="461665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txBody>
            <a:bodyPr wrap="square" rtlCol="0" anchor="ctr" anchorCtr="0">
              <a:spAutoFit/>
            </a:bodyPr>
            <a:lstStyle/>
            <a:p>
              <a:r>
                <a:rPr lang="en-US" sz="1200" dirty="0"/>
                <a:t>Dedicated dinghy docks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82998EEC-42C4-E34E-8051-A2CD284FA86C}"/>
                </a:ext>
              </a:extLst>
            </p:cNvPr>
            <p:cNvSpPr txBox="1"/>
            <p:nvPr/>
          </p:nvSpPr>
          <p:spPr>
            <a:xfrm rot="20950507">
              <a:off x="6363117" y="4049853"/>
              <a:ext cx="1057275" cy="461665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txBody>
            <a:bodyPr wrap="square" rtlCol="0" anchor="ctr" anchorCtr="0">
              <a:spAutoFit/>
            </a:bodyPr>
            <a:lstStyle/>
            <a:p>
              <a:r>
                <a:rPr lang="en-US" sz="1200" dirty="0"/>
                <a:t>Dedicated parking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4C4E16E8-A1F6-594E-A8FF-30C2B879E3DB}"/>
                </a:ext>
              </a:extLst>
            </p:cNvPr>
            <p:cNvSpPr txBox="1"/>
            <p:nvPr/>
          </p:nvSpPr>
          <p:spPr>
            <a:xfrm rot="519987">
              <a:off x="7794838" y="4792504"/>
              <a:ext cx="1057275" cy="41549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txBody>
            <a:bodyPr wrap="square" rtlCol="0" anchor="ctr" anchorCtr="0">
              <a:spAutoFit/>
            </a:bodyPr>
            <a:lstStyle/>
            <a:p>
              <a:r>
                <a:rPr lang="en-US" sz="1050" dirty="0"/>
                <a:t>Multiple vessel mooring system</a:t>
              </a:r>
              <a:endParaRPr lang="en-US" sz="1200" dirty="0"/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56E5D11C-4174-1442-96E8-A0DB27D19F1B}"/>
                </a:ext>
              </a:extLst>
            </p:cNvPr>
            <p:cNvSpPr txBox="1"/>
            <p:nvPr/>
          </p:nvSpPr>
          <p:spPr>
            <a:xfrm rot="21117652">
              <a:off x="7770942" y="2422423"/>
              <a:ext cx="1057275" cy="461665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txBody>
            <a:bodyPr wrap="square" rtlCol="0" anchor="ctr" anchorCtr="0">
              <a:spAutoFit/>
            </a:bodyPr>
            <a:lstStyle/>
            <a:p>
              <a:r>
                <a:rPr lang="en-US" sz="1200" dirty="0"/>
                <a:t>Marina Park Work dock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35F43130-2ECB-FB47-ACC5-7F24839B2942}"/>
                </a:ext>
              </a:extLst>
            </p:cNvPr>
            <p:cNvSpPr txBox="1"/>
            <p:nvPr/>
          </p:nvSpPr>
          <p:spPr>
            <a:xfrm rot="777167">
              <a:off x="6287758" y="2441244"/>
              <a:ext cx="1057275" cy="461665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txBody>
            <a:bodyPr wrap="square" rtlCol="0" anchor="ctr" anchorCtr="0">
              <a:spAutoFit/>
            </a:bodyPr>
            <a:lstStyle/>
            <a:p>
              <a:r>
                <a:rPr lang="en-US" sz="1200" dirty="0"/>
                <a:t>Electricity and water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A7290A2C-25FC-3349-BC18-E84C6C53CE22}"/>
                </a:ext>
              </a:extLst>
            </p:cNvPr>
            <p:cNvSpPr txBox="1"/>
            <p:nvPr/>
          </p:nvSpPr>
          <p:spPr>
            <a:xfrm rot="713893">
              <a:off x="6517000" y="5394709"/>
              <a:ext cx="1057275" cy="461665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txBody>
            <a:bodyPr wrap="square" rtlCol="0" anchor="ctr" anchorCtr="0">
              <a:spAutoFit/>
            </a:bodyPr>
            <a:lstStyle/>
            <a:p>
              <a:r>
                <a:rPr lang="en-US" sz="1200" dirty="0"/>
                <a:t>Dye tabs for everyone</a:t>
              </a:r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14303241-CA1E-7A47-BED5-884374110CAF}"/>
              </a:ext>
            </a:extLst>
          </p:cNvPr>
          <p:cNvGrpSpPr/>
          <p:nvPr/>
        </p:nvGrpSpPr>
        <p:grpSpPr>
          <a:xfrm>
            <a:off x="1366920" y="2372008"/>
            <a:ext cx="3015425" cy="2684565"/>
            <a:chOff x="1366920" y="2372008"/>
            <a:chExt cx="3015425" cy="2684565"/>
          </a:xfrm>
        </p:grpSpPr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A28FDE8C-B756-FE46-9325-D51B6ED4BE3A}"/>
                </a:ext>
              </a:extLst>
            </p:cNvPr>
            <p:cNvSpPr txBox="1"/>
            <p:nvPr/>
          </p:nvSpPr>
          <p:spPr>
            <a:xfrm rot="20983607">
              <a:off x="3325070" y="2372008"/>
              <a:ext cx="1057275" cy="523220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</p:spPr>
          <p:txBody>
            <a:bodyPr wrap="square" rtlCol="0" anchor="ctr" anchorCtr="0">
              <a:spAutoFit/>
            </a:bodyPr>
            <a:lstStyle/>
            <a:p>
              <a:r>
                <a:rPr lang="en-US" sz="1400" dirty="0"/>
                <a:t>More is better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D90AEEF6-FE7E-F44E-9617-B5826312F784}"/>
                </a:ext>
              </a:extLst>
            </p:cNvPr>
            <p:cNvSpPr txBox="1"/>
            <p:nvPr/>
          </p:nvSpPr>
          <p:spPr>
            <a:xfrm rot="351815">
              <a:off x="1729454" y="2542900"/>
              <a:ext cx="1057275" cy="430887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</p:spPr>
          <p:txBody>
            <a:bodyPr wrap="square" rtlCol="0" anchor="ctr" anchorCtr="0">
              <a:spAutoFit/>
            </a:bodyPr>
            <a:lstStyle/>
            <a:p>
              <a:r>
                <a:rPr lang="en-US" sz="1100" dirty="0"/>
                <a:t>Good progress recently</a:t>
              </a:r>
              <a:endParaRPr lang="en-US" sz="1400" dirty="0"/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A71E37DD-433D-AF41-AD0B-A9FD9037F881}"/>
                </a:ext>
              </a:extLst>
            </p:cNvPr>
            <p:cNvSpPr txBox="1"/>
            <p:nvPr/>
          </p:nvSpPr>
          <p:spPr>
            <a:xfrm rot="789734">
              <a:off x="3096093" y="4533353"/>
              <a:ext cx="1057275" cy="523220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</p:spPr>
          <p:txBody>
            <a:bodyPr wrap="square" rtlCol="0" anchor="ctr" anchorCtr="0">
              <a:spAutoFit/>
            </a:bodyPr>
            <a:lstStyle/>
            <a:p>
              <a:r>
                <a:rPr lang="en-US" sz="1400" dirty="0"/>
                <a:t>Plenty of eelgrass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C368B376-4C60-D840-9678-79A013763110}"/>
                </a:ext>
              </a:extLst>
            </p:cNvPr>
            <p:cNvSpPr txBox="1"/>
            <p:nvPr/>
          </p:nvSpPr>
          <p:spPr>
            <a:xfrm rot="20983607">
              <a:off x="1366920" y="3474229"/>
              <a:ext cx="1057275" cy="523220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</p:spPr>
          <p:txBody>
            <a:bodyPr wrap="square" rtlCol="0" anchor="ctr" anchorCtr="0">
              <a:spAutoFit/>
            </a:bodyPr>
            <a:lstStyle/>
            <a:p>
              <a:r>
                <a:rPr lang="en-US" sz="1400" dirty="0"/>
                <a:t>Eelgrass Mgmt. Plan</a:t>
              </a: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3CD0F17A-8E72-004B-AA58-2DEAD7BB7A46}"/>
              </a:ext>
            </a:extLst>
          </p:cNvPr>
          <p:cNvGrpSpPr/>
          <p:nvPr/>
        </p:nvGrpSpPr>
        <p:grpSpPr>
          <a:xfrm>
            <a:off x="1215140" y="2753919"/>
            <a:ext cx="3317027" cy="2714278"/>
            <a:chOff x="1215140" y="2753919"/>
            <a:chExt cx="3317027" cy="2714278"/>
          </a:xfrm>
        </p:grpSpPr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0FEF90E6-DBD2-3844-A777-D571DE9B9D9E}"/>
                </a:ext>
              </a:extLst>
            </p:cNvPr>
            <p:cNvSpPr txBox="1"/>
            <p:nvPr/>
          </p:nvSpPr>
          <p:spPr>
            <a:xfrm rot="301938">
              <a:off x="2769650" y="2845996"/>
              <a:ext cx="1057275" cy="523220"/>
            </a:xfrm>
            <a:prstGeom prst="rect">
              <a:avLst/>
            </a:prstGeom>
            <a:solidFill>
              <a:srgbClr val="EC9BC9"/>
            </a:solidFill>
          </p:spPr>
          <p:txBody>
            <a:bodyPr wrap="square" rtlCol="0" anchor="ctr" anchorCtr="0">
              <a:spAutoFit/>
            </a:bodyPr>
            <a:lstStyle/>
            <a:p>
              <a:r>
                <a:rPr lang="en-US" sz="1400" dirty="0"/>
                <a:t>No simple process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449A768A-A20E-5741-AA0F-069774ABEFEC}"/>
                </a:ext>
              </a:extLst>
            </p:cNvPr>
            <p:cNvSpPr txBox="1"/>
            <p:nvPr/>
          </p:nvSpPr>
          <p:spPr>
            <a:xfrm rot="20974561">
              <a:off x="3152071" y="4944977"/>
              <a:ext cx="1057275" cy="523220"/>
            </a:xfrm>
            <a:prstGeom prst="rect">
              <a:avLst/>
            </a:prstGeom>
            <a:solidFill>
              <a:srgbClr val="EC9BC9"/>
            </a:solidFill>
          </p:spPr>
          <p:txBody>
            <a:bodyPr wrap="square" rtlCol="0" anchor="ctr" anchorCtr="0">
              <a:spAutoFit/>
            </a:bodyPr>
            <a:lstStyle/>
            <a:p>
              <a:r>
                <a:rPr lang="en-US" sz="1400" dirty="0"/>
                <a:t>Eelgrass</a:t>
              </a:r>
            </a:p>
            <a:p>
              <a:endParaRPr lang="en-US" sz="1400" dirty="0"/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D5E6CB2C-28B1-8D4D-B20F-1CDABA1E46C4}"/>
                </a:ext>
              </a:extLst>
            </p:cNvPr>
            <p:cNvSpPr txBox="1"/>
            <p:nvPr/>
          </p:nvSpPr>
          <p:spPr>
            <a:xfrm>
              <a:off x="2696686" y="3671635"/>
              <a:ext cx="1057275" cy="523220"/>
            </a:xfrm>
            <a:prstGeom prst="rect">
              <a:avLst/>
            </a:prstGeom>
            <a:solidFill>
              <a:srgbClr val="EC9BC9"/>
            </a:solidFill>
          </p:spPr>
          <p:txBody>
            <a:bodyPr wrap="square" rtlCol="0" anchor="ctr" anchorCtr="0">
              <a:spAutoFit/>
            </a:bodyPr>
            <a:lstStyle/>
            <a:p>
              <a:r>
                <a:rPr lang="en-US" sz="1400" dirty="0"/>
                <a:t>Scarcity of equipment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09868616-8C35-B844-889C-F016361DCC85}"/>
                </a:ext>
              </a:extLst>
            </p:cNvPr>
            <p:cNvSpPr txBox="1"/>
            <p:nvPr/>
          </p:nvSpPr>
          <p:spPr>
            <a:xfrm>
              <a:off x="1245269" y="2753919"/>
              <a:ext cx="1057275" cy="523220"/>
            </a:xfrm>
            <a:prstGeom prst="rect">
              <a:avLst/>
            </a:prstGeom>
            <a:solidFill>
              <a:srgbClr val="EC9BC9"/>
            </a:solidFill>
          </p:spPr>
          <p:txBody>
            <a:bodyPr wrap="square" rtlCol="0" anchor="ctr" anchorCtr="0">
              <a:spAutoFit/>
            </a:bodyPr>
            <a:lstStyle/>
            <a:p>
              <a:r>
                <a:rPr lang="en-US" sz="1400" dirty="0"/>
                <a:t>Funding/</a:t>
              </a:r>
            </a:p>
            <a:p>
              <a:r>
                <a:rPr lang="en-US" sz="1400" dirty="0"/>
                <a:t>Cost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F21F8D6F-A4F3-D244-A53C-EE5A74010660}"/>
                </a:ext>
              </a:extLst>
            </p:cNvPr>
            <p:cNvSpPr txBox="1"/>
            <p:nvPr/>
          </p:nvSpPr>
          <p:spPr>
            <a:xfrm rot="20675649">
              <a:off x="3474892" y="2992541"/>
              <a:ext cx="1057275" cy="461665"/>
            </a:xfrm>
            <a:prstGeom prst="rect">
              <a:avLst/>
            </a:prstGeom>
            <a:solidFill>
              <a:srgbClr val="EC9BC9"/>
            </a:solidFill>
          </p:spPr>
          <p:txBody>
            <a:bodyPr wrap="square" rtlCol="0" anchor="ctr" anchorCtr="0">
              <a:spAutoFit/>
            </a:bodyPr>
            <a:lstStyle/>
            <a:p>
              <a:r>
                <a:rPr lang="en-US" sz="1200" dirty="0"/>
                <a:t>Permitting is expensive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4644C099-B51C-6048-A46A-92379A6717F6}"/>
                </a:ext>
              </a:extLst>
            </p:cNvPr>
            <p:cNvSpPr txBox="1"/>
            <p:nvPr/>
          </p:nvSpPr>
          <p:spPr>
            <a:xfrm rot="21047442">
              <a:off x="1215140" y="3879549"/>
              <a:ext cx="1057275" cy="461665"/>
            </a:xfrm>
            <a:prstGeom prst="rect">
              <a:avLst/>
            </a:prstGeom>
            <a:solidFill>
              <a:srgbClr val="EC9BC9"/>
            </a:solidFill>
          </p:spPr>
          <p:txBody>
            <a:bodyPr wrap="square" rtlCol="0" anchor="ctr" anchorCtr="0">
              <a:spAutoFit/>
            </a:bodyPr>
            <a:lstStyle/>
            <a:p>
              <a:r>
                <a:rPr lang="en-US" sz="1200" dirty="0"/>
                <a:t>RGP54 is complicated</a:t>
              </a:r>
              <a:endParaRPr lang="en-US" sz="1400" dirty="0"/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294824D3-9267-F341-A43F-64471061FEE2}"/>
              </a:ext>
            </a:extLst>
          </p:cNvPr>
          <p:cNvGrpSpPr/>
          <p:nvPr/>
        </p:nvGrpSpPr>
        <p:grpSpPr>
          <a:xfrm>
            <a:off x="1173460" y="2423059"/>
            <a:ext cx="3305638" cy="3436360"/>
            <a:chOff x="1173460" y="2423059"/>
            <a:chExt cx="3305638" cy="3436360"/>
          </a:xfrm>
        </p:grpSpPr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4390FF1B-61E6-3C42-91B6-056498F82F7E}"/>
                </a:ext>
              </a:extLst>
            </p:cNvPr>
            <p:cNvSpPr txBox="1"/>
            <p:nvPr/>
          </p:nvSpPr>
          <p:spPr>
            <a:xfrm rot="20698513">
              <a:off x="3421823" y="3854986"/>
              <a:ext cx="1057275" cy="461665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txBody>
            <a:bodyPr wrap="square" rtlCol="0" anchor="ctr" anchorCtr="0">
              <a:spAutoFit/>
            </a:bodyPr>
            <a:lstStyle/>
            <a:p>
              <a:r>
                <a:rPr lang="en-US" sz="1200" dirty="0"/>
                <a:t>City owned equipment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D461D3C4-ED15-A44A-A76D-78D9CF3051E9}"/>
                </a:ext>
              </a:extLst>
            </p:cNvPr>
            <p:cNvSpPr txBox="1"/>
            <p:nvPr/>
          </p:nvSpPr>
          <p:spPr>
            <a:xfrm rot="20742741">
              <a:off x="1511118" y="4177469"/>
              <a:ext cx="1057275" cy="461665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txBody>
            <a:bodyPr wrap="square" rtlCol="0" anchor="ctr" anchorCtr="0">
              <a:spAutoFit/>
            </a:bodyPr>
            <a:lstStyle/>
            <a:p>
              <a:r>
                <a:rPr lang="en-US" sz="1200" dirty="0"/>
                <a:t>Consolidate applications</a:t>
              </a: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F6B8071E-4ACA-EE4B-9E70-94C12DDA688B}"/>
                </a:ext>
              </a:extLst>
            </p:cNvPr>
            <p:cNvSpPr txBox="1"/>
            <p:nvPr/>
          </p:nvSpPr>
          <p:spPr>
            <a:xfrm rot="21191602">
              <a:off x="1774619" y="5459309"/>
              <a:ext cx="1057275" cy="400110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txBody>
            <a:bodyPr wrap="square" rtlCol="0" anchor="ctr" anchorCtr="0">
              <a:spAutoFit/>
            </a:bodyPr>
            <a:lstStyle/>
            <a:p>
              <a:r>
                <a:rPr lang="en-US" sz="1000" dirty="0"/>
                <a:t>Continuous suction dredging</a:t>
              </a: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552C9522-9395-6940-8697-F7CF7FD734E9}"/>
                </a:ext>
              </a:extLst>
            </p:cNvPr>
            <p:cNvSpPr txBox="1"/>
            <p:nvPr/>
          </p:nvSpPr>
          <p:spPr>
            <a:xfrm rot="642072">
              <a:off x="1173460" y="4849257"/>
              <a:ext cx="1057275" cy="461665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txBody>
            <a:bodyPr wrap="square" rtlCol="0" anchor="ctr" anchorCtr="0">
              <a:spAutoFit/>
            </a:bodyPr>
            <a:lstStyle/>
            <a:p>
              <a:r>
                <a:rPr lang="en-US" sz="1200" dirty="0"/>
                <a:t>Better spoils management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F82545A4-FAC1-F74C-A5C2-7EBD70D8B8C2}"/>
                </a:ext>
              </a:extLst>
            </p:cNvPr>
            <p:cNvSpPr txBox="1"/>
            <p:nvPr/>
          </p:nvSpPr>
          <p:spPr>
            <a:xfrm>
              <a:off x="1177087" y="2423059"/>
              <a:ext cx="1057275" cy="400110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txBody>
            <a:bodyPr wrap="square" rtlCol="0" anchor="ctr" anchorCtr="0">
              <a:spAutoFit/>
            </a:bodyPr>
            <a:lstStyle/>
            <a:p>
              <a:r>
                <a:rPr lang="en-US" sz="1000" dirty="0"/>
                <a:t>“One and done” with the Feds</a:t>
              </a:r>
              <a:endParaRPr lang="en-US" sz="1200" dirty="0"/>
            </a:p>
          </p:txBody>
        </p:sp>
      </p:grpSp>
      <p:sp>
        <p:nvSpPr>
          <p:cNvPr id="69" name="Oval 68">
            <a:extLst>
              <a:ext uri="{FF2B5EF4-FFF2-40B4-BE49-F238E27FC236}">
                <a16:creationId xmlns:a16="http://schemas.microsoft.com/office/drawing/2014/main" id="{E8B5BE8F-49FA-B042-A350-CBEED8A9C98E}"/>
              </a:ext>
            </a:extLst>
          </p:cNvPr>
          <p:cNvSpPr/>
          <p:nvPr/>
        </p:nvSpPr>
        <p:spPr>
          <a:xfrm>
            <a:off x="7380681" y="5774312"/>
            <a:ext cx="134912" cy="13491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1EEFE5A5-FD95-4849-AA0B-D31E8318E9B5}"/>
              </a:ext>
            </a:extLst>
          </p:cNvPr>
          <p:cNvSpPr/>
          <p:nvPr/>
        </p:nvSpPr>
        <p:spPr>
          <a:xfrm>
            <a:off x="7594475" y="5281174"/>
            <a:ext cx="134912" cy="13491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81356474-BE6E-3346-84DA-3976B0681C45}"/>
              </a:ext>
            </a:extLst>
          </p:cNvPr>
          <p:cNvSpPr/>
          <p:nvPr/>
        </p:nvSpPr>
        <p:spPr>
          <a:xfrm>
            <a:off x="7218308" y="5661885"/>
            <a:ext cx="134912" cy="13491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D95B5ECF-2E5D-8849-BE55-BBF246196D46}"/>
              </a:ext>
            </a:extLst>
          </p:cNvPr>
          <p:cNvSpPr/>
          <p:nvPr/>
        </p:nvSpPr>
        <p:spPr>
          <a:xfrm>
            <a:off x="8661678" y="2607764"/>
            <a:ext cx="134912" cy="134912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8EDA707E-4CB7-9940-A3C5-839C2E3505B5}"/>
              </a:ext>
            </a:extLst>
          </p:cNvPr>
          <p:cNvSpPr/>
          <p:nvPr/>
        </p:nvSpPr>
        <p:spPr>
          <a:xfrm>
            <a:off x="8676708" y="2439929"/>
            <a:ext cx="134912" cy="134912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16EAE62C-6AA8-8742-B8C4-499B8F98A1BE}"/>
              </a:ext>
            </a:extLst>
          </p:cNvPr>
          <p:cNvSpPr/>
          <p:nvPr/>
        </p:nvSpPr>
        <p:spPr>
          <a:xfrm>
            <a:off x="3429995" y="4160843"/>
            <a:ext cx="134912" cy="134912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6DBEDDF7-AAA1-074D-A58C-BF57FCEC9F11}"/>
              </a:ext>
            </a:extLst>
          </p:cNvPr>
          <p:cNvSpPr/>
          <p:nvPr/>
        </p:nvSpPr>
        <p:spPr>
          <a:xfrm>
            <a:off x="6543983" y="5320593"/>
            <a:ext cx="134912" cy="134912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1F58DA55-229F-364A-8AE0-682EB7BFE160}"/>
              </a:ext>
            </a:extLst>
          </p:cNvPr>
          <p:cNvSpPr/>
          <p:nvPr/>
        </p:nvSpPr>
        <p:spPr>
          <a:xfrm>
            <a:off x="2190635" y="5811720"/>
            <a:ext cx="134912" cy="134912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6" name="Group 95">
            <a:extLst>
              <a:ext uri="{FF2B5EF4-FFF2-40B4-BE49-F238E27FC236}">
                <a16:creationId xmlns:a16="http://schemas.microsoft.com/office/drawing/2014/main" id="{553972FC-7E6A-E94B-8873-1EE8585E82FF}"/>
              </a:ext>
            </a:extLst>
          </p:cNvPr>
          <p:cNvGrpSpPr/>
          <p:nvPr/>
        </p:nvGrpSpPr>
        <p:grpSpPr>
          <a:xfrm>
            <a:off x="1792433" y="2368528"/>
            <a:ext cx="5602166" cy="3210759"/>
            <a:chOff x="1792433" y="2368528"/>
            <a:chExt cx="5602166" cy="3210759"/>
          </a:xfrm>
        </p:grpSpPr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6236D335-F47E-8747-B948-D4E7323AF099}"/>
                </a:ext>
              </a:extLst>
            </p:cNvPr>
            <p:cNvSpPr/>
            <p:nvPr/>
          </p:nvSpPr>
          <p:spPr>
            <a:xfrm>
              <a:off x="1792433" y="2368528"/>
              <a:ext cx="134912" cy="134912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0E38B342-5F87-C542-866E-42DC229EE8AD}"/>
                </a:ext>
              </a:extLst>
            </p:cNvPr>
            <p:cNvSpPr/>
            <p:nvPr/>
          </p:nvSpPr>
          <p:spPr>
            <a:xfrm>
              <a:off x="7259687" y="4227460"/>
              <a:ext cx="134912" cy="134912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1850594A-B018-984B-B5A4-AA739AB0514A}"/>
                </a:ext>
              </a:extLst>
            </p:cNvPr>
            <p:cNvSpPr/>
            <p:nvPr/>
          </p:nvSpPr>
          <p:spPr>
            <a:xfrm>
              <a:off x="2027636" y="5399598"/>
              <a:ext cx="134912" cy="134912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7C1F0939-C50C-E44B-BBCE-982672E5F2D8}"/>
                </a:ext>
              </a:extLst>
            </p:cNvPr>
            <p:cNvSpPr/>
            <p:nvPr/>
          </p:nvSpPr>
          <p:spPr>
            <a:xfrm>
              <a:off x="2609009" y="5444375"/>
              <a:ext cx="134912" cy="134912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AF0A2424-85F4-0E47-9323-198313A8D4AD}"/>
                </a:ext>
              </a:extLst>
            </p:cNvPr>
            <p:cNvSpPr/>
            <p:nvPr/>
          </p:nvSpPr>
          <p:spPr>
            <a:xfrm>
              <a:off x="2433915" y="5349849"/>
              <a:ext cx="134912" cy="134912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40477022-5424-A143-98E2-0CD7D2158279}"/>
              </a:ext>
            </a:extLst>
          </p:cNvPr>
          <p:cNvGrpSpPr/>
          <p:nvPr/>
        </p:nvGrpSpPr>
        <p:grpSpPr>
          <a:xfrm>
            <a:off x="1728758" y="2372473"/>
            <a:ext cx="2654109" cy="3338764"/>
            <a:chOff x="1728758" y="2372473"/>
            <a:chExt cx="2654109" cy="3338764"/>
          </a:xfrm>
        </p:grpSpPr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C0B22556-B892-C544-BE90-466EF872AA16}"/>
                </a:ext>
              </a:extLst>
            </p:cNvPr>
            <p:cNvSpPr/>
            <p:nvPr/>
          </p:nvSpPr>
          <p:spPr>
            <a:xfrm>
              <a:off x="4247955" y="3790950"/>
              <a:ext cx="134912" cy="13491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986CB105-6962-764A-9EFF-CAC93C7BD353}"/>
                </a:ext>
              </a:extLst>
            </p:cNvPr>
            <p:cNvSpPr/>
            <p:nvPr/>
          </p:nvSpPr>
          <p:spPr>
            <a:xfrm>
              <a:off x="3432174" y="3993056"/>
              <a:ext cx="134912" cy="134912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D7ABDB25-AC64-064A-9D30-A11C94BAB6FE}"/>
                </a:ext>
              </a:extLst>
            </p:cNvPr>
            <p:cNvSpPr/>
            <p:nvPr/>
          </p:nvSpPr>
          <p:spPr>
            <a:xfrm>
              <a:off x="3850280" y="3848320"/>
              <a:ext cx="134912" cy="134912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64469EFD-6A25-1A4E-BC58-6FF9545EE31B}"/>
                </a:ext>
              </a:extLst>
            </p:cNvPr>
            <p:cNvSpPr/>
            <p:nvPr/>
          </p:nvSpPr>
          <p:spPr>
            <a:xfrm>
              <a:off x="2042110" y="2632961"/>
              <a:ext cx="134912" cy="134912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A7045838-A479-1549-AC11-A0EB479025C2}"/>
                </a:ext>
              </a:extLst>
            </p:cNvPr>
            <p:cNvSpPr/>
            <p:nvPr/>
          </p:nvSpPr>
          <p:spPr>
            <a:xfrm>
              <a:off x="2097271" y="2372473"/>
              <a:ext cx="134912" cy="134912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7FD97A88-4BDB-9248-85FC-F88BC8A36720}"/>
                </a:ext>
              </a:extLst>
            </p:cNvPr>
            <p:cNvSpPr/>
            <p:nvPr/>
          </p:nvSpPr>
          <p:spPr>
            <a:xfrm>
              <a:off x="1728758" y="5576325"/>
              <a:ext cx="134912" cy="134912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BDC74039-4354-3449-A781-F7DD2B594DA6}"/>
              </a:ext>
            </a:extLst>
          </p:cNvPr>
          <p:cNvGrpSpPr/>
          <p:nvPr/>
        </p:nvGrpSpPr>
        <p:grpSpPr>
          <a:xfrm>
            <a:off x="2376852" y="2748706"/>
            <a:ext cx="6479294" cy="2980635"/>
            <a:chOff x="2376852" y="2748706"/>
            <a:chExt cx="6479294" cy="2980635"/>
          </a:xfrm>
        </p:grpSpPr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298561CF-7E4C-9444-B038-E2FF6D3ADEBD}"/>
                </a:ext>
              </a:extLst>
            </p:cNvPr>
            <p:cNvSpPr/>
            <p:nvPr/>
          </p:nvSpPr>
          <p:spPr>
            <a:xfrm>
              <a:off x="3675551" y="3923777"/>
              <a:ext cx="134912" cy="13491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49AF3B44-8BDA-8B47-9451-D77F9365A907}"/>
                </a:ext>
              </a:extLst>
            </p:cNvPr>
            <p:cNvSpPr/>
            <p:nvPr/>
          </p:nvSpPr>
          <p:spPr>
            <a:xfrm>
              <a:off x="8721234" y="4883114"/>
              <a:ext cx="134912" cy="13491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B04C64F7-D82D-2141-BACA-8860C2C7AED2}"/>
                </a:ext>
              </a:extLst>
            </p:cNvPr>
            <p:cNvSpPr/>
            <p:nvPr/>
          </p:nvSpPr>
          <p:spPr>
            <a:xfrm>
              <a:off x="7117678" y="2748706"/>
              <a:ext cx="134912" cy="134912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C04AC176-767E-B84B-B3F1-7630A36D9E26}"/>
                </a:ext>
              </a:extLst>
            </p:cNvPr>
            <p:cNvSpPr/>
            <p:nvPr/>
          </p:nvSpPr>
          <p:spPr>
            <a:xfrm>
              <a:off x="2696686" y="5594429"/>
              <a:ext cx="134912" cy="134912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3E09D9E5-E955-034D-B1E0-A3FD86BEB41D}"/>
                </a:ext>
              </a:extLst>
            </p:cNvPr>
            <p:cNvSpPr/>
            <p:nvPr/>
          </p:nvSpPr>
          <p:spPr>
            <a:xfrm>
              <a:off x="2376852" y="4255146"/>
              <a:ext cx="134912" cy="134912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39343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  <p:bldP spid="73" grpId="0" animBg="1"/>
      <p:bldP spid="74" grpId="0" animBg="1"/>
      <p:bldP spid="76" grpId="0" animBg="1"/>
      <p:bldP spid="77" grpId="0" animBg="1"/>
      <p:bldP spid="80" grpId="0" animBg="1"/>
      <p:bldP spid="82" grpId="0" animBg="1"/>
      <p:bldP spid="9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Shape 1"/>
          <p:cNvSpPr txBox="1"/>
          <p:nvPr/>
        </p:nvSpPr>
        <p:spPr>
          <a:xfrm>
            <a:off x="601920" y="2324880"/>
            <a:ext cx="11121840" cy="355176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4800" dirty="0">
                <a:solidFill>
                  <a:srgbClr val="2E75B6"/>
                </a:solidFill>
                <a:latin typeface="Times New Roman"/>
              </a:rPr>
              <a:t>
</a:t>
            </a:r>
            <a:r>
              <a:rPr lang="en-US" sz="4000" dirty="0">
                <a:solidFill>
                  <a:srgbClr val="2E75B6"/>
                </a:solidFill>
                <a:latin typeface="Arial"/>
              </a:rPr>
              <a:t> - Roll Call – Current Board Introductions
 - Recap of 2017 – 2018
 - Keynote Speaker – Carol Jacobs, Assistant </a:t>
            </a:r>
            <a:r>
              <a:rPr lang="en-US" sz="4000" dirty="0" smtClean="0">
                <a:solidFill>
                  <a:srgbClr val="2E75B6"/>
                </a:solidFill>
                <a:latin typeface="Arial"/>
              </a:rPr>
              <a:t>	City </a:t>
            </a:r>
            <a:r>
              <a:rPr lang="en-US" sz="4000" dirty="0">
                <a:solidFill>
                  <a:srgbClr val="2E75B6"/>
                </a:solidFill>
                <a:latin typeface="Arial"/>
              </a:rPr>
              <a:t>Manager
 	- Hot Topics of the Harbor
 - Questions and Answers
 - Wrap Up – 2100 </a:t>
            </a:r>
            <a:r>
              <a:rPr lang="en-US" sz="4000" dirty="0" err="1">
                <a:solidFill>
                  <a:srgbClr val="2E75B6"/>
                </a:solidFill>
                <a:latin typeface="Arial"/>
              </a:rPr>
              <a:t>Hrs</a:t>
            </a:r>
            <a:r>
              <a:rPr lang="en-US" sz="4000" dirty="0">
                <a:solidFill>
                  <a:srgbClr val="2E75B6"/>
                </a:solidFill>
                <a:latin typeface="Arial"/>
              </a:rPr>
              <a:t>
</a:t>
            </a:r>
            <a:endParaRPr dirty="0"/>
          </a:p>
        </p:txBody>
      </p:sp>
      <p:pic>
        <p:nvPicPr>
          <p:cNvPr id="42" name="Picture 11"/>
          <p:cNvPicPr/>
          <p:nvPr/>
        </p:nvPicPr>
        <p:blipFill>
          <a:blip r:embed="rId2"/>
          <a:stretch>
            <a:fillRect/>
          </a:stretch>
        </p:blipFill>
        <p:spPr>
          <a:xfrm>
            <a:off x="11862000" y="6821280"/>
            <a:ext cx="11781720" cy="1361880"/>
          </a:xfrm>
          <a:prstGeom prst="rect">
            <a:avLst/>
          </a:prstGeom>
        </p:spPr>
      </p:pic>
      <p:sp>
        <p:nvSpPr>
          <p:cNvPr id="43" name="CustomShape 2"/>
          <p:cNvSpPr/>
          <p:nvPr/>
        </p:nvSpPr>
        <p:spPr>
          <a:xfrm>
            <a:off x="438120" y="399011"/>
            <a:ext cx="11121840" cy="1611229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4800" dirty="0">
                <a:solidFill>
                  <a:srgbClr val="2E75B6"/>
                </a:solidFill>
                <a:latin typeface="Times New Roman"/>
              </a:rPr>
              <a:t>Introduction</a:t>
            </a:r>
            <a:r>
              <a:rPr lang="en-US" sz="4400" dirty="0">
                <a:solidFill>
                  <a:srgbClr val="2E75B6"/>
                </a:solidFill>
                <a:latin typeface="Times New Roman"/>
              </a:rPr>
              <a:t>
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9486964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/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5733" y="1905000"/>
            <a:ext cx="11261872" cy="2275421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spcBef>
                <a:spcPts val="2400"/>
              </a:spcBef>
              <a:spcAft>
                <a:spcPts val="1200"/>
              </a:spcAft>
            </a:pP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Helvetica" charset="0"/>
                <a:cs typeface="Arial"/>
              </a:rPr>
              <a:t>NEWPORT BEACH HARBOR COMMISSION</a:t>
            </a:r>
            <a:b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Helvetica" charset="0"/>
                <a:cs typeface="Arial"/>
              </a:rPr>
            </a:br>
            <a:r>
              <a:rPr lang="en-US" sz="3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Helvetica" charset="0"/>
                <a:cs typeface="Arial"/>
              </a:rPr>
              <a:t>2018 Special Meeting and Harbor Tour</a:t>
            </a:r>
            <a:r>
              <a:rPr lang="en-US" sz="3000" dirty="0">
                <a:solidFill>
                  <a:schemeClr val="bg1">
                    <a:lumMod val="50000"/>
                  </a:schemeClr>
                </a:solidFill>
                <a:latin typeface="Arial"/>
                <a:ea typeface="Helvetica" charset="0"/>
                <a:cs typeface="Arial"/>
              </a:rPr>
              <a:t/>
            </a:r>
            <a:br>
              <a:rPr lang="en-US" sz="3000" dirty="0">
                <a:solidFill>
                  <a:schemeClr val="bg1">
                    <a:lumMod val="50000"/>
                  </a:schemeClr>
                </a:solidFill>
                <a:latin typeface="Arial"/>
                <a:ea typeface="Helvetica" charset="0"/>
                <a:cs typeface="Arial"/>
              </a:rPr>
            </a:br>
            <a:r>
              <a:rPr lang="en-US" sz="2400" dirty="0">
                <a:solidFill>
                  <a:srgbClr val="0070C0"/>
                </a:solidFill>
                <a:latin typeface="Arial"/>
                <a:ea typeface="Helvetica" charset="0"/>
                <a:cs typeface="Arial"/>
              </a:rPr>
              <a:t>November 17, 2018 </a:t>
            </a:r>
            <a:br>
              <a:rPr lang="en-US" sz="2400" dirty="0">
                <a:solidFill>
                  <a:srgbClr val="0070C0"/>
                </a:solidFill>
                <a:latin typeface="Arial"/>
                <a:ea typeface="Helvetica" charset="0"/>
                <a:cs typeface="Arial"/>
              </a:rPr>
            </a:br>
            <a:r>
              <a:rPr lang="en-US" sz="2400" dirty="0">
                <a:solidFill>
                  <a:srgbClr val="0070C0"/>
                </a:solidFill>
                <a:latin typeface="Arial"/>
                <a:ea typeface="Helvetica" charset="0"/>
                <a:cs typeface="Arial"/>
              </a:rPr>
              <a:t>8:30 am </a:t>
            </a:r>
            <a:br>
              <a:rPr lang="en-US" sz="2400" dirty="0">
                <a:solidFill>
                  <a:srgbClr val="0070C0"/>
                </a:solidFill>
                <a:latin typeface="Arial"/>
                <a:ea typeface="Helvetica" charset="0"/>
                <a:cs typeface="Arial"/>
              </a:rPr>
            </a:br>
            <a:r>
              <a:rPr lang="en-US" sz="2400" dirty="0">
                <a:solidFill>
                  <a:srgbClr val="0070C0"/>
                </a:solidFill>
                <a:latin typeface="Arial"/>
                <a:ea typeface="Helvetica" charset="0"/>
                <a:cs typeface="Arial"/>
              </a:rPr>
              <a:t>Marina Park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8400" y="1286921"/>
            <a:ext cx="2521518" cy="618079"/>
          </a:xfrm>
          <a:prstGeom prst="rect">
            <a:avLst/>
          </a:prstGeom>
        </p:spPr>
      </p:pic>
      <p:pic>
        <p:nvPicPr>
          <p:cNvPr id="6" name="Picture 5" descr="NBlogo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42597" y="66933"/>
            <a:ext cx="1995008" cy="1838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6181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Objective</a:t>
            </a:r>
            <a:endParaRPr lang="en-US" sz="3600" b="1" dirty="0">
              <a:solidFill>
                <a:schemeClr val="accent2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80FDF46-3D4E-DF49-B504-C5DFCC039B4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9756" y="1484028"/>
            <a:ext cx="6615660" cy="30638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9A49549-C290-F147-959C-DA13149D7D4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63839" y="3252866"/>
            <a:ext cx="3839267" cy="29684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521248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097280" y="1574092"/>
            <a:ext cx="10340630" cy="4718554"/>
          </a:xfrm>
        </p:spPr>
        <p:txBody>
          <a:bodyPr>
            <a:noAutofit/>
          </a:bodyPr>
          <a:lstStyle/>
          <a:p>
            <a:pPr marL="0" lvl="0" indent="0" algn="ctr">
              <a:buNone/>
            </a:pPr>
            <a:endParaRPr lang="en-US" sz="3000" dirty="0" smtClean="0"/>
          </a:p>
          <a:p>
            <a:pPr marL="0" lvl="0" indent="0" algn="ctr">
              <a:buNone/>
            </a:pPr>
            <a:endParaRPr lang="en-US" sz="3000" dirty="0" smtClean="0"/>
          </a:p>
          <a:p>
            <a:pPr marL="0" lvl="0" indent="0" algn="ctr">
              <a:buNone/>
            </a:pPr>
            <a:endParaRPr lang="en-US" sz="4400" dirty="0" smtClean="0">
              <a:solidFill>
                <a:schemeClr val="bg1">
                  <a:lumMod val="50000"/>
                </a:schemeClr>
              </a:solidFill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</a:pPr>
            <a:endParaRPr lang="en-US" sz="1800" dirty="0" smtClean="0">
              <a:solidFill>
                <a:srgbClr val="595959"/>
              </a:solidFill>
              <a:latin typeface="Arial"/>
              <a:cs typeface="Arial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097280" y="2872381"/>
            <a:ext cx="5418982" cy="1060988"/>
          </a:xfrm>
        </p:spPr>
        <p:txBody>
          <a:bodyPr>
            <a:normAutofit/>
          </a:bodyPr>
          <a:lstStyle/>
          <a:p>
            <a:r>
              <a:rPr lang="en-US" sz="6600" dirty="0" smtClean="0"/>
              <a:t>Questions?</a:t>
            </a:r>
            <a:endParaRPr lang="en-US" sz="6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8787" y="1570526"/>
            <a:ext cx="5171768" cy="3878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41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5733" y="1405468"/>
            <a:ext cx="11261872" cy="2774954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spcBef>
                <a:spcPts val="2400"/>
              </a:spcBef>
              <a:spcAft>
                <a:spcPts val="1200"/>
              </a:spcAft>
            </a:pPr>
            <a:r>
              <a:rPr 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Helvetica" charset="0"/>
                <a:cs typeface="Arial"/>
              </a:rPr>
              <a:t>City of Newport Beach</a:t>
            </a:r>
            <a:br>
              <a:rPr 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Helvetica" charset="0"/>
                <a:cs typeface="Arial"/>
              </a:rPr>
            </a:br>
            <a:r>
              <a:rPr 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Helvetica" charset="0"/>
                <a:cs typeface="Arial"/>
              </a:rPr>
              <a:t>Harbor Department</a:t>
            </a:r>
            <a:br>
              <a:rPr 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Helvetica" charset="0"/>
                <a:cs typeface="Arial"/>
              </a:rPr>
            </a:br>
            <a:endParaRPr lang="en-US" sz="2800" dirty="0">
              <a:solidFill>
                <a:schemeClr val="bg1">
                  <a:lumMod val="50000"/>
                </a:schemeClr>
              </a:solidFill>
              <a:latin typeface="Arial"/>
              <a:ea typeface="Helvetica" charset="0"/>
              <a:cs typeface="Arial"/>
            </a:endParaRPr>
          </a:p>
        </p:txBody>
      </p:sp>
      <p:pic>
        <p:nvPicPr>
          <p:cNvPr id="6" name="Picture 5" descr="NB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2597" y="4383621"/>
            <a:ext cx="1995008" cy="1838067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5406706" y="4863971"/>
            <a:ext cx="4558562" cy="87736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spcBef>
                <a:spcPts val="2400"/>
              </a:spcBef>
              <a:spcAft>
                <a:spcPts val="1200"/>
              </a:spcAft>
            </a:pP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Arial"/>
                <a:ea typeface="Helvetica" charset="0"/>
                <a:cs typeface="Arial"/>
              </a:rPr>
              <a:t>Newport Mooring Association</a:t>
            </a:r>
            <a:b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Arial"/>
                <a:ea typeface="Helvetica" charset="0"/>
                <a:cs typeface="Arial"/>
              </a:rPr>
            </a:b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Arial"/>
                <a:ea typeface="Helvetica" charset="0"/>
                <a:cs typeface="Arial"/>
              </a:rPr>
              <a:t>October 24, 2018 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Arial"/>
              <a:ea typeface="Helvetica" charset="0"/>
              <a:cs typeface="Arial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8787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263535" y="1712422"/>
            <a:ext cx="906087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1 Full-time </a:t>
            </a:r>
            <a:r>
              <a:rPr lang="en-US" sz="3200" dirty="0" smtClean="0"/>
              <a:t>Harbormaster</a:t>
            </a:r>
          </a:p>
          <a:p>
            <a:r>
              <a:rPr lang="en-US" sz="3200" dirty="0"/>
              <a:t>1 Part-time Department Assistant </a:t>
            </a:r>
          </a:p>
          <a:p>
            <a:r>
              <a:rPr lang="en-US" sz="3200" dirty="0"/>
              <a:t>1 Full-time Code Enforcement Supervisor (on loan)</a:t>
            </a:r>
          </a:p>
          <a:p>
            <a:pPr marL="342900" indent="-342900">
              <a:buAutoNum type="arabicPlain" startAt="4"/>
            </a:pPr>
            <a:r>
              <a:rPr lang="en-US" sz="3200" dirty="0" smtClean="0"/>
              <a:t>Part-time </a:t>
            </a:r>
            <a:r>
              <a:rPr lang="en-US" sz="3200" dirty="0" smtClean="0"/>
              <a:t>Lead Service </a:t>
            </a:r>
            <a:r>
              <a:rPr lang="en-US" sz="3200" dirty="0" smtClean="0"/>
              <a:t>Workers </a:t>
            </a:r>
          </a:p>
          <a:p>
            <a:r>
              <a:rPr lang="en-US" sz="3200" dirty="0" smtClean="0"/>
              <a:t>15 </a:t>
            </a:r>
            <a:r>
              <a:rPr lang="en-US" sz="3200" dirty="0" smtClean="0"/>
              <a:t>Part-time Harbor Service </a:t>
            </a:r>
            <a:r>
              <a:rPr lang="en-US" sz="3200" dirty="0" smtClean="0"/>
              <a:t>Workers 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060988"/>
          </a:xfrm>
        </p:spPr>
        <p:txBody>
          <a:bodyPr/>
          <a:lstStyle/>
          <a:p>
            <a:pPr algn="ctr"/>
            <a:r>
              <a:rPr lang="en-US" dirty="0" smtClean="0"/>
              <a:t>Harbor Department – Staff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0956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Notable Projects – The First Year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New Administration, policies, procedures, record keeping, </a:t>
            </a:r>
            <a:r>
              <a:rPr lang="en-US" dirty="0" smtClean="0"/>
              <a:t>mooring audits </a:t>
            </a:r>
            <a:r>
              <a:rPr lang="en-US" dirty="0"/>
              <a:t>and </a:t>
            </a:r>
            <a:r>
              <a:rPr lang="en-US" dirty="0" smtClean="0"/>
              <a:t>reconciliation, staffing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New custom in-house management software, new mooring maps  (locations, sizes, public docks and pump out stations)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FCC Base Station License for Marina </a:t>
            </a:r>
            <a:r>
              <a:rPr lang="en-US" dirty="0" smtClean="0"/>
              <a:t>Park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Outfitted three Harbor Master </a:t>
            </a:r>
            <a:r>
              <a:rPr lang="en-US" dirty="0" smtClean="0"/>
              <a:t>vessels to provide enhanced customer service on the water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Implementation of an Administrative Code Enforcement Program </a:t>
            </a: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Enhanced Harbor Map with boater safety information made in conjunction with local Coast Guard Auxiliary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Met with local rowing programs on best practices for shared harbor use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Updated Municipal Code to allow for wind and human powered events over 5mph</a:t>
            </a:r>
          </a:p>
          <a:p>
            <a:pPr marL="0" indent="0">
              <a:buNone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2817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accent2"/>
                </a:solidFill>
              </a:rPr>
              <a:t>General Statistics</a:t>
            </a:r>
            <a:endParaRPr lang="en-US" sz="3600" b="1" dirty="0">
              <a:solidFill>
                <a:schemeClr val="accent2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5409495"/>
              </p:ext>
            </p:extLst>
          </p:nvPr>
        </p:nvGraphicFramePr>
        <p:xfrm>
          <a:off x="1166837" y="1655739"/>
          <a:ext cx="5107031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3631338516"/>
                    </a:ext>
                  </a:extLst>
                </a:gridCol>
                <a:gridCol w="1043031">
                  <a:extLst>
                    <a:ext uri="{9D8B030D-6E8A-4147-A177-3AD203B41FA5}">
                      <a16:colId xmlns:a16="http://schemas.microsoft.com/office/drawing/2014/main" val="190386048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07/01/2017-06/30/2018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76065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General Assists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2,144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78679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Speeding/Wake Advisement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962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63468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Mooring Check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662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45066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Pollution/Fuel/Discharge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48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0243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Hazard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412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35573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Noise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21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56233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Pier/Dock/Bridge Issue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253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56467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Duffy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98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36741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Emergency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u="sng" dirty="0" smtClean="0"/>
                        <a:t>___19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85285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4,619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7281571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547606" y="1690382"/>
            <a:ext cx="525150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General </a:t>
            </a:r>
            <a:r>
              <a:rPr lang="en-US" sz="2000" dirty="0" smtClean="0"/>
              <a:t>Assist-public contact</a:t>
            </a:r>
          </a:p>
          <a:p>
            <a:r>
              <a:rPr lang="en-US" sz="2000" dirty="0" smtClean="0"/>
              <a:t>Speeding </a:t>
            </a:r>
            <a:r>
              <a:rPr lang="en-US" sz="2000" dirty="0"/>
              <a:t>– Wake Advisement </a:t>
            </a:r>
            <a:r>
              <a:rPr lang="en-US" sz="2000" dirty="0" smtClean="0"/>
              <a:t>– slow down</a:t>
            </a:r>
            <a:endParaRPr lang="en-US" sz="2000" dirty="0"/>
          </a:p>
          <a:p>
            <a:r>
              <a:rPr lang="en-US" sz="2000" dirty="0"/>
              <a:t>Mooring Check – Special Moorings Checks for Issues (not daily check for vacancy)</a:t>
            </a:r>
          </a:p>
          <a:p>
            <a:r>
              <a:rPr lang="en-US" sz="2000" dirty="0"/>
              <a:t>Pollution/Fuel/Discharge – Report of pollutant in the water</a:t>
            </a:r>
          </a:p>
          <a:p>
            <a:r>
              <a:rPr lang="en-US" sz="2000" dirty="0"/>
              <a:t>Hazard – Trash or Large Debris Pick Up</a:t>
            </a:r>
          </a:p>
          <a:p>
            <a:r>
              <a:rPr lang="en-US" sz="2000" dirty="0"/>
              <a:t>Noise – Noise Complaints</a:t>
            </a:r>
          </a:p>
          <a:p>
            <a:r>
              <a:rPr lang="en-US" sz="2000" dirty="0"/>
              <a:t>Pier/Dock/Bridge Issues – Includes Bridge Jumpers, Fishing, Time Limit, Gangway issues</a:t>
            </a:r>
          </a:p>
          <a:p>
            <a:r>
              <a:rPr lang="en-US" sz="2000" dirty="0"/>
              <a:t>Duffy/Dinghy- Assisting of vessels under 20’ </a:t>
            </a:r>
          </a:p>
          <a:p>
            <a:r>
              <a:rPr lang="en-US" sz="2000" dirty="0"/>
              <a:t>Emergency- Sent to PD/OCSD</a:t>
            </a:r>
          </a:p>
        </p:txBody>
      </p:sp>
    </p:spTree>
    <p:extLst>
      <p:ext uri="{BB962C8B-B14F-4D97-AF65-F5344CB8AC3E}">
        <p14:creationId xmlns:p14="http://schemas.microsoft.com/office/powerpoint/2010/main" val="2165529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050" y="358346"/>
            <a:ext cx="8186761" cy="797123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bg2">
                    <a:lumMod val="50000"/>
                  </a:schemeClr>
                </a:solidFill>
              </a:rPr>
              <a:t>Code Enforcement Cases</a:t>
            </a:r>
            <a:endParaRPr lang="en-US" sz="3600" b="1" dirty="0">
              <a:solidFill>
                <a:schemeClr val="bg2">
                  <a:lumMod val="50000"/>
                </a:schemeClr>
              </a:solidFill>
            </a:endParaRP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504197800"/>
              </p:ext>
            </p:extLst>
          </p:nvPr>
        </p:nvGraphicFramePr>
        <p:xfrm>
          <a:off x="923460" y="1674846"/>
          <a:ext cx="4068970" cy="3169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71079">
                  <a:extLst>
                    <a:ext uri="{9D8B030D-6E8A-4147-A177-3AD203B41FA5}">
                      <a16:colId xmlns:a16="http://schemas.microsoft.com/office/drawing/2014/main" val="1825176573"/>
                    </a:ext>
                  </a:extLst>
                </a:gridCol>
                <a:gridCol w="797891">
                  <a:extLst>
                    <a:ext uri="{9D8B030D-6E8A-4147-A177-3AD203B41FA5}">
                      <a16:colId xmlns:a16="http://schemas.microsoft.com/office/drawing/2014/main" val="226539888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07/1/17-06/30-2018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40809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Short term lodging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/>
                        <a:t>17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61765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Title</a:t>
                      </a:r>
                      <a:r>
                        <a:rPr lang="en-US" sz="2000" baseline="0" dirty="0" smtClean="0"/>
                        <a:t> 17 cases of all types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/>
                        <a:t>221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23307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Revocation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/>
                        <a:t>2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35125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Impounds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/>
                        <a:t>71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01740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/>
                        <a:t>Vessel Turn In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/>
                        <a:t>7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92323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Total Cases</a:t>
                      </a:r>
                      <a:r>
                        <a:rPr lang="en-US" sz="2000" baseline="0" dirty="0" smtClean="0"/>
                        <a:t> Opened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/>
                        <a:t>318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33570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/>
                        <a:t>Total Cases Closed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/>
                        <a:t>177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4253838"/>
                  </a:ext>
                </a:extLst>
              </a:tr>
            </a:tbl>
          </a:graphicData>
        </a:graphic>
      </p:graphicFrame>
      <p:graphicFrame>
        <p:nvGraphicFramePr>
          <p:cNvPr id="4" name="Content Placeholder 2"/>
          <p:cNvGraphicFramePr>
            <a:graphicFrameLocks/>
          </p:cNvGraphicFramePr>
          <p:nvPr>
            <p:extLst/>
          </p:nvPr>
        </p:nvGraphicFramePr>
        <p:xfrm>
          <a:off x="5430194" y="1674846"/>
          <a:ext cx="5592033" cy="435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86745">
                  <a:extLst>
                    <a:ext uri="{9D8B030D-6E8A-4147-A177-3AD203B41FA5}">
                      <a16:colId xmlns:a16="http://schemas.microsoft.com/office/drawing/2014/main" val="1825176573"/>
                    </a:ext>
                  </a:extLst>
                </a:gridCol>
                <a:gridCol w="1283115">
                  <a:extLst>
                    <a:ext uri="{9D8B030D-6E8A-4147-A177-3AD203B41FA5}">
                      <a16:colId xmlns:a16="http://schemas.microsoft.com/office/drawing/2014/main" val="2265398886"/>
                    </a:ext>
                  </a:extLst>
                </a:gridCol>
                <a:gridCol w="1322173">
                  <a:extLst>
                    <a:ext uri="{9D8B030D-6E8A-4147-A177-3AD203B41FA5}">
                      <a16:colId xmlns:a16="http://schemas.microsoft.com/office/drawing/2014/main" val="240521595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07/1/18-10/23/2018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Opened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Closed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40809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Misc. Cases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27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 8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61765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Mooring Fees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 4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23307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Live Aboard Cases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23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35125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Marine Activities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 10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01740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/>
                        <a:t>Property Maintenance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68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12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92323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Registration Only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 7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 1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33570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Sea Lions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53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 5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89968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Short Term Lodging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 6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 1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19752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Sub Permittees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u="sng" dirty="0" smtClean="0"/>
                        <a:t> 3</a:t>
                      </a:r>
                      <a:endParaRPr lang="en-US" sz="2000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u="sng" dirty="0" smtClean="0"/>
                        <a:t> 1</a:t>
                      </a:r>
                      <a:endParaRPr lang="en-US" sz="2000" u="sng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11052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Total 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220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28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57093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0994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accent2"/>
                </a:solidFill>
              </a:rPr>
              <a:t>Code Enforcement Cases</a:t>
            </a:r>
            <a:endParaRPr lang="en-US" sz="3600" b="1" dirty="0">
              <a:solidFill>
                <a:schemeClr val="accent2"/>
              </a:solidFill>
            </a:endParaRP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523294228"/>
              </p:ext>
            </p:extLst>
          </p:nvPr>
        </p:nvGraphicFramePr>
        <p:xfrm>
          <a:off x="1097280" y="1674846"/>
          <a:ext cx="4068970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71079">
                  <a:extLst>
                    <a:ext uri="{9D8B030D-6E8A-4147-A177-3AD203B41FA5}">
                      <a16:colId xmlns:a16="http://schemas.microsoft.com/office/drawing/2014/main" val="1825176573"/>
                    </a:ext>
                  </a:extLst>
                </a:gridCol>
                <a:gridCol w="797891">
                  <a:extLst>
                    <a:ext uri="{9D8B030D-6E8A-4147-A177-3AD203B41FA5}">
                      <a16:colId xmlns:a16="http://schemas.microsoft.com/office/drawing/2014/main" val="226539888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07/1/17-06/30-2018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40809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Short term lodging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17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61765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Title</a:t>
                      </a:r>
                      <a:r>
                        <a:rPr lang="en-US" baseline="0" dirty="0" smtClean="0"/>
                        <a:t> 17 cases of all types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221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23307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Revocation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35125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Impounds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71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01740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Vessel Turn 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92323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Total Cases</a:t>
                      </a:r>
                      <a:r>
                        <a:rPr lang="en-US" baseline="0" dirty="0" smtClean="0"/>
                        <a:t> Opened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318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33570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Total Cases Closed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177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4253838"/>
                  </a:ext>
                </a:extLst>
              </a:tr>
            </a:tbl>
          </a:graphicData>
        </a:graphic>
      </p:graphicFrame>
      <p:graphicFrame>
        <p:nvGraphicFramePr>
          <p:cNvPr id="4" name="Content Placeholder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9707233"/>
              </p:ext>
            </p:extLst>
          </p:nvPr>
        </p:nvGraphicFramePr>
        <p:xfrm>
          <a:off x="5430194" y="1674846"/>
          <a:ext cx="5120331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4806">
                  <a:extLst>
                    <a:ext uri="{9D8B030D-6E8A-4147-A177-3AD203B41FA5}">
                      <a16:colId xmlns:a16="http://schemas.microsoft.com/office/drawing/2014/main" val="1825176573"/>
                    </a:ext>
                  </a:extLst>
                </a:gridCol>
                <a:gridCol w="1001341">
                  <a:extLst>
                    <a:ext uri="{9D8B030D-6E8A-4147-A177-3AD203B41FA5}">
                      <a16:colId xmlns:a16="http://schemas.microsoft.com/office/drawing/2014/main" val="2265398886"/>
                    </a:ext>
                  </a:extLst>
                </a:gridCol>
                <a:gridCol w="1384184">
                  <a:extLst>
                    <a:ext uri="{9D8B030D-6E8A-4147-A177-3AD203B41FA5}">
                      <a16:colId xmlns:a16="http://schemas.microsoft.com/office/drawing/2014/main" val="240521595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07/1/18-09/04/2018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Opened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Closed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40809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Misc. Cases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 8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61765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Mooring Fees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 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23307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Live Aboard Cases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 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35125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Marine Activities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 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01740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Property Maintenance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92323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Registration Only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 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 1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33570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Sea Lions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 5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89968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Short Term Lodging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 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 1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19752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Sub Permittees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sng" dirty="0" smtClean="0"/>
                        <a:t> 2</a:t>
                      </a:r>
                      <a:endParaRPr lang="en-US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u="sng" dirty="0" smtClean="0"/>
                        <a:t> 1</a:t>
                      </a:r>
                      <a:endParaRPr lang="en-US" u="sng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11052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Total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28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57093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94173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05113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2"/>
                </a:solidFill>
              </a:rPr>
              <a:t>Mooring Permits	</a:t>
            </a:r>
            <a:endParaRPr lang="en-US" sz="3600" b="1" dirty="0">
              <a:solidFill>
                <a:schemeClr val="accent2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8149050"/>
              </p:ext>
            </p:extLst>
          </p:nvPr>
        </p:nvGraphicFramePr>
        <p:xfrm>
          <a:off x="1559398" y="1397521"/>
          <a:ext cx="4290797" cy="48158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147365">
                  <a:extLst>
                    <a:ext uri="{9D8B030D-6E8A-4147-A177-3AD203B41FA5}">
                      <a16:colId xmlns:a16="http://schemas.microsoft.com/office/drawing/2014/main" val="2835746585"/>
                    </a:ext>
                  </a:extLst>
                </a:gridCol>
                <a:gridCol w="2143432">
                  <a:extLst>
                    <a:ext uri="{9D8B030D-6E8A-4147-A177-3AD203B41FA5}">
                      <a16:colId xmlns:a16="http://schemas.microsoft.com/office/drawing/2014/main" val="1642748709"/>
                    </a:ext>
                  </a:extLst>
                </a:gridCol>
              </a:tblGrid>
              <a:tr h="352621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OFFSHORE MOORINGS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1043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127 (+4 BYC)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08396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50 (+10</a:t>
                      </a:r>
                      <a:r>
                        <a:rPr lang="en-US" baseline="0" dirty="0" smtClean="0"/>
                        <a:t> BYC)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64267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BYC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 (+64</a:t>
                      </a:r>
                      <a:r>
                        <a:rPr lang="en-US" baseline="0" dirty="0" smtClean="0"/>
                        <a:t> BYC)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17222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51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05042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56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12728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21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45890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91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33558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J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127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0364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22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8649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56294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NHYC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~78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70824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Total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~726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6873601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4050444"/>
              </p:ext>
            </p:extLst>
          </p:nvPr>
        </p:nvGraphicFramePr>
        <p:xfrm>
          <a:off x="5889523" y="1390063"/>
          <a:ext cx="4555613" cy="37084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382684">
                  <a:extLst>
                    <a:ext uri="{9D8B030D-6E8A-4147-A177-3AD203B41FA5}">
                      <a16:colId xmlns:a16="http://schemas.microsoft.com/office/drawing/2014/main" val="3727699823"/>
                    </a:ext>
                  </a:extLst>
                </a:gridCol>
                <a:gridCol w="2172929">
                  <a:extLst>
                    <a:ext uri="{9D8B030D-6E8A-4147-A177-3AD203B41FA5}">
                      <a16:colId xmlns:a16="http://schemas.microsoft.com/office/drawing/2014/main" val="22300616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ONSHORE MOORINGS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60666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 (Little Island)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33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7965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 (Lido)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(+46 LICA)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14928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LN (Lido)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90987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LS (Lido)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45606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 (Balboa)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136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85369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 (Peninsula)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51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74531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 (Balboa)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155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41278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 (Coves)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38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82372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Total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481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7839836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302480" y="5272824"/>
            <a:ext cx="45090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Total Moorings: </a:t>
            </a:r>
            <a:r>
              <a:rPr lang="en-US" dirty="0" smtClean="0"/>
              <a:t>1,207</a:t>
            </a:r>
          </a:p>
          <a:p>
            <a:r>
              <a:rPr lang="en-US" b="1" dirty="0" smtClean="0"/>
              <a:t>Total Rentable Moorings: </a:t>
            </a:r>
            <a:r>
              <a:rPr lang="en-US" dirty="0" smtClean="0"/>
              <a:t>1,005</a:t>
            </a:r>
          </a:p>
          <a:p>
            <a:r>
              <a:rPr lang="en-US" dirty="0" smtClean="0"/>
              <a:t>Onshore: 435 OffShore:570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5529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Custom 3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FDBB30"/>
      </a:accent1>
      <a:accent2>
        <a:srgbClr val="336699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1_Retrospect">
  <a:themeElements>
    <a:clrScheme name="Custom 3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FDBB30"/>
      </a:accent1>
      <a:accent2>
        <a:srgbClr val="336699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29515</TotalTime>
  <Words>1055</Words>
  <Application>Microsoft Office PowerPoint</Application>
  <PresentationFormat>Widescreen</PresentationFormat>
  <Paragraphs>327</Paragraphs>
  <Slides>22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Calibri</vt:lpstr>
      <vt:lpstr>Calibri Light</vt:lpstr>
      <vt:lpstr>Helvetica</vt:lpstr>
      <vt:lpstr>Times New Roman</vt:lpstr>
      <vt:lpstr>Retrospect</vt:lpstr>
      <vt:lpstr>1_Retrospect</vt:lpstr>
      <vt:lpstr>PowerPoint Presentation</vt:lpstr>
      <vt:lpstr>PowerPoint Presentation</vt:lpstr>
      <vt:lpstr>City of Newport Beach Harbor Department </vt:lpstr>
      <vt:lpstr>Harbor Department – Staff</vt:lpstr>
      <vt:lpstr>Notable Projects – The First Year</vt:lpstr>
      <vt:lpstr>General Statistics</vt:lpstr>
      <vt:lpstr>Code Enforcement Cases</vt:lpstr>
      <vt:lpstr>Code Enforcement Cases</vt:lpstr>
      <vt:lpstr>Mooring Permits </vt:lpstr>
      <vt:lpstr>Mooring Permittee Non-Compliance</vt:lpstr>
      <vt:lpstr>Rentals/Anchorage/Live Aboard/Transfers</vt:lpstr>
      <vt:lpstr>Dredging &amp; Copper Paint</vt:lpstr>
      <vt:lpstr>Harbor Department Goals</vt:lpstr>
      <vt:lpstr>Sea Lion Mitigation – Marine Mammal Protection Act</vt:lpstr>
      <vt:lpstr>Harbor Commission – 2018 Objectives</vt:lpstr>
      <vt:lpstr>Objective 6.0 Long Term Vision of the Harbor</vt:lpstr>
      <vt:lpstr>Approach</vt:lpstr>
      <vt:lpstr>Functional Areas Identified</vt:lpstr>
      <vt:lpstr>Sample Exercise</vt:lpstr>
      <vt:lpstr>NEWPORT BEACH HARBOR COMMISSION 2018 Special Meeting and Harbor Tour November 17, 2018  8:30 am  Marina Park </vt:lpstr>
      <vt:lpstr>Objective</vt:lpstr>
      <vt:lpstr>Questions?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NEWPORT BEACH HARBOR COMMISSION SUP SAFETY AD HOC COMMITTEE PRESENTATION February 8, 2017</dc:title>
  <dc:creator>William Kenney</dc:creator>
  <cp:lastModifiedBy>Jacobs, Carol</cp:lastModifiedBy>
  <cp:revision>413</cp:revision>
  <cp:lastPrinted>2016-11-07T17:54:17Z</cp:lastPrinted>
  <dcterms:created xsi:type="dcterms:W3CDTF">2017-02-05T21:02:17Z</dcterms:created>
  <dcterms:modified xsi:type="dcterms:W3CDTF">2018-10-25T20:53:36Z</dcterms:modified>
</cp:coreProperties>
</file>