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8" r:id="rId4"/>
    <p:sldMasterId id="2147484331" r:id="rId5"/>
    <p:sldMasterId id="2147484478" r:id="rId6"/>
  </p:sldMasterIdLst>
  <p:notesMasterIdLst>
    <p:notesMasterId r:id="rId21"/>
  </p:notesMasterIdLst>
  <p:handoutMasterIdLst>
    <p:handoutMasterId r:id="rId22"/>
  </p:handoutMasterIdLst>
  <p:sldIdLst>
    <p:sldId id="381" r:id="rId7"/>
    <p:sldId id="578" r:id="rId8"/>
    <p:sldId id="567" r:id="rId9"/>
    <p:sldId id="464" r:id="rId10"/>
    <p:sldId id="590" r:id="rId11"/>
    <p:sldId id="577" r:id="rId12"/>
    <p:sldId id="584" r:id="rId13"/>
    <p:sldId id="579" r:id="rId14"/>
    <p:sldId id="580" r:id="rId15"/>
    <p:sldId id="581" r:id="rId16"/>
    <p:sldId id="585" r:id="rId17"/>
    <p:sldId id="591" r:id="rId18"/>
    <p:sldId id="592" r:id="rId19"/>
    <p:sldId id="555" r:id="rId20"/>
  </p:sldIdLst>
  <p:sldSz cx="9144000" cy="5143500" type="screen16x9"/>
  <p:notesSz cx="7023100" cy="9309100"/>
  <p:defaultTextStyle>
    <a:defPPr>
      <a:defRPr lang="en-US"/>
    </a:defPPr>
    <a:lvl1pPr algn="l"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p:defaultTextStyle>
  <p:extLst>
    <p:ext uri="{521415D9-36F7-43E2-AB2F-B90AF26B5E84}">
      <p14:sectionLst xmlns:p14="http://schemas.microsoft.com/office/powerpoint/2010/main">
        <p14:section name="Cover" id="{7EC8F0C6-2549-48C4-9DE0-B79A10FB3897}">
          <p14:sldIdLst>
            <p14:sldId id="381"/>
          </p14:sldIdLst>
        </p14:section>
        <p14:section name="Presentation Body" id="{845A1DBB-347E-45E4-8297-C290EABC0985}">
          <p14:sldIdLst>
            <p14:sldId id="578"/>
            <p14:sldId id="567"/>
            <p14:sldId id="464"/>
            <p14:sldId id="590"/>
            <p14:sldId id="577"/>
            <p14:sldId id="584"/>
            <p14:sldId id="579"/>
            <p14:sldId id="580"/>
            <p14:sldId id="581"/>
            <p14:sldId id="585"/>
            <p14:sldId id="591"/>
            <p14:sldId id="592"/>
            <p14:sldId id="555"/>
          </p14:sldIdLst>
        </p14:section>
      </p14:sectionLst>
    </p:ext>
    <p:ext uri="{EFAFB233-063F-42B5-8137-9DF3F51BA10A}">
      <p15:sldGuideLst xmlns:p15="http://schemas.microsoft.com/office/powerpoint/2012/main">
        <p15:guide id="1" orient="horz" pos="760">
          <p15:clr>
            <a:srgbClr val="A4A3A4"/>
          </p15:clr>
        </p15:guide>
        <p15:guide id="2" pos="302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321"/>
    <a:srgbClr val="2D6BB5"/>
    <a:srgbClr val="6792C5"/>
    <a:srgbClr val="3B6B39"/>
    <a:srgbClr val="24478C"/>
    <a:srgbClr val="E7D91F"/>
    <a:srgbClr val="E69708"/>
    <a:srgbClr val="004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BAACBD-AB20-498A-B380-B62CED710E54}" v="1" dt="2022-03-01T21:04:37.9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69" autoAdjust="0"/>
    <p:restoredTop sz="86420" autoAdjust="0"/>
  </p:normalViewPr>
  <p:slideViewPr>
    <p:cSldViewPr snapToGrid="0" snapToObjects="1">
      <p:cViewPr varScale="1">
        <p:scale>
          <a:sx n="128" d="100"/>
          <a:sy n="128" d="100"/>
        </p:scale>
        <p:origin x="1064" y="68"/>
      </p:cViewPr>
      <p:guideLst>
        <p:guide orient="horz" pos="760"/>
        <p:guide pos="3021"/>
      </p:guideLst>
    </p:cSldViewPr>
  </p:slideViewPr>
  <p:outlineViewPr>
    <p:cViewPr>
      <p:scale>
        <a:sx n="33" d="100"/>
        <a:sy n="33" d="100"/>
      </p:scale>
      <p:origin x="0" y="-7974"/>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1" d="100"/>
          <a:sy n="61" d="100"/>
        </p:scale>
        <p:origin x="-2208"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wrap="square" lIns="91427" tIns="45714" rIns="91427" bIns="45714" numCol="1" anchor="t" anchorCtr="0" compatLnSpc="1">
            <a:prstTxWarp prst="textNoShape">
              <a:avLst/>
            </a:prstTxWarp>
          </a:bodyPr>
          <a:lstStyle>
            <a:lvl1pPr eaLnBrk="1" hangingPunct="1">
              <a:defRPr sz="1200">
                <a:latin typeface="Calibri" charset="0"/>
                <a:ea typeface="MS PGothic" charset="0"/>
                <a:cs typeface="MS PGothic" charset="0"/>
              </a:defRPr>
            </a:lvl1pPr>
          </a:lstStyle>
          <a:p>
            <a:pPr>
              <a:defRPr/>
            </a:pPr>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wrap="square" lIns="91427" tIns="45714" rIns="91427" bIns="45714" numCol="1" anchor="t" anchorCtr="0" compatLnSpc="1">
            <a:prstTxWarp prst="textNoShape">
              <a:avLst/>
            </a:prstTxWarp>
          </a:bodyPr>
          <a:lstStyle>
            <a:lvl1pPr algn="r" eaLnBrk="1" hangingPunct="1">
              <a:defRPr sz="1200"/>
            </a:lvl1pPr>
          </a:lstStyle>
          <a:p>
            <a:fld id="{0D5D372F-2DBB-4A49-85DD-FB4B99B8702E}" type="datetimeFigureOut">
              <a:rPr lang="en-US" altLang="en-US"/>
              <a:pPr/>
              <a:t>3/11/2022</a:t>
            </a:fld>
            <a:endParaRPr lang="en-US" altLang="en-US"/>
          </a:p>
        </p:txBody>
      </p:sp>
      <p:sp>
        <p:nvSpPr>
          <p:cNvPr id="4" name="Footer Placeholder 3"/>
          <p:cNvSpPr>
            <a:spLocks noGrp="1"/>
          </p:cNvSpPr>
          <p:nvPr>
            <p:ph type="ftr" sz="quarter" idx="2"/>
          </p:nvPr>
        </p:nvSpPr>
        <p:spPr>
          <a:xfrm>
            <a:off x="0" y="8842375"/>
            <a:ext cx="3043238" cy="465138"/>
          </a:xfrm>
          <a:prstGeom prst="rect">
            <a:avLst/>
          </a:prstGeom>
        </p:spPr>
        <p:txBody>
          <a:bodyPr vert="horz" wrap="square" lIns="91427" tIns="45714" rIns="91427" bIns="45714" numCol="1" anchor="b" anchorCtr="0" compatLnSpc="1">
            <a:prstTxWarp prst="textNoShape">
              <a:avLst/>
            </a:prstTxWarp>
          </a:bodyPr>
          <a:lstStyle>
            <a:lvl1pPr eaLnBrk="1" hangingPunct="1">
              <a:defRPr sz="1200">
                <a:latin typeface="Calibri" charset="0"/>
                <a:ea typeface="MS PGothic" charset="0"/>
                <a:cs typeface="MS PGothic" charset="0"/>
              </a:defRPr>
            </a:lvl1pPr>
          </a:lstStyle>
          <a:p>
            <a:pPr>
              <a:defRPr/>
            </a:pPr>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wrap="square" lIns="91427" tIns="45714" rIns="91427" bIns="45714" numCol="1" anchor="b" anchorCtr="0" compatLnSpc="1">
            <a:prstTxWarp prst="textNoShape">
              <a:avLst/>
            </a:prstTxWarp>
          </a:bodyPr>
          <a:lstStyle>
            <a:lvl1pPr algn="r" eaLnBrk="1" hangingPunct="1">
              <a:defRPr sz="1200"/>
            </a:lvl1pPr>
          </a:lstStyle>
          <a:p>
            <a:fld id="{C97E7AAC-084A-49B6-B6CF-C6B60EA2F36A}" type="slidenum">
              <a:rPr lang="en-US" altLang="en-US"/>
              <a:pPr/>
              <a:t>‹#›</a:t>
            </a:fld>
            <a:endParaRPr lang="en-US" altLang="en-US"/>
          </a:p>
        </p:txBody>
      </p:sp>
    </p:spTree>
    <p:extLst>
      <p:ext uri="{BB962C8B-B14F-4D97-AF65-F5344CB8AC3E}">
        <p14:creationId xmlns:p14="http://schemas.microsoft.com/office/powerpoint/2010/main" val="4828220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wrap="square" lIns="93312" tIns="46656" rIns="93312" bIns="46656" numCol="1" anchor="t" anchorCtr="0" compatLnSpc="1">
            <a:prstTxWarp prst="textNoShape">
              <a:avLst/>
            </a:prstTxWarp>
          </a:bodyPr>
          <a:lstStyle>
            <a:lvl1pPr eaLnBrk="1" hangingPunct="1">
              <a:defRPr sz="1200">
                <a:latin typeface="Calibri" charset="0"/>
                <a:ea typeface="MS PGothic" charset="0"/>
                <a:cs typeface="MS PGothic" charset="0"/>
              </a:defRPr>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wrap="square" lIns="93312" tIns="46656" rIns="93312" bIns="46656" numCol="1" anchor="t" anchorCtr="0" compatLnSpc="1">
            <a:prstTxWarp prst="textNoShape">
              <a:avLst/>
            </a:prstTxWarp>
          </a:bodyPr>
          <a:lstStyle>
            <a:lvl1pPr algn="r" eaLnBrk="1" hangingPunct="1">
              <a:defRPr sz="1200"/>
            </a:lvl1pPr>
          </a:lstStyle>
          <a:p>
            <a:fld id="{C3F22E9B-7948-47EE-A607-5891D396D465}" type="datetimeFigureOut">
              <a:rPr lang="en-US" altLang="en-US"/>
              <a:pPr/>
              <a:t>3/11/2022</a:t>
            </a:fld>
            <a:endParaRPr lang="en-US" altLang="en-US"/>
          </a:p>
        </p:txBody>
      </p:sp>
      <p:sp>
        <p:nvSpPr>
          <p:cNvPr id="4" name="Slide Image Placeholder 3"/>
          <p:cNvSpPr>
            <a:spLocks noGrp="1" noRot="1" noChangeAspect="1"/>
          </p:cNvSpPr>
          <p:nvPr>
            <p:ph type="sldImg" idx="2"/>
          </p:nvPr>
        </p:nvSpPr>
        <p:spPr>
          <a:xfrm>
            <a:off x="409575" y="698500"/>
            <a:ext cx="6205538" cy="3490913"/>
          </a:xfrm>
          <a:prstGeom prst="rect">
            <a:avLst/>
          </a:prstGeom>
          <a:noFill/>
          <a:ln w="12700">
            <a:solidFill>
              <a:prstClr val="black"/>
            </a:solidFill>
          </a:ln>
        </p:spPr>
        <p:txBody>
          <a:bodyPr vert="horz" lIns="93312" tIns="46656" rIns="93312" bIns="46656" rtlCol="0" anchor="ctr"/>
          <a:lstStyle/>
          <a:p>
            <a:pPr lvl="0"/>
            <a:endParaRPr lang="en-US" noProof="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3312" tIns="46656" rIns="93312" bIns="4665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wrap="square" lIns="93312" tIns="46656" rIns="93312" bIns="46656" numCol="1" anchor="b" anchorCtr="0" compatLnSpc="1">
            <a:prstTxWarp prst="textNoShape">
              <a:avLst/>
            </a:prstTxWarp>
          </a:bodyPr>
          <a:lstStyle>
            <a:lvl1pPr eaLnBrk="1" hangingPunct="1">
              <a:defRPr sz="1200">
                <a:latin typeface="Calibri"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wrap="square" lIns="93312" tIns="46656" rIns="93312" bIns="46656" numCol="1" anchor="b" anchorCtr="0" compatLnSpc="1">
            <a:prstTxWarp prst="textNoShape">
              <a:avLst/>
            </a:prstTxWarp>
          </a:bodyPr>
          <a:lstStyle>
            <a:lvl1pPr algn="r" eaLnBrk="1" hangingPunct="1">
              <a:defRPr sz="1200"/>
            </a:lvl1pPr>
          </a:lstStyle>
          <a:p>
            <a:fld id="{A1C388ED-1C0C-4D70-9EB8-6AA1E2F76E59}" type="slidenum">
              <a:rPr lang="en-US" altLang="en-US"/>
              <a:pPr/>
              <a:t>‹#›</a:t>
            </a:fld>
            <a:endParaRPr lang="en-US" altLang="en-US"/>
          </a:p>
        </p:txBody>
      </p:sp>
    </p:spTree>
    <p:extLst>
      <p:ext uri="{BB962C8B-B14F-4D97-AF65-F5344CB8AC3E}">
        <p14:creationId xmlns:p14="http://schemas.microsoft.com/office/powerpoint/2010/main" val="432914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4950EB50-ACFF-4897-B848-845ADEE33C67}" type="slidenum">
              <a:rPr lang="en-US" altLang="en-US" sz="1200"/>
              <a:pPr/>
              <a:t>1</a:t>
            </a:fld>
            <a:endParaRPr lang="en-US" altLang="en-US" sz="1200"/>
          </a:p>
        </p:txBody>
      </p:sp>
      <p:sp>
        <p:nvSpPr>
          <p:cNvPr id="38916" name="Notes Placeholder 1"/>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defRPr/>
            </a:pPr>
            <a:endParaRPr lang="en-US" altLang="en-US" dirty="0"/>
          </a:p>
          <a:p>
            <a:pPr>
              <a:defRPr/>
            </a:pP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0109EF52-DE96-46AA-99B0-001B86C9B54B}" type="slidenum">
              <a:rPr lang="en-US" altLang="en-US" sz="1200"/>
              <a:pPr/>
              <a:t>3</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CFD38DA3-C395-4B1C-B309-0C21D1C87330}" type="slidenum">
              <a:rPr lang="en-US" altLang="en-US" sz="1200"/>
              <a:pPr/>
              <a:t>4</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0" fontAlgn="base" latinLnBrk="0" hangingPunct="0">
              <a:lnSpc>
                <a:spcPct val="100000"/>
              </a:lnSpc>
              <a:spcBef>
                <a:spcPct val="30000"/>
              </a:spcBef>
              <a:spcAft>
                <a:spcPct val="0"/>
              </a:spcAft>
              <a:buClrTx/>
              <a:buSzTx/>
              <a:buFontTx/>
              <a:buChar char="-"/>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5F0176D8-52FC-4FDF-A3F1-382BA0B5C4AA}" type="slidenum">
              <a:rPr lang="en-US" altLang="en-US" smtClean="0"/>
              <a:pPr/>
              <a:t>12</a:t>
            </a:fld>
            <a:endParaRPr lang="en-US" altLang="en-US"/>
          </a:p>
        </p:txBody>
      </p:sp>
    </p:spTree>
    <p:extLst>
      <p:ext uri="{BB962C8B-B14F-4D97-AF65-F5344CB8AC3E}">
        <p14:creationId xmlns:p14="http://schemas.microsoft.com/office/powerpoint/2010/main" val="728384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38B78B-43E9-4346-BBC4-E11505914367}" type="slidenum">
              <a:rPr lang="en-US" smtClean="0"/>
              <a:t>13</a:t>
            </a:fld>
            <a:endParaRPr lang="en-US"/>
          </a:p>
        </p:txBody>
      </p:sp>
    </p:spTree>
    <p:extLst>
      <p:ext uri="{BB962C8B-B14F-4D97-AF65-F5344CB8AC3E}">
        <p14:creationId xmlns:p14="http://schemas.microsoft.com/office/powerpoint/2010/main" val="647449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B2DBD4A0-4036-4C10-B5A8-DAB179B6C5FB}" type="slidenum">
              <a:rPr lang="en-US" altLang="en-US" sz="1200">
                <a:solidFill>
                  <a:srgbClr val="000000"/>
                </a:solidFill>
              </a:rPr>
              <a:pPr/>
              <a:t>14</a:t>
            </a:fld>
            <a:endParaRPr lang="en-US" altLang="en-US" sz="1200">
              <a:solidFill>
                <a:srgbClr val="000000"/>
              </a:solidFill>
            </a:endParaRPr>
          </a:p>
        </p:txBody>
      </p:sp>
      <p:sp>
        <p:nvSpPr>
          <p:cNvPr id="24579" name="Notes Placeholder 1"/>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8196263" y="4767263"/>
            <a:ext cx="490537" cy="274637"/>
          </a:xfrm>
        </p:spPr>
        <p:txBody>
          <a:bodyPr/>
          <a:lstStyle>
            <a:lvl1pPr>
              <a:defRPr/>
            </a:lvl1pPr>
          </a:lstStyle>
          <a:p>
            <a:fld id="{71ACCE27-746C-4A37-8309-B003C780FBBC}" type="slidenum">
              <a:rPr lang="en-US" altLang="en-US"/>
              <a:pPr/>
              <a:t>‹#›</a:t>
            </a:fld>
            <a:endParaRPr lang="en-US" altLang="en-US"/>
          </a:p>
        </p:txBody>
      </p:sp>
    </p:spTree>
    <p:extLst>
      <p:ext uri="{BB962C8B-B14F-4D97-AF65-F5344CB8AC3E}">
        <p14:creationId xmlns:p14="http://schemas.microsoft.com/office/powerpoint/2010/main" val="2328061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a:xfrm>
            <a:off x="8196263" y="4767263"/>
            <a:ext cx="490537" cy="274637"/>
          </a:xfrm>
        </p:spPr>
        <p:txBody>
          <a:bodyPr/>
          <a:lstStyle>
            <a:lvl1pPr>
              <a:defRPr/>
            </a:lvl1pPr>
          </a:lstStyle>
          <a:p>
            <a:fld id="{57D0919E-4A19-4763-AA54-684CCFBD0F4B}" type="slidenum">
              <a:rPr lang="en-US" altLang="en-US"/>
              <a:pPr/>
              <a:t>‹#›</a:t>
            </a:fld>
            <a:endParaRPr lang="en-US" altLang="en-US"/>
          </a:p>
        </p:txBody>
      </p:sp>
    </p:spTree>
    <p:extLst>
      <p:ext uri="{BB962C8B-B14F-4D97-AF65-F5344CB8AC3E}">
        <p14:creationId xmlns:p14="http://schemas.microsoft.com/office/powerpoint/2010/main" val="1090986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196263" y="4767263"/>
            <a:ext cx="490537" cy="274637"/>
          </a:xfrm>
        </p:spPr>
        <p:txBody>
          <a:bodyPr/>
          <a:lstStyle>
            <a:lvl1pPr>
              <a:defRPr/>
            </a:lvl1pPr>
          </a:lstStyle>
          <a:p>
            <a:fld id="{4517B787-3149-45F1-8A4E-6F7B6AD5DD0B}" type="slidenum">
              <a:rPr lang="en-US" altLang="en-US"/>
              <a:pPr/>
              <a:t>‹#›</a:t>
            </a:fld>
            <a:endParaRPr lang="en-US" altLang="en-US"/>
          </a:p>
        </p:txBody>
      </p:sp>
    </p:spTree>
    <p:extLst>
      <p:ext uri="{BB962C8B-B14F-4D97-AF65-F5344CB8AC3E}">
        <p14:creationId xmlns:p14="http://schemas.microsoft.com/office/powerpoint/2010/main" val="1344238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61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6600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SanDiego2.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27" name="Title Placeholder 1"/>
          <p:cNvSpPr>
            <a:spLocks noGrp="1"/>
          </p:cNvSpPr>
          <p:nvPr>
            <p:ph type="title"/>
          </p:nvPr>
        </p:nvSpPr>
        <p:spPr bwMode="auto">
          <a:xfrm>
            <a:off x="457200" y="369888"/>
            <a:ext cx="8229600" cy="534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274763"/>
            <a:ext cx="8229600" cy="339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3" name="Group 12"/>
          <p:cNvGrpSpPr>
            <a:grpSpLocks/>
          </p:cNvGrpSpPr>
          <p:nvPr userDrawn="1"/>
        </p:nvGrpSpPr>
        <p:grpSpPr bwMode="auto">
          <a:xfrm>
            <a:off x="-38100" y="403225"/>
            <a:ext cx="471488" cy="668338"/>
            <a:chOff x="-37851" y="402822"/>
            <a:chExt cx="471005" cy="669414"/>
          </a:xfrm>
          <a:solidFill>
            <a:schemeClr val="accent2">
              <a:lumMod val="75000"/>
            </a:schemeClr>
          </a:solidFill>
        </p:grpSpPr>
        <p:sp>
          <p:nvSpPr>
            <p:cNvPr id="9" name="Isosceles Triangle 8"/>
            <p:cNvSpPr/>
            <p:nvPr userDrawn="1"/>
          </p:nvSpPr>
          <p:spPr>
            <a:xfrm rot="5400000">
              <a:off x="-34547" y="437579"/>
              <a:ext cx="502458" cy="432944"/>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10" name="Isosceles Triangle 9"/>
            <p:cNvSpPr/>
            <p:nvPr userDrawn="1"/>
          </p:nvSpPr>
          <p:spPr>
            <a:xfrm rot="1800000">
              <a:off x="-37851" y="801927"/>
              <a:ext cx="314003" cy="270309"/>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grpSp>
      <p:sp>
        <p:nvSpPr>
          <p:cNvPr id="11" name="Isosceles Triangle 10"/>
          <p:cNvSpPr/>
          <p:nvPr userDrawn="1"/>
        </p:nvSpPr>
        <p:spPr>
          <a:xfrm rot="6402263">
            <a:off x="8936832" y="3598073"/>
            <a:ext cx="838200" cy="722313"/>
          </a:xfrm>
          <a:prstGeom prst="triangl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12" name="Slide Number Placeholder 5"/>
          <p:cNvSpPr>
            <a:spLocks noGrp="1"/>
          </p:cNvSpPr>
          <p:nvPr>
            <p:ph type="sldNum" sz="quarter" idx="4"/>
          </p:nvPr>
        </p:nvSpPr>
        <p:spPr>
          <a:xfrm>
            <a:off x="8313738" y="4767263"/>
            <a:ext cx="373062"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defRPr>
            </a:lvl1pPr>
          </a:lstStyle>
          <a:p>
            <a:fld id="{BFB439BF-CE7A-4156-8C99-8B193FD97300}" type="slidenum">
              <a:rPr lang="en-US" altLang="en-US"/>
              <a:pPr/>
              <a:t>‹#›</a:t>
            </a:fld>
            <a:endParaRPr lang="en-US" altLang="en-US"/>
          </a:p>
        </p:txBody>
      </p:sp>
      <p:sp>
        <p:nvSpPr>
          <p:cNvPr id="2" name="Footer Placeholder 1"/>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latin typeface="Calibri" charset="0"/>
                <a:ea typeface="MS PGothic" charset="0"/>
                <a:cs typeface="MS PGothic" charset="0"/>
              </a:defRPr>
            </a:lvl1pPr>
          </a:lstStyle>
          <a:p>
            <a:pPr>
              <a:defRPr/>
            </a:pPr>
            <a:endParaRPr lang="en-US"/>
          </a:p>
        </p:txBody>
      </p:sp>
      <p:sp>
        <p:nvSpPr>
          <p:cNvPr id="1033" name="TextBox 4"/>
          <p:cNvSpPr txBox="1">
            <a:spLocks noChangeArrowheads="1"/>
          </p:cNvSpPr>
          <p:nvPr userDrawn="1"/>
        </p:nvSpPr>
        <p:spPr bwMode="auto">
          <a:xfrm>
            <a:off x="6626225" y="4664075"/>
            <a:ext cx="1382713"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defRPr/>
            </a:pPr>
            <a:r>
              <a:rPr lang="en-US" sz="1100">
                <a:solidFill>
                  <a:schemeClr val="bg1"/>
                </a:solidFill>
              </a:rPr>
              <a:t>California State </a:t>
            </a:r>
          </a:p>
          <a:p>
            <a:pPr algn="r">
              <a:defRPr/>
            </a:pPr>
            <a:r>
              <a:rPr lang="en-US" sz="1100">
                <a:solidFill>
                  <a:schemeClr val="bg1"/>
                </a:solidFill>
              </a:rPr>
              <a:t>Lands Commission</a:t>
            </a:r>
          </a:p>
        </p:txBody>
      </p:sp>
      <p:pic>
        <p:nvPicPr>
          <p:cNvPr id="1034" name="Picture 5" descr="round logo color.ai"/>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961313" y="4676775"/>
            <a:ext cx="15668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28" r:id="rId1"/>
    <p:sldLayoutId id="2147485129" r:id="rId2"/>
    <p:sldLayoutId id="2147485130" r:id="rId3"/>
  </p:sldLayoutIdLst>
  <p:hf hdr="0" ftr="0" dt="0"/>
  <p:txStyles>
    <p:titleStyle>
      <a:lvl1pPr algn="l" defTabSz="457200" rtl="0" eaLnBrk="1" fontAlgn="base" hangingPunct="1">
        <a:spcBef>
          <a:spcPct val="0"/>
        </a:spcBef>
        <a:spcAft>
          <a:spcPct val="0"/>
        </a:spcAft>
        <a:defRPr sz="3200" b="1" kern="1200">
          <a:solidFill>
            <a:srgbClr val="E46C0A"/>
          </a:solidFill>
          <a:latin typeface="Arial"/>
          <a:ea typeface="MS PGothic" pitchFamily="34" charset="-128"/>
          <a:cs typeface="Arial"/>
        </a:defRPr>
      </a:lvl1pPr>
      <a:lvl2pPr algn="l" defTabSz="457200" rtl="0" eaLnBrk="1" fontAlgn="base" hangingPunct="1">
        <a:spcBef>
          <a:spcPct val="0"/>
        </a:spcBef>
        <a:spcAft>
          <a:spcPct val="0"/>
        </a:spcAft>
        <a:defRPr sz="3200" b="1">
          <a:solidFill>
            <a:srgbClr val="E46C0A"/>
          </a:solidFill>
          <a:latin typeface="Arial" charset="0"/>
          <a:ea typeface="MS PGothic" pitchFamily="34" charset="-128"/>
          <a:cs typeface="Arial" pitchFamily="34" charset="0"/>
        </a:defRPr>
      </a:lvl2pPr>
      <a:lvl3pPr algn="l" defTabSz="457200" rtl="0" eaLnBrk="1" fontAlgn="base" hangingPunct="1">
        <a:spcBef>
          <a:spcPct val="0"/>
        </a:spcBef>
        <a:spcAft>
          <a:spcPct val="0"/>
        </a:spcAft>
        <a:defRPr sz="3200" b="1">
          <a:solidFill>
            <a:srgbClr val="E46C0A"/>
          </a:solidFill>
          <a:latin typeface="Arial" charset="0"/>
          <a:ea typeface="MS PGothic" pitchFamily="34" charset="-128"/>
          <a:cs typeface="Arial" pitchFamily="34" charset="0"/>
        </a:defRPr>
      </a:lvl3pPr>
      <a:lvl4pPr algn="l" defTabSz="457200" rtl="0" eaLnBrk="1" fontAlgn="base" hangingPunct="1">
        <a:spcBef>
          <a:spcPct val="0"/>
        </a:spcBef>
        <a:spcAft>
          <a:spcPct val="0"/>
        </a:spcAft>
        <a:defRPr sz="3200" b="1">
          <a:solidFill>
            <a:srgbClr val="E46C0A"/>
          </a:solidFill>
          <a:latin typeface="Arial" charset="0"/>
          <a:ea typeface="MS PGothic" pitchFamily="34" charset="-128"/>
          <a:cs typeface="Arial" pitchFamily="34" charset="0"/>
        </a:defRPr>
      </a:lvl4pPr>
      <a:lvl5pPr algn="l" defTabSz="457200" rtl="0" eaLnBrk="1" fontAlgn="base" hangingPunct="1">
        <a:spcBef>
          <a:spcPct val="0"/>
        </a:spcBef>
        <a:spcAft>
          <a:spcPct val="0"/>
        </a:spcAft>
        <a:defRPr sz="3200" b="1">
          <a:solidFill>
            <a:srgbClr val="E46C0A"/>
          </a:solidFill>
          <a:latin typeface="Arial" charset="0"/>
          <a:ea typeface="MS PGothic" pitchFamily="34" charset="-128"/>
          <a:cs typeface="Arial" pitchFamily="34" charset="0"/>
        </a:defRPr>
      </a:lvl5pPr>
      <a:lvl6pPr marL="457200" algn="l" defTabSz="457200" rtl="0" eaLnBrk="1" fontAlgn="base" hangingPunct="1">
        <a:spcBef>
          <a:spcPct val="0"/>
        </a:spcBef>
        <a:spcAft>
          <a:spcPct val="0"/>
        </a:spcAft>
        <a:defRPr sz="3600">
          <a:solidFill>
            <a:srgbClr val="E46C0A"/>
          </a:solidFill>
          <a:latin typeface="Arial" charset="0"/>
          <a:ea typeface="ＭＳ Ｐゴシック" charset="0"/>
        </a:defRPr>
      </a:lvl6pPr>
      <a:lvl7pPr marL="914400" algn="l" defTabSz="457200" rtl="0" eaLnBrk="1" fontAlgn="base" hangingPunct="1">
        <a:spcBef>
          <a:spcPct val="0"/>
        </a:spcBef>
        <a:spcAft>
          <a:spcPct val="0"/>
        </a:spcAft>
        <a:defRPr sz="3600">
          <a:solidFill>
            <a:srgbClr val="E46C0A"/>
          </a:solidFill>
          <a:latin typeface="Arial" charset="0"/>
          <a:ea typeface="ＭＳ Ｐゴシック" charset="0"/>
        </a:defRPr>
      </a:lvl7pPr>
      <a:lvl8pPr marL="1371600" algn="l" defTabSz="457200" rtl="0" eaLnBrk="1" fontAlgn="base" hangingPunct="1">
        <a:spcBef>
          <a:spcPct val="0"/>
        </a:spcBef>
        <a:spcAft>
          <a:spcPct val="0"/>
        </a:spcAft>
        <a:defRPr sz="3600">
          <a:solidFill>
            <a:srgbClr val="E46C0A"/>
          </a:solidFill>
          <a:latin typeface="Arial" charset="0"/>
          <a:ea typeface="ＭＳ Ｐゴシック" charset="0"/>
        </a:defRPr>
      </a:lvl8pPr>
      <a:lvl9pPr marL="1828800" algn="l" defTabSz="457200" rtl="0" eaLnBrk="1" fontAlgn="base" hangingPunct="1">
        <a:spcBef>
          <a:spcPct val="0"/>
        </a:spcBef>
        <a:spcAft>
          <a:spcPct val="0"/>
        </a:spcAft>
        <a:defRPr sz="3600">
          <a:solidFill>
            <a:srgbClr val="E46C0A"/>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2800" kern="1200">
          <a:solidFill>
            <a:srgbClr val="404040"/>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pitchFamily="34" charset="0"/>
        <a:buChar char="–"/>
        <a:defRPr sz="2400" kern="1200">
          <a:solidFill>
            <a:srgbClr val="404040"/>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404040"/>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pitchFamily="34" charset="0"/>
        <a:buChar char="–"/>
        <a:defRPr kern="1200">
          <a:solidFill>
            <a:srgbClr val="404040"/>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pitchFamily="34" charset="0"/>
        <a:buChar char="»"/>
        <a:defRPr kern="1200">
          <a:solidFill>
            <a:srgbClr val="404040"/>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SanDie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8" name="Group 19"/>
          <p:cNvGrpSpPr>
            <a:grpSpLocks/>
          </p:cNvGrpSpPr>
          <p:nvPr userDrawn="1"/>
        </p:nvGrpSpPr>
        <p:grpSpPr bwMode="auto">
          <a:xfrm>
            <a:off x="-38100" y="403225"/>
            <a:ext cx="471488" cy="668338"/>
            <a:chOff x="-37851" y="402822"/>
            <a:chExt cx="471005" cy="669414"/>
          </a:xfrm>
          <a:solidFill>
            <a:srgbClr val="953735"/>
          </a:solidFill>
        </p:grpSpPr>
        <p:sp>
          <p:nvSpPr>
            <p:cNvPr id="21" name="Isosceles Triangle 20"/>
            <p:cNvSpPr/>
            <p:nvPr userDrawn="1"/>
          </p:nvSpPr>
          <p:spPr>
            <a:xfrm rot="5400000">
              <a:off x="-34547" y="437579"/>
              <a:ext cx="502458" cy="432944"/>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22" name="Isosceles Triangle 21"/>
            <p:cNvSpPr/>
            <p:nvPr userDrawn="1"/>
          </p:nvSpPr>
          <p:spPr>
            <a:xfrm rot="1800000">
              <a:off x="-37851" y="801927"/>
              <a:ext cx="314003" cy="270309"/>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grpSp>
      <p:sp>
        <p:nvSpPr>
          <p:cNvPr id="9220" name="TextBox 5"/>
          <p:cNvSpPr txBox="1">
            <a:spLocks noChangeArrowheads="1"/>
          </p:cNvSpPr>
          <p:nvPr userDrawn="1"/>
        </p:nvSpPr>
        <p:spPr bwMode="auto">
          <a:xfrm>
            <a:off x="6626225" y="4664075"/>
            <a:ext cx="1382713"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defRPr/>
            </a:pPr>
            <a:r>
              <a:rPr lang="en-US" sz="1100">
                <a:solidFill>
                  <a:schemeClr val="bg1"/>
                </a:solidFill>
              </a:rPr>
              <a:t>California State </a:t>
            </a:r>
          </a:p>
          <a:p>
            <a:pPr algn="r">
              <a:defRPr/>
            </a:pPr>
            <a:r>
              <a:rPr lang="en-US" sz="1100">
                <a:solidFill>
                  <a:schemeClr val="bg1"/>
                </a:solidFill>
              </a:rPr>
              <a:t>Lands Commission</a:t>
            </a:r>
          </a:p>
        </p:txBody>
      </p:sp>
      <p:pic>
        <p:nvPicPr>
          <p:cNvPr id="9221" name="Picture 6" descr="round logo color.ai"/>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61313" y="4676775"/>
            <a:ext cx="15668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26" r:id="rId1"/>
  </p:sldLayoutIdLst>
  <p:hf hdr="0" ftr="0" dt="0"/>
  <p:txStyles>
    <p:titleStyle>
      <a:lvl1pPr algn="l" defTabSz="457200" rtl="0" eaLnBrk="0" fontAlgn="base" hangingPunct="0">
        <a:spcBef>
          <a:spcPct val="0"/>
        </a:spcBef>
        <a:spcAft>
          <a:spcPct val="0"/>
        </a:spcAft>
        <a:defRPr sz="2800" kern="1200">
          <a:solidFill>
            <a:srgbClr val="E46C0A"/>
          </a:solidFill>
          <a:latin typeface="Arial"/>
          <a:ea typeface="MS PGothic" pitchFamily="34" charset="-128"/>
          <a:cs typeface="Arial"/>
        </a:defRPr>
      </a:lvl1pPr>
      <a:lvl2pPr algn="l" defTabSz="457200" rtl="0" eaLnBrk="0" fontAlgn="base" hangingPunct="0">
        <a:spcBef>
          <a:spcPct val="0"/>
        </a:spcBef>
        <a:spcAft>
          <a:spcPct val="0"/>
        </a:spcAft>
        <a:defRPr sz="2800">
          <a:solidFill>
            <a:srgbClr val="E46C0A"/>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2800">
          <a:solidFill>
            <a:srgbClr val="E46C0A"/>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2800">
          <a:solidFill>
            <a:srgbClr val="E46C0A"/>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2800">
          <a:solidFill>
            <a:srgbClr val="E46C0A"/>
          </a:solidFill>
          <a:latin typeface="Arial" charset="0"/>
          <a:ea typeface="MS PGothic" pitchFamily="34" charset="-128"/>
          <a:cs typeface="Arial" pitchFamily="34" charset="0"/>
        </a:defRPr>
      </a:lvl5pPr>
      <a:lvl6pPr marL="457200" algn="l" defTabSz="457200" rtl="0" fontAlgn="base">
        <a:spcBef>
          <a:spcPct val="0"/>
        </a:spcBef>
        <a:spcAft>
          <a:spcPct val="0"/>
        </a:spcAft>
        <a:defRPr sz="2800">
          <a:solidFill>
            <a:srgbClr val="E46C0A"/>
          </a:solidFill>
          <a:latin typeface="Arial" charset="0"/>
          <a:ea typeface="ＭＳ Ｐゴシック" charset="0"/>
        </a:defRPr>
      </a:lvl6pPr>
      <a:lvl7pPr marL="914400" algn="l" defTabSz="457200" rtl="0" fontAlgn="base">
        <a:spcBef>
          <a:spcPct val="0"/>
        </a:spcBef>
        <a:spcAft>
          <a:spcPct val="0"/>
        </a:spcAft>
        <a:defRPr sz="2800">
          <a:solidFill>
            <a:srgbClr val="E46C0A"/>
          </a:solidFill>
          <a:latin typeface="Arial" charset="0"/>
          <a:ea typeface="ＭＳ Ｐゴシック" charset="0"/>
        </a:defRPr>
      </a:lvl7pPr>
      <a:lvl8pPr marL="1371600" algn="l" defTabSz="457200" rtl="0" fontAlgn="base">
        <a:spcBef>
          <a:spcPct val="0"/>
        </a:spcBef>
        <a:spcAft>
          <a:spcPct val="0"/>
        </a:spcAft>
        <a:defRPr sz="2800">
          <a:solidFill>
            <a:srgbClr val="E46C0A"/>
          </a:solidFill>
          <a:latin typeface="Arial" charset="0"/>
          <a:ea typeface="ＭＳ Ｐゴシック" charset="0"/>
        </a:defRPr>
      </a:lvl8pPr>
      <a:lvl9pPr marL="1828800" algn="l" defTabSz="457200" rtl="0" fontAlgn="base">
        <a:spcBef>
          <a:spcPct val="0"/>
        </a:spcBef>
        <a:spcAft>
          <a:spcPct val="0"/>
        </a:spcAft>
        <a:defRPr sz="2800">
          <a:solidFill>
            <a:srgbClr val="E46C0A"/>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34" charset="0"/>
        <a:buChar char="–"/>
        <a:defRPr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34" charset="0"/>
        <a:buChar char="•"/>
        <a:defRPr sz="16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pitchFamily="34" charset="0"/>
        <a:buChar char="–"/>
        <a:defRPr sz="1400"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pitchFamily="34" charset="0"/>
        <a:buChar char="»"/>
        <a:defRPr sz="14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SanDie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9" name="Group 19"/>
          <p:cNvGrpSpPr>
            <a:grpSpLocks/>
          </p:cNvGrpSpPr>
          <p:nvPr userDrawn="1"/>
        </p:nvGrpSpPr>
        <p:grpSpPr bwMode="auto">
          <a:xfrm>
            <a:off x="-38100" y="403225"/>
            <a:ext cx="471488" cy="668338"/>
            <a:chOff x="-37851" y="402822"/>
            <a:chExt cx="471005" cy="669414"/>
          </a:xfrm>
          <a:solidFill>
            <a:srgbClr val="953735"/>
          </a:solidFill>
        </p:grpSpPr>
        <p:sp>
          <p:nvSpPr>
            <p:cNvPr id="21" name="Isosceles Triangle 20"/>
            <p:cNvSpPr/>
            <p:nvPr userDrawn="1"/>
          </p:nvSpPr>
          <p:spPr>
            <a:xfrm rot="5400000">
              <a:off x="-34547" y="437579"/>
              <a:ext cx="502458" cy="432944"/>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rPr>
                <a:t> </a:t>
              </a:r>
            </a:p>
          </p:txBody>
        </p:sp>
        <p:sp>
          <p:nvSpPr>
            <p:cNvPr id="22" name="Isosceles Triangle 21"/>
            <p:cNvSpPr/>
            <p:nvPr userDrawn="1"/>
          </p:nvSpPr>
          <p:spPr>
            <a:xfrm rot="1800000">
              <a:off x="-37851" y="801927"/>
              <a:ext cx="314003" cy="270309"/>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prstClr val="white"/>
                  </a:solidFill>
                </a:rPr>
                <a:t> </a:t>
              </a:r>
            </a:p>
          </p:txBody>
        </p:sp>
      </p:grpSp>
      <p:sp>
        <p:nvSpPr>
          <p:cNvPr id="10244" name="TextBox 5"/>
          <p:cNvSpPr txBox="1">
            <a:spLocks noChangeArrowheads="1"/>
          </p:cNvSpPr>
          <p:nvPr userDrawn="1"/>
        </p:nvSpPr>
        <p:spPr bwMode="auto">
          <a:xfrm>
            <a:off x="6626225" y="4664075"/>
            <a:ext cx="1382713"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r">
              <a:defRPr/>
            </a:pPr>
            <a:r>
              <a:rPr lang="en-US" sz="1100">
                <a:solidFill>
                  <a:schemeClr val="bg1"/>
                </a:solidFill>
              </a:rPr>
              <a:t>California State </a:t>
            </a:r>
          </a:p>
          <a:p>
            <a:pPr algn="r">
              <a:defRPr/>
            </a:pPr>
            <a:r>
              <a:rPr lang="en-US" sz="1100">
                <a:solidFill>
                  <a:schemeClr val="bg1"/>
                </a:solidFill>
              </a:rPr>
              <a:t>Lands Commission</a:t>
            </a:r>
          </a:p>
        </p:txBody>
      </p:sp>
      <p:pic>
        <p:nvPicPr>
          <p:cNvPr id="10245" name="Picture 6" descr="round logo color.ai"/>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61313" y="4676775"/>
            <a:ext cx="15668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27" r:id="rId1"/>
  </p:sldLayoutIdLst>
  <p:hf hdr="0" ftr="0" dt="0"/>
  <p:txStyles>
    <p:titleStyle>
      <a:lvl1pPr algn="l" defTabSz="457200" rtl="0" eaLnBrk="0" fontAlgn="base" hangingPunct="0">
        <a:spcBef>
          <a:spcPct val="0"/>
        </a:spcBef>
        <a:spcAft>
          <a:spcPct val="0"/>
        </a:spcAft>
        <a:defRPr sz="2800" kern="1200">
          <a:solidFill>
            <a:srgbClr val="E46C0A"/>
          </a:solidFill>
          <a:latin typeface="Arial"/>
          <a:ea typeface="MS PGothic" pitchFamily="34" charset="-128"/>
          <a:cs typeface="Arial"/>
        </a:defRPr>
      </a:lvl1pPr>
      <a:lvl2pPr algn="l" defTabSz="457200" rtl="0" eaLnBrk="0" fontAlgn="base" hangingPunct="0">
        <a:spcBef>
          <a:spcPct val="0"/>
        </a:spcBef>
        <a:spcAft>
          <a:spcPct val="0"/>
        </a:spcAft>
        <a:defRPr sz="2800">
          <a:solidFill>
            <a:srgbClr val="E46C0A"/>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2800">
          <a:solidFill>
            <a:srgbClr val="E46C0A"/>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2800">
          <a:solidFill>
            <a:srgbClr val="E46C0A"/>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2800">
          <a:solidFill>
            <a:srgbClr val="E46C0A"/>
          </a:solidFill>
          <a:latin typeface="Arial" charset="0"/>
          <a:ea typeface="MS PGothic" pitchFamily="34" charset="-128"/>
          <a:cs typeface="Arial" pitchFamily="34" charset="0"/>
        </a:defRPr>
      </a:lvl5pPr>
      <a:lvl6pPr marL="457200" algn="l" defTabSz="457200" rtl="0" fontAlgn="base">
        <a:spcBef>
          <a:spcPct val="0"/>
        </a:spcBef>
        <a:spcAft>
          <a:spcPct val="0"/>
        </a:spcAft>
        <a:defRPr sz="2800">
          <a:solidFill>
            <a:srgbClr val="E46C0A"/>
          </a:solidFill>
          <a:latin typeface="Arial" charset="0"/>
          <a:ea typeface="ＭＳ Ｐゴシック" charset="0"/>
        </a:defRPr>
      </a:lvl6pPr>
      <a:lvl7pPr marL="914400" algn="l" defTabSz="457200" rtl="0" fontAlgn="base">
        <a:spcBef>
          <a:spcPct val="0"/>
        </a:spcBef>
        <a:spcAft>
          <a:spcPct val="0"/>
        </a:spcAft>
        <a:defRPr sz="2800">
          <a:solidFill>
            <a:srgbClr val="E46C0A"/>
          </a:solidFill>
          <a:latin typeface="Arial" charset="0"/>
          <a:ea typeface="ＭＳ Ｐゴシック" charset="0"/>
        </a:defRPr>
      </a:lvl7pPr>
      <a:lvl8pPr marL="1371600" algn="l" defTabSz="457200" rtl="0" fontAlgn="base">
        <a:spcBef>
          <a:spcPct val="0"/>
        </a:spcBef>
        <a:spcAft>
          <a:spcPct val="0"/>
        </a:spcAft>
        <a:defRPr sz="2800">
          <a:solidFill>
            <a:srgbClr val="E46C0A"/>
          </a:solidFill>
          <a:latin typeface="Arial" charset="0"/>
          <a:ea typeface="ＭＳ Ｐゴシック" charset="0"/>
        </a:defRPr>
      </a:lvl8pPr>
      <a:lvl9pPr marL="1828800" algn="l" defTabSz="457200" rtl="0" fontAlgn="base">
        <a:spcBef>
          <a:spcPct val="0"/>
        </a:spcBef>
        <a:spcAft>
          <a:spcPct val="0"/>
        </a:spcAft>
        <a:defRPr sz="2800">
          <a:solidFill>
            <a:srgbClr val="E46C0A"/>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34" charset="0"/>
        <a:buChar char="–"/>
        <a:defRPr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34" charset="0"/>
        <a:buChar char="•"/>
        <a:defRPr sz="16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pitchFamily="34" charset="0"/>
        <a:buChar char="–"/>
        <a:defRPr sz="1400"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pitchFamily="34" charset="0"/>
        <a:buChar char="»"/>
        <a:defRPr sz="1400"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gcc02.safelinks.protection.outlook.com/?url=https%3A%2F%2Fwww.flickr.com%2Fpeople%2F28156071%40N00&amp;data=04%7C01%7CMichaela.Moser%40slc.ca.gov%7Ca29c920810ac44d167de08d8e4bb3f17%7C5d87bd7bd6df44c49e8fb0895e3dffe7%7C0%7C0%7C637510840161692929%7CUnknown%7CTWFpbGZsb3d8eyJWIjoiMC4wLjAwMDAiLCJQIjoiV2luMzIiLCJBTiI6Ik1haWwiLCJXVCI6Mn0%3D%7C1000&amp;sdata=OgnkxaL8CI1%2FLma%2FJ1%2BxA3okWot1XsgQ%2Fxp%2FI2OPf0M%3D&amp;reserved=0" TargetMode="External"/><Relationship Id="rId2" Type="http://schemas.openxmlformats.org/officeDocument/2006/relationships/hyperlink" Target="https://gcc02.safelinks.protection.outlook.com/?url=https%3A%2F%2Fwww.flickr.com%2Fphotos%2F28156071%40N00%2F12164685523&amp;data=04%7C01%7CMichaela.Moser%40slc.ca.gov%7Ca29c920810ac44d167de08d8e4bb3f17%7C5d87bd7bd6df44c49e8fb0895e3dffe7%7C0%7C0%7C637510840161682972%7CUnknown%7CTWFpbGZsb3d8eyJWIjoiMC4wLjAwMDAiLCJQIjoiV2luMzIiLCJBTiI6Ik1haWwiLCJXVCI6Mn0%3D%7C1000&amp;sdata=RnBeq%2FvSPYV%2BixbZGW9YWCgBMdYTPytLdTXy9K0kV84%3D&amp;reserved=0" TargetMode="Externa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hyperlink" Target="https://gcc02.safelinks.protection.outlook.com/?url=https%3A%2F%2Fcreativecommons.org%2Flicenses%2Fby%2F2.0%2F&amp;data=04%7C01%7CMichaela.Moser%40slc.ca.gov%7Ca29c920810ac44d167de08d8e4bb3f17%7C5d87bd7bd6df44c49e8fb0895e3dffe7%7C0%7C0%7C637510840161692929%7CUnknown%7CTWFpbGZsb3d8eyJWIjoiMC4wLjAwMDAiLCJQIjoiV2luMzIiLCJBTiI6Ik1haWwiLCJXVCI6Mn0%3D%7C1000&amp;sdata=drTPNE6fwAwZDcIl2TKWc8f8WdAfB%2F5YnwQ7zHZuL8Y%3D&amp;reserved=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slc.ca.gov/"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hyperlink" Target="https://twitter.com/CAStateLands" TargetMode="External"/><Relationship Id="rId4" Type="http://schemas.openxmlformats.org/officeDocument/2006/relationships/hyperlink" Target="mailto:reid.boggiano@slc.ca.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hyperlink" Target="https://creativecommons.org/licenses/by-sa/3.0/deed.en" TargetMode="External"/><Relationship Id="rId5" Type="http://schemas.openxmlformats.org/officeDocument/2006/relationships/hyperlink" Target="https://commons.wikimedia.org/wiki/Special:Contributions/Seaklaus~commonswikiis" TargetMode="External"/><Relationship Id="rId4" Type="http://schemas.openxmlformats.org/officeDocument/2006/relationships/hyperlink" Target="https://commons.wikimedia.org/wiki/File:Emeryville_mudflats_distant_San_Francisco.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txBox="1">
            <a:spLocks noGrp="1"/>
          </p:cNvSpPr>
          <p:nvPr>
            <p:ph type="title" idx="4294967295"/>
          </p:nvPr>
        </p:nvSpPr>
        <p:spPr>
          <a:xfrm>
            <a:off x="919163" y="431800"/>
            <a:ext cx="7808912"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accent6">
                    <a:lumMod val="75000"/>
                  </a:schemeClr>
                </a:solidFill>
                <a:effectLst/>
                <a:uLnTx/>
                <a:uFillTx/>
                <a:latin typeface="Century Gothic" panose="020B0502020202020204" pitchFamily="34" charset="0"/>
                <a:ea typeface="MS PGothic" charset="0"/>
              </a:rPr>
              <a:t>California’s Granted Lands and the Public Trust Doctrine</a:t>
            </a:r>
          </a:p>
        </p:txBody>
      </p:sp>
      <p:sp>
        <p:nvSpPr>
          <p:cNvPr id="13316" name="TextBox 2"/>
          <p:cNvSpPr txBox="1">
            <a:spLocks noChangeArrowheads="1"/>
          </p:cNvSpPr>
          <p:nvPr/>
        </p:nvSpPr>
        <p:spPr bwMode="auto">
          <a:xfrm>
            <a:off x="919163" y="1870075"/>
            <a:ext cx="778510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a:r>
              <a:rPr lang="en-US" altLang="en-US" sz="2000" i="1" dirty="0">
                <a:latin typeface="Century Gothic" panose="020B0502020202020204" pitchFamily="34" charset="0"/>
                <a:cs typeface="Arial" pitchFamily="34" charset="0"/>
              </a:rPr>
              <a:t>Newport Beach Harbor Commission Meeting</a:t>
            </a:r>
            <a:r>
              <a:rPr lang="en-US" altLang="en-US" sz="2000" dirty="0">
                <a:latin typeface="Century Gothic" panose="020B0502020202020204" pitchFamily="34" charset="0"/>
                <a:cs typeface="Arial" pitchFamily="34" charset="0"/>
              </a:rPr>
              <a:t>| March 9, 2022</a:t>
            </a:r>
          </a:p>
        </p:txBody>
      </p:sp>
      <p:sp>
        <p:nvSpPr>
          <p:cNvPr id="13315" name="TextBox 2"/>
          <p:cNvSpPr txBox="1">
            <a:spLocks noChangeArrowheads="1"/>
          </p:cNvSpPr>
          <p:nvPr/>
        </p:nvSpPr>
        <p:spPr bwMode="auto">
          <a:xfrm>
            <a:off x="2319338" y="2286000"/>
            <a:ext cx="64087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a:r>
              <a:rPr lang="en-US" altLang="en-US" dirty="0">
                <a:latin typeface="Century Gothic" panose="020B0502020202020204" pitchFamily="34" charset="0"/>
                <a:cs typeface="Arial" pitchFamily="34" charset="0"/>
              </a:rPr>
              <a:t>CALIFORNIA STATE LANDS COMMISSION</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C58E5-F58F-4845-B56D-F2CC02C2E13E}"/>
              </a:ext>
            </a:extLst>
          </p:cNvPr>
          <p:cNvSpPr>
            <a:spLocks noGrp="1"/>
          </p:cNvSpPr>
          <p:nvPr>
            <p:ph type="title"/>
          </p:nvPr>
        </p:nvSpPr>
        <p:spPr/>
        <p:txBody>
          <a:bodyPr/>
          <a:lstStyle/>
          <a:p>
            <a:r>
              <a:rPr lang="en-US" dirty="0">
                <a:latin typeface="Century Gothic" panose="020B0502020202020204" pitchFamily="34" charset="0"/>
              </a:rPr>
              <a:t>Public Trust: General Guidelines</a:t>
            </a:r>
          </a:p>
        </p:txBody>
      </p:sp>
      <p:sp>
        <p:nvSpPr>
          <p:cNvPr id="3" name="Content Placeholder 2">
            <a:extLst>
              <a:ext uri="{FF2B5EF4-FFF2-40B4-BE49-F238E27FC236}">
                <a16:creationId xmlns:a16="http://schemas.microsoft.com/office/drawing/2014/main" id="{7A66E30C-E66E-4177-BFFD-097CB322AF93}"/>
              </a:ext>
            </a:extLst>
          </p:cNvPr>
          <p:cNvSpPr>
            <a:spLocks noGrp="1"/>
          </p:cNvSpPr>
          <p:nvPr>
            <p:ph idx="1"/>
          </p:nvPr>
        </p:nvSpPr>
        <p:spPr>
          <a:xfrm>
            <a:off x="457200" y="1056290"/>
            <a:ext cx="3752193" cy="3783723"/>
          </a:xfrm>
        </p:spPr>
        <p:txBody>
          <a:bodyPr/>
          <a:lstStyle/>
          <a:p>
            <a:pPr>
              <a:buFont typeface="Wingdings" panose="05000000000000000000" pitchFamily="2" charset="2"/>
              <a:buChar char="§"/>
            </a:pPr>
            <a:r>
              <a:rPr lang="en-US" sz="1800" dirty="0">
                <a:latin typeface="Century Gothic" panose="020B0502020202020204" pitchFamily="34" charset="0"/>
              </a:rPr>
              <a:t>Water-dependent or water-related.</a:t>
            </a:r>
            <a:br>
              <a:rPr lang="en-US" sz="1800" dirty="0">
                <a:latin typeface="Century Gothic" panose="020B0502020202020204" pitchFamily="34" charset="0"/>
              </a:rPr>
            </a:br>
            <a:endParaRPr lang="en-US" sz="1800" dirty="0">
              <a:latin typeface="Century Gothic" panose="020B0502020202020204" pitchFamily="34" charset="0"/>
            </a:endParaRPr>
          </a:p>
          <a:p>
            <a:pPr>
              <a:buFont typeface="Wingdings" panose="05000000000000000000" pitchFamily="2" charset="2"/>
              <a:buChar char="§"/>
            </a:pPr>
            <a:r>
              <a:rPr lang="en-US" sz="1800" dirty="0">
                <a:latin typeface="Century Gothic" panose="020B0502020202020204" pitchFamily="34" charset="0"/>
              </a:rPr>
              <a:t>Promote or support uses authorized by the common law Public Trust Doctrine.</a:t>
            </a:r>
            <a:br>
              <a:rPr lang="en-US" sz="1800" dirty="0">
                <a:latin typeface="Century Gothic" panose="020B0502020202020204" pitchFamily="34" charset="0"/>
              </a:rPr>
            </a:br>
            <a:endParaRPr lang="en-US" sz="1800" dirty="0">
              <a:latin typeface="Century Gothic" panose="020B0502020202020204" pitchFamily="34" charset="0"/>
            </a:endParaRPr>
          </a:p>
          <a:p>
            <a:pPr>
              <a:buFont typeface="Wingdings" panose="05000000000000000000" pitchFamily="2" charset="2"/>
              <a:buChar char="§"/>
            </a:pPr>
            <a:r>
              <a:rPr lang="en-US" sz="1800" dirty="0">
                <a:latin typeface="Century Gothic" panose="020B0502020202020204" pitchFamily="34" charset="0"/>
              </a:rPr>
              <a:t>Accommodate or enhance the statewide public’s enjoyment or benefit from the trust lands and not merely provide a local or municipal public benefit.</a:t>
            </a:r>
          </a:p>
          <a:p>
            <a:endParaRPr lang="en-US" sz="18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39C2C529-2688-4E1D-A913-C89FE156C416}"/>
              </a:ext>
            </a:extLst>
          </p:cNvPr>
          <p:cNvSpPr>
            <a:spLocks noGrp="1"/>
          </p:cNvSpPr>
          <p:nvPr>
            <p:ph type="sldNum" sz="quarter" idx="10"/>
          </p:nvPr>
        </p:nvSpPr>
        <p:spPr/>
        <p:txBody>
          <a:bodyPr/>
          <a:lstStyle/>
          <a:p>
            <a:fld id="{71ACCE27-746C-4A37-8309-B003C780FBBC}" type="slidenum">
              <a:rPr lang="en-US" altLang="en-US" smtClean="0"/>
              <a:pPr/>
              <a:t>10</a:t>
            </a:fld>
            <a:endParaRPr lang="en-US" altLang="en-US"/>
          </a:p>
        </p:txBody>
      </p:sp>
      <p:sp>
        <p:nvSpPr>
          <p:cNvPr id="7" name="TextBox 6">
            <a:extLst>
              <a:ext uri="{FF2B5EF4-FFF2-40B4-BE49-F238E27FC236}">
                <a16:creationId xmlns:a16="http://schemas.microsoft.com/office/drawing/2014/main" id="{7B3C2AA7-441C-420F-B08E-705AB8F27A6E}"/>
              </a:ext>
            </a:extLst>
          </p:cNvPr>
          <p:cNvSpPr txBox="1"/>
          <p:nvPr/>
        </p:nvSpPr>
        <p:spPr>
          <a:xfrm>
            <a:off x="5993874" y="2690204"/>
            <a:ext cx="2692926" cy="461665"/>
          </a:xfrm>
          <a:prstGeom prst="rect">
            <a:avLst/>
          </a:prstGeom>
          <a:noFill/>
        </p:spPr>
        <p:txBody>
          <a:bodyPr wrap="square" rtlCol="0">
            <a:spAutoFit/>
          </a:bodyPr>
          <a:lstStyle/>
          <a:p>
            <a:r>
              <a:rPr lang="en-US" sz="800" u="sng" dirty="0">
                <a:solidFill>
                  <a:srgbClr val="0563C1"/>
                </a:solidFill>
                <a:effectLst/>
                <a:latin typeface="Century Gothic" panose="020B0502020202020204" pitchFamily="34" charset="0"/>
                <a:ea typeface="Times New Roman" panose="02020603050405020304" pitchFamily="18" charset="0"/>
                <a:hlinkClick r:id="rId2"/>
              </a:rPr>
              <a:t>Kayaks at Moss Landing, California</a:t>
            </a:r>
            <a:r>
              <a:rPr lang="en-US" sz="800" dirty="0">
                <a:effectLst/>
                <a:latin typeface="Century Gothic" panose="020B0502020202020204" pitchFamily="34" charset="0"/>
                <a:ea typeface="Times New Roman" panose="02020603050405020304" pitchFamily="18" charset="0"/>
              </a:rPr>
              <a:t> by </a:t>
            </a:r>
            <a:r>
              <a:rPr lang="en-US" sz="800" u="sng" dirty="0">
                <a:solidFill>
                  <a:srgbClr val="0563C1"/>
                </a:solidFill>
                <a:effectLst/>
                <a:latin typeface="Century Gothic" panose="020B0502020202020204" pitchFamily="34" charset="0"/>
                <a:ea typeface="Times New Roman" panose="02020603050405020304" pitchFamily="18" charset="0"/>
                <a:hlinkClick r:id="rId3"/>
              </a:rPr>
              <a:t>Dan </a:t>
            </a:r>
            <a:r>
              <a:rPr lang="en-US" sz="800" u="sng" dirty="0" err="1">
                <a:solidFill>
                  <a:srgbClr val="0563C1"/>
                </a:solidFill>
                <a:effectLst/>
                <a:latin typeface="Century Gothic" panose="020B0502020202020204" pitchFamily="34" charset="0"/>
                <a:ea typeface="Times New Roman" panose="02020603050405020304" pitchFamily="18" charset="0"/>
                <a:hlinkClick r:id="rId3"/>
              </a:rPr>
              <a:t>DeBold</a:t>
            </a:r>
            <a:r>
              <a:rPr lang="en-US" sz="800" dirty="0">
                <a:effectLst/>
                <a:latin typeface="Century Gothic" panose="020B0502020202020204" pitchFamily="34" charset="0"/>
                <a:ea typeface="Times New Roman" panose="02020603050405020304" pitchFamily="18" charset="0"/>
              </a:rPr>
              <a:t> is licensed under </a:t>
            </a:r>
            <a:r>
              <a:rPr lang="en-US" sz="800" u="sng" dirty="0">
                <a:solidFill>
                  <a:srgbClr val="0563C1"/>
                </a:solidFill>
                <a:effectLst/>
                <a:latin typeface="Century Gothic" panose="020B0502020202020204" pitchFamily="34" charset="0"/>
                <a:ea typeface="Times New Roman" panose="02020603050405020304" pitchFamily="18" charset="0"/>
                <a:hlinkClick r:id="rId4"/>
              </a:rPr>
              <a:t>CC BY 2.0</a:t>
            </a:r>
            <a:r>
              <a:rPr lang="en-US" sz="800" dirty="0">
                <a:effectLst/>
                <a:latin typeface="Century Gothic" panose="020B0502020202020204" pitchFamily="34" charset="0"/>
                <a:ea typeface="Times New Roman" panose="02020603050405020304" pitchFamily="18" charset="0"/>
              </a:rPr>
              <a:t>.</a:t>
            </a:r>
            <a:endParaRPr lang="en-US" sz="800" dirty="0">
              <a:effectLst/>
              <a:latin typeface="Century Gothic" panose="020B0502020202020204" pitchFamily="34" charset="0"/>
              <a:ea typeface="Calibri" panose="020F0502020204030204" pitchFamily="34" charset="0"/>
            </a:endParaRPr>
          </a:p>
          <a:p>
            <a:endParaRPr lang="en-US" sz="800" dirty="0">
              <a:latin typeface="+mj-lt"/>
            </a:endParaRPr>
          </a:p>
        </p:txBody>
      </p:sp>
      <p:pic>
        <p:nvPicPr>
          <p:cNvPr id="8" name="Picture 7" descr="Kayaks at Moss Landing, CA">
            <a:extLst>
              <a:ext uri="{FF2B5EF4-FFF2-40B4-BE49-F238E27FC236}">
                <a16:creationId xmlns:a16="http://schemas.microsoft.com/office/drawing/2014/main" id="{AFBA8990-B5A6-4E24-9A09-CC4C371BE4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3874" y="904875"/>
            <a:ext cx="2692926" cy="1798561"/>
          </a:xfrm>
          <a:prstGeom prst="rect">
            <a:avLst/>
          </a:prstGeom>
        </p:spPr>
      </p:pic>
      <p:pic>
        <p:nvPicPr>
          <p:cNvPr id="6" name="Picture 5" descr="Aerial view of the Port of San Francisco.">
            <a:extLst>
              <a:ext uri="{FF2B5EF4-FFF2-40B4-BE49-F238E27FC236}">
                <a16:creationId xmlns:a16="http://schemas.microsoft.com/office/drawing/2014/main" id="{01070F60-A657-4952-B1A9-1E32D9DB5E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4535" y="3078127"/>
            <a:ext cx="2991254" cy="1565598"/>
          </a:xfrm>
          <a:prstGeom prst="rect">
            <a:avLst/>
          </a:prstGeom>
        </p:spPr>
      </p:pic>
    </p:spTree>
    <p:extLst>
      <p:ext uri="{BB962C8B-B14F-4D97-AF65-F5344CB8AC3E}">
        <p14:creationId xmlns:p14="http://schemas.microsoft.com/office/powerpoint/2010/main" val="3044315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E635-2856-4ED4-A70F-5E9EB54F780F}"/>
              </a:ext>
            </a:extLst>
          </p:cNvPr>
          <p:cNvSpPr>
            <a:spLocks noGrp="1"/>
          </p:cNvSpPr>
          <p:nvPr>
            <p:ph type="title"/>
          </p:nvPr>
        </p:nvSpPr>
        <p:spPr/>
        <p:txBody>
          <a:bodyPr/>
          <a:lstStyle/>
          <a:p>
            <a:r>
              <a:rPr lang="en-US" dirty="0">
                <a:latin typeface="Century Gothic" panose="020B0502020202020204" pitchFamily="34" charset="0"/>
              </a:rPr>
              <a:t>Trustee Obligations – Fiduciary Duties</a:t>
            </a:r>
          </a:p>
        </p:txBody>
      </p:sp>
      <p:sp>
        <p:nvSpPr>
          <p:cNvPr id="3" name="Content Placeholder 2">
            <a:extLst>
              <a:ext uri="{FF2B5EF4-FFF2-40B4-BE49-F238E27FC236}">
                <a16:creationId xmlns:a16="http://schemas.microsoft.com/office/drawing/2014/main" id="{6A49F287-3AED-4F6C-B70C-080039961E09}"/>
              </a:ext>
            </a:extLst>
          </p:cNvPr>
          <p:cNvSpPr>
            <a:spLocks noGrp="1"/>
          </p:cNvSpPr>
          <p:nvPr>
            <p:ph idx="1"/>
          </p:nvPr>
        </p:nvSpPr>
        <p:spPr>
          <a:xfrm>
            <a:off x="457200" y="1184375"/>
            <a:ext cx="4437993" cy="3943022"/>
          </a:xfrm>
        </p:spPr>
        <p:txBody>
          <a:bodyPr/>
          <a:lstStyle/>
          <a:p>
            <a:pPr>
              <a:buFont typeface="Wingdings" panose="05000000000000000000" pitchFamily="2" charset="2"/>
              <a:buChar char="§"/>
            </a:pPr>
            <a:r>
              <a:rPr lang="en-US" sz="1400" dirty="0">
                <a:latin typeface="Century Gothic" panose="020B0502020202020204" pitchFamily="34" charset="0"/>
              </a:rPr>
              <a:t>Duty of </a:t>
            </a:r>
            <a:r>
              <a:rPr lang="en-US" sz="1400" b="1" dirty="0">
                <a:latin typeface="Century Gothic" panose="020B0502020202020204" pitchFamily="34" charset="0"/>
              </a:rPr>
              <a:t>loyalty</a:t>
            </a:r>
          </a:p>
          <a:p>
            <a:pPr>
              <a:buFont typeface="Wingdings" panose="05000000000000000000" pitchFamily="2" charset="2"/>
              <a:buChar char="§"/>
            </a:pPr>
            <a:r>
              <a:rPr lang="en-US" sz="1400" dirty="0">
                <a:latin typeface="Century Gothic" panose="020B0502020202020204" pitchFamily="34" charset="0"/>
              </a:rPr>
              <a:t>Duty of </a:t>
            </a:r>
            <a:r>
              <a:rPr lang="en-US" sz="1400" b="1" dirty="0">
                <a:latin typeface="Century Gothic" panose="020B0502020202020204" pitchFamily="34" charset="0"/>
              </a:rPr>
              <a:t>care</a:t>
            </a:r>
          </a:p>
          <a:p>
            <a:pPr>
              <a:buFont typeface="Wingdings" panose="05000000000000000000" pitchFamily="2" charset="2"/>
              <a:buChar char="§"/>
            </a:pPr>
            <a:r>
              <a:rPr lang="en-US" sz="1400" dirty="0">
                <a:latin typeface="Century Gothic" panose="020B0502020202020204" pitchFamily="34" charset="0"/>
              </a:rPr>
              <a:t>Duty of </a:t>
            </a:r>
            <a:r>
              <a:rPr lang="en-US" sz="1400" b="1" dirty="0">
                <a:latin typeface="Century Gothic" panose="020B0502020202020204" pitchFamily="34" charset="0"/>
              </a:rPr>
              <a:t>full disclosure</a:t>
            </a:r>
          </a:p>
          <a:p>
            <a:pPr>
              <a:buFont typeface="Wingdings" panose="05000000000000000000" pitchFamily="2" charset="2"/>
              <a:buChar char="§"/>
            </a:pPr>
            <a:r>
              <a:rPr lang="en-US" sz="1400" dirty="0">
                <a:latin typeface="Century Gothic" panose="020B0502020202020204" pitchFamily="34" charset="0"/>
              </a:rPr>
              <a:t>Duty to keep clear and adequate </a:t>
            </a:r>
            <a:r>
              <a:rPr lang="en-US" sz="1400" b="1" dirty="0">
                <a:latin typeface="Century Gothic" panose="020B0502020202020204" pitchFamily="34" charset="0"/>
              </a:rPr>
              <a:t>records and accounts</a:t>
            </a:r>
          </a:p>
          <a:p>
            <a:pPr>
              <a:buFont typeface="Wingdings" panose="05000000000000000000" pitchFamily="2" charset="2"/>
              <a:buChar char="§"/>
            </a:pPr>
            <a:r>
              <a:rPr lang="en-US" sz="1400" dirty="0">
                <a:latin typeface="Century Gothic" panose="020B0502020202020204" pitchFamily="34" charset="0"/>
              </a:rPr>
              <a:t>Duty to administer the trust solely in the interest of the </a:t>
            </a:r>
            <a:r>
              <a:rPr lang="en-US" sz="1400" b="1" dirty="0">
                <a:latin typeface="Century Gothic" panose="020B0502020202020204" pitchFamily="34" charset="0"/>
              </a:rPr>
              <a:t>beneficiaries</a:t>
            </a:r>
          </a:p>
          <a:p>
            <a:pPr>
              <a:buFont typeface="Wingdings" panose="05000000000000000000" pitchFamily="2" charset="2"/>
              <a:buChar char="§"/>
            </a:pPr>
            <a:r>
              <a:rPr lang="en-US" sz="1400" dirty="0">
                <a:latin typeface="Century Gothic" panose="020B0502020202020204" pitchFamily="34" charset="0"/>
              </a:rPr>
              <a:t>Duty to act </a:t>
            </a:r>
            <a:r>
              <a:rPr lang="en-US" sz="1400" b="1" dirty="0">
                <a:latin typeface="Century Gothic" panose="020B0502020202020204" pitchFamily="34" charset="0"/>
              </a:rPr>
              <a:t>impartially</a:t>
            </a:r>
            <a:r>
              <a:rPr lang="en-US" sz="1400" dirty="0">
                <a:latin typeface="Century Gothic" panose="020B0502020202020204" pitchFamily="34" charset="0"/>
              </a:rPr>
              <a:t> in managing the trust </a:t>
            </a:r>
          </a:p>
          <a:p>
            <a:pPr>
              <a:buFont typeface="Wingdings" panose="05000000000000000000" pitchFamily="2" charset="2"/>
              <a:buChar char="§"/>
            </a:pPr>
            <a:r>
              <a:rPr lang="en-US" sz="1400" dirty="0">
                <a:latin typeface="Century Gothic" panose="020B0502020202020204" pitchFamily="34" charset="0"/>
              </a:rPr>
              <a:t>Duty to keep control of and </a:t>
            </a:r>
            <a:r>
              <a:rPr lang="en-US" sz="1400" b="1" dirty="0">
                <a:latin typeface="Century Gothic" panose="020B0502020202020204" pitchFamily="34" charset="0"/>
              </a:rPr>
              <a:t>preserve</a:t>
            </a:r>
            <a:r>
              <a:rPr lang="en-US" sz="1400" dirty="0">
                <a:latin typeface="Century Gothic" panose="020B0502020202020204" pitchFamily="34" charset="0"/>
              </a:rPr>
              <a:t> the trust property </a:t>
            </a:r>
          </a:p>
          <a:p>
            <a:pPr>
              <a:buFont typeface="Wingdings" panose="05000000000000000000" pitchFamily="2" charset="2"/>
              <a:buChar char="§"/>
            </a:pPr>
            <a:r>
              <a:rPr lang="en-US" sz="1400" dirty="0">
                <a:latin typeface="Century Gothic" panose="020B0502020202020204" pitchFamily="34" charset="0"/>
              </a:rPr>
              <a:t>Duty to make trust property </a:t>
            </a:r>
            <a:r>
              <a:rPr lang="en-US" sz="1400" b="1" dirty="0">
                <a:latin typeface="Century Gothic" panose="020B0502020202020204" pitchFamily="34" charset="0"/>
              </a:rPr>
              <a:t>productive</a:t>
            </a:r>
          </a:p>
          <a:p>
            <a:pPr>
              <a:buFont typeface="Wingdings" panose="05000000000000000000" pitchFamily="2" charset="2"/>
              <a:buChar char="§"/>
            </a:pPr>
            <a:r>
              <a:rPr lang="en-US" sz="1400" dirty="0">
                <a:latin typeface="Century Gothic" panose="020B0502020202020204" pitchFamily="34" charset="0"/>
              </a:rPr>
              <a:t>Duty to keep trust property </a:t>
            </a:r>
            <a:r>
              <a:rPr lang="en-US" sz="1400" b="1" dirty="0">
                <a:latin typeface="Century Gothic" panose="020B0502020202020204" pitchFamily="34" charset="0"/>
              </a:rPr>
              <a:t>separate</a:t>
            </a:r>
            <a:r>
              <a:rPr lang="en-US" sz="1400" dirty="0">
                <a:latin typeface="Century Gothic" panose="020B0502020202020204" pitchFamily="34" charset="0"/>
              </a:rPr>
              <a:t> from other property </a:t>
            </a:r>
          </a:p>
          <a:p>
            <a:pPr>
              <a:buFont typeface="Wingdings" panose="05000000000000000000" pitchFamily="2" charset="2"/>
              <a:buChar char="§"/>
            </a:pPr>
            <a:r>
              <a:rPr lang="en-US" sz="1400" dirty="0">
                <a:latin typeface="Century Gothic" panose="020B0502020202020204" pitchFamily="34" charset="0"/>
              </a:rPr>
              <a:t>Duty </a:t>
            </a:r>
            <a:r>
              <a:rPr lang="en-US" sz="1400" b="1" dirty="0">
                <a:latin typeface="Century Gothic" panose="020B0502020202020204" pitchFamily="34" charset="0"/>
              </a:rPr>
              <a:t>not to delegate </a:t>
            </a:r>
            <a:r>
              <a:rPr lang="en-US" sz="1400" dirty="0">
                <a:latin typeface="Century Gothic" panose="020B0502020202020204" pitchFamily="34" charset="0"/>
              </a:rPr>
              <a:t>trust responsibilities</a:t>
            </a:r>
          </a:p>
          <a:p>
            <a:pPr>
              <a:buFont typeface="Wingdings" panose="05000000000000000000" pitchFamily="2" charset="2"/>
              <a:buChar char="§"/>
            </a:pPr>
            <a:r>
              <a:rPr lang="en-US" sz="1400" dirty="0">
                <a:latin typeface="Century Gothic" panose="020B0502020202020204" pitchFamily="34" charset="0"/>
              </a:rPr>
              <a:t>Duty to not use trust property for </a:t>
            </a:r>
            <a:r>
              <a:rPr lang="en-US" sz="1400" b="1" dirty="0">
                <a:latin typeface="Century Gothic" panose="020B0502020202020204" pitchFamily="34" charset="0"/>
              </a:rPr>
              <a:t>trustee’s own profit</a:t>
            </a:r>
          </a:p>
        </p:txBody>
      </p:sp>
      <p:sp>
        <p:nvSpPr>
          <p:cNvPr id="4" name="Slide Number Placeholder 3">
            <a:extLst>
              <a:ext uri="{FF2B5EF4-FFF2-40B4-BE49-F238E27FC236}">
                <a16:creationId xmlns:a16="http://schemas.microsoft.com/office/drawing/2014/main" id="{003A3538-22A5-408A-A86B-F10A35C61771}"/>
              </a:ext>
            </a:extLst>
          </p:cNvPr>
          <p:cNvSpPr>
            <a:spLocks noGrp="1"/>
          </p:cNvSpPr>
          <p:nvPr>
            <p:ph type="sldNum" sz="quarter" idx="10"/>
          </p:nvPr>
        </p:nvSpPr>
        <p:spPr>
          <a:xfrm>
            <a:off x="8196263" y="4767263"/>
            <a:ext cx="490537" cy="274637"/>
          </a:xfrm>
        </p:spPr>
        <p:txBody>
          <a:bodyPr/>
          <a:lstStyle/>
          <a:p>
            <a:fld id="{71ACCE27-746C-4A37-8309-B003C780FBBC}" type="slidenum">
              <a:rPr lang="en-US" altLang="en-US" smtClean="0"/>
              <a:pPr/>
              <a:t>11</a:t>
            </a:fld>
            <a:endParaRPr lang="en-US" altLang="en-US" dirty="0"/>
          </a:p>
        </p:txBody>
      </p:sp>
      <p:pic>
        <p:nvPicPr>
          <p:cNvPr id="6" name="Picture 5" descr="Map of California filled with key words to the public trust and trustee fiduciary duties.">
            <a:extLst>
              <a:ext uri="{FF2B5EF4-FFF2-40B4-BE49-F238E27FC236}">
                <a16:creationId xmlns:a16="http://schemas.microsoft.com/office/drawing/2014/main" id="{4A48FC0C-C61B-4617-B024-8EB6DCD38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166" y="960087"/>
            <a:ext cx="3083123" cy="3562676"/>
          </a:xfrm>
          <a:prstGeom prst="rect">
            <a:avLst/>
          </a:prstGeom>
        </p:spPr>
      </p:pic>
      <p:sp>
        <p:nvSpPr>
          <p:cNvPr id="5" name="TextBox 4">
            <a:extLst>
              <a:ext uri="{FF2B5EF4-FFF2-40B4-BE49-F238E27FC236}">
                <a16:creationId xmlns:a16="http://schemas.microsoft.com/office/drawing/2014/main" id="{B6D9D9B9-D22C-4F2D-BCBA-13D39C6974C9}"/>
              </a:ext>
            </a:extLst>
          </p:cNvPr>
          <p:cNvSpPr txBox="1"/>
          <p:nvPr/>
        </p:nvSpPr>
        <p:spPr>
          <a:xfrm>
            <a:off x="457200" y="888772"/>
            <a:ext cx="4254226" cy="369332"/>
          </a:xfrm>
          <a:prstGeom prst="rect">
            <a:avLst/>
          </a:prstGeom>
          <a:noFill/>
        </p:spPr>
        <p:txBody>
          <a:bodyPr wrap="square" rtlCol="0">
            <a:spAutoFit/>
          </a:bodyPr>
          <a:lstStyle/>
          <a:p>
            <a:r>
              <a:rPr lang="en-US" sz="1800" b="1" dirty="0">
                <a:solidFill>
                  <a:srgbClr val="E46C0A"/>
                </a:solidFill>
                <a:latin typeface="Century Gothic" panose="020B0502020202020204" pitchFamily="34" charset="0"/>
                <a:cs typeface="Arial"/>
              </a:rPr>
              <a:t>Public Resources Code 6009.1</a:t>
            </a:r>
            <a:endParaRPr lang="en-US" sz="1800" dirty="0"/>
          </a:p>
        </p:txBody>
      </p:sp>
    </p:spTree>
    <p:extLst>
      <p:ext uri="{BB962C8B-B14F-4D97-AF65-F5344CB8AC3E}">
        <p14:creationId xmlns:p14="http://schemas.microsoft.com/office/powerpoint/2010/main" val="1160379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14994"/>
            <a:ext cx="8229600" cy="959770"/>
          </a:xfrm>
        </p:spPr>
        <p:txBody>
          <a:bodyPr/>
          <a:lstStyle/>
          <a:p>
            <a:r>
              <a:rPr lang="en-US" sz="2400" dirty="0">
                <a:latin typeface="Century Gothic" panose="020B0502020202020204" pitchFamily="34" charset="0"/>
              </a:rPr>
              <a:t>Sea-Level Rise Preparedness</a:t>
            </a:r>
            <a:br>
              <a:rPr lang="en-US" sz="2400" dirty="0">
                <a:latin typeface="Century Gothic" panose="020B0502020202020204" pitchFamily="34" charset="0"/>
              </a:rPr>
            </a:br>
            <a:endParaRPr lang="en-US" sz="1800" dirty="0">
              <a:latin typeface="Century Gothic" panose="020B0502020202020204" pitchFamily="34" charset="0"/>
            </a:endParaRPr>
          </a:p>
        </p:txBody>
      </p:sp>
      <p:sp>
        <p:nvSpPr>
          <p:cNvPr id="5" name="Content Placeholder 4"/>
          <p:cNvSpPr>
            <a:spLocks noGrp="1"/>
          </p:cNvSpPr>
          <p:nvPr>
            <p:ph idx="1"/>
          </p:nvPr>
        </p:nvSpPr>
        <p:spPr>
          <a:xfrm>
            <a:off x="457199" y="996952"/>
            <a:ext cx="4103790" cy="3770312"/>
          </a:xfrm>
        </p:spPr>
        <p:txBody>
          <a:bodyPr/>
          <a:lstStyle/>
          <a:p>
            <a:pPr marL="0" indent="0">
              <a:buNone/>
            </a:pPr>
            <a:r>
              <a:rPr lang="en-US" sz="2100" dirty="0">
                <a:latin typeface="Century Gothic" panose="020B0502020202020204" pitchFamily="34" charset="0"/>
              </a:rPr>
              <a:t>Assembly Bill 691</a:t>
            </a:r>
            <a:br>
              <a:rPr lang="en-US" sz="2100" dirty="0"/>
            </a:br>
            <a:r>
              <a:rPr lang="en-US" sz="1350" dirty="0"/>
              <a:t>(</a:t>
            </a:r>
            <a:r>
              <a:rPr lang="en-US" sz="1350" dirty="0">
                <a:solidFill>
                  <a:schemeClr val="tx1"/>
                </a:solidFill>
                <a:latin typeface="Century Gothic" panose="020B0502020202020204" pitchFamily="34" charset="0"/>
                <a:ea typeface="ＭＳ Ｐゴシック" charset="0"/>
              </a:rPr>
              <a:t>Muratsuchi, Chapter 592, Statutes of 2013)</a:t>
            </a:r>
          </a:p>
          <a:p>
            <a:pPr marL="0" indent="0">
              <a:buNone/>
            </a:pPr>
            <a:endParaRPr lang="en-US" sz="1350" dirty="0">
              <a:solidFill>
                <a:schemeClr val="tx1"/>
              </a:solidFill>
              <a:latin typeface="Century Gothic" panose="020B0502020202020204" pitchFamily="34" charset="0"/>
              <a:ea typeface="MS PGothic"/>
            </a:endParaRPr>
          </a:p>
          <a:p>
            <a:r>
              <a:rPr lang="en-US" sz="1800" dirty="0">
                <a:solidFill>
                  <a:schemeClr val="tx1"/>
                </a:solidFill>
                <a:latin typeface="Century Gothic" panose="020B0502020202020204" pitchFamily="34" charset="0"/>
                <a:ea typeface="MS PGothic"/>
              </a:rPr>
              <a:t>Assessment of sea-level rise vulnerability to Public Trust lands and assets</a:t>
            </a:r>
          </a:p>
          <a:p>
            <a:r>
              <a:rPr lang="en-US" sz="1800" dirty="0">
                <a:solidFill>
                  <a:schemeClr val="tx1"/>
                </a:solidFill>
                <a:latin typeface="Century Gothic" panose="020B0502020202020204" pitchFamily="34" charset="0"/>
              </a:rPr>
              <a:t>Maps of sea-level rise for 2030, 2050, and 2100​</a:t>
            </a:r>
          </a:p>
          <a:p>
            <a:r>
              <a:rPr lang="en-US" sz="1800" dirty="0">
                <a:solidFill>
                  <a:schemeClr val="tx1"/>
                </a:solidFill>
                <a:latin typeface="Century Gothic" panose="020B0502020202020204" pitchFamily="34" charset="0"/>
              </a:rPr>
              <a:t>Financial costs of sea-level rise​</a:t>
            </a:r>
          </a:p>
          <a:p>
            <a:r>
              <a:rPr lang="en-US" sz="1800" dirty="0">
                <a:solidFill>
                  <a:schemeClr val="tx1"/>
                </a:solidFill>
                <a:latin typeface="Century Gothic" panose="020B0502020202020204" pitchFamily="34" charset="0"/>
                <a:ea typeface="MS PGothic"/>
              </a:rPr>
              <a:t>Description of proposed adaptation strategies</a:t>
            </a:r>
          </a:p>
        </p:txBody>
      </p:sp>
      <p:pic>
        <p:nvPicPr>
          <p:cNvPr id="9" name="Picture 8" descr="A picture of the southwest corner of the Santa Barbara Harbor breakwater being overtopped by a large wave in March 2014">
            <a:extLst>
              <a:ext uri="{FF2B5EF4-FFF2-40B4-BE49-F238E27FC236}">
                <a16:creationId xmlns:a16="http://schemas.microsoft.com/office/drawing/2014/main" id="{D34FFDC3-6E81-4E2F-B5CF-46DDA040A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0990" y="996952"/>
            <a:ext cx="4303733" cy="2952749"/>
          </a:xfrm>
          <a:prstGeom prst="rect">
            <a:avLst/>
          </a:prstGeom>
        </p:spPr>
      </p:pic>
      <p:sp>
        <p:nvSpPr>
          <p:cNvPr id="3" name="Slide Number Placeholder 2"/>
          <p:cNvSpPr>
            <a:spLocks noGrp="1"/>
          </p:cNvSpPr>
          <p:nvPr>
            <p:ph type="sldNum" sz="quarter" idx="10"/>
          </p:nvPr>
        </p:nvSpPr>
        <p:spPr/>
        <p:txBody>
          <a:bodyPr/>
          <a:lstStyle/>
          <a:p>
            <a:fld id="{9C89E0D1-EAB4-4E07-953D-19B099970242}" type="slidenum">
              <a:rPr lang="en-US" altLang="en-US" smtClean="0"/>
              <a:pPr/>
              <a:t>12</a:t>
            </a:fld>
            <a:endParaRPr lang="en-US" altLang="en-US"/>
          </a:p>
        </p:txBody>
      </p:sp>
    </p:spTree>
    <p:extLst>
      <p:ext uri="{BB962C8B-B14F-4D97-AF65-F5344CB8AC3E}">
        <p14:creationId xmlns:p14="http://schemas.microsoft.com/office/powerpoint/2010/main" val="1002558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7B0784F-291B-49B9-8F31-8399129FB186}"/>
              </a:ext>
            </a:extLst>
          </p:cNvPr>
          <p:cNvSpPr txBox="1">
            <a:spLocks noGrp="1"/>
          </p:cNvSpPr>
          <p:nvPr>
            <p:ph type="title" idx="4294967295"/>
          </p:nvPr>
        </p:nvSpPr>
        <p:spPr>
          <a:xfrm>
            <a:off x="530225" y="460161"/>
            <a:ext cx="4895850" cy="438582"/>
          </a:xfrm>
          <a:prstGeom prst="rect">
            <a:avLst/>
          </a:prstGeom>
          <a:noFill/>
          <a:ln>
            <a:noFill/>
            <a:prstDash/>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fontAlgn="auto">
              <a:spcBef>
                <a:spcPts val="0"/>
              </a:spcBef>
              <a:spcAft>
                <a:spcPts val="0"/>
              </a:spcAft>
              <a:defRPr/>
            </a:pPr>
            <a:r>
              <a:rPr lang="en-US" sz="2400" dirty="0">
                <a:latin typeface="Century Gothic" panose="020B0502020202020204" pitchFamily="34" charset="0"/>
              </a:rPr>
              <a:t>Sea-Level Rise Preparedness</a:t>
            </a:r>
            <a:endParaRPr lang="en-US" sz="1350" b="0" dirty="0">
              <a:solidFill>
                <a:schemeClr val="tx1"/>
              </a:solidFill>
              <a:latin typeface="+mn-lt"/>
              <a:ea typeface="+mn-ea"/>
              <a:cs typeface="+mn-cs"/>
            </a:endParaRPr>
          </a:p>
        </p:txBody>
      </p:sp>
      <p:sp>
        <p:nvSpPr>
          <p:cNvPr id="15" name="Content Placeholder 4">
            <a:extLst>
              <a:ext uri="{FF2B5EF4-FFF2-40B4-BE49-F238E27FC236}">
                <a16:creationId xmlns:a16="http://schemas.microsoft.com/office/drawing/2014/main" id="{D2053189-8188-45E6-8F6E-1BFF53A65734}"/>
              </a:ext>
            </a:extLst>
          </p:cNvPr>
          <p:cNvSpPr>
            <a:spLocks noGrp="1"/>
          </p:cNvSpPr>
          <p:nvPr>
            <p:ph idx="1"/>
          </p:nvPr>
        </p:nvSpPr>
        <p:spPr>
          <a:xfrm>
            <a:off x="457199" y="996951"/>
            <a:ext cx="4450300" cy="4044950"/>
          </a:xfrm>
        </p:spPr>
        <p:txBody>
          <a:bodyPr/>
          <a:lstStyle/>
          <a:p>
            <a:pPr marL="0" indent="0">
              <a:buNone/>
            </a:pPr>
            <a:r>
              <a:rPr lang="en-US" sz="2100" dirty="0">
                <a:latin typeface="Century Gothic" panose="020B0502020202020204" pitchFamily="34" charset="0"/>
              </a:rPr>
              <a:t>Assembly Bill 691</a:t>
            </a:r>
            <a:br>
              <a:rPr lang="en-US" sz="2100" dirty="0"/>
            </a:br>
            <a:r>
              <a:rPr lang="en-US" sz="1350" dirty="0"/>
              <a:t>(</a:t>
            </a:r>
            <a:r>
              <a:rPr lang="en-US" sz="1350" dirty="0">
                <a:solidFill>
                  <a:schemeClr val="tx1"/>
                </a:solidFill>
                <a:latin typeface="Century Gothic" panose="020B0502020202020204" pitchFamily="34" charset="0"/>
                <a:ea typeface="ＭＳ Ｐゴシック" charset="0"/>
              </a:rPr>
              <a:t>Muratsuchi, Chapter 592, Statutes of 2013)</a:t>
            </a:r>
          </a:p>
          <a:p>
            <a:endParaRPr lang="en-US" sz="1350" dirty="0">
              <a:solidFill>
                <a:schemeClr val="tx1"/>
              </a:solidFill>
              <a:latin typeface="Century Gothic" panose="020B0502020202020204" pitchFamily="34" charset="0"/>
              <a:ea typeface="MS PGothic"/>
            </a:endParaRPr>
          </a:p>
          <a:p>
            <a:r>
              <a:rPr lang="en-US" sz="1800" dirty="0">
                <a:solidFill>
                  <a:schemeClr val="tx1"/>
                </a:solidFill>
                <a:latin typeface="Century Gothic" panose="020B0502020202020204" pitchFamily="34" charset="0"/>
                <a:ea typeface="MS PGothic"/>
              </a:rPr>
              <a:t>Synthesis report under development now</a:t>
            </a:r>
          </a:p>
          <a:p>
            <a:r>
              <a:rPr lang="en-US" sz="1800" dirty="0">
                <a:solidFill>
                  <a:schemeClr val="tx1"/>
                </a:solidFill>
                <a:latin typeface="Century Gothic" panose="020B0502020202020204" pitchFamily="34" charset="0"/>
                <a:ea typeface="MS PGothic"/>
              </a:rPr>
              <a:t>Most trustees need more assistance assessing financial risks</a:t>
            </a:r>
          </a:p>
          <a:p>
            <a:r>
              <a:rPr lang="en-US" sz="1800" dirty="0">
                <a:solidFill>
                  <a:schemeClr val="tx1"/>
                </a:solidFill>
                <a:latin typeface="Century Gothic" panose="020B0502020202020204" pitchFamily="34" charset="0"/>
                <a:ea typeface="MS PGothic"/>
              </a:rPr>
              <a:t>Public Trust lands, resources, assets, and values are at the front lines of sea-level rise</a:t>
            </a:r>
          </a:p>
          <a:p>
            <a:r>
              <a:rPr lang="en-US" sz="1800" dirty="0">
                <a:solidFill>
                  <a:schemeClr val="tx1"/>
                </a:solidFill>
                <a:latin typeface="Century Gothic" panose="020B0502020202020204" pitchFamily="34" charset="0"/>
                <a:ea typeface="MS PGothic"/>
              </a:rPr>
              <a:t>Their protection and adaptation are critical to the state’s blue economy and environmental quality</a:t>
            </a:r>
          </a:p>
        </p:txBody>
      </p:sp>
      <p:sp>
        <p:nvSpPr>
          <p:cNvPr id="4" name="Slide Number Placeholder 3">
            <a:extLst>
              <a:ext uri="{FF2B5EF4-FFF2-40B4-BE49-F238E27FC236}">
                <a16:creationId xmlns:a16="http://schemas.microsoft.com/office/drawing/2014/main" id="{003A3538-22A5-408A-A86B-F10A35C61771}"/>
              </a:ext>
            </a:extLst>
          </p:cNvPr>
          <p:cNvSpPr>
            <a:spLocks noGrp="1"/>
          </p:cNvSpPr>
          <p:nvPr>
            <p:ph type="sldNum" sz="quarter" idx="10"/>
          </p:nvPr>
        </p:nvSpPr>
        <p:spPr>
          <a:xfrm>
            <a:off x="8196264" y="4767264"/>
            <a:ext cx="490537" cy="274637"/>
          </a:xfrm>
        </p:spPr>
        <p:txBody>
          <a:bodyPr/>
          <a:lstStyle/>
          <a:p>
            <a:pPr defTabSz="914378"/>
            <a:fld id="{71ACCE27-746C-4A37-8309-B003C780FBBC}" type="slidenum">
              <a:rPr lang="en-US" altLang="en-US">
                <a:solidFill>
                  <a:prstClr val="white"/>
                </a:solidFill>
                <a:latin typeface="Calibri" pitchFamily="34" charset="0"/>
                <a:ea typeface="MS PGothic" pitchFamily="34" charset="-128"/>
              </a:rPr>
              <a:pPr defTabSz="914378"/>
              <a:t>13</a:t>
            </a:fld>
            <a:endParaRPr lang="en-US" altLang="en-US" dirty="0">
              <a:solidFill>
                <a:prstClr val="white"/>
              </a:solidFill>
              <a:latin typeface="Calibri" pitchFamily="34" charset="0"/>
              <a:ea typeface="MS PGothic" pitchFamily="34" charset="-128"/>
            </a:endParaRPr>
          </a:p>
        </p:txBody>
      </p:sp>
      <p:pic>
        <p:nvPicPr>
          <p:cNvPr id="3" name="Picture 2">
            <a:extLst>
              <a:ext uri="{FF2B5EF4-FFF2-40B4-BE49-F238E27FC236}">
                <a16:creationId xmlns:a16="http://schemas.microsoft.com/office/drawing/2014/main" id="{A43B4A24-4F8D-44CC-B3BD-95C312B9F2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3550" y="161471"/>
            <a:ext cx="3227982" cy="3717471"/>
          </a:xfrm>
          <a:prstGeom prst="rect">
            <a:avLst/>
          </a:prstGeom>
        </p:spPr>
      </p:pic>
    </p:spTree>
    <p:extLst>
      <p:ext uri="{BB962C8B-B14F-4D97-AF65-F5344CB8AC3E}">
        <p14:creationId xmlns:p14="http://schemas.microsoft.com/office/powerpoint/2010/main" val="2618437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2">
            <a:extLst>
              <a:ext uri="{C183D7F6-B498-43B3-948B-1728B52AA6E4}">
                <adec:decorative xmlns:adec="http://schemas.microsoft.com/office/drawing/2017/decorative" val="1"/>
              </a:ext>
            </a:extLst>
          </p:cNvPr>
          <p:cNvSpPr txBox="1">
            <a:spLocks noChangeArrowheads="1"/>
          </p:cNvSpPr>
          <p:nvPr/>
        </p:nvSpPr>
        <p:spPr bwMode="auto">
          <a:xfrm>
            <a:off x="7566025" y="5008563"/>
            <a:ext cx="1841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endParaRPr lang="en-US" altLang="en-US">
              <a:solidFill>
                <a:srgbClr val="000000"/>
              </a:solidFill>
              <a:latin typeface="Century Gothic" panose="020B0502020202020204" pitchFamily="34" charset="0"/>
            </a:endParaRPr>
          </a:p>
        </p:txBody>
      </p:sp>
      <p:sp>
        <p:nvSpPr>
          <p:cNvPr id="23554" name="TextBox 11"/>
          <p:cNvSpPr txBox="1">
            <a:spLocks noGrp="1" noChangeArrowheads="1"/>
          </p:cNvSpPr>
          <p:nvPr>
            <p:ph type="title" idx="4294967295"/>
          </p:nvPr>
        </p:nvSpPr>
        <p:spPr bwMode="auto">
          <a:xfrm>
            <a:off x="919163" y="431800"/>
            <a:ext cx="7808912" cy="1261884"/>
          </a:xfrm>
          <a:prstGeom prst="rect">
            <a:avLst/>
          </a:prstGeom>
          <a:noFill/>
          <a:ln>
            <a:noFill/>
            <a:prstDash/>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Century Gothic" panose="020B0502020202020204" pitchFamily="34" charset="0"/>
                <a:cs typeface="Arial" pitchFamily="34" charset="0"/>
                <a:hlinkClick r:id="rId3"/>
              </a:rPr>
              <a:t>www.slc.ca.gov</a:t>
            </a:r>
            <a:endParaRPr kumimoji="0" lang="en-US" altLang="en-US" sz="2000" b="0" i="0" u="none" strike="noStrike" kern="1200" cap="none" spc="0" normalizeH="0" baseline="0" noProof="0" dirty="0">
              <a:ln>
                <a:noFill/>
              </a:ln>
              <a:solidFill>
                <a:srgbClr val="000000"/>
              </a:solidFill>
              <a:effectLst/>
              <a:uLnTx/>
              <a:uFillTx/>
              <a:latin typeface="Century Gothic" panose="020B0502020202020204"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E46C0A"/>
                </a:solidFill>
                <a:effectLst/>
                <a:uLnTx/>
                <a:uFillTx/>
                <a:latin typeface="Century Gothic" panose="020B0502020202020204" pitchFamily="34" charset="0"/>
                <a:cs typeface="Arial" pitchFamily="34" charset="0"/>
              </a:rPr>
              <a:t>THANK YOU &amp; QUESTIONS</a:t>
            </a:r>
            <a:br>
              <a:rPr kumimoji="0" lang="en-US" altLang="en-US" sz="2000" b="0" i="0" u="none" strike="noStrike" kern="1200" cap="none" spc="0" normalizeH="0" baseline="0" noProof="0" dirty="0">
                <a:ln>
                  <a:noFill/>
                </a:ln>
                <a:solidFill>
                  <a:srgbClr val="000000"/>
                </a:solidFill>
                <a:effectLst/>
                <a:uLnTx/>
                <a:uFillTx/>
                <a:latin typeface="Century Gothic" panose="020B0502020202020204" pitchFamily="34" charset="0"/>
                <a:cs typeface="Arial" pitchFamily="34" charset="0"/>
              </a:rPr>
            </a:br>
            <a:endParaRPr kumimoji="0" lang="en-US" altLang="en-US" sz="2000" b="0" i="0" u="none" strike="noStrike" kern="1200" cap="none" spc="0" normalizeH="0" baseline="0" noProof="0" dirty="0">
              <a:ln>
                <a:noFill/>
              </a:ln>
              <a:solidFill>
                <a:srgbClr val="000000"/>
              </a:solidFill>
              <a:effectLst/>
              <a:uLnTx/>
              <a:uFillTx/>
              <a:latin typeface="Century Gothic" panose="020B0502020202020204" pitchFamily="34" charset="0"/>
              <a:cs typeface="Arial" pitchFamily="34" charset="0"/>
            </a:endParaRPr>
          </a:p>
        </p:txBody>
      </p:sp>
      <p:sp>
        <p:nvSpPr>
          <p:cNvPr id="6" name="TextBox 11"/>
          <p:cNvSpPr txBox="1">
            <a:spLocks noChangeArrowheads="1"/>
          </p:cNvSpPr>
          <p:nvPr/>
        </p:nvSpPr>
        <p:spPr bwMode="auto">
          <a:xfrm>
            <a:off x="907702" y="1321619"/>
            <a:ext cx="7808912"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a:r>
              <a:rPr lang="en-US" altLang="en-US" sz="2000" dirty="0">
                <a:solidFill>
                  <a:srgbClr val="000000"/>
                </a:solidFill>
                <a:latin typeface="Century Gothic" panose="020B0502020202020204" pitchFamily="34" charset="0"/>
                <a:cs typeface="Arial" pitchFamily="34" charset="0"/>
              </a:rPr>
              <a:t>Reid Boggiano</a:t>
            </a:r>
          </a:p>
          <a:p>
            <a:pPr algn="r"/>
            <a:r>
              <a:rPr lang="en-US" altLang="en-US" sz="2000" dirty="0">
                <a:solidFill>
                  <a:srgbClr val="000000"/>
                </a:solidFill>
                <a:latin typeface="Century Gothic" panose="020B0502020202020204" pitchFamily="34" charset="0"/>
                <a:cs typeface="Arial" pitchFamily="34" charset="0"/>
              </a:rPr>
              <a:t>External Affairs</a:t>
            </a:r>
          </a:p>
          <a:p>
            <a:pPr algn="r"/>
            <a:r>
              <a:rPr lang="en-US" altLang="en-US" sz="2000" dirty="0">
                <a:solidFill>
                  <a:srgbClr val="008000"/>
                </a:solidFill>
                <a:latin typeface="Century Gothic" panose="020B0502020202020204" pitchFamily="34" charset="0"/>
                <a:cs typeface="Arial" pitchFamily="34" charset="0"/>
                <a:hlinkClick r:id="rId4"/>
              </a:rPr>
              <a:t>Reid.Boggiano@slc.ca.gov</a:t>
            </a:r>
            <a:endParaRPr lang="en-US" altLang="en-US" sz="2000" dirty="0">
              <a:solidFill>
                <a:srgbClr val="008000"/>
              </a:solidFill>
              <a:latin typeface="Century Gothic" panose="020B0502020202020204" pitchFamily="34" charset="0"/>
              <a:cs typeface="Arial" pitchFamily="34" charset="0"/>
            </a:endParaRPr>
          </a:p>
          <a:p>
            <a:pPr algn="r"/>
            <a:r>
              <a:rPr lang="en-US" altLang="en-US" sz="2000" dirty="0">
                <a:solidFill>
                  <a:srgbClr val="000000"/>
                </a:solidFill>
                <a:latin typeface="Century Gothic" panose="020B0502020202020204" pitchFamily="34" charset="0"/>
                <a:cs typeface="Arial" pitchFamily="34" charset="0"/>
              </a:rPr>
              <a:t>916.574.0450</a:t>
            </a:r>
          </a:p>
        </p:txBody>
      </p:sp>
      <p:sp>
        <p:nvSpPr>
          <p:cNvPr id="7" name="TextBox 11"/>
          <p:cNvSpPr txBox="1">
            <a:spLocks noChangeArrowheads="1"/>
          </p:cNvSpPr>
          <p:nvPr/>
        </p:nvSpPr>
        <p:spPr bwMode="auto">
          <a:xfrm>
            <a:off x="6456516" y="2604088"/>
            <a:ext cx="226009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a:r>
              <a:rPr lang="en-US" altLang="en-US" sz="2000" dirty="0">
                <a:solidFill>
                  <a:srgbClr val="000000"/>
                </a:solidFill>
                <a:latin typeface="Century Gothic" panose="020B0502020202020204" pitchFamily="34" charset="0"/>
                <a:cs typeface="Arial" pitchFamily="34" charset="0"/>
                <a:hlinkClick r:id="rId5" tooltip="California State Lands Commission twitter account link"/>
              </a:rPr>
              <a:t>@CAStateLands</a:t>
            </a:r>
            <a:endParaRPr lang="en-US" altLang="en-US" sz="2000" dirty="0">
              <a:solidFill>
                <a:srgbClr val="000000"/>
              </a:solidFill>
              <a:latin typeface="Century Gothic" panose="020B0502020202020204" pitchFamily="34" charset="0"/>
              <a:cs typeface="Arial" pitchFamily="34" charset="0"/>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0534" y="2645058"/>
            <a:ext cx="584560" cy="402447"/>
          </a:xfrm>
          <a:prstGeom prst="rect">
            <a:avLst/>
          </a:prstGeom>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60953-4F2F-4627-83CA-E0A073D2D2B8}"/>
              </a:ext>
            </a:extLst>
          </p:cNvPr>
          <p:cNvSpPr>
            <a:spLocks noGrp="1"/>
          </p:cNvSpPr>
          <p:nvPr>
            <p:ph type="title"/>
          </p:nvPr>
        </p:nvSpPr>
        <p:spPr/>
        <p:txBody>
          <a:bodyPr/>
          <a:lstStyle/>
          <a:p>
            <a:r>
              <a:rPr lang="en-US" dirty="0">
                <a:latin typeface="Century Gothic" panose="020B0502020202020204" pitchFamily="34" charset="0"/>
              </a:rPr>
              <a:t>Boundary</a:t>
            </a:r>
          </a:p>
        </p:txBody>
      </p:sp>
      <p:sp>
        <p:nvSpPr>
          <p:cNvPr id="3" name="Content Placeholder 2">
            <a:extLst>
              <a:ext uri="{FF2B5EF4-FFF2-40B4-BE49-F238E27FC236}">
                <a16:creationId xmlns:a16="http://schemas.microsoft.com/office/drawing/2014/main" id="{AF86CFC5-81C2-428F-93E9-E9C00201649F}"/>
              </a:ext>
            </a:extLst>
          </p:cNvPr>
          <p:cNvSpPr>
            <a:spLocks noGrp="1"/>
          </p:cNvSpPr>
          <p:nvPr>
            <p:ph idx="1"/>
          </p:nvPr>
        </p:nvSpPr>
        <p:spPr>
          <a:xfrm>
            <a:off x="457200" y="1042401"/>
            <a:ext cx="8229600" cy="3451661"/>
          </a:xfrm>
        </p:spPr>
        <p:txBody>
          <a:bodyPr/>
          <a:lstStyle/>
          <a:p>
            <a:pPr marL="0" indent="0">
              <a:buNone/>
            </a:pPr>
            <a:r>
              <a:rPr lang="en-US" sz="1800" dirty="0">
                <a:latin typeface="Century Gothic" panose="020B0502020202020204" pitchFamily="34" charset="0"/>
              </a:rPr>
              <a:t>General Land Title and Tide Line Cross Section along the Pacific Ocean</a:t>
            </a:r>
          </a:p>
        </p:txBody>
      </p:sp>
      <p:sp>
        <p:nvSpPr>
          <p:cNvPr id="4" name="Slide Number Placeholder 3">
            <a:extLst>
              <a:ext uri="{FF2B5EF4-FFF2-40B4-BE49-F238E27FC236}">
                <a16:creationId xmlns:a16="http://schemas.microsoft.com/office/drawing/2014/main" id="{FA12DA5A-F308-43C6-B171-7CF1FD55E0FA}"/>
              </a:ext>
            </a:extLst>
          </p:cNvPr>
          <p:cNvSpPr>
            <a:spLocks noGrp="1"/>
          </p:cNvSpPr>
          <p:nvPr>
            <p:ph type="sldNum" sz="quarter" idx="10"/>
          </p:nvPr>
        </p:nvSpPr>
        <p:spPr/>
        <p:txBody>
          <a:bodyPr/>
          <a:lstStyle/>
          <a:p>
            <a:fld id="{71ACCE27-746C-4A37-8309-B003C780FBBC}" type="slidenum">
              <a:rPr lang="en-US" altLang="en-US" smtClean="0"/>
              <a:pPr/>
              <a:t>2</a:t>
            </a:fld>
            <a:endParaRPr lang="en-US" altLang="en-US"/>
          </a:p>
        </p:txBody>
      </p:sp>
      <p:pic>
        <p:nvPicPr>
          <p:cNvPr id="6" name="Picture 5" descr="General Land Title and Tide Line Cross Section along the Pacific Ocean. &#10;&#10;Diagram labels the following:&#10;Confirmed Mexican Grant or Original Public Domain, State Sovereign Lands, Upland, Tideland, Submerged Land, Mean Higher High Tide, Mean High Tide (OHWM), Mean Low Tide (MLW) (OLWM), Mean Lower Low Tide (MLLW as drawn on Coastal Charts), and 3 Nautical miles position fixed per U.S. v. California (2014) 574 U.S. 1a">
            <a:extLst>
              <a:ext uri="{FF2B5EF4-FFF2-40B4-BE49-F238E27FC236}">
                <a16:creationId xmlns:a16="http://schemas.microsoft.com/office/drawing/2014/main" id="{866DD8DD-10DC-4387-8965-EEFFB4DAE5D5}"/>
              </a:ext>
            </a:extLst>
          </p:cNvPr>
          <p:cNvPicPr>
            <a:picLocks noChangeAspect="1"/>
          </p:cNvPicPr>
          <p:nvPr/>
        </p:nvPicPr>
        <p:blipFill rotWithShape="1">
          <a:blip r:embed="rId2">
            <a:extLst>
              <a:ext uri="{28A0092B-C50C-407E-A947-70E740481C1C}">
                <a14:useLocalDpi xmlns:a14="http://schemas.microsoft.com/office/drawing/2010/main" val="0"/>
              </a:ext>
            </a:extLst>
          </a:blip>
          <a:srcRect l="4316" t="7191" r="3415" b="15749"/>
          <a:stretch/>
        </p:blipFill>
        <p:spPr>
          <a:xfrm>
            <a:off x="532738" y="1435365"/>
            <a:ext cx="6609041" cy="3267812"/>
          </a:xfrm>
          <a:prstGeom prst="rect">
            <a:avLst/>
          </a:prstGeom>
        </p:spPr>
      </p:pic>
    </p:spTree>
    <p:extLst>
      <p:ext uri="{BB962C8B-B14F-4D97-AF65-F5344CB8AC3E}">
        <p14:creationId xmlns:p14="http://schemas.microsoft.com/office/powerpoint/2010/main" val="2842146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5"/>
          <p:cNvSpPr>
            <a:spLocks noGrp="1"/>
          </p:cNvSpPr>
          <p:nvPr>
            <p:ph type="title"/>
          </p:nvPr>
        </p:nvSpPr>
        <p:spPr/>
        <p:txBody>
          <a:bodyPr/>
          <a:lstStyle/>
          <a:p>
            <a:pPr eaLnBrk="1" hangingPunct="1"/>
            <a:r>
              <a:rPr lang="en-US" altLang="en-US" sz="3000" dirty="0">
                <a:latin typeface="Century Gothic" panose="020B0502020202020204" pitchFamily="34" charset="0"/>
              </a:rPr>
              <a:t>Granted Lands Overview</a:t>
            </a:r>
            <a:endParaRPr lang="en-US" altLang="en-US" sz="2400" b="0" dirty="0">
              <a:solidFill>
                <a:srgbClr val="404040"/>
              </a:solidFill>
              <a:latin typeface="Century Gothic" panose="020B0502020202020204" pitchFamily="34" charset="0"/>
            </a:endParaRPr>
          </a:p>
        </p:txBody>
      </p:sp>
      <p:sp>
        <p:nvSpPr>
          <p:cNvPr id="17411" name="Slide Number Placeholder 2">
            <a:extLst>
              <a:ext uri="{C183D7F6-B498-43B3-948B-1728B52AA6E4}">
                <adec:decorative xmlns:adec="http://schemas.microsoft.com/office/drawing/2017/decorative" val="1"/>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A401211F-BD8F-4E1D-AA75-BD96D50CB8F9}" type="slidenum">
              <a:rPr lang="en-US" altLang="en-US" sz="1200">
                <a:solidFill>
                  <a:schemeClr val="bg1"/>
                </a:solidFill>
                <a:cs typeface="Arial" pitchFamily="34" charset="0"/>
              </a:rPr>
              <a:pPr/>
              <a:t>3</a:t>
            </a:fld>
            <a:endParaRPr lang="en-US" altLang="en-US" sz="1200">
              <a:solidFill>
                <a:schemeClr val="bg1"/>
              </a:solidFill>
              <a:cs typeface="Arial" pitchFamily="34" charset="0"/>
            </a:endParaRPr>
          </a:p>
        </p:txBody>
      </p:sp>
      <p:sp>
        <p:nvSpPr>
          <p:cNvPr id="17410" name="TextBox 28682">
            <a:extLst>
              <a:ext uri="{C183D7F6-B498-43B3-948B-1728B52AA6E4}">
                <adec:decorative xmlns:adec="http://schemas.microsoft.com/office/drawing/2017/decorative" val="1"/>
              </a:ext>
            </a:extLst>
          </p:cNvPr>
          <p:cNvSpPr txBox="1">
            <a:spLocks noChangeArrowheads="1"/>
          </p:cNvSpPr>
          <p:nvPr/>
        </p:nvSpPr>
        <p:spPr bwMode="auto">
          <a:xfrm>
            <a:off x="9739313" y="947738"/>
            <a:ext cx="1857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endParaRPr lang="en-US" altLang="en-US">
              <a:cs typeface="Arial" pitchFamily="34" charset="0"/>
            </a:endParaRPr>
          </a:p>
        </p:txBody>
      </p:sp>
      <p:sp>
        <p:nvSpPr>
          <p:cNvPr id="7" name="TextBox 6">
            <a:extLst>
              <a:ext uri="{FF2B5EF4-FFF2-40B4-BE49-F238E27FC236}">
                <a16:creationId xmlns:a16="http://schemas.microsoft.com/office/drawing/2014/main" id="{8B736E66-9E12-4F51-81E7-272448C6381F}"/>
              </a:ext>
            </a:extLst>
          </p:cNvPr>
          <p:cNvSpPr txBox="1"/>
          <p:nvPr/>
        </p:nvSpPr>
        <p:spPr>
          <a:xfrm>
            <a:off x="631133" y="3945720"/>
            <a:ext cx="3909180" cy="276999"/>
          </a:xfrm>
          <a:prstGeom prst="rect">
            <a:avLst/>
          </a:prstGeom>
          <a:noFill/>
        </p:spPr>
        <p:txBody>
          <a:bodyPr wrap="square" rtlCol="0">
            <a:spAutoFit/>
          </a:bodyPr>
          <a:lstStyle/>
          <a:p>
            <a:pPr algn="ctr"/>
            <a:r>
              <a:rPr lang="en-US" sz="1200" dirty="0">
                <a:latin typeface="Century Gothic" panose="020B0502020202020204" pitchFamily="34" charset="0"/>
              </a:rPr>
              <a:t>Newport Beach </a:t>
            </a:r>
          </a:p>
        </p:txBody>
      </p:sp>
      <p:pic>
        <p:nvPicPr>
          <p:cNvPr id="1028" name="Picture 4" descr="The city of Newport Beach is located in the coastal center of Orange County, California">
            <a:extLst>
              <a:ext uri="{FF2B5EF4-FFF2-40B4-BE49-F238E27FC236}">
                <a16:creationId xmlns:a16="http://schemas.microsoft.com/office/drawing/2014/main" id="{C9C71DDD-6CE7-4403-8B1D-DFABC41A61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133" y="1338527"/>
            <a:ext cx="3909180" cy="26071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AF49F43-1D20-4444-BEA8-3072AE4160BE}"/>
              </a:ext>
            </a:extLst>
          </p:cNvPr>
          <p:cNvPicPr>
            <a:picLocks noChangeAspect="1"/>
          </p:cNvPicPr>
          <p:nvPr/>
        </p:nvPicPr>
        <p:blipFill>
          <a:blip r:embed="rId4"/>
          <a:stretch>
            <a:fillRect/>
          </a:stretch>
        </p:blipFill>
        <p:spPr>
          <a:xfrm>
            <a:off x="5251323" y="125675"/>
            <a:ext cx="3190208" cy="4319558"/>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Slide Number Placeholder 1">
            <a:extLst>
              <a:ext uri="{C183D7F6-B498-43B3-948B-1728B52AA6E4}">
                <adec:decorative xmlns:adec="http://schemas.microsoft.com/office/drawing/2017/decorative" val="1"/>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E23CD2F3-49B8-4F61-9844-93CD3B5BBE5E}" type="slidenum">
              <a:rPr lang="en-US" altLang="en-US" sz="1200">
                <a:solidFill>
                  <a:schemeClr val="bg1"/>
                </a:solidFill>
                <a:cs typeface="Arial" pitchFamily="34" charset="0"/>
              </a:rPr>
              <a:pPr/>
              <a:t>4</a:t>
            </a:fld>
            <a:endParaRPr lang="en-US" altLang="en-US" sz="1200" dirty="0">
              <a:solidFill>
                <a:schemeClr val="bg1"/>
              </a:solidFill>
              <a:cs typeface="Arial" pitchFamily="34" charset="0"/>
            </a:endParaRPr>
          </a:p>
        </p:txBody>
      </p:sp>
      <p:sp>
        <p:nvSpPr>
          <p:cNvPr id="19458" name="TextBox 28682">
            <a:extLst>
              <a:ext uri="{C183D7F6-B498-43B3-948B-1728B52AA6E4}">
                <adec:decorative xmlns:adec="http://schemas.microsoft.com/office/drawing/2017/decorative" val="1"/>
              </a:ext>
            </a:extLst>
          </p:cNvPr>
          <p:cNvSpPr txBox="1">
            <a:spLocks noChangeArrowheads="1"/>
          </p:cNvSpPr>
          <p:nvPr/>
        </p:nvSpPr>
        <p:spPr bwMode="auto">
          <a:xfrm>
            <a:off x="9739313" y="947738"/>
            <a:ext cx="1857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endParaRPr lang="en-US" altLang="en-US">
              <a:cs typeface="Arial" pitchFamily="34" charset="0"/>
            </a:endParaRPr>
          </a:p>
        </p:txBody>
      </p:sp>
      <p:sp>
        <p:nvSpPr>
          <p:cNvPr id="3" name="Title 2">
            <a:extLst>
              <a:ext uri="{FF2B5EF4-FFF2-40B4-BE49-F238E27FC236}">
                <a16:creationId xmlns:a16="http://schemas.microsoft.com/office/drawing/2014/main" id="{DA3F8548-640D-41C2-A947-0EABCDD68E4D}"/>
              </a:ext>
            </a:extLst>
          </p:cNvPr>
          <p:cNvSpPr>
            <a:spLocks noGrp="1"/>
          </p:cNvSpPr>
          <p:nvPr>
            <p:ph type="title"/>
          </p:nvPr>
        </p:nvSpPr>
        <p:spPr>
          <a:xfrm>
            <a:off x="686661" y="167309"/>
            <a:ext cx="7196855" cy="1242391"/>
          </a:xfrm>
        </p:spPr>
        <p:txBody>
          <a:bodyPr/>
          <a:lstStyle/>
          <a:p>
            <a:pPr algn="ctr"/>
            <a:r>
              <a:rPr lang="en-US" dirty="0">
                <a:latin typeface="Century Gothic" panose="020B0502020202020204" pitchFamily="34" charset="0"/>
              </a:rPr>
              <a:t>Tideland Grant </a:t>
            </a:r>
            <a:br>
              <a:rPr lang="en-US" dirty="0">
                <a:latin typeface="Century Gothic" panose="020B0502020202020204" pitchFamily="34" charset="0"/>
              </a:rPr>
            </a:br>
            <a:r>
              <a:rPr lang="en-US" dirty="0">
                <a:latin typeface="Century Gothic" panose="020B0502020202020204" pitchFamily="34" charset="0"/>
              </a:rPr>
              <a:t>City of Newport Beach</a:t>
            </a:r>
            <a:br>
              <a:rPr lang="en-US" dirty="0">
                <a:latin typeface="Century Gothic" panose="020B0502020202020204" pitchFamily="34" charset="0"/>
              </a:rPr>
            </a:br>
            <a:r>
              <a:rPr lang="en-US" sz="1600" dirty="0">
                <a:latin typeface="Century Gothic" panose="020B0502020202020204" pitchFamily="34" charset="0"/>
              </a:rPr>
              <a:t>(Created by City)</a:t>
            </a:r>
            <a:endParaRPr lang="en-US" dirty="0">
              <a:latin typeface="Century Gothic" panose="020B0502020202020204" pitchFamily="34" charset="0"/>
            </a:endParaRPr>
          </a:p>
        </p:txBody>
      </p:sp>
      <p:pic>
        <p:nvPicPr>
          <p:cNvPr id="4" name="Picture 3">
            <a:extLst>
              <a:ext uri="{FF2B5EF4-FFF2-40B4-BE49-F238E27FC236}">
                <a16:creationId xmlns:a16="http://schemas.microsoft.com/office/drawing/2014/main" id="{6D109461-EAA7-4EEF-940F-FAD32B943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7942" y="1405503"/>
            <a:ext cx="5061377" cy="3499078"/>
          </a:xfrm>
          <a:prstGeom prst="rect">
            <a:avLst/>
          </a:prstGeom>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ABA0-2543-4A75-9B07-DF558E00C632}"/>
              </a:ext>
            </a:extLst>
          </p:cNvPr>
          <p:cNvSpPr>
            <a:spLocks noGrp="1"/>
          </p:cNvSpPr>
          <p:nvPr>
            <p:ph type="title"/>
          </p:nvPr>
        </p:nvSpPr>
        <p:spPr>
          <a:xfrm>
            <a:off x="457199" y="369888"/>
            <a:ext cx="8356209" cy="534987"/>
          </a:xfrm>
        </p:spPr>
        <p:txBody>
          <a:bodyPr/>
          <a:lstStyle/>
          <a:p>
            <a:r>
              <a:rPr lang="en-US" dirty="0">
                <a:latin typeface="Century Gothic" panose="020B0502020202020204" pitchFamily="34" charset="0"/>
              </a:rPr>
              <a:t>Public Trust Revenues</a:t>
            </a:r>
          </a:p>
        </p:txBody>
      </p:sp>
      <p:sp>
        <p:nvSpPr>
          <p:cNvPr id="3" name="Content Placeholder 2">
            <a:extLst>
              <a:ext uri="{FF2B5EF4-FFF2-40B4-BE49-F238E27FC236}">
                <a16:creationId xmlns:a16="http://schemas.microsoft.com/office/drawing/2014/main" id="{BB9C4E59-D058-4998-9804-C20192AC369D}"/>
              </a:ext>
            </a:extLst>
          </p:cNvPr>
          <p:cNvSpPr>
            <a:spLocks noGrp="1"/>
          </p:cNvSpPr>
          <p:nvPr>
            <p:ph idx="1"/>
          </p:nvPr>
        </p:nvSpPr>
        <p:spPr>
          <a:xfrm>
            <a:off x="457200" y="900952"/>
            <a:ext cx="7015881" cy="3908266"/>
          </a:xfrm>
        </p:spPr>
        <p:txBody>
          <a:bodyPr/>
          <a:lstStyle/>
          <a:p>
            <a:pPr marL="457200" lvl="1" indent="0">
              <a:buNone/>
            </a:pPr>
            <a:endParaRPr lang="en-US" sz="1400" dirty="0">
              <a:latin typeface="Century Gothic" panose="020B0502020202020204" pitchFamily="34" charset="0"/>
            </a:endParaRPr>
          </a:p>
          <a:p>
            <a:pPr lvl="1">
              <a:buFont typeface="Wingdings" panose="05000000000000000000" pitchFamily="2" charset="2"/>
              <a:buChar char="§"/>
            </a:pPr>
            <a:r>
              <a:rPr lang="en-US" sz="1400" dirty="0">
                <a:latin typeface="Century Gothic" panose="020B0502020202020204" pitchFamily="34" charset="0"/>
              </a:rPr>
              <a:t>Trustee is required to charge fair rental rates for the commercial or private use of trust lands. The California Constitution prohibits the gift of trust lands to </a:t>
            </a:r>
            <a:r>
              <a:rPr lang="en-US" sz="1400">
                <a:latin typeface="Century Gothic" panose="020B0502020202020204" pitchFamily="34" charset="0"/>
              </a:rPr>
              <a:t>private persons </a:t>
            </a:r>
            <a:endParaRPr lang="en-US" sz="1400" dirty="0">
              <a:latin typeface="Century Gothic" panose="020B0502020202020204" pitchFamily="34" charset="0"/>
            </a:endParaRPr>
          </a:p>
          <a:p>
            <a:pPr lvl="1">
              <a:buFont typeface="Wingdings" panose="05000000000000000000" pitchFamily="2" charset="2"/>
              <a:buChar char="§"/>
            </a:pPr>
            <a:r>
              <a:rPr lang="en-US" sz="1400" dirty="0">
                <a:latin typeface="Century Gothic" panose="020B0502020202020204" pitchFamily="34" charset="0"/>
              </a:rPr>
              <a:t>Trustee is required to maintain accurate records of all revenues received from the trust lands and assets, and all expenditures of those revenues</a:t>
            </a:r>
          </a:p>
          <a:p>
            <a:pPr lvl="1">
              <a:buFont typeface="Wingdings" panose="05000000000000000000" pitchFamily="2" charset="2"/>
              <a:buChar char="§"/>
            </a:pPr>
            <a:r>
              <a:rPr lang="en-US" sz="1400" dirty="0">
                <a:latin typeface="Century Gothic" panose="020B0502020202020204" pitchFamily="34" charset="0"/>
              </a:rPr>
              <a:t>Revenues generated by from use or operation of its granted lands are public trust assets of the State and must be reinvested back into the trust </a:t>
            </a:r>
          </a:p>
          <a:p>
            <a:pPr lvl="1">
              <a:buFont typeface="Wingdings" panose="05000000000000000000" pitchFamily="2" charset="2"/>
              <a:buChar char="§"/>
            </a:pPr>
            <a:r>
              <a:rPr lang="en-US" sz="1400" dirty="0">
                <a:latin typeface="Century Gothic" panose="020B0502020202020204" pitchFamily="34" charset="0"/>
              </a:rPr>
              <a:t>Revenues must be kept separate from the general funds of a local government </a:t>
            </a:r>
          </a:p>
          <a:p>
            <a:pPr lvl="1">
              <a:buFont typeface="Wingdings" panose="05000000000000000000" pitchFamily="2" charset="2"/>
              <a:buChar char="§"/>
            </a:pPr>
            <a:r>
              <a:rPr lang="en-US" sz="1400" dirty="0">
                <a:latin typeface="Century Gothic" panose="020B0502020202020204" pitchFamily="34" charset="0"/>
              </a:rPr>
              <a:t>May not be used for any municipal purpose, or any purpose unconnected with the trust</a:t>
            </a:r>
          </a:p>
          <a:p>
            <a:pPr lvl="1">
              <a:buFont typeface="Wingdings" panose="05000000000000000000" pitchFamily="2" charset="2"/>
              <a:buChar char="§"/>
            </a:pPr>
            <a:r>
              <a:rPr lang="en-US" sz="1400" dirty="0">
                <a:latin typeface="Century Gothic" panose="020B0502020202020204" pitchFamily="34" charset="0"/>
              </a:rPr>
              <a:t>Expenditures must be consistent with the common law Public Trust Doctrine and the statutory trust grant</a:t>
            </a:r>
            <a:endParaRPr lang="en-US" sz="1200" i="1" dirty="0">
              <a:latin typeface="Century Gothic" panose="020B0502020202020204" pitchFamily="34" charset="0"/>
            </a:endParaRPr>
          </a:p>
        </p:txBody>
      </p:sp>
      <p:sp>
        <p:nvSpPr>
          <p:cNvPr id="22529" name="Slide Number Placeholder 2">
            <a:extLst>
              <a:ext uri="{C183D7F6-B498-43B3-948B-1728B52AA6E4}">
                <adec:decorative xmlns:adec="http://schemas.microsoft.com/office/drawing/2017/decorative" val="1"/>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C313D1-DDA6-4738-8EDA-108FD4303E57}" type="slidenum">
              <a:rPr kumimoji="0" lang="en-US" altLang="en-US" sz="1200" b="0" i="0" u="none" strike="noStrike" kern="1200" cap="none" spc="0" normalizeH="0" baseline="0" noProof="0">
                <a:ln>
                  <a:noFill/>
                </a:ln>
                <a:solidFill>
                  <a:prstClr val="white"/>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prstClr val="white"/>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91121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ABA0-2543-4A75-9B07-DF558E00C632}"/>
              </a:ext>
            </a:extLst>
          </p:cNvPr>
          <p:cNvSpPr>
            <a:spLocks noGrp="1"/>
          </p:cNvSpPr>
          <p:nvPr>
            <p:ph type="title"/>
          </p:nvPr>
        </p:nvSpPr>
        <p:spPr/>
        <p:txBody>
          <a:bodyPr/>
          <a:lstStyle/>
          <a:p>
            <a:r>
              <a:rPr lang="en-US" dirty="0">
                <a:latin typeface="Century Gothic" panose="020B0502020202020204" pitchFamily="34" charset="0"/>
              </a:rPr>
              <a:t>Public Trust Doctrine: Uses of the lands</a:t>
            </a:r>
          </a:p>
        </p:txBody>
      </p:sp>
      <p:sp>
        <p:nvSpPr>
          <p:cNvPr id="3" name="Content Placeholder 2">
            <a:extLst>
              <a:ext uri="{FF2B5EF4-FFF2-40B4-BE49-F238E27FC236}">
                <a16:creationId xmlns:a16="http://schemas.microsoft.com/office/drawing/2014/main" id="{BB9C4E59-D058-4998-9804-C20192AC369D}"/>
              </a:ext>
            </a:extLst>
          </p:cNvPr>
          <p:cNvSpPr>
            <a:spLocks noGrp="1"/>
          </p:cNvSpPr>
          <p:nvPr>
            <p:ph idx="1"/>
          </p:nvPr>
        </p:nvSpPr>
        <p:spPr>
          <a:xfrm>
            <a:off x="3626585" y="1011048"/>
            <a:ext cx="4908287" cy="2465184"/>
          </a:xfrm>
        </p:spPr>
        <p:txBody>
          <a:bodyPr/>
          <a:lstStyle/>
          <a:p>
            <a:pPr marL="0" indent="0">
              <a:buNone/>
            </a:pPr>
            <a:r>
              <a:rPr lang="en-US" sz="2400" dirty="0">
                <a:latin typeface="Century Gothic" panose="020B0502020202020204" pitchFamily="34" charset="0"/>
              </a:rPr>
              <a:t>Traditionally Public Trust uses were limited to: </a:t>
            </a:r>
          </a:p>
          <a:p>
            <a:pPr marL="0" indent="0">
              <a:buNone/>
            </a:pPr>
            <a:endParaRPr lang="en-US" sz="2400" dirty="0">
              <a:latin typeface="Century Gothic" panose="020B0502020202020204" pitchFamily="34" charset="0"/>
            </a:endParaRPr>
          </a:p>
          <a:p>
            <a:pPr lvl="1">
              <a:buFont typeface="Wingdings" panose="05000000000000000000" pitchFamily="2" charset="2"/>
              <a:buChar char="§"/>
            </a:pPr>
            <a:r>
              <a:rPr lang="en-US" sz="2000" dirty="0">
                <a:latin typeface="Century Gothic" panose="020B0502020202020204" pitchFamily="34" charset="0"/>
              </a:rPr>
              <a:t>Water-related Commerce</a:t>
            </a:r>
          </a:p>
          <a:p>
            <a:pPr lvl="1">
              <a:buFont typeface="Wingdings" panose="05000000000000000000" pitchFamily="2" charset="2"/>
              <a:buChar char="§"/>
            </a:pPr>
            <a:r>
              <a:rPr lang="en-US" sz="2000" dirty="0">
                <a:latin typeface="Century Gothic" panose="020B0502020202020204" pitchFamily="34" charset="0"/>
              </a:rPr>
              <a:t>Navigation</a:t>
            </a:r>
          </a:p>
          <a:p>
            <a:pPr lvl="1">
              <a:buFont typeface="Wingdings" panose="05000000000000000000" pitchFamily="2" charset="2"/>
              <a:buChar char="§"/>
            </a:pPr>
            <a:r>
              <a:rPr lang="en-US" sz="2000" dirty="0">
                <a:latin typeface="Century Gothic" panose="020B0502020202020204" pitchFamily="34" charset="0"/>
              </a:rPr>
              <a:t>Fishing</a:t>
            </a:r>
          </a:p>
        </p:txBody>
      </p:sp>
      <p:sp>
        <p:nvSpPr>
          <p:cNvPr id="22529" name="Slide Number Placeholder 2">
            <a:extLst>
              <a:ext uri="{C183D7F6-B498-43B3-948B-1728B52AA6E4}">
                <adec:decorative xmlns:adec="http://schemas.microsoft.com/office/drawing/2017/decorative" val="1"/>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fld id="{8CC313D1-DDA6-4738-8EDA-108FD4303E57}" type="slidenum">
              <a:rPr lang="en-US" altLang="en-US" sz="1200">
                <a:solidFill>
                  <a:schemeClr val="bg1"/>
                </a:solidFill>
              </a:rPr>
              <a:pPr/>
              <a:t>6</a:t>
            </a:fld>
            <a:endParaRPr lang="en-US" altLang="en-US" sz="1200">
              <a:solidFill>
                <a:schemeClr val="bg1"/>
              </a:solidFill>
            </a:endParaRPr>
          </a:p>
        </p:txBody>
      </p:sp>
      <p:pic>
        <p:nvPicPr>
          <p:cNvPr id="6" name="Picture 5" descr="A row of fishing poles cast off the side of a boat in the open water with a snow capped mountain in the background.">
            <a:extLst>
              <a:ext uri="{FF2B5EF4-FFF2-40B4-BE49-F238E27FC236}">
                <a16:creationId xmlns:a16="http://schemas.microsoft.com/office/drawing/2014/main" id="{FC8F67AD-6496-498D-9500-0563C60FD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127" y="1011048"/>
            <a:ext cx="2891757" cy="38556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water, outdoor, sky, boat&#10;&#10;Description automatically generated">
            <a:extLst>
              <a:ext uri="{FF2B5EF4-FFF2-40B4-BE49-F238E27FC236}">
                <a16:creationId xmlns:a16="http://schemas.microsoft.com/office/drawing/2014/main" id="{B88CB219-563C-44CF-90C7-E2AE9F4FB4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9280" y="1133634"/>
            <a:ext cx="2777519" cy="2083139"/>
          </a:xfrm>
          <a:prstGeom prst="rect">
            <a:avLst/>
          </a:prstGeom>
        </p:spPr>
      </p:pic>
      <p:sp>
        <p:nvSpPr>
          <p:cNvPr id="2" name="Title 1">
            <a:extLst>
              <a:ext uri="{FF2B5EF4-FFF2-40B4-BE49-F238E27FC236}">
                <a16:creationId xmlns:a16="http://schemas.microsoft.com/office/drawing/2014/main" id="{BB9FABA0-2543-4A75-9B07-DF558E00C632}"/>
              </a:ext>
            </a:extLst>
          </p:cNvPr>
          <p:cNvSpPr>
            <a:spLocks noGrp="1"/>
          </p:cNvSpPr>
          <p:nvPr>
            <p:ph type="title"/>
          </p:nvPr>
        </p:nvSpPr>
        <p:spPr>
          <a:xfrm>
            <a:off x="457199" y="369888"/>
            <a:ext cx="8356209" cy="534987"/>
          </a:xfrm>
        </p:spPr>
        <p:txBody>
          <a:bodyPr/>
          <a:lstStyle/>
          <a:p>
            <a:r>
              <a:rPr lang="en-US" dirty="0">
                <a:latin typeface="Century Gothic" panose="020B0502020202020204" pitchFamily="34" charset="0"/>
              </a:rPr>
              <a:t>Public Trust Doctrine: Uses of the lands </a:t>
            </a:r>
            <a:r>
              <a:rPr lang="en-US" sz="1800" dirty="0">
                <a:latin typeface="Century Gothic" panose="020B0502020202020204" pitchFamily="34" charset="0"/>
              </a:rPr>
              <a:t>cont.</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BB9C4E59-D058-4998-9804-C20192AC369D}"/>
              </a:ext>
            </a:extLst>
          </p:cNvPr>
          <p:cNvSpPr>
            <a:spLocks noGrp="1"/>
          </p:cNvSpPr>
          <p:nvPr>
            <p:ph idx="1"/>
          </p:nvPr>
        </p:nvSpPr>
        <p:spPr>
          <a:xfrm>
            <a:off x="457201" y="1133634"/>
            <a:ext cx="3833446" cy="3550908"/>
          </a:xfrm>
        </p:spPr>
        <p:txBody>
          <a:bodyPr/>
          <a:lstStyle/>
          <a:p>
            <a:pPr marL="0" indent="0">
              <a:buNone/>
            </a:pPr>
            <a:r>
              <a:rPr lang="en-US" sz="1800" dirty="0">
                <a:latin typeface="Century Gothic" panose="020B0502020202020204" pitchFamily="34" charset="0"/>
              </a:rPr>
              <a:t>As a common law doctrine, which is continuously evolving, the courts have found that other water-oriented uses that benefit the public are also consistent with the trust:</a:t>
            </a:r>
          </a:p>
          <a:p>
            <a:pPr lvl="1">
              <a:buFont typeface="Wingdings" panose="05000000000000000000" pitchFamily="2" charset="2"/>
              <a:buChar char="§"/>
            </a:pPr>
            <a:r>
              <a:rPr lang="en-US" sz="1400" dirty="0">
                <a:latin typeface="Century Gothic" panose="020B0502020202020204" pitchFamily="34" charset="0"/>
              </a:rPr>
              <a:t>Open Space</a:t>
            </a:r>
          </a:p>
          <a:p>
            <a:pPr lvl="1">
              <a:buFont typeface="Wingdings" panose="05000000000000000000" pitchFamily="2" charset="2"/>
              <a:buChar char="§"/>
            </a:pPr>
            <a:r>
              <a:rPr lang="en-US" sz="1400" dirty="0">
                <a:latin typeface="Century Gothic" panose="020B0502020202020204" pitchFamily="34" charset="0"/>
              </a:rPr>
              <a:t>Ecological Preserve</a:t>
            </a:r>
          </a:p>
          <a:p>
            <a:pPr lvl="1">
              <a:buFont typeface="Wingdings" panose="05000000000000000000" pitchFamily="2" charset="2"/>
              <a:buChar char="§"/>
            </a:pPr>
            <a:r>
              <a:rPr lang="en-US" sz="1400" dirty="0">
                <a:latin typeface="Century Gothic" panose="020B0502020202020204" pitchFamily="34" charset="0"/>
              </a:rPr>
              <a:t>Scientific Study</a:t>
            </a:r>
          </a:p>
          <a:p>
            <a:pPr lvl="1">
              <a:buFont typeface="Wingdings" panose="05000000000000000000" pitchFamily="2" charset="2"/>
              <a:buChar char="§"/>
            </a:pPr>
            <a:r>
              <a:rPr lang="en-US" sz="1400" dirty="0">
                <a:latin typeface="Century Gothic" panose="020B0502020202020204" pitchFamily="34" charset="0"/>
              </a:rPr>
              <a:t>Water-dependent or water-oriented recreation </a:t>
            </a:r>
          </a:p>
          <a:p>
            <a:pPr marL="457200" lvl="1" indent="0">
              <a:buNone/>
            </a:pPr>
            <a:r>
              <a:rPr lang="en-US" sz="1200" i="1" dirty="0">
                <a:latin typeface="Century Gothic" panose="020B0502020202020204" pitchFamily="34" charset="0"/>
              </a:rPr>
              <a:t>Marks v Whitney (1971) 6 Cal. 3d 251</a:t>
            </a:r>
          </a:p>
        </p:txBody>
      </p:sp>
      <p:sp>
        <p:nvSpPr>
          <p:cNvPr id="22529" name="Slide Number Placeholder 2">
            <a:extLst>
              <a:ext uri="{C183D7F6-B498-43B3-948B-1728B52AA6E4}">
                <adec:decorative xmlns:adec="http://schemas.microsoft.com/office/drawing/2017/decorative" val="1"/>
              </a:ext>
            </a:extLst>
          </p:cNvPr>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itchFamily="34" charset="0"/>
                <a:ea typeface="MS PGothic" pitchFamily="34" charset="-128"/>
              </a:defRPr>
            </a:lvl1pPr>
            <a:lvl2pPr marL="742950" indent="-285750">
              <a:defRPr sz="2400">
                <a:solidFill>
                  <a:schemeClr val="tx1"/>
                </a:solidFill>
                <a:latin typeface="Calibri" pitchFamily="34" charset="0"/>
                <a:ea typeface="MS PGothic" pitchFamily="34" charset="-128"/>
              </a:defRPr>
            </a:lvl2pPr>
            <a:lvl3pPr marL="1143000" indent="-228600">
              <a:defRPr sz="2400">
                <a:solidFill>
                  <a:schemeClr val="tx1"/>
                </a:solidFill>
                <a:latin typeface="Calibri" pitchFamily="34" charset="0"/>
                <a:ea typeface="MS PGothic" pitchFamily="34" charset="-128"/>
              </a:defRPr>
            </a:lvl3pPr>
            <a:lvl4pPr marL="1600200" indent="-228600">
              <a:defRPr sz="2400">
                <a:solidFill>
                  <a:schemeClr val="tx1"/>
                </a:solidFill>
                <a:latin typeface="Calibri" pitchFamily="34" charset="0"/>
                <a:ea typeface="MS PGothic" pitchFamily="34" charset="-128"/>
              </a:defRPr>
            </a:lvl4pPr>
            <a:lvl5pPr marL="2057400" indent="-22860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CC313D1-DDA6-4738-8EDA-108FD4303E57}" type="slidenum">
              <a:rPr kumimoji="0" lang="en-US" altLang="en-US" sz="1200" b="0" i="0" u="none" strike="noStrike" kern="1200" cap="none" spc="0" normalizeH="0" baseline="0" noProof="0">
                <a:ln>
                  <a:noFill/>
                </a:ln>
                <a:solidFill>
                  <a:prstClr val="white"/>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prstClr val="white"/>
              </a:solidFill>
              <a:effectLst/>
              <a:uLnTx/>
              <a:uFillTx/>
              <a:latin typeface="Calibri" pitchFamily="34" charset="0"/>
              <a:ea typeface="MS PGothic" pitchFamily="34" charset="-128"/>
              <a:cs typeface="+mn-cs"/>
            </a:endParaRPr>
          </a:p>
        </p:txBody>
      </p:sp>
      <p:pic>
        <p:nvPicPr>
          <p:cNvPr id="13" name="Picture 12" descr="Emeryville mudflats with San Francisco in the distance.">
            <a:extLst>
              <a:ext uri="{FF2B5EF4-FFF2-40B4-BE49-F238E27FC236}">
                <a16:creationId xmlns:a16="http://schemas.microsoft.com/office/drawing/2014/main" id="{3D3713C8-2558-44C2-B79E-F4E004E6B0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5191" y="2890621"/>
            <a:ext cx="2162604" cy="1607269"/>
          </a:xfrm>
          <a:prstGeom prst="rect">
            <a:avLst/>
          </a:prstGeom>
        </p:spPr>
      </p:pic>
      <p:sp>
        <p:nvSpPr>
          <p:cNvPr id="14" name="TextBox 13">
            <a:extLst>
              <a:ext uri="{FF2B5EF4-FFF2-40B4-BE49-F238E27FC236}">
                <a16:creationId xmlns:a16="http://schemas.microsoft.com/office/drawing/2014/main" id="{FCF28234-81E5-474E-8CF1-657AE1C94456}"/>
              </a:ext>
            </a:extLst>
          </p:cNvPr>
          <p:cNvSpPr txBox="1"/>
          <p:nvPr/>
        </p:nvSpPr>
        <p:spPr>
          <a:xfrm>
            <a:off x="4104875" y="4451068"/>
            <a:ext cx="3018596" cy="338554"/>
          </a:xfrm>
          <a:prstGeom prst="rect">
            <a:avLst/>
          </a:prstGeom>
          <a:noFill/>
        </p:spPr>
        <p:txBody>
          <a:bodyPr wrap="square" rtlCol="0">
            <a:spAutoFit/>
          </a:bodyPr>
          <a:lstStyle/>
          <a:p>
            <a:r>
              <a:rPr lang="en-US" sz="800" dirty="0">
                <a:latin typeface="Century Gothic" panose="020B0502020202020204" pitchFamily="34" charset="0"/>
                <a:hlinkClick r:id="rId4"/>
              </a:rPr>
              <a:t>Emeryville mudflats distant San Francisco</a:t>
            </a:r>
            <a:r>
              <a:rPr lang="en-US" sz="800" dirty="0">
                <a:latin typeface="Century Gothic" panose="020B0502020202020204" pitchFamily="34" charset="0"/>
              </a:rPr>
              <a:t> by </a:t>
            </a:r>
            <a:r>
              <a:rPr lang="en-US" sz="800" dirty="0">
                <a:latin typeface="Century Gothic" panose="020B0502020202020204" pitchFamily="34" charset="0"/>
                <a:hlinkClick r:id="rId5"/>
              </a:rPr>
              <a:t>Seaklaus~commonswiki</a:t>
            </a:r>
            <a:r>
              <a:rPr lang="en-US" sz="800" dirty="0">
                <a:latin typeface="Century Gothic" panose="020B0502020202020204" pitchFamily="34" charset="0"/>
              </a:rPr>
              <a:t> is licensed under </a:t>
            </a:r>
            <a:r>
              <a:rPr lang="en-US" sz="800" dirty="0">
                <a:latin typeface="Century Gothic" panose="020B0502020202020204" pitchFamily="34" charset="0"/>
                <a:hlinkClick r:id="rId6"/>
              </a:rPr>
              <a:t>CC BY-SA 3.0</a:t>
            </a:r>
            <a:r>
              <a:rPr lang="en-US" sz="800" dirty="0">
                <a:latin typeface="Century Gothic" panose="020B0502020202020204" pitchFamily="34" charset="0"/>
              </a:rPr>
              <a:t>. </a:t>
            </a:r>
          </a:p>
        </p:txBody>
      </p:sp>
    </p:spTree>
    <p:extLst>
      <p:ext uri="{BB962C8B-B14F-4D97-AF65-F5344CB8AC3E}">
        <p14:creationId xmlns:p14="http://schemas.microsoft.com/office/powerpoint/2010/main" val="768846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D3183-801F-4680-9742-B80B1A122E1E}"/>
              </a:ext>
            </a:extLst>
          </p:cNvPr>
          <p:cNvSpPr>
            <a:spLocks noGrp="1"/>
          </p:cNvSpPr>
          <p:nvPr>
            <p:ph type="title"/>
          </p:nvPr>
        </p:nvSpPr>
        <p:spPr>
          <a:xfrm>
            <a:off x="457200" y="369888"/>
            <a:ext cx="8299938" cy="534987"/>
          </a:xfrm>
        </p:spPr>
        <p:txBody>
          <a:bodyPr/>
          <a:lstStyle/>
          <a:p>
            <a:r>
              <a:rPr lang="en-US" dirty="0">
                <a:latin typeface="Century Gothic" panose="020B0502020202020204" pitchFamily="34" charset="0"/>
              </a:rPr>
              <a:t>Public Trust Doctrine: Uses of the lands </a:t>
            </a:r>
            <a:r>
              <a:rPr lang="en-US" sz="1800" dirty="0">
                <a:latin typeface="Century Gothic" panose="020B0502020202020204" pitchFamily="34" charset="0"/>
              </a:rPr>
              <a:t>cont.</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F1D16F75-E521-4FB5-B02C-1BD205F540D0}"/>
              </a:ext>
            </a:extLst>
          </p:cNvPr>
          <p:cNvSpPr>
            <a:spLocks noGrp="1"/>
          </p:cNvSpPr>
          <p:nvPr>
            <p:ph idx="1"/>
          </p:nvPr>
        </p:nvSpPr>
        <p:spPr>
          <a:xfrm>
            <a:off x="386255" y="1111469"/>
            <a:ext cx="4461641" cy="3557369"/>
          </a:xfrm>
        </p:spPr>
        <p:txBody>
          <a:bodyPr/>
          <a:lstStyle/>
          <a:p>
            <a:pPr marL="0" indent="0">
              <a:buNone/>
            </a:pPr>
            <a:r>
              <a:rPr lang="en-US" sz="2000" dirty="0">
                <a:latin typeface="Century Gothic" panose="020B0502020202020204" pitchFamily="34" charset="0"/>
              </a:rPr>
              <a:t>Commercial facilities:</a:t>
            </a:r>
          </a:p>
          <a:p>
            <a:pPr lvl="1">
              <a:buFont typeface="Wingdings" panose="05000000000000000000" pitchFamily="2" charset="2"/>
              <a:buChar char="§"/>
            </a:pPr>
            <a:r>
              <a:rPr lang="en-US" sz="1800" dirty="0">
                <a:latin typeface="Century Gothic" panose="020B0502020202020204" pitchFamily="34" charset="0"/>
              </a:rPr>
              <a:t>Warehouses</a:t>
            </a:r>
            <a:br>
              <a:rPr lang="en-US" sz="1800" dirty="0">
                <a:latin typeface="Century Gothic" panose="020B0502020202020204" pitchFamily="34" charset="0"/>
              </a:rPr>
            </a:br>
            <a:r>
              <a:rPr lang="en-US" sz="1200" i="1" dirty="0">
                <a:latin typeface="Century Gothic" panose="020B0502020202020204" pitchFamily="34" charset="0"/>
              </a:rPr>
              <a:t>Oakland v. Williams (1929) 206 Cal. 315</a:t>
            </a:r>
            <a:endParaRPr lang="en-US" sz="1800" dirty="0">
              <a:latin typeface="Century Gothic" panose="020B0502020202020204" pitchFamily="34" charset="0"/>
            </a:endParaRPr>
          </a:p>
          <a:p>
            <a:pPr lvl="1">
              <a:buFont typeface="Wingdings" panose="05000000000000000000" pitchFamily="2" charset="2"/>
              <a:buChar char="§"/>
            </a:pPr>
            <a:r>
              <a:rPr lang="en-US" sz="1800" dirty="0">
                <a:latin typeface="Century Gothic" panose="020B0502020202020204" pitchFamily="34" charset="0"/>
              </a:rPr>
              <a:t>Container cargo storage</a:t>
            </a:r>
          </a:p>
          <a:p>
            <a:pPr lvl="1">
              <a:buFont typeface="Wingdings" panose="05000000000000000000" pitchFamily="2" charset="2"/>
              <a:buChar char="§"/>
            </a:pPr>
            <a:r>
              <a:rPr lang="en-US" sz="1800" dirty="0">
                <a:latin typeface="Century Gothic" panose="020B0502020202020204" pitchFamily="34" charset="0"/>
              </a:rPr>
              <a:t>Convention and trade facilities</a:t>
            </a:r>
            <a:br>
              <a:rPr lang="en-US" sz="1800" dirty="0">
                <a:latin typeface="Century Gothic" panose="020B0502020202020204" pitchFamily="34" charset="0"/>
              </a:rPr>
            </a:br>
            <a:r>
              <a:rPr lang="en-US" sz="1200" i="1" dirty="0">
                <a:latin typeface="Century Gothic" panose="020B0502020202020204" pitchFamily="34" charset="0"/>
              </a:rPr>
              <a:t>Haggerty v. Oakland (1958) 161 Cal.App.2d 407</a:t>
            </a:r>
            <a:endParaRPr lang="en-US" sz="1800" dirty="0">
              <a:latin typeface="Century Gothic" panose="020B0502020202020204" pitchFamily="34" charset="0"/>
            </a:endParaRPr>
          </a:p>
          <a:p>
            <a:pPr marL="57150" indent="0">
              <a:buNone/>
            </a:pPr>
            <a:r>
              <a:rPr lang="en-US" sz="2000" dirty="0">
                <a:latin typeface="Century Gothic" panose="020B0502020202020204" pitchFamily="34" charset="0"/>
              </a:rPr>
              <a:t>Facilities to serve waterfront visitors:</a:t>
            </a:r>
          </a:p>
          <a:p>
            <a:pPr marL="914400" lvl="1" indent="-457200">
              <a:buFont typeface="Wingdings" panose="05000000000000000000" pitchFamily="2" charset="2"/>
              <a:buChar char="§"/>
            </a:pPr>
            <a:r>
              <a:rPr lang="en-US" sz="1800" dirty="0">
                <a:latin typeface="Century Gothic" panose="020B0502020202020204" pitchFamily="34" charset="0"/>
              </a:rPr>
              <a:t>Hotels </a:t>
            </a:r>
          </a:p>
          <a:p>
            <a:pPr marL="914400" lvl="1" indent="-457200">
              <a:buFont typeface="Wingdings" panose="05000000000000000000" pitchFamily="2" charset="2"/>
              <a:buChar char="§"/>
            </a:pPr>
            <a:r>
              <a:rPr lang="en-US" sz="1800" dirty="0">
                <a:latin typeface="Century Gothic" panose="020B0502020202020204" pitchFamily="34" charset="0"/>
              </a:rPr>
              <a:t>Restaurants</a:t>
            </a:r>
          </a:p>
          <a:p>
            <a:pPr marL="914400" lvl="1" indent="-457200">
              <a:buFont typeface="Wingdings" panose="05000000000000000000" pitchFamily="2" charset="2"/>
              <a:buChar char="§"/>
            </a:pPr>
            <a:r>
              <a:rPr lang="en-US" sz="1800" dirty="0">
                <a:latin typeface="Century Gothic" panose="020B0502020202020204" pitchFamily="34" charset="0"/>
              </a:rPr>
              <a:t>Parking Lots</a:t>
            </a:r>
          </a:p>
        </p:txBody>
      </p:sp>
      <p:sp>
        <p:nvSpPr>
          <p:cNvPr id="4" name="Slide Number Placeholder 3">
            <a:extLst>
              <a:ext uri="{FF2B5EF4-FFF2-40B4-BE49-F238E27FC236}">
                <a16:creationId xmlns:a16="http://schemas.microsoft.com/office/drawing/2014/main" id="{321BA355-2347-46DB-A70B-9A81F448C204}"/>
              </a:ext>
            </a:extLst>
          </p:cNvPr>
          <p:cNvSpPr>
            <a:spLocks noGrp="1"/>
          </p:cNvSpPr>
          <p:nvPr>
            <p:ph type="sldNum" sz="quarter" idx="10"/>
          </p:nvPr>
        </p:nvSpPr>
        <p:spPr/>
        <p:txBody>
          <a:bodyPr/>
          <a:lstStyle/>
          <a:p>
            <a:fld id="{71ACCE27-746C-4A37-8309-B003C780FBBC}" type="slidenum">
              <a:rPr lang="en-US" altLang="en-US" smtClean="0"/>
              <a:pPr/>
              <a:t>8</a:t>
            </a:fld>
            <a:endParaRPr lang="en-US" altLang="en-US"/>
          </a:p>
        </p:txBody>
      </p:sp>
      <p:pic>
        <p:nvPicPr>
          <p:cNvPr id="7" name="Picture 6" descr="Aerial view of downtown San Diego and the San Diego Unified Port District">
            <a:extLst>
              <a:ext uri="{FF2B5EF4-FFF2-40B4-BE49-F238E27FC236}">
                <a16:creationId xmlns:a16="http://schemas.microsoft.com/office/drawing/2014/main" id="{A87AD313-F178-48FB-B006-9DBA0F9AB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3867" y="2973597"/>
            <a:ext cx="2391553" cy="1793665"/>
          </a:xfrm>
          <a:prstGeom prst="rect">
            <a:avLst/>
          </a:prstGeom>
        </p:spPr>
      </p:pic>
      <p:pic>
        <p:nvPicPr>
          <p:cNvPr id="13" name="Picture 12" descr="Cargo ships coming in and out of port at the Port of Los Angeles.">
            <a:extLst>
              <a:ext uri="{FF2B5EF4-FFF2-40B4-BE49-F238E27FC236}">
                <a16:creationId xmlns:a16="http://schemas.microsoft.com/office/drawing/2014/main" id="{72B2EE2B-3D57-462F-ACC9-8CF1B9BA0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3995" y="1004773"/>
            <a:ext cx="2802194" cy="1860656"/>
          </a:xfrm>
          <a:prstGeom prst="rect">
            <a:avLst/>
          </a:prstGeom>
        </p:spPr>
      </p:pic>
    </p:spTree>
    <p:extLst>
      <p:ext uri="{BB962C8B-B14F-4D97-AF65-F5344CB8AC3E}">
        <p14:creationId xmlns:p14="http://schemas.microsoft.com/office/powerpoint/2010/main" val="3934563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08DF0-2A67-4012-A185-572A9116D235}"/>
              </a:ext>
            </a:extLst>
          </p:cNvPr>
          <p:cNvSpPr>
            <a:spLocks noGrp="1"/>
          </p:cNvSpPr>
          <p:nvPr>
            <p:ph type="title"/>
          </p:nvPr>
        </p:nvSpPr>
        <p:spPr>
          <a:xfrm>
            <a:off x="457200" y="369888"/>
            <a:ext cx="8316310" cy="534987"/>
          </a:xfrm>
        </p:spPr>
        <p:txBody>
          <a:bodyPr/>
          <a:lstStyle/>
          <a:p>
            <a:r>
              <a:rPr lang="en-US" dirty="0">
                <a:latin typeface="Century Gothic" panose="020B0502020202020204" pitchFamily="34" charset="0"/>
              </a:rPr>
              <a:t>Public Trust Doctrine: Uses of the lands </a:t>
            </a:r>
            <a:r>
              <a:rPr lang="en-US" sz="1800" dirty="0">
                <a:latin typeface="Century Gothic" panose="020B0502020202020204" pitchFamily="34" charset="0"/>
              </a:rPr>
              <a:t>cont.</a:t>
            </a:r>
            <a:endParaRPr 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5B1416C7-5D04-40E3-BC8F-FDEEFEC4CCBB}"/>
              </a:ext>
            </a:extLst>
          </p:cNvPr>
          <p:cNvSpPr>
            <a:spLocks noGrp="1"/>
          </p:cNvSpPr>
          <p:nvPr>
            <p:ph idx="1"/>
          </p:nvPr>
        </p:nvSpPr>
        <p:spPr>
          <a:xfrm>
            <a:off x="309490" y="1016877"/>
            <a:ext cx="4044461" cy="3878316"/>
          </a:xfrm>
        </p:spPr>
        <p:txBody>
          <a:bodyPr/>
          <a:lstStyle/>
          <a:p>
            <a:pPr marL="0" indent="0">
              <a:buNone/>
            </a:pPr>
            <a:r>
              <a:rPr lang="en-US" sz="1800" dirty="0">
                <a:latin typeface="Century Gothic" panose="020B0502020202020204" pitchFamily="34" charset="0"/>
              </a:rPr>
              <a:t>Uses that are generally not permitted on Public Trust lands are those that:</a:t>
            </a:r>
          </a:p>
          <a:p>
            <a:pPr lvl="1">
              <a:buFont typeface="Wingdings" panose="05000000000000000000" pitchFamily="2" charset="2"/>
              <a:buChar char="§"/>
            </a:pPr>
            <a:r>
              <a:rPr lang="en-US" sz="1600" dirty="0">
                <a:latin typeface="Century Gothic" panose="020B0502020202020204" pitchFamily="34" charset="0"/>
              </a:rPr>
              <a:t>Are not water-dependent or water-related</a:t>
            </a:r>
          </a:p>
          <a:p>
            <a:pPr lvl="1">
              <a:buFont typeface="Wingdings" panose="05000000000000000000" pitchFamily="2" charset="2"/>
              <a:buChar char="§"/>
            </a:pPr>
            <a:r>
              <a:rPr lang="en-US" sz="1600" dirty="0">
                <a:latin typeface="Century Gothic" panose="020B0502020202020204" pitchFamily="34" charset="0"/>
              </a:rPr>
              <a:t>Do not serve a statewide public purpose</a:t>
            </a:r>
          </a:p>
          <a:p>
            <a:pPr lvl="1">
              <a:buFont typeface="Wingdings" panose="05000000000000000000" pitchFamily="2" charset="2"/>
              <a:buChar char="§"/>
            </a:pPr>
            <a:r>
              <a:rPr lang="en-US" sz="1600" dirty="0">
                <a:latin typeface="Century Gothic" panose="020B0502020202020204" pitchFamily="34" charset="0"/>
              </a:rPr>
              <a:t>Examples: </a:t>
            </a:r>
          </a:p>
          <a:p>
            <a:pPr lvl="2">
              <a:buFont typeface="Wingdings" panose="05000000000000000000" pitchFamily="2" charset="2"/>
              <a:buChar char="§"/>
            </a:pPr>
            <a:r>
              <a:rPr lang="en-US" sz="1400" dirty="0">
                <a:latin typeface="Century Gothic" panose="020B0502020202020204" pitchFamily="34" charset="0"/>
              </a:rPr>
              <a:t>Residential</a:t>
            </a:r>
          </a:p>
          <a:p>
            <a:pPr lvl="2">
              <a:buFont typeface="Wingdings" panose="05000000000000000000" pitchFamily="2" charset="2"/>
              <a:buChar char="§"/>
            </a:pPr>
            <a:r>
              <a:rPr lang="en-US" sz="1400" dirty="0">
                <a:latin typeface="Century Gothic" panose="020B0502020202020204" pitchFamily="34" charset="0"/>
              </a:rPr>
              <a:t>General Commercial</a:t>
            </a:r>
          </a:p>
          <a:p>
            <a:pPr lvl="2">
              <a:buFont typeface="Wingdings" panose="05000000000000000000" pitchFamily="2" charset="2"/>
              <a:buChar char="§"/>
            </a:pPr>
            <a:r>
              <a:rPr lang="en-US" sz="1400" dirty="0">
                <a:latin typeface="Century Gothic" panose="020B0502020202020204" pitchFamily="34" charset="0"/>
              </a:rPr>
              <a:t>Non-visitor Serving Retail</a:t>
            </a:r>
          </a:p>
          <a:p>
            <a:pPr lvl="2">
              <a:buFont typeface="Wingdings" panose="05000000000000000000" pitchFamily="2" charset="2"/>
              <a:buChar char="§"/>
            </a:pPr>
            <a:r>
              <a:rPr lang="en-US" sz="1400" dirty="0">
                <a:latin typeface="Century Gothic" panose="020B0502020202020204" pitchFamily="34" charset="0"/>
              </a:rPr>
              <a:t>Public Schools, Hospitals, etc. </a:t>
            </a:r>
            <a:br>
              <a:rPr lang="en-US" sz="1600" dirty="0">
                <a:latin typeface="Century Gothic" panose="020B0502020202020204" pitchFamily="34" charset="0"/>
              </a:rPr>
            </a:br>
            <a:r>
              <a:rPr lang="en-US" sz="1200" i="1" dirty="0">
                <a:latin typeface="Century Gothic" panose="020B0502020202020204" pitchFamily="34" charset="0"/>
              </a:rPr>
              <a:t>Mallon v. City of Long Beach (1955) 44 Cal.2d 199</a:t>
            </a:r>
            <a:endParaRPr lang="en-US" sz="1200" dirty="0">
              <a:latin typeface="Century Gothic" panose="020B0502020202020204" pitchFamily="34" charset="0"/>
            </a:endParaRPr>
          </a:p>
        </p:txBody>
      </p:sp>
      <p:sp>
        <p:nvSpPr>
          <p:cNvPr id="4" name="Slide Number Placeholder 3">
            <a:extLst>
              <a:ext uri="{FF2B5EF4-FFF2-40B4-BE49-F238E27FC236}">
                <a16:creationId xmlns:a16="http://schemas.microsoft.com/office/drawing/2014/main" id="{9D1A767E-9936-4641-B929-4AD4C3317DEA}"/>
              </a:ext>
            </a:extLst>
          </p:cNvPr>
          <p:cNvSpPr>
            <a:spLocks noGrp="1"/>
          </p:cNvSpPr>
          <p:nvPr>
            <p:ph type="sldNum" sz="quarter" idx="10"/>
          </p:nvPr>
        </p:nvSpPr>
        <p:spPr/>
        <p:txBody>
          <a:bodyPr/>
          <a:lstStyle/>
          <a:p>
            <a:fld id="{71ACCE27-746C-4A37-8309-B003C780FBBC}" type="slidenum">
              <a:rPr lang="en-US" altLang="en-US" smtClean="0"/>
              <a:pPr/>
              <a:t>9</a:t>
            </a:fld>
            <a:endParaRPr lang="en-US" altLang="en-US"/>
          </a:p>
        </p:txBody>
      </p:sp>
      <p:pic>
        <p:nvPicPr>
          <p:cNvPr id="6" name="Picture 5" descr="Malibu Beach homes on the California Coastal Trail.">
            <a:extLst>
              <a:ext uri="{FF2B5EF4-FFF2-40B4-BE49-F238E27FC236}">
                <a16:creationId xmlns:a16="http://schemas.microsoft.com/office/drawing/2014/main" id="{A331881F-FC84-4F8C-8C4A-F3A21F03C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374" y="1279703"/>
            <a:ext cx="3509889" cy="3035121"/>
          </a:xfrm>
          <a:prstGeom prst="rect">
            <a:avLst/>
          </a:prstGeom>
        </p:spPr>
      </p:pic>
    </p:spTree>
    <p:extLst>
      <p:ext uri="{BB962C8B-B14F-4D97-AF65-F5344CB8AC3E}">
        <p14:creationId xmlns:p14="http://schemas.microsoft.com/office/powerpoint/2010/main" val="3107409715"/>
      </p:ext>
    </p:extLst>
  </p:cSld>
  <p:clrMapOvr>
    <a:masterClrMapping/>
  </p:clrMapOvr>
</p:sld>
</file>

<file path=ppt/theme/theme1.xml><?xml version="1.0" encoding="utf-8"?>
<a:theme xmlns:a="http://schemas.openxmlformats.org/drawingml/2006/main" name="Sty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SanDiego.potx" id="{561CA5E3-B025-4411-94B7-9DD7B79601E9}" vid="{5E0FAE69-731A-40A4-9620-FE09A6586587}"/>
    </a:ext>
  </a:extLst>
</a:theme>
</file>

<file path=ppt/theme/theme2.xml><?xml version="1.0" encoding="utf-8"?>
<a:theme xmlns:a="http://schemas.openxmlformats.org/drawingml/2006/main" name="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SanDiego.potx" id="{561CA5E3-B025-4411-94B7-9DD7B79601E9}" vid="{50DCF04B-409C-465E-8AA6-C55D01724068}"/>
    </a:ext>
  </a:extLst>
</a:theme>
</file>

<file path=ppt/theme/theme3.xml><?xml version="1.0" encoding="utf-8"?>
<a:theme xmlns:a="http://schemas.openxmlformats.org/drawingml/2006/main" name="3_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SanDiego.potx" id="{561CA5E3-B025-4411-94B7-9DD7B79601E9}" vid="{9E890450-A85C-4824-B7CC-A316A3B0BC5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LC Form - Template Document" ma:contentTypeID="0x01010003207965D936FC419890337BDD8E025F06004486010253142144AD3A1C9F65080164" ma:contentTypeVersion="6" ma:contentTypeDescription="" ma:contentTypeScope="" ma:versionID="4a651ede0024f9d935c372a82279dc4b">
  <xsd:schema xmlns:xsd="http://www.w3.org/2001/XMLSchema" xmlns:xs="http://www.w3.org/2001/XMLSchema" xmlns:p="http://schemas.microsoft.com/office/2006/metadata/properties" xmlns:ns2="8dfc36c5-6878-4022-8bf4-3ac80d1f7215" xmlns:ns3="65bf3a96-91ce-40bc-bd34-589ef7ced780" targetNamespace="http://schemas.microsoft.com/office/2006/metadata/properties" ma:root="true" ma:fieldsID="70252346018f303e14549b100c6f6e80" ns2:_="" ns3:_="">
    <xsd:import namespace="8dfc36c5-6878-4022-8bf4-3ac80d1f7215"/>
    <xsd:import namespace="65bf3a96-91ce-40bc-bd34-589ef7ced780"/>
    <xsd:element name="properties">
      <xsd:complexType>
        <xsd:sequence>
          <xsd:element name="documentManagement">
            <xsd:complexType>
              <xsd:all>
                <xsd:element ref="ns2:scRollupDescription" minOccurs="0"/>
                <xsd:element ref="ns2:scGroupBy" minOccurs="0"/>
                <xsd:element ref="ns2:f4ce608afb694a48bc613d95fe4a7af0" minOccurs="0"/>
                <xsd:element ref="ns3:TaxCatchAll" minOccurs="0"/>
                <xsd:element ref="ns3:TaxCatchAllLabel" minOccurs="0"/>
                <xsd:element ref="ns2:c700ff25e99e4baaab6915db9322d896" minOccurs="0"/>
                <xsd:element ref="ns2:l9f4723829314165b4b2e9d182353b60" minOccurs="0"/>
                <xsd:element ref="ns2:iea96759bb3144d3a31e3b2c3cc6887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fc36c5-6878-4022-8bf4-3ac80d1f7215" elementFormDefault="qualified">
    <xsd:import namespace="http://schemas.microsoft.com/office/2006/documentManagement/types"/>
    <xsd:import namespace="http://schemas.microsoft.com/office/infopath/2007/PartnerControls"/>
    <xsd:element name="scRollupDescription" ma:index="4" nillable="true" ma:displayName="Rollup Description" ma:internalName="scRollupDescription">
      <xsd:simpleType>
        <xsd:restriction base="dms:Note">
          <xsd:maxLength value="255"/>
        </xsd:restriction>
      </xsd:simpleType>
    </xsd:element>
    <xsd:element name="scGroupBy" ma:index="9" nillable="true" ma:displayName="Group By" ma:hidden="true" ma:internalName="scGroupBy" ma:readOnly="false">
      <xsd:simpleType>
        <xsd:restriction base="dms:Text"/>
      </xsd:simpleType>
    </xsd:element>
    <xsd:element name="f4ce608afb694a48bc613d95fe4a7af0" ma:index="10" nillable="true" ma:taxonomy="true" ma:internalName="f4ce608afb694a48bc613d95fe4a7af0" ma:taxonomyFieldName="scDocCategory" ma:displayName="Doc Category" ma:readOnly="false" ma:fieldId="{f4ce608a-fb69-4a48-bc61-3d95fe4a7af0}" ma:sspId="a9f40ccc-6de6-48fa-b493-7ec7ab0d1af8" ma:termSetId="30920b14-bcc4-4a82-a23f-253c687c90c8" ma:anchorId="00000000-0000-0000-0000-000000000000" ma:open="false" ma:isKeyword="false">
      <xsd:complexType>
        <xsd:sequence>
          <xsd:element ref="pc:Terms" minOccurs="0" maxOccurs="1"/>
        </xsd:sequence>
      </xsd:complexType>
    </xsd:element>
    <xsd:element name="c700ff25e99e4baaab6915db9322d896" ma:index="14" nillable="true" ma:taxonomy="true" ma:internalName="c700ff25e99e4baaab6915db9322d896" ma:taxonomyFieldName="scEntity" ma:displayName="Entity" ma:readOnly="false" ma:fieldId="{c700ff25-e99e-4baa-ab69-15db9322d896}" ma:sspId="a9f40ccc-6de6-48fa-b493-7ec7ab0d1af8" ma:termSetId="54030df3-d632-4872-bbb7-45359acf39e1" ma:anchorId="00000000-0000-0000-0000-000000000000" ma:open="false" ma:isKeyword="false">
      <xsd:complexType>
        <xsd:sequence>
          <xsd:element ref="pc:Terms" minOccurs="0" maxOccurs="1"/>
        </xsd:sequence>
      </xsd:complexType>
    </xsd:element>
    <xsd:element name="l9f4723829314165b4b2e9d182353b60" ma:index="16" nillable="true" ma:taxonomy="true" ma:internalName="l9f4723829314165b4b2e9d182353b60" ma:taxonomyFieldName="slcDivision" ma:displayName="Division" ma:default="" ma:fieldId="{59f47238-2931-4165-b4b2-e9d182353b60}" ma:sspId="a9f40ccc-6de6-48fa-b493-7ec7ab0d1af8" ma:termSetId="e94c1adb-d169-4199-8d3c-02f3128a989a" ma:anchorId="00000000-0000-0000-0000-000000000000" ma:open="false" ma:isKeyword="false">
      <xsd:complexType>
        <xsd:sequence>
          <xsd:element ref="pc:Terms" minOccurs="0" maxOccurs="1"/>
        </xsd:sequence>
      </xsd:complexType>
    </xsd:element>
    <xsd:element name="iea96759bb3144d3a31e3b2c3cc68870" ma:index="18" nillable="true" ma:taxonomy="true" ma:internalName="iea96759bb3144d3a31e3b2c3cc68870" ma:taxonomyFieldName="slcFormTemplateCategory" ma:displayName="Form - Template Category" ma:default="" ma:fieldId="{2ea96759-bb31-44d3-a31e-3b2c3cc68870}" ma:sspId="a9f40ccc-6de6-48fa-b493-7ec7ab0d1af8" ma:termSetId="a6f08fe3-2e2b-45d9-97e6-b302a6425ee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5bf3a96-91ce-40bc-bd34-589ef7ced780"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975c081d-3a29-4c40-a242-b59eda570a2d}" ma:internalName="TaxCatchAll" ma:showField="CatchAllData" ma:web="8dfc36c5-6878-4022-8bf4-3ac80d1f7215">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975c081d-3a29-4c40-a242-b59eda570a2d}" ma:internalName="TaxCatchAllLabel" ma:readOnly="true" ma:showField="CatchAllDataLabel" ma:web="8dfc36c5-6878-4022-8bf4-3ac80d1f72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cGroupBy xmlns="8dfc36c5-6878-4022-8bf4-3ac80d1f7215" xsi:nil="true"/>
    <scRollupDescription xmlns="8dfc36c5-6878-4022-8bf4-3ac80d1f7215">Blank presentation slides for use by all staff</scRollupDescription>
    <f4ce608afb694a48bc613d95fe4a7af0 xmlns="8dfc36c5-6878-4022-8bf4-3ac80d1f7215">
      <Terms xmlns="http://schemas.microsoft.com/office/infopath/2007/PartnerControls"/>
    </f4ce608afb694a48bc613d95fe4a7af0>
    <TaxCatchAll xmlns="65bf3a96-91ce-40bc-bd34-589ef7ced780">
      <Value>50</Value>
      <Value>4</Value>
    </TaxCatchAll>
    <c700ff25e99e4baaab6915db9322d896 xmlns="8dfc36c5-6878-4022-8bf4-3ac80d1f7215">
      <Terms xmlns="http://schemas.microsoft.com/office/infopath/2007/PartnerControls"/>
    </c700ff25e99e4baaab6915db9322d896>
    <iea96759bb3144d3a31e3b2c3cc68870 xmlns="8dfc36c5-6878-4022-8bf4-3ac80d1f7215">
      <Terms xmlns="http://schemas.microsoft.com/office/infopath/2007/PartnerControls">
        <TermInfo xmlns="http://schemas.microsoft.com/office/infopath/2007/PartnerControls">
          <TermName xmlns="http://schemas.microsoft.com/office/infopath/2007/PartnerControls">Templates</TermName>
          <TermId xmlns="http://schemas.microsoft.com/office/infopath/2007/PartnerControls">9d53cb9b-5a9e-4023-8830-64b602a1ec7f</TermId>
        </TermInfo>
      </Terms>
    </iea96759bb3144d3a31e3b2c3cc68870>
    <l9f4723829314165b4b2e9d182353b60 xmlns="8dfc36c5-6878-4022-8bf4-3ac80d1f7215">
      <Terms xmlns="http://schemas.microsoft.com/office/infopath/2007/PartnerControls">
        <TermInfo xmlns="http://schemas.microsoft.com/office/infopath/2007/PartnerControls">
          <TermName xmlns="http://schemas.microsoft.com/office/infopath/2007/PartnerControls">External Affairs</TermName>
          <TermId xmlns="http://schemas.microsoft.com/office/infopath/2007/PartnerControls">e8b1fb2c-8c79-412f-8d75-1448cd13f9bd</TermId>
        </TermInfo>
      </Terms>
    </l9f4723829314165b4b2e9d182353b6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5A84FE-EC0C-4742-9615-3E61C98CBC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fc36c5-6878-4022-8bf4-3ac80d1f7215"/>
    <ds:schemaRef ds:uri="65bf3a96-91ce-40bc-bd34-589ef7ced7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6C9C10-19F8-48BB-ADAE-B3ACA1C927C6}">
  <ds:schemaRefs>
    <ds:schemaRef ds:uri="http://schemas.microsoft.com/office/2006/metadata/properties"/>
    <ds:schemaRef ds:uri="http://schemas.microsoft.com/office/infopath/2007/PartnerControls"/>
    <ds:schemaRef ds:uri="8dfc36c5-6878-4022-8bf4-3ac80d1f7215"/>
    <ds:schemaRef ds:uri="65bf3a96-91ce-40bc-bd34-589ef7ced780"/>
  </ds:schemaRefs>
</ds:datastoreItem>
</file>

<file path=customXml/itemProps3.xml><?xml version="1.0" encoding="utf-8"?>
<ds:datastoreItem xmlns:ds="http://schemas.openxmlformats.org/officeDocument/2006/customXml" ds:itemID="{A5F85476-63A1-4FC2-80E6-CB0B8BF3AA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Template SanDiego</Template>
  <TotalTime>13189</TotalTime>
  <Words>716</Words>
  <Application>Microsoft Office PowerPoint</Application>
  <PresentationFormat>On-screen Show (16:9)</PresentationFormat>
  <Paragraphs>106</Paragraphs>
  <Slides>14</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Century Gothic</vt:lpstr>
      <vt:lpstr>Wingdings</vt:lpstr>
      <vt:lpstr>Style 1</vt:lpstr>
      <vt:lpstr>Cover</vt:lpstr>
      <vt:lpstr>3_Cover</vt:lpstr>
      <vt:lpstr>California’s Granted Lands and the Public Trust Doctrine</vt:lpstr>
      <vt:lpstr>Boundary</vt:lpstr>
      <vt:lpstr>Granted Lands Overview</vt:lpstr>
      <vt:lpstr>Tideland Grant  City of Newport Beach (Created by City)</vt:lpstr>
      <vt:lpstr>Public Trust Revenues</vt:lpstr>
      <vt:lpstr>Public Trust Doctrine: Uses of the lands</vt:lpstr>
      <vt:lpstr>Public Trust Doctrine: Uses of the lands cont.</vt:lpstr>
      <vt:lpstr>Public Trust Doctrine: Uses of the lands cont.</vt:lpstr>
      <vt:lpstr>Public Trust Doctrine: Uses of the lands cont.</vt:lpstr>
      <vt:lpstr>Public Trust: General Guidelines</vt:lpstr>
      <vt:lpstr>Trustee Obligations – Fiduciary Duties</vt:lpstr>
      <vt:lpstr>Sea-Level Rise Preparedness </vt:lpstr>
      <vt:lpstr>Sea-Level Rise Preparedness</vt:lpstr>
      <vt:lpstr>www.slc.ca.gov THANK YOU &amp; QUESTIONS </vt:lpstr>
    </vt:vector>
  </TitlesOfParts>
  <Company>SDUPD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Moser, Michaela@SLC</dc:creator>
  <cp:lastModifiedBy>Megan Delaney</cp:lastModifiedBy>
  <cp:revision>46</cp:revision>
  <cp:lastPrinted>2017-04-19T17:16:13Z</cp:lastPrinted>
  <dcterms:created xsi:type="dcterms:W3CDTF">2021-01-25T16:27:36Z</dcterms:created>
  <dcterms:modified xsi:type="dcterms:W3CDTF">2022-03-11T19:32:02Z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0x01010003207965D936FC419890337BDD8E025F06004486010253142144AD3A1C9F65080164</vt:lpwstr>
  </property>
  <property fmtid="{D5CDD505-2E9C-101B-9397-08002B2CF9AE}" pid="3" name="dd5c33372f844b359ee1ae1cdff6083e">
    <vt:lpwstr/>
  </property>
  <property fmtid="{D5CDD505-2E9C-101B-9397-08002B2CF9AE}" pid="4" name="g1acd4f403a946a2b204b21d0d6dc29d">
    <vt:lpwstr/>
  </property>
  <property fmtid="{D5CDD505-2E9C-101B-9397-08002B2CF9AE}" pid="5" name="slcDivision">
    <vt:lpwstr>4;#External Affairs|e8b1fb2c-8c79-412f-8d75-1448cd13f9bd</vt:lpwstr>
  </property>
  <property fmtid="{D5CDD505-2E9C-101B-9397-08002B2CF9AE}" pid="6" name="scEntity">
    <vt:lpwstr/>
  </property>
  <property fmtid="{D5CDD505-2E9C-101B-9397-08002B2CF9AE}" pid="7" name="slcMemorandumType">
    <vt:lpwstr/>
  </property>
  <property fmtid="{D5CDD505-2E9C-101B-9397-08002B2CF9AE}" pid="8" name="slcFormTemplateCategory">
    <vt:lpwstr>50;#Templates|9d53cb9b-5a9e-4023-8830-64b602a1ec7f</vt:lpwstr>
  </property>
  <property fmtid="{D5CDD505-2E9C-101B-9397-08002B2CF9AE}" pid="9" name="scDocCategory">
    <vt:lpwstr/>
  </property>
  <property fmtid="{D5CDD505-2E9C-101B-9397-08002B2CF9AE}" pid="10" name="slcPolicyProcedureCategory">
    <vt:lpwstr/>
  </property>
</Properties>
</file>