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8" r:id="rId2"/>
  </p:sldMasterIdLst>
  <p:notesMasterIdLst>
    <p:notesMasterId r:id="rId20"/>
  </p:notesMasterIdLst>
  <p:sldIdLst>
    <p:sldId id="256" r:id="rId3"/>
    <p:sldId id="329" r:id="rId4"/>
    <p:sldId id="279" r:id="rId5"/>
    <p:sldId id="281" r:id="rId6"/>
    <p:sldId id="282" r:id="rId7"/>
    <p:sldId id="345" r:id="rId8"/>
    <p:sldId id="346" r:id="rId9"/>
    <p:sldId id="283" r:id="rId10"/>
    <p:sldId id="350" r:id="rId11"/>
    <p:sldId id="287" r:id="rId12"/>
    <p:sldId id="356" r:id="rId13"/>
    <p:sldId id="355" r:id="rId14"/>
    <p:sldId id="351" r:id="rId15"/>
    <p:sldId id="354" r:id="rId16"/>
    <p:sldId id="359" r:id="rId17"/>
    <p:sldId id="292" r:id="rId18"/>
    <p:sldId id="257"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8B9F"/>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D7442C-02F9-417D-8877-6CD5B78C0412}" v="24" dt="2019-11-14T01:49:11.2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81" autoAdjust="0"/>
    <p:restoredTop sz="94660"/>
  </p:normalViewPr>
  <p:slideViewPr>
    <p:cSldViewPr>
      <p:cViewPr varScale="1">
        <p:scale>
          <a:sx n="114" d="100"/>
          <a:sy n="114" d="100"/>
        </p:scale>
        <p:origin x="5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watterson" userId="5bd0a964e0b1934b" providerId="LiveId" clId="{87D7442C-02F9-417D-8877-6CD5B78C0412}"/>
    <pc:docChg chg="custSel addSld delSld modSld sldOrd">
      <pc:chgData name="brian watterson" userId="5bd0a964e0b1934b" providerId="LiveId" clId="{87D7442C-02F9-417D-8877-6CD5B78C0412}" dt="2019-11-14T01:57:50.107" v="468" actId="33524"/>
      <pc:docMkLst>
        <pc:docMk/>
      </pc:docMkLst>
      <pc:sldChg chg="modSp">
        <pc:chgData name="brian watterson" userId="5bd0a964e0b1934b" providerId="LiveId" clId="{87D7442C-02F9-417D-8877-6CD5B78C0412}" dt="2019-11-14T01:53:21.472" v="467" actId="14100"/>
        <pc:sldMkLst>
          <pc:docMk/>
          <pc:sldMk cId="0" sldId="256"/>
        </pc:sldMkLst>
        <pc:spChg chg="mod">
          <ac:chgData name="brian watterson" userId="5bd0a964e0b1934b" providerId="LiveId" clId="{87D7442C-02F9-417D-8877-6CD5B78C0412}" dt="2019-11-14T00:53:54.062" v="28" actId="33524"/>
          <ac:spMkLst>
            <pc:docMk/>
            <pc:sldMk cId="0" sldId="256"/>
            <ac:spMk id="3" creationId="{00000000-0000-0000-0000-000000000000}"/>
          </ac:spMkLst>
        </pc:spChg>
        <pc:spChg chg="mod">
          <ac:chgData name="brian watterson" userId="5bd0a964e0b1934b" providerId="LiveId" clId="{87D7442C-02F9-417D-8877-6CD5B78C0412}" dt="2019-11-14T01:53:21.472" v="467" actId="14100"/>
          <ac:spMkLst>
            <pc:docMk/>
            <pc:sldMk cId="0" sldId="256"/>
            <ac:spMk id="4" creationId="{00000000-0000-0000-0000-000000000000}"/>
          </ac:spMkLst>
        </pc:spChg>
      </pc:sldChg>
      <pc:sldChg chg="ord">
        <pc:chgData name="brian watterson" userId="5bd0a964e0b1934b" providerId="LiveId" clId="{87D7442C-02F9-417D-8877-6CD5B78C0412}" dt="2019-11-14T00:29:23.718" v="6"/>
        <pc:sldMkLst>
          <pc:docMk/>
          <pc:sldMk cId="0" sldId="257"/>
        </pc:sldMkLst>
      </pc:sldChg>
      <pc:sldChg chg="modSp">
        <pc:chgData name="brian watterson" userId="5bd0a964e0b1934b" providerId="LiveId" clId="{87D7442C-02F9-417D-8877-6CD5B78C0412}" dt="2019-11-14T00:56:17.170" v="75" actId="115"/>
        <pc:sldMkLst>
          <pc:docMk/>
          <pc:sldMk cId="0" sldId="279"/>
        </pc:sldMkLst>
        <pc:spChg chg="mod">
          <ac:chgData name="brian watterson" userId="5bd0a964e0b1934b" providerId="LiveId" clId="{87D7442C-02F9-417D-8877-6CD5B78C0412}" dt="2019-11-14T00:56:17.170" v="75" actId="115"/>
          <ac:spMkLst>
            <pc:docMk/>
            <pc:sldMk cId="0" sldId="279"/>
            <ac:spMk id="3" creationId="{00000000-0000-0000-0000-000000000000}"/>
          </ac:spMkLst>
        </pc:spChg>
      </pc:sldChg>
      <pc:sldChg chg="modSp">
        <pc:chgData name="brian watterson" userId="5bd0a964e0b1934b" providerId="LiveId" clId="{87D7442C-02F9-417D-8877-6CD5B78C0412}" dt="2019-11-14T01:51:21.776" v="461" actId="20577"/>
        <pc:sldMkLst>
          <pc:docMk/>
          <pc:sldMk cId="0" sldId="281"/>
        </pc:sldMkLst>
        <pc:spChg chg="mod">
          <ac:chgData name="brian watterson" userId="5bd0a964e0b1934b" providerId="LiveId" clId="{87D7442C-02F9-417D-8877-6CD5B78C0412}" dt="2019-11-14T01:51:21.776" v="461" actId="20577"/>
          <ac:spMkLst>
            <pc:docMk/>
            <pc:sldMk cId="0" sldId="281"/>
            <ac:spMk id="3" creationId="{00000000-0000-0000-0000-000000000000}"/>
          </ac:spMkLst>
        </pc:spChg>
      </pc:sldChg>
      <pc:sldChg chg="modSp">
        <pc:chgData name="brian watterson" userId="5bd0a964e0b1934b" providerId="LiveId" clId="{87D7442C-02F9-417D-8877-6CD5B78C0412}" dt="2019-11-14T01:57:50.107" v="468" actId="33524"/>
        <pc:sldMkLst>
          <pc:docMk/>
          <pc:sldMk cId="0" sldId="283"/>
        </pc:sldMkLst>
        <pc:spChg chg="mod">
          <ac:chgData name="brian watterson" userId="5bd0a964e0b1934b" providerId="LiveId" clId="{87D7442C-02F9-417D-8877-6CD5B78C0412}" dt="2019-11-14T01:57:50.107" v="468" actId="33524"/>
          <ac:spMkLst>
            <pc:docMk/>
            <pc:sldMk cId="0" sldId="283"/>
            <ac:spMk id="3" creationId="{00000000-0000-0000-0000-000000000000}"/>
          </ac:spMkLst>
        </pc:spChg>
      </pc:sldChg>
      <pc:sldChg chg="modSp">
        <pc:chgData name="brian watterson" userId="5bd0a964e0b1934b" providerId="LiveId" clId="{87D7442C-02F9-417D-8877-6CD5B78C0412}" dt="2019-11-14T00:57:57.195" v="150" actId="20577"/>
        <pc:sldMkLst>
          <pc:docMk/>
          <pc:sldMk cId="0" sldId="287"/>
        </pc:sldMkLst>
        <pc:spChg chg="mod">
          <ac:chgData name="brian watterson" userId="5bd0a964e0b1934b" providerId="LiveId" clId="{87D7442C-02F9-417D-8877-6CD5B78C0412}" dt="2019-11-14T00:57:57.195" v="150" actId="20577"/>
          <ac:spMkLst>
            <pc:docMk/>
            <pc:sldMk cId="0" sldId="287"/>
            <ac:spMk id="7" creationId="{00000000-0000-0000-0000-000000000000}"/>
          </ac:spMkLst>
        </pc:spChg>
      </pc:sldChg>
      <pc:sldChg chg="add">
        <pc:chgData name="brian watterson" userId="5bd0a964e0b1934b" providerId="LiveId" clId="{87D7442C-02F9-417D-8877-6CD5B78C0412}" dt="2019-11-14T00:29:08.089" v="5"/>
        <pc:sldMkLst>
          <pc:docMk/>
          <pc:sldMk cId="1582941329" sldId="292"/>
        </pc:sldMkLst>
      </pc:sldChg>
      <pc:sldChg chg="modSp">
        <pc:chgData name="brian watterson" userId="5bd0a964e0b1934b" providerId="LiveId" clId="{87D7442C-02F9-417D-8877-6CD5B78C0412}" dt="2019-11-14T01:50:28.789" v="457" actId="14100"/>
        <pc:sldMkLst>
          <pc:docMk/>
          <pc:sldMk cId="47339386" sldId="329"/>
        </pc:sldMkLst>
        <pc:spChg chg="mod">
          <ac:chgData name="brian watterson" userId="5bd0a964e0b1934b" providerId="LiveId" clId="{87D7442C-02F9-417D-8877-6CD5B78C0412}" dt="2019-11-14T01:50:28.789" v="457" actId="14100"/>
          <ac:spMkLst>
            <pc:docMk/>
            <pc:sldMk cId="47339386" sldId="329"/>
            <ac:spMk id="3" creationId="{00000000-0000-0000-0000-000000000000}"/>
          </ac:spMkLst>
        </pc:spChg>
      </pc:sldChg>
      <pc:sldChg chg="del">
        <pc:chgData name="brian watterson" userId="5bd0a964e0b1934b" providerId="LiveId" clId="{87D7442C-02F9-417D-8877-6CD5B78C0412}" dt="2019-11-13T22:38:34.077" v="0" actId="2696"/>
        <pc:sldMkLst>
          <pc:docMk/>
          <pc:sldMk cId="2288475294" sldId="331"/>
        </pc:sldMkLst>
      </pc:sldChg>
      <pc:sldChg chg="del">
        <pc:chgData name="brian watterson" userId="5bd0a964e0b1934b" providerId="LiveId" clId="{87D7442C-02F9-417D-8877-6CD5B78C0412}" dt="2019-11-13T22:39:00.616" v="3" actId="2696"/>
        <pc:sldMkLst>
          <pc:docMk/>
          <pc:sldMk cId="2894269652" sldId="333"/>
        </pc:sldMkLst>
      </pc:sldChg>
      <pc:sldChg chg="modSp ord">
        <pc:chgData name="brian watterson" userId="5bd0a964e0b1934b" providerId="LiveId" clId="{87D7442C-02F9-417D-8877-6CD5B78C0412}" dt="2019-11-14T01:52:13.394" v="463" actId="14100"/>
        <pc:sldMkLst>
          <pc:docMk/>
          <pc:sldMk cId="2488312360" sldId="345"/>
        </pc:sldMkLst>
        <pc:spChg chg="mod">
          <ac:chgData name="brian watterson" userId="5bd0a964e0b1934b" providerId="LiveId" clId="{87D7442C-02F9-417D-8877-6CD5B78C0412}" dt="2019-11-14T01:52:13.394" v="463" actId="14100"/>
          <ac:spMkLst>
            <pc:docMk/>
            <pc:sldMk cId="2488312360" sldId="345"/>
            <ac:spMk id="5" creationId="{00000000-0000-0000-0000-000000000000}"/>
          </ac:spMkLst>
        </pc:spChg>
      </pc:sldChg>
      <pc:sldChg chg="del">
        <pc:chgData name="brian watterson" userId="5bd0a964e0b1934b" providerId="LiveId" clId="{87D7442C-02F9-417D-8877-6CD5B78C0412}" dt="2019-11-13T22:38:35.574" v="1" actId="2696"/>
        <pc:sldMkLst>
          <pc:docMk/>
          <pc:sldMk cId="3061076760" sldId="347"/>
        </pc:sldMkLst>
      </pc:sldChg>
      <pc:sldChg chg="modSp">
        <pc:chgData name="brian watterson" userId="5bd0a964e0b1934b" providerId="LiveId" clId="{87D7442C-02F9-417D-8877-6CD5B78C0412}" dt="2019-11-14T00:57:31.297" v="113" actId="20577"/>
        <pc:sldMkLst>
          <pc:docMk/>
          <pc:sldMk cId="4173806489" sldId="350"/>
        </pc:sldMkLst>
        <pc:spChg chg="mod">
          <ac:chgData name="brian watterson" userId="5bd0a964e0b1934b" providerId="LiveId" clId="{87D7442C-02F9-417D-8877-6CD5B78C0412}" dt="2019-11-14T00:57:31.297" v="113" actId="20577"/>
          <ac:spMkLst>
            <pc:docMk/>
            <pc:sldMk cId="4173806489" sldId="350"/>
            <ac:spMk id="9" creationId="{00000000-0000-0000-0000-000000000000}"/>
          </ac:spMkLst>
        </pc:spChg>
      </pc:sldChg>
      <pc:sldChg chg="modSp">
        <pc:chgData name="brian watterson" userId="5bd0a964e0b1934b" providerId="LiveId" clId="{87D7442C-02F9-417D-8877-6CD5B78C0412}" dt="2019-11-14T00:59:38.325" v="212" actId="20577"/>
        <pc:sldMkLst>
          <pc:docMk/>
          <pc:sldMk cId="917112563" sldId="351"/>
        </pc:sldMkLst>
        <pc:spChg chg="mod">
          <ac:chgData name="brian watterson" userId="5bd0a964e0b1934b" providerId="LiveId" clId="{87D7442C-02F9-417D-8877-6CD5B78C0412}" dt="2019-11-14T00:59:38.325" v="212" actId="20577"/>
          <ac:spMkLst>
            <pc:docMk/>
            <pc:sldMk cId="917112563" sldId="351"/>
            <ac:spMk id="6" creationId="{00000000-0000-0000-0000-000000000000}"/>
          </ac:spMkLst>
        </pc:spChg>
      </pc:sldChg>
      <pc:sldChg chg="del">
        <pc:chgData name="brian watterson" userId="5bd0a964e0b1934b" providerId="LiveId" clId="{87D7442C-02F9-417D-8877-6CD5B78C0412}" dt="2019-11-13T22:38:39.574" v="2" actId="2696"/>
        <pc:sldMkLst>
          <pc:docMk/>
          <pc:sldMk cId="1371112637" sldId="352"/>
        </pc:sldMkLst>
      </pc:sldChg>
      <pc:sldChg chg="del">
        <pc:chgData name="brian watterson" userId="5bd0a964e0b1934b" providerId="LiveId" clId="{87D7442C-02F9-417D-8877-6CD5B78C0412}" dt="2019-11-14T01:45:12.592" v="238" actId="2696"/>
        <pc:sldMkLst>
          <pc:docMk/>
          <pc:sldMk cId="3517469595" sldId="353"/>
        </pc:sldMkLst>
      </pc:sldChg>
      <pc:sldChg chg="modSp">
        <pc:chgData name="brian watterson" userId="5bd0a964e0b1934b" providerId="LiveId" clId="{87D7442C-02F9-417D-8877-6CD5B78C0412}" dt="2019-11-14T00:59:59.627" v="225" actId="20577"/>
        <pc:sldMkLst>
          <pc:docMk/>
          <pc:sldMk cId="1423503355" sldId="354"/>
        </pc:sldMkLst>
        <pc:spChg chg="mod">
          <ac:chgData name="brian watterson" userId="5bd0a964e0b1934b" providerId="LiveId" clId="{87D7442C-02F9-417D-8877-6CD5B78C0412}" dt="2019-11-14T00:59:59.627" v="225" actId="20577"/>
          <ac:spMkLst>
            <pc:docMk/>
            <pc:sldMk cId="1423503355" sldId="354"/>
            <ac:spMk id="6" creationId="{00000000-0000-0000-0000-000000000000}"/>
          </ac:spMkLst>
        </pc:spChg>
      </pc:sldChg>
      <pc:sldChg chg="modSp">
        <pc:chgData name="brian watterson" userId="5bd0a964e0b1934b" providerId="LiveId" clId="{87D7442C-02F9-417D-8877-6CD5B78C0412}" dt="2019-11-14T00:59:13.672" v="189" actId="20577"/>
        <pc:sldMkLst>
          <pc:docMk/>
          <pc:sldMk cId="3832719122" sldId="355"/>
        </pc:sldMkLst>
        <pc:spChg chg="mod">
          <ac:chgData name="brian watterson" userId="5bd0a964e0b1934b" providerId="LiveId" clId="{87D7442C-02F9-417D-8877-6CD5B78C0412}" dt="2019-11-14T00:59:13.672" v="189" actId="20577"/>
          <ac:spMkLst>
            <pc:docMk/>
            <pc:sldMk cId="3832719122" sldId="355"/>
            <ac:spMk id="7" creationId="{00000000-0000-0000-0000-000000000000}"/>
          </ac:spMkLst>
        </pc:spChg>
      </pc:sldChg>
      <pc:sldChg chg="modSp">
        <pc:chgData name="brian watterson" userId="5bd0a964e0b1934b" providerId="LiveId" clId="{87D7442C-02F9-417D-8877-6CD5B78C0412}" dt="2019-11-14T00:58:43.469" v="172" actId="20577"/>
        <pc:sldMkLst>
          <pc:docMk/>
          <pc:sldMk cId="3488545861" sldId="356"/>
        </pc:sldMkLst>
        <pc:spChg chg="mod">
          <ac:chgData name="brian watterson" userId="5bd0a964e0b1934b" providerId="LiveId" clId="{87D7442C-02F9-417D-8877-6CD5B78C0412}" dt="2019-11-14T00:58:24.624" v="153" actId="1076"/>
          <ac:spMkLst>
            <pc:docMk/>
            <pc:sldMk cId="3488545861" sldId="356"/>
            <ac:spMk id="2" creationId="{00000000-0000-0000-0000-000000000000}"/>
          </ac:spMkLst>
        </pc:spChg>
        <pc:spChg chg="mod">
          <ac:chgData name="brian watterson" userId="5bd0a964e0b1934b" providerId="LiveId" clId="{87D7442C-02F9-417D-8877-6CD5B78C0412}" dt="2019-11-14T00:58:18.135" v="152" actId="1076"/>
          <ac:spMkLst>
            <pc:docMk/>
            <pc:sldMk cId="3488545861" sldId="356"/>
            <ac:spMk id="3" creationId="{00000000-0000-0000-0000-000000000000}"/>
          </ac:spMkLst>
        </pc:spChg>
        <pc:spChg chg="mod">
          <ac:chgData name="brian watterson" userId="5bd0a964e0b1934b" providerId="LiveId" clId="{87D7442C-02F9-417D-8877-6CD5B78C0412}" dt="2019-11-14T00:58:43.469" v="172" actId="20577"/>
          <ac:spMkLst>
            <pc:docMk/>
            <pc:sldMk cId="3488545861" sldId="356"/>
            <ac:spMk id="7" creationId="{00000000-0000-0000-0000-000000000000}"/>
          </ac:spMkLst>
        </pc:spChg>
      </pc:sldChg>
      <pc:sldChg chg="addSp delSp modSp add del">
        <pc:chgData name="brian watterson" userId="5bd0a964e0b1934b" providerId="LiveId" clId="{87D7442C-02F9-417D-8877-6CD5B78C0412}" dt="2019-11-14T00:53:31.276" v="27" actId="2696"/>
        <pc:sldMkLst>
          <pc:docMk/>
          <pc:sldMk cId="4107154764" sldId="357"/>
        </pc:sldMkLst>
        <pc:spChg chg="add del">
          <ac:chgData name="brian watterson" userId="5bd0a964e0b1934b" providerId="LiveId" clId="{87D7442C-02F9-417D-8877-6CD5B78C0412}" dt="2019-11-14T00:34:04.667" v="12"/>
          <ac:spMkLst>
            <pc:docMk/>
            <pc:sldMk cId="4107154764" sldId="357"/>
            <ac:spMk id="3" creationId="{3652BC34-5335-4231-B0EA-AB6E62D0FEB0}"/>
          </ac:spMkLst>
        </pc:spChg>
        <pc:spChg chg="add del">
          <ac:chgData name="brian watterson" userId="5bd0a964e0b1934b" providerId="LiveId" clId="{87D7442C-02F9-417D-8877-6CD5B78C0412}" dt="2019-11-14T00:34:04.667" v="12"/>
          <ac:spMkLst>
            <pc:docMk/>
            <pc:sldMk cId="4107154764" sldId="357"/>
            <ac:spMk id="4" creationId="{866893F3-13A6-48DB-9919-630C9C18158B}"/>
          </ac:spMkLst>
        </pc:spChg>
        <pc:picChg chg="add mod">
          <ac:chgData name="brian watterson" userId="5bd0a964e0b1934b" providerId="LiveId" clId="{87D7442C-02F9-417D-8877-6CD5B78C0412}" dt="2019-11-14T00:34:21.074" v="17" actId="14100"/>
          <ac:picMkLst>
            <pc:docMk/>
            <pc:sldMk cId="4107154764" sldId="357"/>
            <ac:picMk id="5" creationId="{80BF058E-5121-41C6-9948-9AF8723ADD5B}"/>
          </ac:picMkLst>
        </pc:picChg>
        <pc:picChg chg="add del">
          <ac:chgData name="brian watterson" userId="5bd0a964e0b1934b" providerId="LiveId" clId="{87D7442C-02F9-417D-8877-6CD5B78C0412}" dt="2019-11-14T00:34:04.667" v="12"/>
          <ac:picMkLst>
            <pc:docMk/>
            <pc:sldMk cId="4107154764" sldId="357"/>
            <ac:picMk id="2049" creationId="{24F52F24-7BC2-4C2D-BF33-11B082EC5EF8}"/>
          </ac:picMkLst>
        </pc:picChg>
      </pc:sldChg>
      <pc:sldChg chg="addSp delSp modSp add del">
        <pc:chgData name="brian watterson" userId="5bd0a964e0b1934b" providerId="LiveId" clId="{87D7442C-02F9-417D-8877-6CD5B78C0412}" dt="2019-11-14T01:03:44.042" v="230" actId="2696"/>
        <pc:sldMkLst>
          <pc:docMk/>
          <pc:sldMk cId="1074914601" sldId="358"/>
        </pc:sldMkLst>
        <pc:spChg chg="add del">
          <ac:chgData name="brian watterson" userId="5bd0a964e0b1934b" providerId="LiveId" clId="{87D7442C-02F9-417D-8877-6CD5B78C0412}" dt="2019-11-14T00:52:28.615" v="20"/>
          <ac:spMkLst>
            <pc:docMk/>
            <pc:sldMk cId="1074914601" sldId="358"/>
            <ac:spMk id="3" creationId="{F0993828-D90E-4025-8D7B-85BA0DBEAC67}"/>
          </ac:spMkLst>
        </pc:spChg>
        <pc:spChg chg="add del">
          <ac:chgData name="brian watterson" userId="5bd0a964e0b1934b" providerId="LiveId" clId="{87D7442C-02F9-417D-8877-6CD5B78C0412}" dt="2019-11-14T00:52:28.615" v="20"/>
          <ac:spMkLst>
            <pc:docMk/>
            <pc:sldMk cId="1074914601" sldId="358"/>
            <ac:spMk id="4" creationId="{E9313163-872D-499E-9A37-9B805FFDF951}"/>
          </ac:spMkLst>
        </pc:spChg>
        <pc:spChg chg="add del">
          <ac:chgData name="brian watterson" userId="5bd0a964e0b1934b" providerId="LiveId" clId="{87D7442C-02F9-417D-8877-6CD5B78C0412}" dt="2019-11-14T00:52:31.791" v="22"/>
          <ac:spMkLst>
            <pc:docMk/>
            <pc:sldMk cId="1074914601" sldId="358"/>
            <ac:spMk id="5" creationId="{9B2847F5-E38B-4701-ABA5-97C0141E42CC}"/>
          </ac:spMkLst>
        </pc:spChg>
        <pc:spChg chg="add del">
          <ac:chgData name="brian watterson" userId="5bd0a964e0b1934b" providerId="LiveId" clId="{87D7442C-02F9-417D-8877-6CD5B78C0412}" dt="2019-11-14T00:52:31.791" v="22"/>
          <ac:spMkLst>
            <pc:docMk/>
            <pc:sldMk cId="1074914601" sldId="358"/>
            <ac:spMk id="6" creationId="{262455CF-9490-4404-811C-1A898FBAC82F}"/>
          </ac:spMkLst>
        </pc:spChg>
        <pc:picChg chg="add mod">
          <ac:chgData name="brian watterson" userId="5bd0a964e0b1934b" providerId="LiveId" clId="{87D7442C-02F9-417D-8877-6CD5B78C0412}" dt="2019-11-14T01:00:27.041" v="227" actId="1076"/>
          <ac:picMkLst>
            <pc:docMk/>
            <pc:sldMk cId="1074914601" sldId="358"/>
            <ac:picMk id="7" creationId="{C496BBC6-17F9-400E-A584-822EC754C6D2}"/>
          </ac:picMkLst>
        </pc:picChg>
        <pc:picChg chg="add del">
          <ac:chgData name="brian watterson" userId="5bd0a964e0b1934b" providerId="LiveId" clId="{87D7442C-02F9-417D-8877-6CD5B78C0412}" dt="2019-11-14T00:52:28.615" v="20"/>
          <ac:picMkLst>
            <pc:docMk/>
            <pc:sldMk cId="1074914601" sldId="358"/>
            <ac:picMk id="3073" creationId="{99BBAF7F-BB4B-4C24-8273-AB29874971BD}"/>
          </ac:picMkLst>
        </pc:picChg>
        <pc:picChg chg="add del">
          <ac:chgData name="brian watterson" userId="5bd0a964e0b1934b" providerId="LiveId" clId="{87D7442C-02F9-417D-8877-6CD5B78C0412}" dt="2019-11-14T00:52:31.791" v="22"/>
          <ac:picMkLst>
            <pc:docMk/>
            <pc:sldMk cId="1074914601" sldId="358"/>
            <ac:picMk id="3076" creationId="{0F4B9705-7AF3-4537-9E26-143F615BB118}"/>
          </ac:picMkLst>
        </pc:picChg>
      </pc:sldChg>
      <pc:sldChg chg="addSp add">
        <pc:chgData name="brian watterson" userId="5bd0a964e0b1934b" providerId="LiveId" clId="{87D7442C-02F9-417D-8877-6CD5B78C0412}" dt="2019-11-14T01:03:10.666" v="229"/>
        <pc:sldMkLst>
          <pc:docMk/>
          <pc:sldMk cId="2713232489" sldId="359"/>
        </pc:sldMkLst>
        <pc:picChg chg="add">
          <ac:chgData name="brian watterson" userId="5bd0a964e0b1934b" providerId="LiveId" clId="{87D7442C-02F9-417D-8877-6CD5B78C0412}" dt="2019-11-14T01:03:10.666" v="229"/>
          <ac:picMkLst>
            <pc:docMk/>
            <pc:sldMk cId="2713232489" sldId="359"/>
            <ac:picMk id="3" creationId="{05B48C63-DA71-4417-89BC-A098FB14992C}"/>
          </ac:picMkLst>
        </pc:picChg>
      </pc:sldChg>
      <pc:sldChg chg="modSp add del">
        <pc:chgData name="brian watterson" userId="5bd0a964e0b1934b" providerId="LiveId" clId="{87D7442C-02F9-417D-8877-6CD5B78C0412}" dt="2019-11-14T01:45:22.047" v="239" actId="2696"/>
        <pc:sldMkLst>
          <pc:docMk/>
          <pc:sldMk cId="3735470275" sldId="360"/>
        </pc:sldMkLst>
        <pc:spChg chg="mod">
          <ac:chgData name="brian watterson" userId="5bd0a964e0b1934b" providerId="LiveId" clId="{87D7442C-02F9-417D-8877-6CD5B78C0412}" dt="2019-11-14T01:42:12.667" v="237" actId="255"/>
          <ac:spMkLst>
            <pc:docMk/>
            <pc:sldMk cId="3735470275" sldId="360"/>
            <ac:spMk id="3" creationId="{2C3DC332-07A9-48D7-AAA8-AC229D5F7A2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59991-0394-42F5-B494-EFE6D661F90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C17B304B-1526-4521-84CE-59E35B9C4B50}">
      <dgm:prSet phldrT="[Text]"/>
      <dgm:spPr>
        <a:solidFill>
          <a:srgbClr val="2D869D"/>
        </a:solidFill>
        <a:effectLst>
          <a:outerShdw blurRad="50800" dist="38100" dir="5400000" algn="t" rotWithShape="0">
            <a:prstClr val="black">
              <a:alpha val="40000"/>
            </a:prstClr>
          </a:outerShdw>
        </a:effectLst>
      </dgm:spPr>
      <dgm:t>
        <a:bodyPr/>
        <a:lstStyle/>
        <a:p>
          <a:r>
            <a:rPr lang="en-US" dirty="0"/>
            <a:t>Plan Design</a:t>
          </a:r>
        </a:p>
      </dgm:t>
    </dgm:pt>
    <dgm:pt modelId="{64A4BC8D-D9DC-4E0B-BF82-2012B62391F7}" type="parTrans" cxnId="{6125CA16-69C6-4F01-A5E0-2CBDC32925DE}">
      <dgm:prSet/>
      <dgm:spPr/>
      <dgm:t>
        <a:bodyPr/>
        <a:lstStyle/>
        <a:p>
          <a:endParaRPr lang="en-US"/>
        </a:p>
      </dgm:t>
    </dgm:pt>
    <dgm:pt modelId="{1078CE12-7AE0-451A-A08A-122923F6B780}" type="sibTrans" cxnId="{6125CA16-69C6-4F01-A5E0-2CBDC32925DE}">
      <dgm:prSet/>
      <dgm:spPr/>
      <dgm:t>
        <a:bodyPr/>
        <a:lstStyle/>
        <a:p>
          <a:endParaRPr lang="en-US"/>
        </a:p>
      </dgm:t>
    </dgm:pt>
    <dgm:pt modelId="{0108AB2D-4FC8-4FB7-9ABA-F8D8F3247B72}">
      <dgm:prSet phldrT="[Text]"/>
      <dgm:spPr>
        <a:solidFill>
          <a:schemeClr val="accent1">
            <a:lumMod val="40000"/>
            <a:lumOff val="60000"/>
            <a:alpha val="90000"/>
          </a:schemeClr>
        </a:solidFill>
        <a:effectLst>
          <a:outerShdw blurRad="50800" dist="38100" dir="5400000" algn="t" rotWithShape="0">
            <a:prstClr val="black">
              <a:alpha val="40000"/>
            </a:prstClr>
          </a:outerShdw>
        </a:effectLst>
      </dgm:spPr>
      <dgm:t>
        <a:bodyPr/>
        <a:lstStyle/>
        <a:p>
          <a:r>
            <a:rPr lang="en-US" dirty="0"/>
            <a:t>Carrier Product Selection</a:t>
          </a:r>
        </a:p>
        <a:p>
          <a:r>
            <a:rPr lang="en-US" dirty="0"/>
            <a:t>Sizing the Transaction</a:t>
          </a:r>
        </a:p>
      </dgm:t>
    </dgm:pt>
    <dgm:pt modelId="{D021B1EE-E6D9-4DB8-9E11-BF024573F1C7}" type="parTrans" cxnId="{D138718F-1CA1-4323-A250-EF6A01FE93D8}">
      <dgm:prSet/>
      <dgm:spPr/>
      <dgm:t>
        <a:bodyPr/>
        <a:lstStyle/>
        <a:p>
          <a:endParaRPr lang="en-US"/>
        </a:p>
      </dgm:t>
    </dgm:pt>
    <dgm:pt modelId="{5C120208-861B-4827-9B0A-402B3D8369C4}" type="sibTrans" cxnId="{D138718F-1CA1-4323-A250-EF6A01FE93D8}">
      <dgm:prSet/>
      <dgm:spPr/>
      <dgm:t>
        <a:bodyPr/>
        <a:lstStyle/>
        <a:p>
          <a:endParaRPr lang="en-US"/>
        </a:p>
      </dgm:t>
    </dgm:pt>
    <dgm:pt modelId="{E304E93C-42E8-4994-942C-77802A5694B3}">
      <dgm:prSet phldrT="[Text]"/>
      <dgm:spPr>
        <a:solidFill>
          <a:schemeClr val="accent1">
            <a:lumMod val="20000"/>
            <a:lumOff val="80000"/>
            <a:alpha val="90000"/>
          </a:schemeClr>
        </a:solidFill>
        <a:effectLst>
          <a:outerShdw blurRad="50800" dist="38100" dir="5400000" algn="t" rotWithShape="0">
            <a:prstClr val="black">
              <a:alpha val="40000"/>
            </a:prstClr>
          </a:outerShdw>
        </a:effectLst>
      </dgm:spPr>
      <dgm:t>
        <a:bodyPr/>
        <a:lstStyle/>
        <a:p>
          <a:r>
            <a:rPr lang="en-US" dirty="0"/>
            <a:t>Regulatory and Insurable Interest Compliance</a:t>
          </a:r>
        </a:p>
        <a:p>
          <a:r>
            <a:rPr lang="en-US" dirty="0"/>
            <a:t>Board Approval</a:t>
          </a:r>
        </a:p>
      </dgm:t>
    </dgm:pt>
    <dgm:pt modelId="{E08B0179-9B1C-436A-96CD-F234747E5A8D}" type="parTrans" cxnId="{76E28D80-8323-41A7-A011-D73B57FDE0C3}">
      <dgm:prSet/>
      <dgm:spPr/>
      <dgm:t>
        <a:bodyPr/>
        <a:lstStyle/>
        <a:p>
          <a:endParaRPr lang="en-US"/>
        </a:p>
      </dgm:t>
    </dgm:pt>
    <dgm:pt modelId="{3000C708-15EC-4163-AA06-B1D7F6DABFF8}" type="sibTrans" cxnId="{76E28D80-8323-41A7-A011-D73B57FDE0C3}">
      <dgm:prSet/>
      <dgm:spPr/>
      <dgm:t>
        <a:bodyPr/>
        <a:lstStyle/>
        <a:p>
          <a:endParaRPr lang="en-US"/>
        </a:p>
      </dgm:t>
    </dgm:pt>
    <dgm:pt modelId="{AE6BDAC8-FFB3-419C-9873-20741C67F9B2}">
      <dgm:prSet phldrT="[Text]"/>
      <dgm:spPr>
        <a:solidFill>
          <a:srgbClr val="8B9E5C"/>
        </a:solidFill>
        <a:effectLst>
          <a:outerShdw blurRad="50800" dist="38100" dir="5400000" algn="t" rotWithShape="0">
            <a:prstClr val="black">
              <a:alpha val="40000"/>
            </a:prstClr>
          </a:outerShdw>
        </a:effectLst>
      </dgm:spPr>
      <dgm:t>
        <a:bodyPr/>
        <a:lstStyle/>
        <a:p>
          <a:r>
            <a:rPr lang="en-US" dirty="0"/>
            <a:t>Implementation</a:t>
          </a:r>
        </a:p>
      </dgm:t>
    </dgm:pt>
    <dgm:pt modelId="{D71EE9DC-F0EA-4C4A-BB64-0CEF7E7C745F}" type="parTrans" cxnId="{68BCF3B3-9F3F-47A7-AB50-B692FF11E307}">
      <dgm:prSet/>
      <dgm:spPr/>
      <dgm:t>
        <a:bodyPr/>
        <a:lstStyle/>
        <a:p>
          <a:endParaRPr lang="en-US"/>
        </a:p>
      </dgm:t>
    </dgm:pt>
    <dgm:pt modelId="{58E0814F-19BA-4F59-8AC6-8E6F9968D6C3}" type="sibTrans" cxnId="{68BCF3B3-9F3F-47A7-AB50-B692FF11E307}">
      <dgm:prSet/>
      <dgm:spPr/>
      <dgm:t>
        <a:bodyPr/>
        <a:lstStyle/>
        <a:p>
          <a:endParaRPr lang="en-US"/>
        </a:p>
      </dgm:t>
    </dgm:pt>
    <dgm:pt modelId="{1D058BD8-F9F4-42AA-AFA3-3C7253C79DCB}">
      <dgm:prSet phldrT="[Text]"/>
      <dgm:spPr>
        <a:solidFill>
          <a:schemeClr val="accent1">
            <a:lumMod val="40000"/>
            <a:lumOff val="60000"/>
            <a:alpha val="90000"/>
          </a:schemeClr>
        </a:solidFill>
        <a:effectLst>
          <a:outerShdw blurRad="50800" dist="38100" dir="5400000" algn="t" rotWithShape="0">
            <a:prstClr val="black">
              <a:alpha val="40000"/>
            </a:prstClr>
          </a:outerShdw>
        </a:effectLst>
      </dgm:spPr>
      <dgm:t>
        <a:bodyPr/>
        <a:lstStyle/>
        <a:p>
          <a:r>
            <a:rPr lang="en-US" dirty="0"/>
            <a:t>Employee Enrollment, Consent &amp; Underwriting</a:t>
          </a:r>
        </a:p>
        <a:p>
          <a:r>
            <a:rPr lang="en-US" dirty="0"/>
            <a:t>Plan Closing </a:t>
          </a:r>
        </a:p>
      </dgm:t>
    </dgm:pt>
    <dgm:pt modelId="{C43862B8-A8E0-4AED-BB04-A996ECEA5473}" type="parTrans" cxnId="{93413821-3FFC-43BC-B900-4FF2B1F5888A}">
      <dgm:prSet/>
      <dgm:spPr/>
      <dgm:t>
        <a:bodyPr/>
        <a:lstStyle/>
        <a:p>
          <a:endParaRPr lang="en-US"/>
        </a:p>
      </dgm:t>
    </dgm:pt>
    <dgm:pt modelId="{B784AD07-F303-4192-92CB-56DC9066B259}" type="sibTrans" cxnId="{93413821-3FFC-43BC-B900-4FF2B1F5888A}">
      <dgm:prSet/>
      <dgm:spPr/>
      <dgm:t>
        <a:bodyPr/>
        <a:lstStyle/>
        <a:p>
          <a:endParaRPr lang="en-US"/>
        </a:p>
      </dgm:t>
    </dgm:pt>
    <dgm:pt modelId="{17DBA4CD-B7E1-4FB4-A28D-99F8C508D8B4}">
      <dgm:prSet phldrT="[Text]"/>
      <dgm:spPr>
        <a:solidFill>
          <a:schemeClr val="accent1">
            <a:lumMod val="20000"/>
            <a:lumOff val="80000"/>
            <a:alpha val="90000"/>
          </a:schemeClr>
        </a:solidFill>
        <a:effectLst>
          <a:outerShdw blurRad="50800" dist="38100" dir="5400000" algn="t" rotWithShape="0">
            <a:prstClr val="black">
              <a:alpha val="40000"/>
            </a:prstClr>
          </a:outerShdw>
        </a:effectLst>
      </dgm:spPr>
      <dgm:t>
        <a:bodyPr/>
        <a:lstStyle/>
        <a:p>
          <a:r>
            <a:rPr lang="en-US" dirty="0"/>
            <a:t>Plan Funding</a:t>
          </a:r>
        </a:p>
        <a:p>
          <a:r>
            <a:rPr lang="en-US" dirty="0"/>
            <a:t>Policy Issue</a:t>
          </a:r>
        </a:p>
      </dgm:t>
    </dgm:pt>
    <dgm:pt modelId="{123B9490-7563-44D8-902B-60F93E1A5D68}" type="parTrans" cxnId="{1D0F4140-01FD-44D1-8373-0F96AEB07CF6}">
      <dgm:prSet/>
      <dgm:spPr/>
      <dgm:t>
        <a:bodyPr/>
        <a:lstStyle/>
        <a:p>
          <a:endParaRPr lang="en-US"/>
        </a:p>
      </dgm:t>
    </dgm:pt>
    <dgm:pt modelId="{A31F52F9-95FB-4694-97AA-2A8FE7576613}" type="sibTrans" cxnId="{1D0F4140-01FD-44D1-8373-0F96AEB07CF6}">
      <dgm:prSet/>
      <dgm:spPr/>
      <dgm:t>
        <a:bodyPr/>
        <a:lstStyle/>
        <a:p>
          <a:endParaRPr lang="en-US"/>
        </a:p>
      </dgm:t>
    </dgm:pt>
    <dgm:pt modelId="{B2857C42-819B-4ACC-ACDE-627F9C00F417}">
      <dgm:prSet phldrT="[Text]"/>
      <dgm:spPr>
        <a:solidFill>
          <a:srgbClr val="AF8D4C"/>
        </a:solidFill>
        <a:effectLst>
          <a:outerShdw blurRad="50800" dist="38100" dir="5400000" algn="t" rotWithShape="0">
            <a:prstClr val="black">
              <a:alpha val="40000"/>
            </a:prstClr>
          </a:outerShdw>
        </a:effectLst>
      </dgm:spPr>
      <dgm:t>
        <a:bodyPr/>
        <a:lstStyle/>
        <a:p>
          <a:r>
            <a:rPr lang="en-US" dirty="0"/>
            <a:t>Service</a:t>
          </a:r>
        </a:p>
      </dgm:t>
    </dgm:pt>
    <dgm:pt modelId="{24386940-A85F-4C22-BAEA-CDD79BFF5734}" type="parTrans" cxnId="{548B4EEE-D08F-441B-8965-9166FEAD8B20}">
      <dgm:prSet/>
      <dgm:spPr/>
      <dgm:t>
        <a:bodyPr/>
        <a:lstStyle/>
        <a:p>
          <a:endParaRPr lang="en-US"/>
        </a:p>
      </dgm:t>
    </dgm:pt>
    <dgm:pt modelId="{19AC73F2-4269-4072-985A-DF3825AD7091}" type="sibTrans" cxnId="{548B4EEE-D08F-441B-8965-9166FEAD8B20}">
      <dgm:prSet/>
      <dgm:spPr/>
      <dgm:t>
        <a:bodyPr/>
        <a:lstStyle/>
        <a:p>
          <a:endParaRPr lang="en-US"/>
        </a:p>
      </dgm:t>
    </dgm:pt>
    <dgm:pt modelId="{671F6B38-366F-4B43-B3A8-DE75E69777CA}">
      <dgm:prSet phldrT="[Text]"/>
      <dgm:spPr>
        <a:solidFill>
          <a:schemeClr val="accent1">
            <a:lumMod val="40000"/>
            <a:lumOff val="60000"/>
            <a:alpha val="90000"/>
          </a:schemeClr>
        </a:solidFill>
        <a:effectLst>
          <a:outerShdw blurRad="50800" dist="38100" dir="5400000" algn="t" rotWithShape="0">
            <a:prstClr val="black">
              <a:alpha val="40000"/>
            </a:prstClr>
          </a:outerShdw>
        </a:effectLst>
      </dgm:spPr>
      <dgm:t>
        <a:bodyPr/>
        <a:lstStyle/>
        <a:p>
          <a:r>
            <a:rPr lang="en-US" dirty="0"/>
            <a:t>Compliance Manual</a:t>
          </a:r>
        </a:p>
        <a:p>
          <a:r>
            <a:rPr lang="en-US" dirty="0"/>
            <a:t>Administrative Manual</a:t>
          </a:r>
        </a:p>
      </dgm:t>
    </dgm:pt>
    <dgm:pt modelId="{327F7A27-FC26-4B08-B72B-597CD7B1C07A}" type="parTrans" cxnId="{9307C2F9-5826-4B1E-A5E5-F68D2B50B141}">
      <dgm:prSet/>
      <dgm:spPr/>
      <dgm:t>
        <a:bodyPr/>
        <a:lstStyle/>
        <a:p>
          <a:endParaRPr lang="en-US"/>
        </a:p>
      </dgm:t>
    </dgm:pt>
    <dgm:pt modelId="{F2F5A4BD-302B-4AA5-848D-ADA1CDC2B55E}" type="sibTrans" cxnId="{9307C2F9-5826-4B1E-A5E5-F68D2B50B141}">
      <dgm:prSet/>
      <dgm:spPr/>
      <dgm:t>
        <a:bodyPr/>
        <a:lstStyle/>
        <a:p>
          <a:endParaRPr lang="en-US"/>
        </a:p>
      </dgm:t>
    </dgm:pt>
    <dgm:pt modelId="{7C6A5CD9-5345-420B-BB21-028F2EB3A3C8}">
      <dgm:prSet phldrT="[Text]"/>
      <dgm:spPr>
        <a:solidFill>
          <a:schemeClr val="accent1">
            <a:lumMod val="20000"/>
            <a:lumOff val="80000"/>
            <a:alpha val="90000"/>
          </a:schemeClr>
        </a:solidFill>
        <a:effectLst>
          <a:outerShdw blurRad="50800" dist="38100" dir="5400000" algn="t" rotWithShape="0">
            <a:prstClr val="black">
              <a:alpha val="40000"/>
            </a:prstClr>
          </a:outerShdw>
        </a:effectLst>
      </dgm:spPr>
      <dgm:t>
        <a:bodyPr/>
        <a:lstStyle/>
        <a:p>
          <a:r>
            <a:rPr lang="en-US" dirty="0"/>
            <a:t>Ongoing Reporting</a:t>
          </a:r>
        </a:p>
        <a:p>
          <a:r>
            <a:rPr lang="en-US" dirty="0"/>
            <a:t>Annual Review</a:t>
          </a:r>
        </a:p>
      </dgm:t>
    </dgm:pt>
    <dgm:pt modelId="{85CD5BE5-8497-4E15-AF41-6CE5131B5B0E}" type="parTrans" cxnId="{529313F7-8E02-41CC-AFBE-D703A156A36F}">
      <dgm:prSet/>
      <dgm:spPr/>
      <dgm:t>
        <a:bodyPr/>
        <a:lstStyle/>
        <a:p>
          <a:endParaRPr lang="en-US"/>
        </a:p>
      </dgm:t>
    </dgm:pt>
    <dgm:pt modelId="{311FD10F-E422-4F59-A3C6-3E136B0A0F3A}" type="sibTrans" cxnId="{529313F7-8E02-41CC-AFBE-D703A156A36F}">
      <dgm:prSet/>
      <dgm:spPr/>
      <dgm:t>
        <a:bodyPr/>
        <a:lstStyle/>
        <a:p>
          <a:endParaRPr lang="en-US"/>
        </a:p>
      </dgm:t>
    </dgm:pt>
    <dgm:pt modelId="{1DF0B329-FDD3-4BA0-964B-C534D5C68A77}" type="pres">
      <dgm:prSet presAssocID="{D7C59991-0394-42F5-B494-EFE6D661F90A}" presName="Name0" presStyleCnt="0">
        <dgm:presLayoutVars>
          <dgm:chPref val="3"/>
          <dgm:dir/>
          <dgm:animLvl val="lvl"/>
          <dgm:resizeHandles/>
        </dgm:presLayoutVars>
      </dgm:prSet>
      <dgm:spPr/>
    </dgm:pt>
    <dgm:pt modelId="{0D9C9881-824A-4095-9D59-C2A9CF43FA8A}" type="pres">
      <dgm:prSet presAssocID="{C17B304B-1526-4521-84CE-59E35B9C4B50}" presName="horFlow" presStyleCnt="0"/>
      <dgm:spPr/>
    </dgm:pt>
    <dgm:pt modelId="{18303D6A-F2B0-452C-BD43-64835FCB7423}" type="pres">
      <dgm:prSet presAssocID="{C17B304B-1526-4521-84CE-59E35B9C4B50}" presName="bigChev" presStyleLbl="node1" presStyleIdx="0" presStyleCnt="3"/>
      <dgm:spPr/>
    </dgm:pt>
    <dgm:pt modelId="{C2BE844E-4981-4337-BA5A-0B4148C594FD}" type="pres">
      <dgm:prSet presAssocID="{D021B1EE-E6D9-4DB8-9E11-BF024573F1C7}" presName="parTrans" presStyleCnt="0"/>
      <dgm:spPr/>
    </dgm:pt>
    <dgm:pt modelId="{D4DEB58F-D4BC-407D-99BB-6E1006B0E214}" type="pres">
      <dgm:prSet presAssocID="{0108AB2D-4FC8-4FB7-9ABA-F8D8F3247B72}" presName="node" presStyleLbl="alignAccFollowNode1" presStyleIdx="0" presStyleCnt="6">
        <dgm:presLayoutVars>
          <dgm:bulletEnabled val="1"/>
        </dgm:presLayoutVars>
      </dgm:prSet>
      <dgm:spPr/>
    </dgm:pt>
    <dgm:pt modelId="{4D610E8C-9A76-4EDC-8A9D-3B20A3550610}" type="pres">
      <dgm:prSet presAssocID="{5C120208-861B-4827-9B0A-402B3D8369C4}" presName="sibTrans" presStyleCnt="0"/>
      <dgm:spPr/>
    </dgm:pt>
    <dgm:pt modelId="{C57A624A-2044-425F-8D99-D75667366D63}" type="pres">
      <dgm:prSet presAssocID="{E304E93C-42E8-4994-942C-77802A5694B3}" presName="node" presStyleLbl="alignAccFollowNode1" presStyleIdx="1" presStyleCnt="6">
        <dgm:presLayoutVars>
          <dgm:bulletEnabled val="1"/>
        </dgm:presLayoutVars>
      </dgm:prSet>
      <dgm:spPr/>
    </dgm:pt>
    <dgm:pt modelId="{DB25C3AB-B9A0-41B7-B505-E17BE1DFEDD3}" type="pres">
      <dgm:prSet presAssocID="{C17B304B-1526-4521-84CE-59E35B9C4B50}" presName="vSp" presStyleCnt="0"/>
      <dgm:spPr/>
    </dgm:pt>
    <dgm:pt modelId="{5EC45295-5508-4BBE-B1F3-FE901542EB2A}" type="pres">
      <dgm:prSet presAssocID="{AE6BDAC8-FFB3-419C-9873-20741C67F9B2}" presName="horFlow" presStyleCnt="0"/>
      <dgm:spPr/>
    </dgm:pt>
    <dgm:pt modelId="{266CD2A7-3546-44BD-B13D-59B06B30C295}" type="pres">
      <dgm:prSet presAssocID="{AE6BDAC8-FFB3-419C-9873-20741C67F9B2}" presName="bigChev" presStyleLbl="node1" presStyleIdx="1" presStyleCnt="3"/>
      <dgm:spPr/>
    </dgm:pt>
    <dgm:pt modelId="{3E529403-853B-4417-8D3F-CF652E021E21}" type="pres">
      <dgm:prSet presAssocID="{C43862B8-A8E0-4AED-BB04-A996ECEA5473}" presName="parTrans" presStyleCnt="0"/>
      <dgm:spPr/>
    </dgm:pt>
    <dgm:pt modelId="{664494E2-9F92-4ACE-A792-5C9A0D63D516}" type="pres">
      <dgm:prSet presAssocID="{1D058BD8-F9F4-42AA-AFA3-3C7253C79DCB}" presName="node" presStyleLbl="alignAccFollowNode1" presStyleIdx="2" presStyleCnt="6">
        <dgm:presLayoutVars>
          <dgm:bulletEnabled val="1"/>
        </dgm:presLayoutVars>
      </dgm:prSet>
      <dgm:spPr/>
    </dgm:pt>
    <dgm:pt modelId="{4E6F7C53-9095-4269-B58B-A4E581123CDC}" type="pres">
      <dgm:prSet presAssocID="{B784AD07-F303-4192-92CB-56DC9066B259}" presName="sibTrans" presStyleCnt="0"/>
      <dgm:spPr/>
    </dgm:pt>
    <dgm:pt modelId="{24039A1D-5B49-4C7E-A4A5-D61DC4E81EBE}" type="pres">
      <dgm:prSet presAssocID="{17DBA4CD-B7E1-4FB4-A28D-99F8C508D8B4}" presName="node" presStyleLbl="alignAccFollowNode1" presStyleIdx="3" presStyleCnt="6">
        <dgm:presLayoutVars>
          <dgm:bulletEnabled val="1"/>
        </dgm:presLayoutVars>
      </dgm:prSet>
      <dgm:spPr/>
    </dgm:pt>
    <dgm:pt modelId="{FBC92069-EC40-407B-A6D7-72696A788112}" type="pres">
      <dgm:prSet presAssocID="{AE6BDAC8-FFB3-419C-9873-20741C67F9B2}" presName="vSp" presStyleCnt="0"/>
      <dgm:spPr/>
    </dgm:pt>
    <dgm:pt modelId="{AE09696D-DC3C-4E47-A88E-5FA7A9514B58}" type="pres">
      <dgm:prSet presAssocID="{B2857C42-819B-4ACC-ACDE-627F9C00F417}" presName="horFlow" presStyleCnt="0"/>
      <dgm:spPr/>
    </dgm:pt>
    <dgm:pt modelId="{0BF8027E-468F-456B-B9F7-957229284FA7}" type="pres">
      <dgm:prSet presAssocID="{B2857C42-819B-4ACC-ACDE-627F9C00F417}" presName="bigChev" presStyleLbl="node1" presStyleIdx="2" presStyleCnt="3"/>
      <dgm:spPr/>
    </dgm:pt>
    <dgm:pt modelId="{EECEB0BD-0278-4B77-B64D-FD31A5DDCE28}" type="pres">
      <dgm:prSet presAssocID="{327F7A27-FC26-4B08-B72B-597CD7B1C07A}" presName="parTrans" presStyleCnt="0"/>
      <dgm:spPr/>
    </dgm:pt>
    <dgm:pt modelId="{922D344A-5C31-4C17-B84F-1B7A04009C07}" type="pres">
      <dgm:prSet presAssocID="{671F6B38-366F-4B43-B3A8-DE75E69777CA}" presName="node" presStyleLbl="alignAccFollowNode1" presStyleIdx="4" presStyleCnt="6">
        <dgm:presLayoutVars>
          <dgm:bulletEnabled val="1"/>
        </dgm:presLayoutVars>
      </dgm:prSet>
      <dgm:spPr/>
    </dgm:pt>
    <dgm:pt modelId="{E2D91DEF-EE90-4908-9981-78FCB4CBCAD4}" type="pres">
      <dgm:prSet presAssocID="{F2F5A4BD-302B-4AA5-848D-ADA1CDC2B55E}" presName="sibTrans" presStyleCnt="0"/>
      <dgm:spPr/>
    </dgm:pt>
    <dgm:pt modelId="{780970F5-398F-4C54-8B05-28AEDECCE6D1}" type="pres">
      <dgm:prSet presAssocID="{7C6A5CD9-5345-420B-BB21-028F2EB3A3C8}" presName="node" presStyleLbl="alignAccFollowNode1" presStyleIdx="5" presStyleCnt="6">
        <dgm:presLayoutVars>
          <dgm:bulletEnabled val="1"/>
        </dgm:presLayoutVars>
      </dgm:prSet>
      <dgm:spPr/>
    </dgm:pt>
  </dgm:ptLst>
  <dgm:cxnLst>
    <dgm:cxn modelId="{996EA500-0B02-4EAC-9FF5-356757ED845C}" type="presOf" srcId="{17DBA4CD-B7E1-4FB4-A28D-99F8C508D8B4}" destId="{24039A1D-5B49-4C7E-A4A5-D61DC4E81EBE}" srcOrd="0" destOrd="0" presId="urn:microsoft.com/office/officeart/2005/8/layout/lProcess3"/>
    <dgm:cxn modelId="{628C3D04-2D67-4A1F-BD4B-FDFBA2DB1240}" type="presOf" srcId="{1D058BD8-F9F4-42AA-AFA3-3C7253C79DCB}" destId="{664494E2-9F92-4ACE-A792-5C9A0D63D516}" srcOrd="0" destOrd="0" presId="urn:microsoft.com/office/officeart/2005/8/layout/lProcess3"/>
    <dgm:cxn modelId="{6125CA16-69C6-4F01-A5E0-2CBDC32925DE}" srcId="{D7C59991-0394-42F5-B494-EFE6D661F90A}" destId="{C17B304B-1526-4521-84CE-59E35B9C4B50}" srcOrd="0" destOrd="0" parTransId="{64A4BC8D-D9DC-4E0B-BF82-2012B62391F7}" sibTransId="{1078CE12-7AE0-451A-A08A-122923F6B780}"/>
    <dgm:cxn modelId="{EF95081F-FE59-4874-886C-A12F20585ABC}" type="presOf" srcId="{D7C59991-0394-42F5-B494-EFE6D661F90A}" destId="{1DF0B329-FDD3-4BA0-964B-C534D5C68A77}" srcOrd="0" destOrd="0" presId="urn:microsoft.com/office/officeart/2005/8/layout/lProcess3"/>
    <dgm:cxn modelId="{93413821-3FFC-43BC-B900-4FF2B1F5888A}" srcId="{AE6BDAC8-FFB3-419C-9873-20741C67F9B2}" destId="{1D058BD8-F9F4-42AA-AFA3-3C7253C79DCB}" srcOrd="0" destOrd="0" parTransId="{C43862B8-A8E0-4AED-BB04-A996ECEA5473}" sibTransId="{B784AD07-F303-4192-92CB-56DC9066B259}"/>
    <dgm:cxn modelId="{DA9EA938-728F-4A1A-A08B-8FD1E3FB3BF6}" type="presOf" srcId="{0108AB2D-4FC8-4FB7-9ABA-F8D8F3247B72}" destId="{D4DEB58F-D4BC-407D-99BB-6E1006B0E214}" srcOrd="0" destOrd="0" presId="urn:microsoft.com/office/officeart/2005/8/layout/lProcess3"/>
    <dgm:cxn modelId="{1D0F4140-01FD-44D1-8373-0F96AEB07CF6}" srcId="{AE6BDAC8-FFB3-419C-9873-20741C67F9B2}" destId="{17DBA4CD-B7E1-4FB4-A28D-99F8C508D8B4}" srcOrd="1" destOrd="0" parTransId="{123B9490-7563-44D8-902B-60F93E1A5D68}" sibTransId="{A31F52F9-95FB-4694-97AA-2A8FE7576613}"/>
    <dgm:cxn modelId="{8E5CCB57-70EF-4245-830D-470BA1E52366}" type="presOf" srcId="{C17B304B-1526-4521-84CE-59E35B9C4B50}" destId="{18303D6A-F2B0-452C-BD43-64835FCB7423}" srcOrd="0" destOrd="0" presId="urn:microsoft.com/office/officeart/2005/8/layout/lProcess3"/>
    <dgm:cxn modelId="{76E28D80-8323-41A7-A011-D73B57FDE0C3}" srcId="{C17B304B-1526-4521-84CE-59E35B9C4B50}" destId="{E304E93C-42E8-4994-942C-77802A5694B3}" srcOrd="1" destOrd="0" parTransId="{E08B0179-9B1C-436A-96CD-F234747E5A8D}" sibTransId="{3000C708-15EC-4163-AA06-B1D7F6DABFF8}"/>
    <dgm:cxn modelId="{20957586-0BCE-4B9B-AC14-B7799A07EF0B}" type="presOf" srcId="{AE6BDAC8-FFB3-419C-9873-20741C67F9B2}" destId="{266CD2A7-3546-44BD-B13D-59B06B30C295}" srcOrd="0" destOrd="0" presId="urn:microsoft.com/office/officeart/2005/8/layout/lProcess3"/>
    <dgm:cxn modelId="{3F826E8C-3BD1-447C-ABD8-15116BEE91EC}" type="presOf" srcId="{B2857C42-819B-4ACC-ACDE-627F9C00F417}" destId="{0BF8027E-468F-456B-B9F7-957229284FA7}" srcOrd="0" destOrd="0" presId="urn:microsoft.com/office/officeart/2005/8/layout/lProcess3"/>
    <dgm:cxn modelId="{D138718F-1CA1-4323-A250-EF6A01FE93D8}" srcId="{C17B304B-1526-4521-84CE-59E35B9C4B50}" destId="{0108AB2D-4FC8-4FB7-9ABA-F8D8F3247B72}" srcOrd="0" destOrd="0" parTransId="{D021B1EE-E6D9-4DB8-9E11-BF024573F1C7}" sibTransId="{5C120208-861B-4827-9B0A-402B3D8369C4}"/>
    <dgm:cxn modelId="{303161AD-80D7-4A31-8509-014C72AC6835}" type="presOf" srcId="{E304E93C-42E8-4994-942C-77802A5694B3}" destId="{C57A624A-2044-425F-8D99-D75667366D63}" srcOrd="0" destOrd="0" presId="urn:microsoft.com/office/officeart/2005/8/layout/lProcess3"/>
    <dgm:cxn modelId="{68BCF3B3-9F3F-47A7-AB50-B692FF11E307}" srcId="{D7C59991-0394-42F5-B494-EFE6D661F90A}" destId="{AE6BDAC8-FFB3-419C-9873-20741C67F9B2}" srcOrd="1" destOrd="0" parTransId="{D71EE9DC-F0EA-4C4A-BB64-0CEF7E7C745F}" sibTransId="{58E0814F-19BA-4F59-8AC6-8E6F9968D6C3}"/>
    <dgm:cxn modelId="{D09C4CD0-1DB4-43D7-A2F9-1FF963A5F44C}" type="presOf" srcId="{7C6A5CD9-5345-420B-BB21-028F2EB3A3C8}" destId="{780970F5-398F-4C54-8B05-28AEDECCE6D1}" srcOrd="0" destOrd="0" presId="urn:microsoft.com/office/officeart/2005/8/layout/lProcess3"/>
    <dgm:cxn modelId="{548B4EEE-D08F-441B-8965-9166FEAD8B20}" srcId="{D7C59991-0394-42F5-B494-EFE6D661F90A}" destId="{B2857C42-819B-4ACC-ACDE-627F9C00F417}" srcOrd="2" destOrd="0" parTransId="{24386940-A85F-4C22-BAEA-CDD79BFF5734}" sibTransId="{19AC73F2-4269-4072-985A-DF3825AD7091}"/>
    <dgm:cxn modelId="{529313F7-8E02-41CC-AFBE-D703A156A36F}" srcId="{B2857C42-819B-4ACC-ACDE-627F9C00F417}" destId="{7C6A5CD9-5345-420B-BB21-028F2EB3A3C8}" srcOrd="1" destOrd="0" parTransId="{85CD5BE5-8497-4E15-AF41-6CE5131B5B0E}" sibTransId="{311FD10F-E422-4F59-A3C6-3E136B0A0F3A}"/>
    <dgm:cxn modelId="{9307C2F9-5826-4B1E-A5E5-F68D2B50B141}" srcId="{B2857C42-819B-4ACC-ACDE-627F9C00F417}" destId="{671F6B38-366F-4B43-B3A8-DE75E69777CA}" srcOrd="0" destOrd="0" parTransId="{327F7A27-FC26-4B08-B72B-597CD7B1C07A}" sibTransId="{F2F5A4BD-302B-4AA5-848D-ADA1CDC2B55E}"/>
    <dgm:cxn modelId="{AA65AAFA-BE78-46C1-85E7-130F65260215}" type="presOf" srcId="{671F6B38-366F-4B43-B3A8-DE75E69777CA}" destId="{922D344A-5C31-4C17-B84F-1B7A04009C07}" srcOrd="0" destOrd="0" presId="urn:microsoft.com/office/officeart/2005/8/layout/lProcess3"/>
    <dgm:cxn modelId="{A9D9834C-EF67-4328-A11B-8A132FC7227B}" type="presParOf" srcId="{1DF0B329-FDD3-4BA0-964B-C534D5C68A77}" destId="{0D9C9881-824A-4095-9D59-C2A9CF43FA8A}" srcOrd="0" destOrd="0" presId="urn:microsoft.com/office/officeart/2005/8/layout/lProcess3"/>
    <dgm:cxn modelId="{C3651900-4880-43A1-92DE-2D3A58710E8C}" type="presParOf" srcId="{0D9C9881-824A-4095-9D59-C2A9CF43FA8A}" destId="{18303D6A-F2B0-452C-BD43-64835FCB7423}" srcOrd="0" destOrd="0" presId="urn:microsoft.com/office/officeart/2005/8/layout/lProcess3"/>
    <dgm:cxn modelId="{39BD1804-EFAC-45DF-A964-D157B0E82FC9}" type="presParOf" srcId="{0D9C9881-824A-4095-9D59-C2A9CF43FA8A}" destId="{C2BE844E-4981-4337-BA5A-0B4148C594FD}" srcOrd="1" destOrd="0" presId="urn:microsoft.com/office/officeart/2005/8/layout/lProcess3"/>
    <dgm:cxn modelId="{60D9AD10-EC85-42FC-85D7-4444382DE447}" type="presParOf" srcId="{0D9C9881-824A-4095-9D59-C2A9CF43FA8A}" destId="{D4DEB58F-D4BC-407D-99BB-6E1006B0E214}" srcOrd="2" destOrd="0" presId="urn:microsoft.com/office/officeart/2005/8/layout/lProcess3"/>
    <dgm:cxn modelId="{32785A40-50EE-4707-B659-5918636DA306}" type="presParOf" srcId="{0D9C9881-824A-4095-9D59-C2A9CF43FA8A}" destId="{4D610E8C-9A76-4EDC-8A9D-3B20A3550610}" srcOrd="3" destOrd="0" presId="urn:microsoft.com/office/officeart/2005/8/layout/lProcess3"/>
    <dgm:cxn modelId="{B925A52A-11EE-4614-80B0-E20766C86B03}" type="presParOf" srcId="{0D9C9881-824A-4095-9D59-C2A9CF43FA8A}" destId="{C57A624A-2044-425F-8D99-D75667366D63}" srcOrd="4" destOrd="0" presId="urn:microsoft.com/office/officeart/2005/8/layout/lProcess3"/>
    <dgm:cxn modelId="{78F5AA67-4C77-4FD3-AB2A-948AD8E7A50B}" type="presParOf" srcId="{1DF0B329-FDD3-4BA0-964B-C534D5C68A77}" destId="{DB25C3AB-B9A0-41B7-B505-E17BE1DFEDD3}" srcOrd="1" destOrd="0" presId="urn:microsoft.com/office/officeart/2005/8/layout/lProcess3"/>
    <dgm:cxn modelId="{47878B66-2B25-4BA0-BA97-B97DBB3F26EB}" type="presParOf" srcId="{1DF0B329-FDD3-4BA0-964B-C534D5C68A77}" destId="{5EC45295-5508-4BBE-B1F3-FE901542EB2A}" srcOrd="2" destOrd="0" presId="urn:microsoft.com/office/officeart/2005/8/layout/lProcess3"/>
    <dgm:cxn modelId="{73CFD37B-D079-458C-B4D2-7E611A6CC941}" type="presParOf" srcId="{5EC45295-5508-4BBE-B1F3-FE901542EB2A}" destId="{266CD2A7-3546-44BD-B13D-59B06B30C295}" srcOrd="0" destOrd="0" presId="urn:microsoft.com/office/officeart/2005/8/layout/lProcess3"/>
    <dgm:cxn modelId="{9F2BFF8F-92AB-49F0-9587-15CB516DC673}" type="presParOf" srcId="{5EC45295-5508-4BBE-B1F3-FE901542EB2A}" destId="{3E529403-853B-4417-8D3F-CF652E021E21}" srcOrd="1" destOrd="0" presId="urn:microsoft.com/office/officeart/2005/8/layout/lProcess3"/>
    <dgm:cxn modelId="{BE9292FA-D756-4D07-A30F-09ACF82744D6}" type="presParOf" srcId="{5EC45295-5508-4BBE-B1F3-FE901542EB2A}" destId="{664494E2-9F92-4ACE-A792-5C9A0D63D516}" srcOrd="2" destOrd="0" presId="urn:microsoft.com/office/officeart/2005/8/layout/lProcess3"/>
    <dgm:cxn modelId="{272D77BE-42A8-4CB9-8A31-8DD2C4A4CCD3}" type="presParOf" srcId="{5EC45295-5508-4BBE-B1F3-FE901542EB2A}" destId="{4E6F7C53-9095-4269-B58B-A4E581123CDC}" srcOrd="3" destOrd="0" presId="urn:microsoft.com/office/officeart/2005/8/layout/lProcess3"/>
    <dgm:cxn modelId="{95F1A8C3-6189-4A97-A0F2-F3DF3FCF7E7E}" type="presParOf" srcId="{5EC45295-5508-4BBE-B1F3-FE901542EB2A}" destId="{24039A1D-5B49-4C7E-A4A5-D61DC4E81EBE}" srcOrd="4" destOrd="0" presId="urn:microsoft.com/office/officeart/2005/8/layout/lProcess3"/>
    <dgm:cxn modelId="{3504CFF1-09A4-4A5E-889B-8C1F56E53867}" type="presParOf" srcId="{1DF0B329-FDD3-4BA0-964B-C534D5C68A77}" destId="{FBC92069-EC40-407B-A6D7-72696A788112}" srcOrd="3" destOrd="0" presId="urn:microsoft.com/office/officeart/2005/8/layout/lProcess3"/>
    <dgm:cxn modelId="{670FA440-7E56-4FC3-AA0C-3D89426252F6}" type="presParOf" srcId="{1DF0B329-FDD3-4BA0-964B-C534D5C68A77}" destId="{AE09696D-DC3C-4E47-A88E-5FA7A9514B58}" srcOrd="4" destOrd="0" presId="urn:microsoft.com/office/officeart/2005/8/layout/lProcess3"/>
    <dgm:cxn modelId="{AA3A2D96-30AA-41ED-B402-C2443D216E81}" type="presParOf" srcId="{AE09696D-DC3C-4E47-A88E-5FA7A9514B58}" destId="{0BF8027E-468F-456B-B9F7-957229284FA7}" srcOrd="0" destOrd="0" presId="urn:microsoft.com/office/officeart/2005/8/layout/lProcess3"/>
    <dgm:cxn modelId="{95B40759-BAAF-4242-9957-77F8ED4D44E7}" type="presParOf" srcId="{AE09696D-DC3C-4E47-A88E-5FA7A9514B58}" destId="{EECEB0BD-0278-4B77-B64D-FD31A5DDCE28}" srcOrd="1" destOrd="0" presId="urn:microsoft.com/office/officeart/2005/8/layout/lProcess3"/>
    <dgm:cxn modelId="{68EDC470-F33F-4B45-AD4B-9BBBEBEADB72}" type="presParOf" srcId="{AE09696D-DC3C-4E47-A88E-5FA7A9514B58}" destId="{922D344A-5C31-4C17-B84F-1B7A04009C07}" srcOrd="2" destOrd="0" presId="urn:microsoft.com/office/officeart/2005/8/layout/lProcess3"/>
    <dgm:cxn modelId="{A1360795-BE16-4580-8D2A-F3B2FDCA72FA}" type="presParOf" srcId="{AE09696D-DC3C-4E47-A88E-5FA7A9514B58}" destId="{E2D91DEF-EE90-4908-9981-78FCB4CBCAD4}" srcOrd="3" destOrd="0" presId="urn:microsoft.com/office/officeart/2005/8/layout/lProcess3"/>
    <dgm:cxn modelId="{E56B0106-E39F-4234-ADE6-E290A3523888}" type="presParOf" srcId="{AE09696D-DC3C-4E47-A88E-5FA7A9514B58}" destId="{780970F5-398F-4C54-8B05-28AEDECCE6D1}"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303D6A-F2B0-452C-BD43-64835FCB7423}">
      <dsp:nvSpPr>
        <dsp:cNvPr id="0" name=""/>
        <dsp:cNvSpPr/>
      </dsp:nvSpPr>
      <dsp:spPr>
        <a:xfrm>
          <a:off x="187112" y="684"/>
          <a:ext cx="3096517" cy="1238607"/>
        </a:xfrm>
        <a:prstGeom prst="chevron">
          <a:avLst/>
        </a:prstGeom>
        <a:solidFill>
          <a:srgbClr val="2D869D"/>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kern="1200" dirty="0"/>
            <a:t>Plan Design</a:t>
          </a:r>
        </a:p>
      </dsp:txBody>
      <dsp:txXfrm>
        <a:off x="806416" y="684"/>
        <a:ext cx="1857910" cy="1238607"/>
      </dsp:txXfrm>
    </dsp:sp>
    <dsp:sp modelId="{D4DEB58F-D4BC-407D-99BB-6E1006B0E214}">
      <dsp:nvSpPr>
        <dsp:cNvPr id="0" name=""/>
        <dsp:cNvSpPr/>
      </dsp:nvSpPr>
      <dsp:spPr>
        <a:xfrm>
          <a:off x="2881083" y="105965"/>
          <a:ext cx="2570109" cy="1028043"/>
        </a:xfrm>
        <a:prstGeom prst="chevron">
          <a:avLst/>
        </a:prstGeom>
        <a:solidFill>
          <a:schemeClr val="accent1">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Carrier Product Selection</a:t>
          </a:r>
        </a:p>
        <a:p>
          <a:pPr marL="0" lvl="0" indent="0" algn="ctr" defTabSz="622300">
            <a:lnSpc>
              <a:spcPct val="90000"/>
            </a:lnSpc>
            <a:spcBef>
              <a:spcPct val="0"/>
            </a:spcBef>
            <a:spcAft>
              <a:spcPct val="35000"/>
            </a:spcAft>
            <a:buNone/>
          </a:pPr>
          <a:r>
            <a:rPr lang="en-US" sz="1400" kern="1200" dirty="0"/>
            <a:t>Sizing the Transaction</a:t>
          </a:r>
        </a:p>
      </dsp:txBody>
      <dsp:txXfrm>
        <a:off x="3395105" y="105965"/>
        <a:ext cx="1542066" cy="1028043"/>
      </dsp:txXfrm>
    </dsp:sp>
    <dsp:sp modelId="{C57A624A-2044-425F-8D99-D75667366D63}">
      <dsp:nvSpPr>
        <dsp:cNvPr id="0" name=""/>
        <dsp:cNvSpPr/>
      </dsp:nvSpPr>
      <dsp:spPr>
        <a:xfrm>
          <a:off x="5091377" y="105965"/>
          <a:ext cx="2570109" cy="1028043"/>
        </a:xfrm>
        <a:prstGeom prst="chevron">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Regulatory and Insurable Interest Compliance</a:t>
          </a:r>
        </a:p>
        <a:p>
          <a:pPr marL="0" lvl="0" indent="0" algn="ctr" defTabSz="622300">
            <a:lnSpc>
              <a:spcPct val="90000"/>
            </a:lnSpc>
            <a:spcBef>
              <a:spcPct val="0"/>
            </a:spcBef>
            <a:spcAft>
              <a:spcPct val="35000"/>
            </a:spcAft>
            <a:buNone/>
          </a:pPr>
          <a:r>
            <a:rPr lang="en-US" sz="1400" kern="1200" dirty="0"/>
            <a:t>Board Approval</a:t>
          </a:r>
        </a:p>
      </dsp:txBody>
      <dsp:txXfrm>
        <a:off x="5605399" y="105965"/>
        <a:ext cx="1542066" cy="1028043"/>
      </dsp:txXfrm>
    </dsp:sp>
    <dsp:sp modelId="{266CD2A7-3546-44BD-B13D-59B06B30C295}">
      <dsp:nvSpPr>
        <dsp:cNvPr id="0" name=""/>
        <dsp:cNvSpPr/>
      </dsp:nvSpPr>
      <dsp:spPr>
        <a:xfrm>
          <a:off x="187112" y="1412696"/>
          <a:ext cx="3096517" cy="1238607"/>
        </a:xfrm>
        <a:prstGeom prst="chevron">
          <a:avLst/>
        </a:prstGeom>
        <a:solidFill>
          <a:srgbClr val="8B9E5C"/>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kern="1200" dirty="0"/>
            <a:t>Implementation</a:t>
          </a:r>
        </a:p>
      </dsp:txBody>
      <dsp:txXfrm>
        <a:off x="806416" y="1412696"/>
        <a:ext cx="1857910" cy="1238607"/>
      </dsp:txXfrm>
    </dsp:sp>
    <dsp:sp modelId="{664494E2-9F92-4ACE-A792-5C9A0D63D516}">
      <dsp:nvSpPr>
        <dsp:cNvPr id="0" name=""/>
        <dsp:cNvSpPr/>
      </dsp:nvSpPr>
      <dsp:spPr>
        <a:xfrm>
          <a:off x="2881083" y="1517978"/>
          <a:ext cx="2570109" cy="1028043"/>
        </a:xfrm>
        <a:prstGeom prst="chevron">
          <a:avLst/>
        </a:prstGeom>
        <a:solidFill>
          <a:schemeClr val="accent1">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Employee Enrollment, Consent &amp; Underwriting</a:t>
          </a:r>
        </a:p>
        <a:p>
          <a:pPr marL="0" lvl="0" indent="0" algn="ctr" defTabSz="622300">
            <a:lnSpc>
              <a:spcPct val="90000"/>
            </a:lnSpc>
            <a:spcBef>
              <a:spcPct val="0"/>
            </a:spcBef>
            <a:spcAft>
              <a:spcPct val="35000"/>
            </a:spcAft>
            <a:buNone/>
          </a:pPr>
          <a:r>
            <a:rPr lang="en-US" sz="1400" kern="1200" dirty="0"/>
            <a:t>Plan Closing </a:t>
          </a:r>
        </a:p>
      </dsp:txBody>
      <dsp:txXfrm>
        <a:off x="3395105" y="1517978"/>
        <a:ext cx="1542066" cy="1028043"/>
      </dsp:txXfrm>
    </dsp:sp>
    <dsp:sp modelId="{24039A1D-5B49-4C7E-A4A5-D61DC4E81EBE}">
      <dsp:nvSpPr>
        <dsp:cNvPr id="0" name=""/>
        <dsp:cNvSpPr/>
      </dsp:nvSpPr>
      <dsp:spPr>
        <a:xfrm>
          <a:off x="5091377" y="1517978"/>
          <a:ext cx="2570109" cy="1028043"/>
        </a:xfrm>
        <a:prstGeom prst="chevron">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Plan Funding</a:t>
          </a:r>
        </a:p>
        <a:p>
          <a:pPr marL="0" lvl="0" indent="0" algn="ctr" defTabSz="622300">
            <a:lnSpc>
              <a:spcPct val="90000"/>
            </a:lnSpc>
            <a:spcBef>
              <a:spcPct val="0"/>
            </a:spcBef>
            <a:spcAft>
              <a:spcPct val="35000"/>
            </a:spcAft>
            <a:buNone/>
          </a:pPr>
          <a:r>
            <a:rPr lang="en-US" sz="1400" kern="1200" dirty="0"/>
            <a:t>Policy Issue</a:t>
          </a:r>
        </a:p>
      </dsp:txBody>
      <dsp:txXfrm>
        <a:off x="5605399" y="1517978"/>
        <a:ext cx="1542066" cy="1028043"/>
      </dsp:txXfrm>
    </dsp:sp>
    <dsp:sp modelId="{0BF8027E-468F-456B-B9F7-957229284FA7}">
      <dsp:nvSpPr>
        <dsp:cNvPr id="0" name=""/>
        <dsp:cNvSpPr/>
      </dsp:nvSpPr>
      <dsp:spPr>
        <a:xfrm>
          <a:off x="187112" y="2824708"/>
          <a:ext cx="3096517" cy="1238607"/>
        </a:xfrm>
        <a:prstGeom prst="chevron">
          <a:avLst/>
        </a:prstGeom>
        <a:solidFill>
          <a:srgbClr val="AF8D4C"/>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kern="1200" dirty="0"/>
            <a:t>Service</a:t>
          </a:r>
        </a:p>
      </dsp:txBody>
      <dsp:txXfrm>
        <a:off x="806416" y="2824708"/>
        <a:ext cx="1857910" cy="1238607"/>
      </dsp:txXfrm>
    </dsp:sp>
    <dsp:sp modelId="{922D344A-5C31-4C17-B84F-1B7A04009C07}">
      <dsp:nvSpPr>
        <dsp:cNvPr id="0" name=""/>
        <dsp:cNvSpPr/>
      </dsp:nvSpPr>
      <dsp:spPr>
        <a:xfrm>
          <a:off x="2881083" y="2929990"/>
          <a:ext cx="2570109" cy="1028043"/>
        </a:xfrm>
        <a:prstGeom prst="chevron">
          <a:avLst/>
        </a:prstGeom>
        <a:solidFill>
          <a:schemeClr val="accent1">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Compliance Manual</a:t>
          </a:r>
        </a:p>
        <a:p>
          <a:pPr marL="0" lvl="0" indent="0" algn="ctr" defTabSz="622300">
            <a:lnSpc>
              <a:spcPct val="90000"/>
            </a:lnSpc>
            <a:spcBef>
              <a:spcPct val="0"/>
            </a:spcBef>
            <a:spcAft>
              <a:spcPct val="35000"/>
            </a:spcAft>
            <a:buNone/>
          </a:pPr>
          <a:r>
            <a:rPr lang="en-US" sz="1400" kern="1200" dirty="0"/>
            <a:t>Administrative Manual</a:t>
          </a:r>
        </a:p>
      </dsp:txBody>
      <dsp:txXfrm>
        <a:off x="3395105" y="2929990"/>
        <a:ext cx="1542066" cy="1028043"/>
      </dsp:txXfrm>
    </dsp:sp>
    <dsp:sp modelId="{780970F5-398F-4C54-8B05-28AEDECCE6D1}">
      <dsp:nvSpPr>
        <dsp:cNvPr id="0" name=""/>
        <dsp:cNvSpPr/>
      </dsp:nvSpPr>
      <dsp:spPr>
        <a:xfrm>
          <a:off x="5091377" y="2929990"/>
          <a:ext cx="2570109" cy="1028043"/>
        </a:xfrm>
        <a:prstGeom prst="chevron">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Ongoing Reporting</a:t>
          </a:r>
        </a:p>
        <a:p>
          <a:pPr marL="0" lvl="0" indent="0" algn="ctr" defTabSz="622300">
            <a:lnSpc>
              <a:spcPct val="90000"/>
            </a:lnSpc>
            <a:spcBef>
              <a:spcPct val="0"/>
            </a:spcBef>
            <a:spcAft>
              <a:spcPct val="35000"/>
            </a:spcAft>
            <a:buNone/>
          </a:pPr>
          <a:r>
            <a:rPr lang="en-US" sz="1400" kern="1200" dirty="0"/>
            <a:t>Annual Review</a:t>
          </a:r>
        </a:p>
      </dsp:txBody>
      <dsp:txXfrm>
        <a:off x="5605399" y="2929990"/>
        <a:ext cx="1542066" cy="102804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342" tIns="46671" rIns="93342" bIns="46671"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3342" tIns="46671" rIns="93342" bIns="46671" rtlCol="0"/>
          <a:lstStyle>
            <a:lvl1pPr algn="r">
              <a:defRPr sz="1200"/>
            </a:lvl1pPr>
          </a:lstStyle>
          <a:p>
            <a:fld id="{E0BEDD28-9053-4F90-939C-DA40ED809D59}" type="datetimeFigureOut">
              <a:rPr lang="en-US" smtClean="0"/>
              <a:pPr/>
              <a:t>11/13/2019</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3342" tIns="46671" rIns="93342" bIns="46671" rtlCol="0" anchor="ctr"/>
          <a:lstStyle/>
          <a:p>
            <a:endParaRPr lang="en-US"/>
          </a:p>
        </p:txBody>
      </p:sp>
      <p:sp>
        <p:nvSpPr>
          <p:cNvPr id="5" name="Notes Placeholder 4"/>
          <p:cNvSpPr>
            <a:spLocks noGrp="1"/>
          </p:cNvSpPr>
          <p:nvPr>
            <p:ph type="body" sz="quarter" idx="3"/>
          </p:nvPr>
        </p:nvSpPr>
        <p:spPr>
          <a:xfrm>
            <a:off x="710248" y="4459527"/>
            <a:ext cx="5681980" cy="4224814"/>
          </a:xfrm>
          <a:prstGeom prst="rect">
            <a:avLst/>
          </a:prstGeom>
        </p:spPr>
        <p:txBody>
          <a:bodyPr vert="horz" lIns="93342" tIns="46671" rIns="93342" bIns="4667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1"/>
            <a:ext cx="3077739" cy="469424"/>
          </a:xfrm>
          <a:prstGeom prst="rect">
            <a:avLst/>
          </a:prstGeom>
        </p:spPr>
        <p:txBody>
          <a:bodyPr vert="horz" lIns="93342" tIns="46671" rIns="93342" bIns="46671"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1"/>
            <a:ext cx="3077739" cy="469424"/>
          </a:xfrm>
          <a:prstGeom prst="rect">
            <a:avLst/>
          </a:prstGeom>
        </p:spPr>
        <p:txBody>
          <a:bodyPr vert="horz" lIns="93342" tIns="46671" rIns="93342" bIns="46671" rtlCol="0" anchor="b"/>
          <a:lstStyle>
            <a:lvl1pPr algn="r">
              <a:defRPr sz="1200"/>
            </a:lvl1pPr>
          </a:lstStyle>
          <a:p>
            <a:fld id="{6AE06D21-9E06-431A-B6C0-351AF0C7AF4B}" type="slidenum">
              <a:rPr lang="en-US" smtClean="0"/>
              <a:pPr/>
              <a:t>‹#›</a:t>
            </a:fld>
            <a:endParaRPr lang="en-US"/>
          </a:p>
        </p:txBody>
      </p:sp>
    </p:spTree>
    <p:extLst>
      <p:ext uri="{BB962C8B-B14F-4D97-AF65-F5344CB8AC3E}">
        <p14:creationId xmlns:p14="http://schemas.microsoft.com/office/powerpoint/2010/main" val="248969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AE06D21-9E06-431A-B6C0-351AF0C7AF4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baseline="0" dirty="0"/>
              <a:t>Confirm that the correct producers are on here</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51BDDC-086D-4BE2-8BEF-7F2F3BA17A3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1442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048000"/>
            <a:ext cx="6400800" cy="2590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5E46AA-289D-45CD-9076-8A43C6A804CB}"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683B52-CD97-0044-9236-170566DA68C6}"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267393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683B52-CD97-0044-9236-170566DA68C6}"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277385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683B52-CD97-0044-9236-170566DA68C6}"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204159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683B52-CD97-0044-9236-170566DA68C6}"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308228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683B52-CD97-0044-9236-170566DA68C6}" type="datetimeFigureOut">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1703758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683B52-CD97-0044-9236-170566DA68C6}" type="datetimeFigureOut">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3407706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83B52-CD97-0044-9236-170566DA68C6}" type="datetimeFigureOut">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33058521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683B52-CD97-0044-9236-170566DA68C6}"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2273247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683B52-CD97-0044-9236-170566DA68C6}"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24596573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683B52-CD97-0044-9236-170566DA68C6}"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386888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B68484-6294-48DB-BFD3-A72CDF1C37F4}"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683B52-CD97-0044-9236-170566DA68C6}"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805E-AF7A-2E49-863D-27653CE14522}" type="slidenum">
              <a:rPr lang="en-US" smtClean="0"/>
              <a:t>‹#›</a:t>
            </a:fld>
            <a:endParaRPr lang="en-US"/>
          </a:p>
        </p:txBody>
      </p:sp>
    </p:spTree>
    <p:extLst>
      <p:ext uri="{BB962C8B-B14F-4D97-AF65-F5344CB8AC3E}">
        <p14:creationId xmlns:p14="http://schemas.microsoft.com/office/powerpoint/2010/main" val="123800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E951FC-EB41-4F9B-BB6F-24270FCB3C75}"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30E03F-B448-4640-B35E-E5C82E624DA1}"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85DB8C-794B-43FD-B383-655DA2D79C01}" type="datetime1">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A585F5-3492-46B3-B3BA-A8FAD1D75F58}" type="datetime1">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D1B26B-E7AF-4069-8AC8-7F9A2D4C593C}" type="datetime1">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71601"/>
            <a:ext cx="5111750" cy="4191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048001"/>
            <a:ext cx="3008313" cy="2514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1EC463-EF56-4F54-8BD4-314F0395AE50}"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19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286000" y="1143000"/>
            <a:ext cx="4263910" cy="3200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828800" y="5029200"/>
            <a:ext cx="5486400" cy="609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87765F-1469-43C0-A94E-9E352C5E657D}"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D0D09-3048-4BC9-BADC-07278A20FD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95400"/>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590801"/>
            <a:ext cx="8229600" cy="3048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791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47248-CC56-4970-9B02-B2FF4351FD5B}" type="datetime1">
              <a:rPr lang="en-US" smtClean="0"/>
              <a:t>11/13/2019</a:t>
            </a:fld>
            <a:endParaRPr lang="en-US"/>
          </a:p>
        </p:txBody>
      </p:sp>
      <p:sp>
        <p:nvSpPr>
          <p:cNvPr id="5" name="Footer Placeholder 4"/>
          <p:cNvSpPr>
            <a:spLocks noGrp="1"/>
          </p:cNvSpPr>
          <p:nvPr>
            <p:ph type="ftr" sz="quarter" idx="3"/>
          </p:nvPr>
        </p:nvSpPr>
        <p:spPr>
          <a:xfrm>
            <a:off x="3124200" y="57912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7912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D0D09-3048-4BC9-BADC-07278A20FDD9}" type="slidenum">
              <a:rPr lang="en-US" smtClean="0"/>
              <a:pPr/>
              <a:t>‹#›</a:t>
            </a:fld>
            <a:endParaRPr lang="en-US" dirty="0"/>
          </a:p>
        </p:txBody>
      </p:sp>
      <p:pic>
        <p:nvPicPr>
          <p:cNvPr id="9" name="Picture 8"/>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699682" y="6629400"/>
            <a:ext cx="6128375" cy="156212"/>
          </a:xfrm>
          <a:prstGeom prst="rect">
            <a:avLst/>
          </a:prstGeom>
        </p:spPr>
      </p:pic>
      <p:pic>
        <p:nvPicPr>
          <p:cNvPr id="11" name="Picture 10"/>
          <p:cNvPicPr>
            <a:picLocks noChangeAspect="1"/>
          </p:cNvPicPr>
          <p:nvPr userDrawn="1"/>
        </p:nvPicPr>
        <p:blipFill rotWithShape="1">
          <a:blip r:embed="rId12">
            <a:extLst>
              <a:ext uri="{28A0092B-C50C-407E-A947-70E740481C1C}">
                <a14:useLocalDpi xmlns:a14="http://schemas.microsoft.com/office/drawing/2010/main" val="0"/>
              </a:ext>
            </a:extLst>
          </a:blip>
          <a:srcRect b="28033"/>
          <a:stretch/>
        </p:blipFill>
        <p:spPr>
          <a:xfrm>
            <a:off x="304800" y="304800"/>
            <a:ext cx="2438400" cy="35670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83B52-CD97-0044-9236-170566DA68C6}" type="datetimeFigureOut">
              <a:rPr lang="en-US" smtClean="0"/>
              <a:t>11/13/2019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F805E-AF7A-2E49-863D-27653CE14522}" type="slidenum">
              <a:rPr lang="en-US" smtClean="0"/>
              <a:t>‹#›</a:t>
            </a:fld>
            <a:endParaRPr lang="en-US"/>
          </a:p>
        </p:txBody>
      </p:sp>
    </p:spTree>
    <p:extLst>
      <p:ext uri="{BB962C8B-B14F-4D97-AF65-F5344CB8AC3E}">
        <p14:creationId xmlns:p14="http://schemas.microsoft.com/office/powerpoint/2010/main" val="401515525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066800"/>
          </a:xfrm>
        </p:spPr>
        <p:txBody>
          <a:bodyPr>
            <a:noAutofit/>
          </a:bodyPr>
          <a:lstStyle/>
          <a:p>
            <a:r>
              <a:rPr lang="en-US" sz="3600" b="1" i="1" dirty="0"/>
              <a:t>Bank Owned Life Insurance</a:t>
            </a:r>
            <a:br>
              <a:rPr lang="en-US" sz="3600" b="1" i="1" dirty="0"/>
            </a:br>
            <a:r>
              <a:rPr lang="en-US" sz="3600" b="1" i="1" dirty="0"/>
              <a:t>Primer</a:t>
            </a:r>
          </a:p>
        </p:txBody>
      </p:sp>
      <p:sp>
        <p:nvSpPr>
          <p:cNvPr id="3" name="Subtitle 2"/>
          <p:cNvSpPr>
            <a:spLocks noGrp="1"/>
          </p:cNvSpPr>
          <p:nvPr>
            <p:ph type="subTitle" idx="1"/>
          </p:nvPr>
        </p:nvSpPr>
        <p:spPr>
          <a:xfrm>
            <a:off x="1371600" y="3048000"/>
            <a:ext cx="6400800" cy="1905000"/>
          </a:xfrm>
        </p:spPr>
        <p:txBody>
          <a:bodyPr>
            <a:normAutofit fontScale="40000" lnSpcReduction="20000"/>
          </a:bodyPr>
          <a:lstStyle/>
          <a:p>
            <a:r>
              <a:rPr lang="en-US" sz="10000" dirty="0"/>
              <a:t>Illinois Bankers CEO Forum </a:t>
            </a:r>
          </a:p>
          <a:p>
            <a:endParaRPr lang="en-US" dirty="0"/>
          </a:p>
          <a:p>
            <a:endParaRPr lang="en-US" dirty="0">
              <a:solidFill>
                <a:schemeClr val="tx1"/>
              </a:solidFill>
            </a:endParaRPr>
          </a:p>
          <a:p>
            <a:pPr algn="r"/>
            <a:endParaRPr lang="en-US" sz="2000" dirty="0">
              <a:solidFill>
                <a:schemeClr val="tx1"/>
              </a:solidFill>
            </a:endParaRPr>
          </a:p>
          <a:p>
            <a:pPr algn="r"/>
            <a:endParaRPr lang="en-US" sz="2000" dirty="0">
              <a:solidFill>
                <a:schemeClr val="tx1"/>
              </a:solidFill>
            </a:endParaRPr>
          </a:p>
          <a:p>
            <a:pPr algn="r"/>
            <a:r>
              <a:rPr lang="en-US" sz="4500" dirty="0">
                <a:solidFill>
                  <a:schemeClr val="tx1"/>
                </a:solidFill>
              </a:rPr>
              <a:t>November 14</a:t>
            </a:r>
            <a:r>
              <a:rPr lang="en-US" sz="4500" baseline="30000" dirty="0">
                <a:solidFill>
                  <a:schemeClr val="tx1"/>
                </a:solidFill>
              </a:rPr>
              <a:t>th</a:t>
            </a:r>
            <a:r>
              <a:rPr lang="en-US" sz="4500" dirty="0">
                <a:solidFill>
                  <a:schemeClr val="tx1"/>
                </a:solidFill>
              </a:rPr>
              <a:t>, 2019</a:t>
            </a:r>
          </a:p>
          <a:p>
            <a:endParaRPr lang="en-US" dirty="0"/>
          </a:p>
        </p:txBody>
      </p:sp>
      <p:sp>
        <p:nvSpPr>
          <p:cNvPr id="4" name="TextBox 3"/>
          <p:cNvSpPr txBox="1"/>
          <p:nvPr/>
        </p:nvSpPr>
        <p:spPr>
          <a:xfrm>
            <a:off x="2057400" y="5309551"/>
            <a:ext cx="4762500" cy="464871"/>
          </a:xfrm>
          <a:prstGeom prst="rect">
            <a:avLst/>
          </a:prstGeom>
          <a:noFill/>
        </p:spPr>
        <p:txBody>
          <a:bodyPr wrap="square" rtlCol="0">
            <a:spAutoFit/>
          </a:bodyPr>
          <a:lstStyle/>
          <a:p>
            <a:pPr algn="ctr">
              <a:lnSpc>
                <a:spcPct val="150000"/>
              </a:lnSpc>
            </a:pPr>
            <a:r>
              <a:rPr lang="en-US" b="1" i="1" dirty="0"/>
              <a:t>Brian E. Watterson, Senior Managing Director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600" dirty="0"/>
              <a:t>Death Benefit Sharing With Participants</a:t>
            </a:r>
          </a:p>
        </p:txBody>
      </p:sp>
      <p:sp>
        <p:nvSpPr>
          <p:cNvPr id="3" name="Content Placeholder 2"/>
          <p:cNvSpPr>
            <a:spLocks noGrp="1"/>
          </p:cNvSpPr>
          <p:nvPr>
            <p:ph idx="1"/>
          </p:nvPr>
        </p:nvSpPr>
        <p:spPr>
          <a:xfrm>
            <a:off x="457200" y="1295400"/>
            <a:ext cx="8229600" cy="4953000"/>
          </a:xfrm>
        </p:spPr>
        <p:txBody>
          <a:bodyPr>
            <a:noAutofit/>
          </a:bodyPr>
          <a:lstStyle/>
          <a:p>
            <a:r>
              <a:rPr lang="en-US" sz="1600" dirty="0"/>
              <a:t>At the Bank’s discretion a portion of the death benefit can be shared with each participant’s beneficiaries.</a:t>
            </a:r>
          </a:p>
          <a:p>
            <a:r>
              <a:rPr lang="en-US" sz="1600" dirty="0"/>
              <a:t>Typical plan design elements:</a:t>
            </a:r>
          </a:p>
          <a:p>
            <a:pPr lvl="1"/>
            <a:r>
              <a:rPr lang="en-US" sz="1600" dirty="0"/>
              <a:t>Benefit can be a function of the BOLI policy death benefit, or a fixed dollar amount, or a multiple of salary. Because this is not an ERISA plan, the bank can discriminate and provide different amounts to different participants.</a:t>
            </a:r>
          </a:p>
          <a:p>
            <a:pPr lvl="2"/>
            <a:r>
              <a:rPr lang="en-US" sz="1600" dirty="0"/>
              <a:t>A typical benefit is one to two times salary is provided to all participants, at the Bank’s discretion.</a:t>
            </a:r>
          </a:p>
          <a:p>
            <a:pPr lvl="1"/>
            <a:r>
              <a:rPr lang="en-US" sz="1600" dirty="0"/>
              <a:t>The two main designs are Split Dollar or Death Benefit Only (DBO ) plans:</a:t>
            </a:r>
          </a:p>
          <a:p>
            <a:pPr lvl="2"/>
            <a:r>
              <a:rPr lang="en-US" sz="1600" dirty="0"/>
              <a:t>Split Dollar</a:t>
            </a:r>
          </a:p>
          <a:p>
            <a:pPr lvl="3"/>
            <a:r>
              <a:rPr lang="en-US" sz="1600" dirty="0"/>
              <a:t>Benefit is paid directly by the insurance carrier, and is received tax free by the named beneficiary.</a:t>
            </a:r>
          </a:p>
          <a:p>
            <a:pPr lvl="3"/>
            <a:r>
              <a:rPr lang="en-US" sz="1600" dirty="0"/>
              <a:t>Participant is taxed annually on the imputed income.</a:t>
            </a:r>
          </a:p>
          <a:p>
            <a:pPr lvl="3"/>
            <a:r>
              <a:rPr lang="en-US" sz="1600" dirty="0"/>
              <a:t>Benefit is not a deductible expense for the Bank.</a:t>
            </a:r>
          </a:p>
          <a:p>
            <a:pPr lvl="2"/>
            <a:r>
              <a:rPr lang="en-US" sz="1600" dirty="0"/>
              <a:t>DBO</a:t>
            </a:r>
          </a:p>
          <a:p>
            <a:pPr lvl="3"/>
            <a:r>
              <a:rPr lang="en-US" sz="1600" dirty="0"/>
              <a:t>Benefit is paid directly by the Bank, and is received fully taxable by the named beneficiary.</a:t>
            </a:r>
          </a:p>
          <a:p>
            <a:pPr lvl="3"/>
            <a:r>
              <a:rPr lang="en-US" sz="1600" dirty="0"/>
              <a:t>No tax impact to the participant.</a:t>
            </a:r>
          </a:p>
          <a:p>
            <a:pPr lvl="3"/>
            <a:r>
              <a:rPr lang="en-US" sz="1600" dirty="0"/>
              <a:t>Benefit is a deductible expense for the Bank.</a:t>
            </a: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10</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3083"/>
            <a:ext cx="8229600" cy="1143000"/>
          </a:xfrm>
        </p:spPr>
        <p:txBody>
          <a:bodyPr>
            <a:noAutofit/>
          </a:bodyPr>
          <a:lstStyle/>
          <a:p>
            <a:r>
              <a:rPr lang="en-US" sz="3600" dirty="0"/>
              <a:t>Death Benefit Sharing With Participants</a:t>
            </a:r>
          </a:p>
        </p:txBody>
      </p:sp>
      <p:sp>
        <p:nvSpPr>
          <p:cNvPr id="3" name="Content Placeholder 2"/>
          <p:cNvSpPr>
            <a:spLocks noGrp="1"/>
          </p:cNvSpPr>
          <p:nvPr>
            <p:ph idx="1"/>
          </p:nvPr>
        </p:nvSpPr>
        <p:spPr>
          <a:xfrm>
            <a:off x="457200" y="2019300"/>
            <a:ext cx="8229600" cy="3733800"/>
          </a:xfrm>
        </p:spPr>
        <p:txBody>
          <a:bodyPr>
            <a:noAutofit/>
          </a:bodyPr>
          <a:lstStyle/>
          <a:p>
            <a:r>
              <a:rPr lang="en-US" sz="1600" dirty="0"/>
              <a:t>Design elements continued</a:t>
            </a:r>
          </a:p>
          <a:p>
            <a:pPr lvl="1"/>
            <a:r>
              <a:rPr lang="en-US" sz="1600" dirty="0"/>
              <a:t>The main difference between Split Dollar and DBO is that under Split Dollar the IRS treats the payout at a life insurance proceeds, and under DBO as compensation paid by the bank.</a:t>
            </a:r>
          </a:p>
          <a:p>
            <a:pPr lvl="1"/>
            <a:r>
              <a:rPr lang="en-US" sz="1600" dirty="0"/>
              <a:t>Term of plan can be either while employed only, or can survive into retirement. Under GAAP the bank must only accrue for post retirement benefits. However if the benefit is only while employed no accounting accrual is required.</a:t>
            </a:r>
          </a:p>
          <a:p>
            <a:r>
              <a:rPr lang="en-US" sz="1600" dirty="0"/>
              <a:t>The most common type of plan is:</a:t>
            </a:r>
          </a:p>
          <a:p>
            <a:pPr lvl="1"/>
            <a:r>
              <a:rPr lang="en-US" sz="1600" dirty="0"/>
              <a:t>DBO, because it does not generate imputed income for participants.</a:t>
            </a:r>
          </a:p>
          <a:p>
            <a:pPr lvl="1"/>
            <a:r>
              <a:rPr lang="en-US" sz="1600" dirty="0"/>
              <a:t>Benefit a function of salary, for example 1 x salary, because it’s generally considered a reasonable amount of benefit to provide.</a:t>
            </a:r>
          </a:p>
          <a:p>
            <a:pPr lvl="1"/>
            <a:r>
              <a:rPr lang="en-US" sz="1600" dirty="0"/>
              <a:t>Benefit is paid while employed only, because it does not require the bank to setup an accounting accrual.</a:t>
            </a: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11</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3488545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dirty="0"/>
              <a:t>BOLI Provides</a:t>
            </a:r>
          </a:p>
        </p:txBody>
      </p:sp>
      <p:sp>
        <p:nvSpPr>
          <p:cNvPr id="3" name="Content Placeholder 2"/>
          <p:cNvSpPr>
            <a:spLocks noGrp="1"/>
          </p:cNvSpPr>
          <p:nvPr>
            <p:ph idx="1"/>
          </p:nvPr>
        </p:nvSpPr>
        <p:spPr/>
        <p:txBody>
          <a:bodyPr>
            <a:normAutofit fontScale="70000" lnSpcReduction="20000"/>
          </a:bodyPr>
          <a:lstStyle/>
          <a:p>
            <a:r>
              <a:rPr lang="en-US" dirty="0"/>
              <a:t>Immediate substantial tax-free income to the Bank</a:t>
            </a:r>
          </a:p>
          <a:p>
            <a:r>
              <a:rPr lang="en-US" dirty="0"/>
              <a:t>Historical yields in excess of 2.50% </a:t>
            </a:r>
            <a:r>
              <a:rPr lang="en-US" sz="2000" dirty="0"/>
              <a:t>(net </a:t>
            </a:r>
            <a:r>
              <a:rPr lang="en-US" sz="2000" u="sng" dirty="0"/>
              <a:t>after-tax</a:t>
            </a:r>
            <a:r>
              <a:rPr lang="en-US" sz="2000" dirty="0"/>
              <a:t> and after </a:t>
            </a:r>
            <a:r>
              <a:rPr lang="en-US" sz="2000" u="sng" dirty="0"/>
              <a:t>Cost of Funds)</a:t>
            </a:r>
            <a:endParaRPr lang="en-US" sz="2000" dirty="0"/>
          </a:p>
          <a:p>
            <a:r>
              <a:rPr lang="en-US" dirty="0"/>
              <a:t>Lower effective tax rate</a:t>
            </a:r>
          </a:p>
          <a:p>
            <a:r>
              <a:rPr lang="en-US" dirty="0"/>
              <a:t>Predictable future earnings</a:t>
            </a:r>
          </a:p>
          <a:p>
            <a:r>
              <a:rPr lang="en-US" dirty="0"/>
              <a:t>Tax deferred growth </a:t>
            </a:r>
            <a:r>
              <a:rPr lang="en-US" sz="2000" dirty="0"/>
              <a:t>(booked as </a:t>
            </a:r>
            <a:r>
              <a:rPr lang="en-US" sz="2000" u="sng" dirty="0"/>
              <a:t>Other Non-Interest Income)</a:t>
            </a:r>
          </a:p>
          <a:p>
            <a:r>
              <a:rPr lang="en-US" dirty="0"/>
              <a:t>Non-taxable death benefits</a:t>
            </a:r>
            <a:r>
              <a:rPr lang="en-US" sz="2000" dirty="0"/>
              <a:t> (booked as </a:t>
            </a:r>
            <a:r>
              <a:rPr lang="en-US" sz="2000" u="sng" dirty="0"/>
              <a:t>Other Non-Interest Income</a:t>
            </a:r>
            <a:r>
              <a:rPr lang="en-US" sz="2000" dirty="0"/>
              <a:t>)</a:t>
            </a:r>
            <a:endParaRPr lang="en-US" dirty="0"/>
          </a:p>
          <a:p>
            <a:r>
              <a:rPr lang="en-US" dirty="0"/>
              <a:t>Offsets increasing cost of all employee benefit expenses</a:t>
            </a:r>
          </a:p>
          <a:p>
            <a:r>
              <a:rPr lang="en-US" dirty="0"/>
              <a:t>Increased net income</a:t>
            </a: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12</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3832719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BOLI Carrier Guide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59564556"/>
              </p:ext>
            </p:extLst>
          </p:nvPr>
        </p:nvGraphicFramePr>
        <p:xfrm>
          <a:off x="457200" y="1524000"/>
          <a:ext cx="8229600" cy="4450080"/>
        </p:xfrm>
        <a:graphic>
          <a:graphicData uri="http://schemas.openxmlformats.org/drawingml/2006/table">
            <a:tbl>
              <a:tblPr firstRow="1" bandRow="1">
                <a:tableStyleId>{E8034E78-7F5D-4C2E-B375-FC64B27BC917}</a:tableStyleId>
              </a:tblPr>
              <a:tblGrid>
                <a:gridCol w="2057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tblGrid>
              <a:tr h="528872">
                <a:tc>
                  <a:txBody>
                    <a:bodyPr/>
                    <a:lstStyle/>
                    <a:p>
                      <a:pPr algn="ctr"/>
                      <a:endParaRPr lang="en-US" sz="1200" dirty="0">
                        <a:latin typeface="Times New Roman" panose="02020603050405020304" pitchFamily="18" charset="0"/>
                        <a:cs typeface="Times New Roman" panose="02020603050405020304" pitchFamily="18" charset="0"/>
                      </a:endParaRP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tc>
                  <a:txBody>
                    <a:bodyPr/>
                    <a:lstStyle/>
                    <a:p>
                      <a:pPr algn="ctr"/>
                      <a:r>
                        <a:rPr lang="en-US" sz="1200" dirty="0">
                          <a:latin typeface="Times New Roman" panose="02020603050405020304" pitchFamily="18" charset="0"/>
                          <a:cs typeface="Times New Roman" panose="02020603050405020304" pitchFamily="18" charset="0"/>
                        </a:rPr>
                        <a:t>Mass Mutual</a:t>
                      </a: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tc>
                  <a:txBody>
                    <a:bodyPr/>
                    <a:lstStyle/>
                    <a:p>
                      <a:pPr algn="ctr"/>
                      <a:r>
                        <a:rPr lang="en-US" sz="1200" dirty="0">
                          <a:latin typeface="Times New Roman" panose="02020603050405020304" pitchFamily="18" charset="0"/>
                          <a:cs typeface="Times New Roman" panose="02020603050405020304" pitchFamily="18" charset="0"/>
                        </a:rPr>
                        <a:t>Midland National</a:t>
                      </a: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tc>
                  <a:txBody>
                    <a:bodyPr/>
                    <a:lstStyle/>
                    <a:p>
                      <a:pPr algn="ctr"/>
                      <a:r>
                        <a:rPr lang="en-US" sz="1200" dirty="0">
                          <a:latin typeface="Times New Roman" panose="02020603050405020304" pitchFamily="18" charset="0"/>
                          <a:cs typeface="Times New Roman" panose="02020603050405020304" pitchFamily="18" charset="0"/>
                        </a:rPr>
                        <a:t>Minnesota Life</a:t>
                      </a: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tc>
                  <a:txBody>
                    <a:bodyPr/>
                    <a:lstStyle/>
                    <a:p>
                      <a:pPr algn="ctr"/>
                      <a:r>
                        <a:rPr lang="en-US" sz="1200" dirty="0">
                          <a:latin typeface="Times New Roman" panose="02020603050405020304" pitchFamily="18" charset="0"/>
                          <a:cs typeface="Times New Roman" panose="02020603050405020304" pitchFamily="18" charset="0"/>
                        </a:rPr>
                        <a:t>New York Life</a:t>
                      </a: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tc>
                  <a:txBody>
                    <a:bodyPr/>
                    <a:lstStyle/>
                    <a:p>
                      <a:pPr algn="ctr"/>
                      <a:r>
                        <a:rPr lang="en-US" sz="1200" dirty="0">
                          <a:latin typeface="Times New Roman" panose="02020603050405020304" pitchFamily="18" charset="0"/>
                          <a:cs typeface="Times New Roman" panose="02020603050405020304" pitchFamily="18" charset="0"/>
                        </a:rPr>
                        <a:t>North American</a:t>
                      </a:r>
                    </a:p>
                  </a:txBody>
                  <a:tcPr anchor="ctr">
                    <a:lnL>
                      <a:noFill/>
                    </a:lnL>
                    <a:lnR>
                      <a:noFill/>
                    </a:lnR>
                    <a:lnT>
                      <a:noFill/>
                    </a:lnT>
                    <a:lnB w="25400" cmpd="sng">
                      <a:noFill/>
                    </a:lnB>
                    <a:lnTlToBr w="12700" cmpd="sng">
                      <a:noFill/>
                      <a:prstDash val="solid"/>
                    </a:lnTlToBr>
                    <a:lnBlToTr w="12700" cmpd="sng">
                      <a:noFill/>
                      <a:prstDash val="solid"/>
                    </a:lnBlToTr>
                    <a:solidFill>
                      <a:srgbClr val="1A8B9F"/>
                    </a:solidFill>
                  </a:tcPr>
                </a:tc>
                <a:extLst>
                  <a:ext uri="{0D108BD9-81ED-4DB2-BD59-A6C34878D82A}">
                    <a16:rowId xmlns:a16="http://schemas.microsoft.com/office/drawing/2014/main" val="10000"/>
                  </a:ext>
                </a:extLst>
              </a:tr>
              <a:tr h="385528">
                <a:tc>
                  <a:txBody>
                    <a:bodyPr/>
                    <a:lstStyle/>
                    <a:p>
                      <a:r>
                        <a:rPr lang="en-US" sz="1000" b="1" dirty="0">
                          <a:solidFill>
                            <a:schemeClr val="tx1"/>
                          </a:solidFill>
                        </a:rPr>
                        <a:t>Financial Ratings</a:t>
                      </a: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endParaRPr lang="en-US" sz="1000" dirty="0">
                        <a:solidFill>
                          <a:schemeClr val="tx1"/>
                        </a:solidFill>
                      </a:endParaRP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endParaRPr lang="en-US" sz="1000">
                        <a:solidFill>
                          <a:schemeClr val="tx1"/>
                        </a:solidFill>
                      </a:endParaRP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endParaRPr lang="en-US" sz="1000">
                        <a:solidFill>
                          <a:schemeClr val="tx1"/>
                        </a:solidFill>
                      </a:endParaRP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endParaRPr lang="en-US" sz="1000" dirty="0">
                        <a:solidFill>
                          <a:schemeClr val="tx1"/>
                        </a:solidFill>
                      </a:endParaRP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endParaRPr lang="en-US" sz="1000" dirty="0">
                        <a:solidFill>
                          <a:schemeClr val="tx1"/>
                        </a:solidFill>
                      </a:endParaRPr>
                    </a:p>
                  </a:txBody>
                  <a:tcPr anchor="ctr">
                    <a:lnL>
                      <a:noFill/>
                    </a:lnL>
                    <a:lnR>
                      <a:noFill/>
                    </a:lnR>
                    <a:lnT w="254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8600">
                <a:tc>
                  <a:txBody>
                    <a:bodyPr/>
                    <a:lstStyle/>
                    <a:p>
                      <a:pPr marL="742950" lvl="1" indent="-285750">
                        <a:buFont typeface="Arial" panose="020B0604020202020204" pitchFamily="34" charset="0"/>
                        <a:buChar char="•"/>
                      </a:pPr>
                      <a:r>
                        <a:rPr lang="en-US" sz="1000" b="1" baseline="0" dirty="0">
                          <a:solidFill>
                            <a:schemeClr val="tx1"/>
                          </a:solidFill>
                        </a:rPr>
                        <a:t>AM Best</a:t>
                      </a:r>
                      <a:endParaRPr lang="en-US" sz="1000" b="1"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16077">
                <a:tc>
                  <a:txBody>
                    <a:bodyPr/>
                    <a:lstStyle/>
                    <a:p>
                      <a:pPr marL="742950" lvl="1" indent="-285750">
                        <a:buFont typeface="Arial" panose="020B0604020202020204" pitchFamily="34" charset="0"/>
                        <a:buChar char="•"/>
                      </a:pPr>
                      <a:r>
                        <a:rPr lang="en-US" sz="1000" b="1" dirty="0">
                          <a:solidFill>
                            <a:schemeClr val="tx1"/>
                          </a:solidFill>
                        </a:rPr>
                        <a:t>S&amp;P</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97677">
                <a:tc>
                  <a:txBody>
                    <a:bodyPr/>
                    <a:lstStyle/>
                    <a:p>
                      <a:pPr marL="742950" lvl="1" indent="-285750">
                        <a:buFont typeface="Arial" panose="020B0604020202020204" pitchFamily="34" charset="0"/>
                        <a:buChar char="•"/>
                      </a:pPr>
                      <a:r>
                        <a:rPr lang="en-US" sz="1000" b="1" dirty="0">
                          <a:solidFill>
                            <a:schemeClr val="tx1"/>
                          </a:solidFill>
                        </a:rPr>
                        <a:t>Moody’s</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Aa2</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Aa3</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43725">
                <a:tc>
                  <a:txBody>
                    <a:bodyPr/>
                    <a:lstStyle/>
                    <a:p>
                      <a:pPr marL="742950" lvl="1" indent="-285750">
                        <a:buFont typeface="Arial" panose="020B0604020202020204" pitchFamily="34" charset="0"/>
                        <a:buChar char="•"/>
                      </a:pPr>
                      <a:r>
                        <a:rPr lang="en-US" sz="1000" b="1" dirty="0">
                          <a:solidFill>
                            <a:schemeClr val="tx1"/>
                          </a:solidFill>
                        </a:rPr>
                        <a:t>Fitch</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A+</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43725">
                <a:tc>
                  <a:txBody>
                    <a:bodyPr/>
                    <a:lstStyle/>
                    <a:p>
                      <a:pPr marL="742950" lvl="1" indent="-285750">
                        <a:buFont typeface="Arial" panose="020B0604020202020204" pitchFamily="34" charset="0"/>
                        <a:buChar char="•"/>
                      </a:pPr>
                      <a:r>
                        <a:rPr lang="en-US" sz="1000" b="1" dirty="0">
                          <a:solidFill>
                            <a:schemeClr val="tx1"/>
                          </a:solidFill>
                        </a:rPr>
                        <a:t>Comdex</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98</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88</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93</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100</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88</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330714">
                <a:tc>
                  <a:txBody>
                    <a:bodyPr/>
                    <a:lstStyle/>
                    <a:p>
                      <a:r>
                        <a:rPr lang="en-US" sz="1000" b="1" dirty="0">
                          <a:solidFill>
                            <a:schemeClr val="tx1"/>
                          </a:solidFill>
                        </a:rPr>
                        <a:t>Group Affiliation/Parent</a:t>
                      </a:r>
                      <a:r>
                        <a:rPr lang="en-US" sz="1000" b="1" baseline="0" dirty="0">
                          <a:solidFill>
                            <a:schemeClr val="tx1"/>
                          </a:solidFill>
                        </a:rPr>
                        <a:t> Co.</a:t>
                      </a:r>
                      <a:endParaRPr lang="en-US" sz="1000" b="1"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MassMutual</a:t>
                      </a:r>
                      <a:r>
                        <a:rPr lang="en-US" sz="1000" baseline="0" dirty="0">
                          <a:solidFill>
                            <a:schemeClr val="tx1"/>
                          </a:solidFill>
                        </a:rPr>
                        <a:t> Financial Group</a:t>
                      </a: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Sammons</a:t>
                      </a:r>
                      <a:r>
                        <a:rPr lang="en-US" sz="1000" baseline="0" dirty="0">
                          <a:solidFill>
                            <a:schemeClr val="tx1"/>
                          </a:solidFill>
                        </a:rPr>
                        <a:t> Financial Group</a:t>
                      </a: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Securian Financial Group</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New York Life Group</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Sammons Financial</a:t>
                      </a:r>
                      <a:r>
                        <a:rPr lang="en-US" sz="1000" baseline="0" dirty="0">
                          <a:solidFill>
                            <a:schemeClr val="tx1"/>
                          </a:solidFill>
                        </a:rPr>
                        <a:t> Group</a:t>
                      </a: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81000">
                <a:tc>
                  <a:txBody>
                    <a:bodyPr/>
                    <a:lstStyle/>
                    <a:p>
                      <a:r>
                        <a:rPr lang="en-US" sz="1000" b="1" dirty="0">
                          <a:solidFill>
                            <a:schemeClr val="tx1"/>
                          </a:solidFill>
                        </a:rPr>
                        <a:t>Year Established</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1851</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1906</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1880</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1841</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1886</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81000">
                <a:tc>
                  <a:txBody>
                    <a:bodyPr/>
                    <a:lstStyle/>
                    <a:p>
                      <a:r>
                        <a:rPr lang="en-US" sz="1000" b="1" dirty="0">
                          <a:solidFill>
                            <a:schemeClr val="tx1"/>
                          </a:solidFill>
                        </a:rPr>
                        <a:t>Company Type</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Mutual</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Stock</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Stock</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Mutual</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Stock</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81000">
                <a:tc>
                  <a:txBody>
                    <a:bodyPr/>
                    <a:lstStyle/>
                    <a:p>
                      <a:r>
                        <a:rPr lang="en-US" sz="1000" b="1" dirty="0">
                          <a:solidFill>
                            <a:schemeClr val="tx1"/>
                          </a:solidFill>
                        </a:rPr>
                        <a:t>Domiciled</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MA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IA</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MN</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NY</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IA</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81000">
                <a:tc>
                  <a:txBody>
                    <a:bodyPr/>
                    <a:lstStyle/>
                    <a:p>
                      <a:r>
                        <a:rPr lang="en-US" sz="1000" b="1" dirty="0">
                          <a:solidFill>
                            <a:schemeClr val="tx1"/>
                          </a:solidFill>
                        </a:rPr>
                        <a:t>Approximate Admitted</a:t>
                      </a:r>
                      <a:r>
                        <a:rPr lang="en-US" sz="1000" b="1" baseline="0" dirty="0">
                          <a:solidFill>
                            <a:schemeClr val="tx1"/>
                          </a:solidFill>
                        </a:rPr>
                        <a:t> Assets</a:t>
                      </a:r>
                      <a:endParaRPr lang="en-US" sz="1000" b="1"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$223B</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$51B</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$40B</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$170B</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$22B</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89560">
                <a:tc>
                  <a:txBody>
                    <a:bodyPr/>
                    <a:lstStyle/>
                    <a:p>
                      <a:r>
                        <a:rPr lang="en-US" sz="1000" b="1" dirty="0">
                          <a:solidFill>
                            <a:schemeClr val="tx1"/>
                          </a:solidFill>
                        </a:rPr>
                        <a:t>BOLI</a:t>
                      </a:r>
                      <a:r>
                        <a:rPr lang="en-US" sz="1000" b="1" baseline="0" dirty="0">
                          <a:solidFill>
                            <a:schemeClr val="tx1"/>
                          </a:solidFill>
                        </a:rPr>
                        <a:t> Product Types Available</a:t>
                      </a:r>
                      <a:endParaRPr lang="en-US" sz="1000" b="1"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General Account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General Account &amp; Hybrid Account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General Account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General Account &amp;</a:t>
                      </a:r>
                      <a:r>
                        <a:rPr lang="en-US" sz="1000" baseline="0" dirty="0">
                          <a:solidFill>
                            <a:schemeClr val="tx1"/>
                          </a:solidFill>
                        </a:rPr>
                        <a:t> Hybrid Account</a:t>
                      </a:r>
                      <a:endParaRPr lang="en-US" sz="1000" dirty="0">
                        <a:solidFill>
                          <a:schemeClr val="tx1"/>
                        </a:solidFill>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000" dirty="0">
                          <a:solidFill>
                            <a:schemeClr val="tx1"/>
                          </a:solidFill>
                        </a:rPr>
                        <a:t>General Account</a:t>
                      </a: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bl>
          </a:graphicData>
        </a:graphic>
      </p:graphicFrame>
      <p:sp>
        <p:nvSpPr>
          <p:cNvPr id="4"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13</a:t>
            </a:fld>
            <a:endParaRPr lang="en-US" dirty="0"/>
          </a:p>
        </p:txBody>
      </p:sp>
      <p:sp>
        <p:nvSpPr>
          <p:cNvPr id="6" name="TextBox 5"/>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917112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762000" y="1879600"/>
          <a:ext cx="7848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6629400" y="6264275"/>
            <a:ext cx="2133600" cy="365125"/>
          </a:xfrm>
        </p:spPr>
        <p:txBody>
          <a:bodyPr/>
          <a:lstStyle/>
          <a:p>
            <a:fld id="{2D6D0D09-3048-4BC9-BADC-07278A20FDD9}" type="slidenum">
              <a:rPr lang="en-US" smtClean="0"/>
              <a:pPr/>
              <a:t>14</a:t>
            </a:fld>
            <a:endParaRPr lang="en-US" dirty="0"/>
          </a:p>
        </p:txBody>
      </p:sp>
      <p:sp>
        <p:nvSpPr>
          <p:cNvPr id="5" name="Title 4"/>
          <p:cNvSpPr>
            <a:spLocks noGrp="1"/>
          </p:cNvSpPr>
          <p:nvPr>
            <p:ph type="title"/>
          </p:nvPr>
        </p:nvSpPr>
        <p:spPr>
          <a:xfrm>
            <a:off x="457200" y="685800"/>
            <a:ext cx="8229600" cy="1143000"/>
          </a:xfrm>
        </p:spPr>
        <p:txBody>
          <a:bodyPr/>
          <a:lstStyle/>
          <a:p>
            <a:r>
              <a:rPr lang="en-US" dirty="0"/>
              <a:t>BOLI Implementation Process</a:t>
            </a:r>
          </a:p>
        </p:txBody>
      </p:sp>
      <p:sp>
        <p:nvSpPr>
          <p:cNvPr id="6" name="TextBox 5"/>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1423503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BCAFB1-AADE-46E1-8FCD-B74FFD813CCF}"/>
              </a:ext>
            </a:extLst>
          </p:cNvPr>
          <p:cNvSpPr>
            <a:spLocks noGrp="1"/>
          </p:cNvSpPr>
          <p:nvPr>
            <p:ph type="sldNum" sz="quarter" idx="12"/>
          </p:nvPr>
        </p:nvSpPr>
        <p:spPr/>
        <p:txBody>
          <a:bodyPr/>
          <a:lstStyle/>
          <a:p>
            <a:fld id="{2D6D0D09-3048-4BC9-BADC-07278A20FDD9}" type="slidenum">
              <a:rPr lang="en-US" smtClean="0"/>
              <a:pPr/>
              <a:t>15</a:t>
            </a:fld>
            <a:endParaRPr lang="en-US"/>
          </a:p>
        </p:txBody>
      </p:sp>
      <p:pic>
        <p:nvPicPr>
          <p:cNvPr id="3" name="Picture 2">
            <a:extLst>
              <a:ext uri="{FF2B5EF4-FFF2-40B4-BE49-F238E27FC236}">
                <a16:creationId xmlns:a16="http://schemas.microsoft.com/office/drawing/2014/main" id="{05B48C63-DA71-4417-89BC-A098FB14992C}"/>
              </a:ext>
            </a:extLst>
          </p:cNvPr>
          <p:cNvPicPr>
            <a:picLocks noChangeAspect="1"/>
          </p:cNvPicPr>
          <p:nvPr/>
        </p:nvPicPr>
        <p:blipFill>
          <a:blip r:embed="rId2"/>
          <a:stretch>
            <a:fillRect/>
          </a:stretch>
        </p:blipFill>
        <p:spPr>
          <a:xfrm>
            <a:off x="1599060" y="338352"/>
            <a:ext cx="5945879" cy="6181295"/>
          </a:xfrm>
          <a:prstGeom prst="rect">
            <a:avLst/>
          </a:prstGeom>
        </p:spPr>
      </p:pic>
    </p:spTree>
    <p:extLst>
      <p:ext uri="{BB962C8B-B14F-4D97-AF65-F5344CB8AC3E}">
        <p14:creationId xmlns:p14="http://schemas.microsoft.com/office/powerpoint/2010/main" val="2713232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EA17CF-CA7F-CC4D-97B5-F7A75A01C631}"/>
              </a:ext>
            </a:extLst>
          </p:cNvPr>
          <p:cNvSpPr/>
          <p:nvPr/>
        </p:nvSpPr>
        <p:spPr>
          <a:xfrm>
            <a:off x="329233" y="363438"/>
            <a:ext cx="4283160"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2223E"/>
                </a:solidFill>
                <a:effectLst/>
                <a:uLnTx/>
                <a:uFillTx/>
                <a:latin typeface="Arial" panose="020B0604020202020204" pitchFamily="34" charset="0"/>
                <a:ea typeface="+mn-ea"/>
                <a:cs typeface="Arial" panose="020B0604020202020204" pitchFamily="34" charset="0"/>
              </a:rPr>
              <a:t>MEYER-CHATFIELD GROUP</a:t>
            </a:r>
          </a:p>
        </p:txBody>
      </p:sp>
      <p:pic>
        <p:nvPicPr>
          <p:cNvPr id="19" name="Picture 18">
            <a:extLst>
              <a:ext uri="{FF2B5EF4-FFF2-40B4-BE49-F238E27FC236}">
                <a16:creationId xmlns:a16="http://schemas.microsoft.com/office/drawing/2014/main" id="{72D723C8-387A-0148-A082-620981343CDD}"/>
              </a:ext>
            </a:extLst>
          </p:cNvPr>
          <p:cNvPicPr>
            <a:picLocks noChangeAspect="1"/>
          </p:cNvPicPr>
          <p:nvPr/>
        </p:nvPicPr>
        <p:blipFill>
          <a:blip r:embed="rId3"/>
          <a:stretch>
            <a:fillRect/>
          </a:stretch>
        </p:blipFill>
        <p:spPr>
          <a:xfrm>
            <a:off x="8050696" y="6065364"/>
            <a:ext cx="636104" cy="616828"/>
          </a:xfrm>
          <a:prstGeom prst="rect">
            <a:avLst/>
          </a:prstGeom>
        </p:spPr>
      </p:pic>
      <p:sp>
        <p:nvSpPr>
          <p:cNvPr id="22" name="Rectangle 21">
            <a:extLst>
              <a:ext uri="{FF2B5EF4-FFF2-40B4-BE49-F238E27FC236}">
                <a16:creationId xmlns:a16="http://schemas.microsoft.com/office/drawing/2014/main" id="{0FDA843C-91A1-4282-9A22-A0136489ED2E}"/>
              </a:ext>
            </a:extLst>
          </p:cNvPr>
          <p:cNvSpPr/>
          <p:nvPr/>
        </p:nvSpPr>
        <p:spPr>
          <a:xfrm>
            <a:off x="1668545" y="2167090"/>
            <a:ext cx="4023272" cy="1754326"/>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1"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Brian Watterson</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Senior Managing Director</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endPar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endParaRP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Meyer-Chatfield Group</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717 Brentwood Court </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Glen Ellyn, IL 60138</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C: (630) 721-1079</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Brian.watterson@meyerchatfield.com</a:t>
            </a:r>
          </a:p>
          <a:p>
            <a:pPr marL="914400" marR="0" lvl="2" indent="0" algn="r" defTabSz="914400" rtl="0" eaLnBrk="1" fontAlgn="auto" latinLnBrk="0" hangingPunct="1">
              <a:lnSpc>
                <a:spcPct val="100000"/>
              </a:lnSpc>
              <a:spcBef>
                <a:spcPts val="0"/>
              </a:spcBef>
              <a:spcAft>
                <a:spcPts val="0"/>
              </a:spcAft>
              <a:buClr>
                <a:srgbClr val="DDD097"/>
              </a:buClr>
              <a:buSzTx/>
              <a:buFontTx/>
              <a:buNone/>
              <a:tabLst/>
              <a:defRPr/>
            </a:pPr>
            <a:r>
              <a:rPr kumimoji="0" lang="en-US" sz="1200" b="0" i="0" u="none" strike="noStrike" kern="1200" cap="none" spc="0" normalizeH="0" baseline="0" noProof="0" dirty="0">
                <a:ln>
                  <a:noFill/>
                </a:ln>
                <a:solidFill>
                  <a:srgbClr val="12223E"/>
                </a:solidFill>
                <a:effectLst/>
                <a:uLnTx/>
                <a:uFillTx/>
                <a:latin typeface="Century Gothic" panose="020B0502020202020204" pitchFamily="34" charset="0"/>
                <a:ea typeface="+mj-ea"/>
                <a:cs typeface="Segoe UI" panose="020B0502040204020203" pitchFamily="34" charset="0"/>
              </a:rPr>
              <a:t>www.meyerchatfield.com</a:t>
            </a:r>
          </a:p>
        </p:txBody>
      </p:sp>
    </p:spTree>
    <p:extLst>
      <p:ext uri="{BB962C8B-B14F-4D97-AF65-F5344CB8AC3E}">
        <p14:creationId xmlns:p14="http://schemas.microsoft.com/office/powerpoint/2010/main" val="1582941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371600" y="1600200"/>
            <a:ext cx="6858000" cy="4525963"/>
          </a:xfrm>
          <a:prstGeom prst="rect">
            <a:avLst/>
          </a:prstGeom>
        </p:spPr>
        <p:txBody>
          <a:bodyPr vert="horz" lIns="91440" tIns="45720" rIns="91440" bIns="45720" rtlCol="0">
            <a:normAutofit/>
          </a:bodyPr>
          <a:lstStyle/>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200" b="0" i="0" u="none" strike="noStrike" kern="1200" cap="none" spc="0" normalizeH="0" baseline="0" noProof="0">
                <a:ln>
                  <a:noFill/>
                </a:ln>
                <a:solidFill>
                  <a:schemeClr val="tx1"/>
                </a:solidFill>
                <a:effectLst/>
                <a:uLnTx/>
                <a:uFillTx/>
                <a:latin typeface="+mn-lt"/>
                <a:ea typeface="+mn-ea"/>
                <a:cs typeface="+mn-cs"/>
              </a:rPr>
              <a:t>This material constitutes our confidential information, and by reviewing it you agree to maintain it in strict confidence. If you do not agree to maintain this material in strict confidence, then you are not authorized to review it and are instructed to return it to us immediately.  This material is for informational purposes only and does not constitute an offer to sell, a solicitation of an offer to buy, or a recommendation for any securities or other financial instruments.  You should not construe any portion of this material as legal, tax, investment, financial or other advice.  The statements contained herein are based upon information that we believe to be reliable as of today’s date, but we cannot represent that such statements are complete or accurate. </a:t>
            </a: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200" b="0" i="0" u="none" strike="noStrike" kern="1200" cap="none" spc="0" normalizeH="0" baseline="0" noProof="0">
                <a:ln>
                  <a:noFill/>
                </a:ln>
                <a:solidFill>
                  <a:schemeClr val="tx1"/>
                </a:solidFill>
                <a:effectLst/>
                <a:uLnTx/>
                <a:uFillTx/>
                <a:latin typeface="+mn-lt"/>
                <a:ea typeface="+mn-ea"/>
                <a:cs typeface="+mn-cs"/>
              </a:rPr>
              <a:t>Past performance is no guarantee of future results. There is no guarantee that any investment strategy referenced herein will work under all market conditions.  Prior to making any investment decision, you should evaluate your ability to invest for the long-term, especially during periods of downturns in the market.   You alone assume the responsibility of evaluating the merits and risks associated with any potential investment or investment strategy referenced herein.  To the extent that this material contains reference to any past specific investment recommendations or strategies which were or would have been profitable to any person, it should not be assumed that recommendations made in the future will be profitable or will equal the performance of such past investment recommendations or strategies.</a:t>
            </a: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1200" b="0" i="0" u="none" strike="noStrike" kern="1200" cap="none" spc="0" normalizeH="0" baseline="0" noProof="0">
                <a:ln>
                  <a:noFill/>
                </a:ln>
                <a:solidFill>
                  <a:schemeClr val="tx1"/>
                </a:solidFill>
                <a:effectLst/>
                <a:uLnTx/>
                <a:uFillTx/>
                <a:latin typeface="+mn-lt"/>
                <a:ea typeface="+mn-ea"/>
                <a:cs typeface="+mn-cs"/>
              </a:rPr>
              <a:t>IRS Circular 230 Disclosure Notice:  Meyer-Chatfield and its affiliates do not provide tax advice.  Accordingly, any discussion of tax matters contained herein (including any attachments) is not intended to or written to be used, and cannot be used, in connection with the promotion, marketing, or recommendation by anyone unaffiliated with Meyer-Chatfield of any of the matters addressed herein or for the purpose of avoiding tax related penalties.</a:t>
            </a: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17</a:t>
            </a:fld>
            <a:endParaRPr lang="en-US" dirty="0"/>
          </a:p>
        </p:txBody>
      </p:sp>
      <p:sp>
        <p:nvSpPr>
          <p:cNvPr id="4" name="TextBox 3"/>
          <p:cNvSpPr txBox="1"/>
          <p:nvPr/>
        </p:nvSpPr>
        <p:spPr>
          <a:xfrm>
            <a:off x="1752600" y="6534835"/>
            <a:ext cx="6019800" cy="323165"/>
          </a:xfrm>
          <a:prstGeom prst="rect">
            <a:avLst/>
          </a:prstGeom>
          <a:noFill/>
        </p:spPr>
        <p:txBody>
          <a:bodyPr wrap="square" rtlCol="0">
            <a:spAutoFit/>
          </a:bodyPr>
          <a:lstStyle/>
          <a:p>
            <a:pPr algn="ctr"/>
            <a:r>
              <a:rPr lang="en-US" sz="1500" dirty="0"/>
              <a:t>Republic Bank of Chicago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dirty="0"/>
              <a:t>What is BOLI?</a:t>
            </a:r>
          </a:p>
        </p:txBody>
      </p:sp>
      <p:sp>
        <p:nvSpPr>
          <p:cNvPr id="3" name="Content Placeholder 2"/>
          <p:cNvSpPr>
            <a:spLocks noGrp="1"/>
          </p:cNvSpPr>
          <p:nvPr>
            <p:ph idx="1"/>
          </p:nvPr>
        </p:nvSpPr>
        <p:spPr>
          <a:xfrm>
            <a:off x="457200" y="1694765"/>
            <a:ext cx="8229600" cy="4706035"/>
          </a:xfrm>
        </p:spPr>
        <p:txBody>
          <a:bodyPr>
            <a:noAutofit/>
          </a:bodyPr>
          <a:lstStyle/>
          <a:p>
            <a:endParaRPr lang="en-US" sz="1800" dirty="0"/>
          </a:p>
          <a:p>
            <a:r>
              <a:rPr lang="en-US" sz="1800" dirty="0"/>
              <a:t>A form of Life Insurance purchased by Banks in which the Bank is the owner AND Beneficiary of the policy.</a:t>
            </a:r>
          </a:p>
          <a:p>
            <a:endParaRPr lang="en-US" sz="1800" dirty="0"/>
          </a:p>
          <a:p>
            <a:r>
              <a:rPr lang="en-US" sz="1800" dirty="0"/>
              <a:t>BOLI is typically only available to profitable financial institutions.</a:t>
            </a:r>
          </a:p>
          <a:p>
            <a:endParaRPr lang="en-US" sz="1800" dirty="0"/>
          </a:p>
          <a:p>
            <a:r>
              <a:rPr lang="en-US" sz="1800" dirty="0"/>
              <a:t>BOLI is a highly specialized form of a single premium insurance product with strong investment attributes that is specifically tailored to banks.</a:t>
            </a:r>
          </a:p>
          <a:p>
            <a:endParaRPr lang="en-US" sz="1800" dirty="0"/>
          </a:p>
          <a:p>
            <a:r>
              <a:rPr lang="en-US" sz="1800" dirty="0"/>
              <a:t>It is a high-yield, low risk investment and is approved by the regulators.</a:t>
            </a:r>
          </a:p>
          <a:p>
            <a:pPr marL="0" indent="0">
              <a:buNone/>
            </a:pPr>
            <a:endParaRPr lang="en-US" sz="1800" dirty="0"/>
          </a:p>
          <a:p>
            <a:r>
              <a:rPr lang="en-US" sz="1800" dirty="0"/>
              <a:t>In accordance with FIL 127-2004, BOLI provides tax-free income to assist the bank in offsetting the rapidly rising cost of providing employee benefits for the entire bank.  </a:t>
            </a:r>
            <a:r>
              <a:rPr lang="en-US" sz="1800" u="sng" dirty="0"/>
              <a:t>No</a:t>
            </a:r>
            <a:r>
              <a:rPr lang="en-US" sz="1800" dirty="0"/>
              <a:t> new benefits need to be added in order to put BOLI on the balance sheet.</a:t>
            </a:r>
            <a:endParaRPr lang="en-US" sz="1800" u="sng" dirty="0"/>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2</a:t>
            </a:fld>
            <a:endParaRPr lang="en-US"/>
          </a:p>
        </p:txBody>
      </p:sp>
      <p:sp>
        <p:nvSpPr>
          <p:cNvPr id="4" name="TextBox 3"/>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4733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914400"/>
            <a:ext cx="8229600" cy="838200"/>
          </a:xfrm>
        </p:spPr>
        <p:txBody>
          <a:bodyPr>
            <a:normAutofit/>
          </a:bodyPr>
          <a:lstStyle/>
          <a:p>
            <a:r>
              <a:rPr lang="en-US" dirty="0"/>
              <a:t>How BOLI Works</a:t>
            </a:r>
          </a:p>
        </p:txBody>
      </p:sp>
      <p:sp>
        <p:nvSpPr>
          <p:cNvPr id="3" name="Content Placeholder 2"/>
          <p:cNvSpPr>
            <a:spLocks noGrp="1"/>
          </p:cNvSpPr>
          <p:nvPr>
            <p:ph idx="1"/>
          </p:nvPr>
        </p:nvSpPr>
        <p:spPr>
          <a:xfrm>
            <a:off x="504825" y="1752600"/>
            <a:ext cx="8229600" cy="3657601"/>
          </a:xfrm>
        </p:spPr>
        <p:txBody>
          <a:bodyPr>
            <a:normAutofit fontScale="70000" lnSpcReduction="20000"/>
          </a:bodyPr>
          <a:lstStyle/>
          <a:p>
            <a:pPr>
              <a:buNone/>
            </a:pPr>
            <a:r>
              <a:rPr lang="en-US" dirty="0"/>
              <a:t>When a Bank enters a purchase of Bank Owned Life Insurance:</a:t>
            </a:r>
          </a:p>
          <a:p>
            <a:pPr>
              <a:buNone/>
            </a:pPr>
            <a:endParaRPr lang="en-US" dirty="0"/>
          </a:p>
          <a:p>
            <a:r>
              <a:rPr lang="en-US" sz="2600" dirty="0"/>
              <a:t>The policies cover a select group of Employees/Officers*, which can include Directors.</a:t>
            </a:r>
          </a:p>
          <a:p>
            <a:r>
              <a:rPr lang="en-US" sz="2600" dirty="0"/>
              <a:t>Single premium life insurance contract.</a:t>
            </a:r>
          </a:p>
          <a:p>
            <a:r>
              <a:rPr lang="en-US" sz="2600" dirty="0"/>
              <a:t>The Bank is the premium payer, owner and beneficiary.</a:t>
            </a:r>
          </a:p>
          <a:p>
            <a:r>
              <a:rPr lang="en-US" sz="2600" dirty="0"/>
              <a:t>BOLI products are institutionally priced investment products and not designed like “typical” insurance.</a:t>
            </a:r>
          </a:p>
          <a:p>
            <a:r>
              <a:rPr lang="en-US" sz="2600" dirty="0"/>
              <a:t>No loads- 100% of premium booked as an Other Asset on Day 1.</a:t>
            </a:r>
          </a:p>
          <a:p>
            <a:r>
              <a:rPr lang="en-US" sz="2600" dirty="0"/>
              <a:t>Full cash value growth booked as </a:t>
            </a:r>
            <a:r>
              <a:rPr lang="en-US" sz="2600" u="sng" dirty="0"/>
              <a:t>Other Non-Interest Income.</a:t>
            </a:r>
          </a:p>
          <a:p>
            <a:r>
              <a:rPr lang="en-US" sz="2600" dirty="0"/>
              <a:t>Cash value grows tax-free.</a:t>
            </a:r>
          </a:p>
          <a:p>
            <a:r>
              <a:rPr lang="en-US" sz="2600" i="1" u="sng" dirty="0"/>
              <a:t>No charges</a:t>
            </a:r>
            <a:r>
              <a:rPr lang="en-US" sz="2600" dirty="0"/>
              <a:t> if policy surrendered. </a:t>
            </a:r>
          </a:p>
          <a:p>
            <a:pPr marL="0" indent="0">
              <a:buNone/>
            </a:pPr>
            <a:endParaRPr lang="en-US" dirty="0"/>
          </a:p>
          <a:p>
            <a:endParaRPr lang="en-US" dirty="0"/>
          </a:p>
        </p:txBody>
      </p:sp>
      <p:sp>
        <p:nvSpPr>
          <p:cNvPr id="4" name="TextBox 3"/>
          <p:cNvSpPr txBox="1"/>
          <p:nvPr/>
        </p:nvSpPr>
        <p:spPr>
          <a:xfrm>
            <a:off x="504825" y="5410200"/>
            <a:ext cx="7924800" cy="461665"/>
          </a:xfrm>
          <a:prstGeom prst="rect">
            <a:avLst/>
          </a:prstGeom>
          <a:noFill/>
        </p:spPr>
        <p:txBody>
          <a:bodyPr wrap="square" rtlCol="0">
            <a:spAutoFit/>
          </a:bodyPr>
          <a:lstStyle/>
          <a:p>
            <a:pPr marL="114300" indent="-114300">
              <a:buFont typeface="Arial" charset="0"/>
              <a:buChar char="•"/>
            </a:pPr>
            <a:r>
              <a:rPr lang="en-US" sz="1200" b="1" i="1" dirty="0"/>
              <a:t>Pension Protection Act of 2006 / COLI BOLI  Best Practices states in order to be insured the individual must meet the definition of a “highly compensated employee”</a:t>
            </a:r>
          </a:p>
        </p:txBody>
      </p:sp>
      <p:sp>
        <p:nvSpPr>
          <p:cNvPr id="6"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3</a:t>
            </a:fld>
            <a:endParaRPr lang="en-US"/>
          </a:p>
        </p:txBody>
      </p:sp>
      <p:sp>
        <p:nvSpPr>
          <p:cNvPr id="8" name="TextBox 7"/>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p>
            <a:r>
              <a:rPr lang="en-US" dirty="0"/>
              <a:t>BOLI Issues/Risks</a:t>
            </a:r>
          </a:p>
        </p:txBody>
      </p:sp>
      <p:sp>
        <p:nvSpPr>
          <p:cNvPr id="3" name="Content Placeholder 2"/>
          <p:cNvSpPr>
            <a:spLocks noGrp="1"/>
          </p:cNvSpPr>
          <p:nvPr>
            <p:ph idx="1"/>
          </p:nvPr>
        </p:nvSpPr>
        <p:spPr>
          <a:xfrm>
            <a:off x="457200" y="2133600"/>
            <a:ext cx="8229600" cy="3962400"/>
          </a:xfrm>
        </p:spPr>
        <p:txBody>
          <a:bodyPr>
            <a:normAutofit fontScale="70000" lnSpcReduction="20000"/>
          </a:bodyPr>
          <a:lstStyle/>
          <a:p>
            <a:r>
              <a:rPr lang="en-US" dirty="0"/>
              <a:t>Liquidity</a:t>
            </a:r>
          </a:p>
          <a:p>
            <a:pPr lvl="1"/>
            <a:r>
              <a:rPr lang="en-US" dirty="0"/>
              <a:t>Only a small percentage of the Bank’s assets are involved.</a:t>
            </a:r>
          </a:p>
          <a:p>
            <a:r>
              <a:rPr lang="en-US" dirty="0"/>
              <a:t>Transaction</a:t>
            </a:r>
          </a:p>
          <a:p>
            <a:pPr lvl="1"/>
            <a:r>
              <a:rPr lang="en-US" dirty="0"/>
              <a:t>Specific carriers specialize in BOLI.  There is over $160 billion of BOLI on bank balance sheets.</a:t>
            </a:r>
          </a:p>
          <a:p>
            <a:r>
              <a:rPr lang="en-US" dirty="0"/>
              <a:t>Tax and insurable interest implications</a:t>
            </a:r>
          </a:p>
          <a:p>
            <a:pPr lvl="1"/>
            <a:r>
              <a:rPr lang="en-US" dirty="0"/>
              <a:t>Management should understand the tax implications of the BOLI asset. The bank has significant insurable interest in the lives of the officers.</a:t>
            </a:r>
          </a:p>
          <a:p>
            <a:r>
              <a:rPr lang="en-US" dirty="0"/>
              <a:t>Reputation risk</a:t>
            </a:r>
          </a:p>
          <a:p>
            <a:pPr lvl="1"/>
            <a:r>
              <a:rPr lang="en-US" dirty="0"/>
              <a:t>The Bank obtains written consent from all participants</a:t>
            </a:r>
          </a:p>
          <a:p>
            <a:pPr lvl="1"/>
            <a:r>
              <a:rPr lang="en-US" dirty="0"/>
              <a:t>The Bank will only purchase insurance on officers and directors of the bank.</a:t>
            </a:r>
          </a:p>
        </p:txBody>
      </p:sp>
      <p:sp>
        <p:nvSpPr>
          <p:cNvPr id="6"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4</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p>
            <a:r>
              <a:rPr lang="en-US" dirty="0"/>
              <a:t>BOLI Issues/Risks</a:t>
            </a:r>
          </a:p>
        </p:txBody>
      </p:sp>
      <p:sp>
        <p:nvSpPr>
          <p:cNvPr id="3" name="Content Placeholder 2"/>
          <p:cNvSpPr>
            <a:spLocks noGrp="1"/>
          </p:cNvSpPr>
          <p:nvPr>
            <p:ph idx="1"/>
          </p:nvPr>
        </p:nvSpPr>
        <p:spPr>
          <a:xfrm>
            <a:off x="304800" y="2057400"/>
            <a:ext cx="8305800" cy="3962400"/>
          </a:xfrm>
        </p:spPr>
        <p:txBody>
          <a:bodyPr>
            <a:noAutofit/>
          </a:bodyPr>
          <a:lstStyle/>
          <a:p>
            <a:r>
              <a:rPr lang="en-US" sz="1800" dirty="0"/>
              <a:t>Credit</a:t>
            </a:r>
          </a:p>
          <a:p>
            <a:pPr lvl="1"/>
            <a:r>
              <a:rPr lang="en-US" sz="1600" dirty="0"/>
              <a:t>Only the highest rated carriers provide BOLI products. As a life insurance policy owner, the Bank is in the first position as a creditor.</a:t>
            </a:r>
          </a:p>
          <a:p>
            <a:pPr lvl="1"/>
            <a:r>
              <a:rPr lang="en-US" sz="1600" dirty="0"/>
              <a:t>The Bank has the ability to implement a IRC §1035 Exchange from one carrier to another </a:t>
            </a:r>
            <a:r>
              <a:rPr lang="en-US" sz="1200" dirty="0"/>
              <a:t>(in the event of a credit downgrade or carrier non-performance) </a:t>
            </a:r>
            <a:r>
              <a:rPr lang="en-US" sz="1600" dirty="0"/>
              <a:t>without creating a taxable event.</a:t>
            </a:r>
          </a:p>
          <a:p>
            <a:r>
              <a:rPr lang="en-US" sz="1800" dirty="0"/>
              <a:t>Interest Rate</a:t>
            </a:r>
          </a:p>
          <a:p>
            <a:pPr lvl="1"/>
            <a:r>
              <a:rPr lang="en-US" sz="1600" dirty="0"/>
              <a:t>Carriers reset the interest rate quarterly or annually depending on the product structure, based  upon its portfolio investment return and current interest rate environment.</a:t>
            </a:r>
          </a:p>
          <a:p>
            <a:r>
              <a:rPr lang="en-US" sz="1800" dirty="0"/>
              <a:t>Compliance</a:t>
            </a:r>
          </a:p>
          <a:p>
            <a:pPr lvl="1"/>
            <a:r>
              <a:rPr lang="en-US" sz="1600" dirty="0"/>
              <a:t>The BOLI transaction complies with FIL 127-2004, and Illinois Insurable Interest laws.</a:t>
            </a:r>
          </a:p>
          <a:p>
            <a:r>
              <a:rPr lang="en-US" sz="1800" dirty="0"/>
              <a:t>Price</a:t>
            </a:r>
          </a:p>
          <a:p>
            <a:pPr lvl="1"/>
            <a:r>
              <a:rPr lang="en-US" sz="1600" dirty="0"/>
              <a:t>Accepted by carriers, the Bank’s investment in BOLI is always held at book value.</a:t>
            </a: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5</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t>Regulatory Relationships</a:t>
            </a:r>
          </a:p>
        </p:txBody>
      </p:sp>
      <p:sp>
        <p:nvSpPr>
          <p:cNvPr id="4" name="Slide Number Placeholder 3"/>
          <p:cNvSpPr>
            <a:spLocks noGrp="1"/>
          </p:cNvSpPr>
          <p:nvPr>
            <p:ph type="sldNum" sz="quarter" idx="12"/>
          </p:nvPr>
        </p:nvSpPr>
        <p:spPr>
          <a:xfrm>
            <a:off x="6705600" y="6248400"/>
            <a:ext cx="2133600" cy="365125"/>
          </a:xfrm>
        </p:spPr>
        <p:txBody>
          <a:bodyPr/>
          <a:lstStyle/>
          <a:p>
            <a:fld id="{E08E3B76-2A9D-43A5-99EC-CDCEE27EE2AE}" type="slidenum">
              <a:rPr lang="en-US" altLang="en-US" smtClean="0"/>
              <a:pPr/>
              <a:t>6</a:t>
            </a:fld>
            <a:endParaRPr lang="en-US" altLang="en-US" dirty="0"/>
          </a:p>
        </p:txBody>
      </p:sp>
      <p:sp>
        <p:nvSpPr>
          <p:cNvPr id="5" name="Content Placeholder 6"/>
          <p:cNvSpPr>
            <a:spLocks noGrp="1"/>
          </p:cNvSpPr>
          <p:nvPr>
            <p:ph idx="1"/>
          </p:nvPr>
        </p:nvSpPr>
        <p:spPr>
          <a:xfrm>
            <a:off x="533400" y="1676401"/>
            <a:ext cx="8077200" cy="4114800"/>
          </a:xfrm>
        </p:spPr>
        <p:txBody>
          <a:bodyPr>
            <a:normAutofit fontScale="25000" lnSpcReduction="20000"/>
          </a:bodyPr>
          <a:lstStyle/>
          <a:p>
            <a:endParaRPr lang="en-US" dirty="0">
              <a:latin typeface="Arial" panose="020B0604020202020204" pitchFamily="34" charset="0"/>
              <a:cs typeface="Arial" panose="020B0604020202020204" pitchFamily="34" charset="0"/>
            </a:endParaRPr>
          </a:p>
          <a:p>
            <a:pPr>
              <a:buNone/>
            </a:pPr>
            <a:r>
              <a:rPr lang="en-US" sz="6400" dirty="0">
                <a:cs typeface="Arial" panose="020B0604020202020204" pitchFamily="34" charset="0"/>
              </a:rPr>
              <a:t>We collaborate closely with and advise National Bank regulators: </a:t>
            </a:r>
          </a:p>
          <a:p>
            <a:pPr>
              <a:buNone/>
            </a:pPr>
            <a:endParaRPr lang="en-US" sz="6400" dirty="0">
              <a:cs typeface="Arial" panose="020B0604020202020204" pitchFamily="34" charset="0"/>
            </a:endParaRPr>
          </a:p>
          <a:p>
            <a:pPr algn="just"/>
            <a:r>
              <a:rPr lang="en-US" sz="6400" dirty="0">
                <a:cs typeface="Arial" panose="020B0604020202020204" pitchFamily="34" charset="0"/>
              </a:rPr>
              <a:t>Advised the interagency supervisory task force in drafting the Interagency Statement on Purchase and Risk Management of Life Insurance,  OCC </a:t>
            </a:r>
            <a:r>
              <a:rPr lang="en-US" sz="6400" i="1" dirty="0">
                <a:cs typeface="Arial" panose="020B0604020202020204" pitchFamily="34" charset="0"/>
              </a:rPr>
              <a:t>2004 – 56.</a:t>
            </a:r>
          </a:p>
          <a:p>
            <a:pPr marL="0" indent="0">
              <a:buNone/>
            </a:pPr>
            <a:endParaRPr lang="en-US" sz="6400" i="1" dirty="0">
              <a:cs typeface="Arial" panose="020B0604020202020204" pitchFamily="34" charset="0"/>
            </a:endParaRPr>
          </a:p>
          <a:p>
            <a:r>
              <a:rPr lang="en-US" sz="6400" dirty="0">
                <a:cs typeface="Arial" panose="020B0604020202020204" pitchFamily="34" charset="0"/>
              </a:rPr>
              <a:t>Involved in predecessor regulations, including </a:t>
            </a:r>
            <a:r>
              <a:rPr lang="en-US" sz="6400" i="1" dirty="0">
                <a:cs typeface="Arial" panose="020B0604020202020204" pitchFamily="34" charset="0"/>
              </a:rPr>
              <a:t>OCC 96-51 and OCC 200-23.</a:t>
            </a:r>
          </a:p>
          <a:p>
            <a:pPr marL="0" indent="0">
              <a:buNone/>
            </a:pPr>
            <a:endParaRPr lang="en-US" sz="6400" i="1" dirty="0">
              <a:cs typeface="Arial" panose="020B0604020202020204" pitchFamily="34" charset="0"/>
            </a:endParaRPr>
          </a:p>
          <a:p>
            <a:pPr algn="just"/>
            <a:r>
              <a:rPr lang="en-US" sz="6400" dirty="0">
                <a:cs typeface="Arial" panose="020B0604020202020204" pitchFamily="34" charset="0"/>
              </a:rPr>
              <a:t>Instrumental in developing the call report classifications of </a:t>
            </a:r>
            <a:r>
              <a:rPr lang="en-US" sz="6400" i="1" dirty="0">
                <a:cs typeface="Arial" panose="020B0604020202020204" pitchFamily="34" charset="0"/>
              </a:rPr>
              <a:t>BOLI, i.e. General, Separate Account, and Hybrid Account.</a:t>
            </a:r>
          </a:p>
          <a:p>
            <a:pPr marL="0" indent="0">
              <a:buNone/>
            </a:pPr>
            <a:endParaRPr lang="en-US" sz="6400" i="1" dirty="0">
              <a:cs typeface="Arial" panose="020B0604020202020204" pitchFamily="34" charset="0"/>
            </a:endParaRPr>
          </a:p>
          <a:p>
            <a:pPr algn="just"/>
            <a:r>
              <a:rPr lang="en-US" sz="6400" dirty="0">
                <a:cs typeface="Arial" panose="020B0604020202020204" pitchFamily="34" charset="0"/>
              </a:rPr>
              <a:t>Meet regularly with the agencies in Washington DC to discuss current issues related to BOLI and executive benefits.</a:t>
            </a:r>
          </a:p>
          <a:p>
            <a:pPr marL="0" indent="0">
              <a:buNone/>
            </a:pPr>
            <a:endParaRPr lang="en-US" sz="6400" dirty="0">
              <a:cs typeface="Arial" panose="020B0604020202020204" pitchFamily="34" charset="0"/>
            </a:endParaRPr>
          </a:p>
          <a:p>
            <a:pPr algn="just"/>
            <a:r>
              <a:rPr lang="en-US" sz="6400" dirty="0">
                <a:cs typeface="Arial" panose="020B0604020202020204" pitchFamily="34" charset="0"/>
              </a:rPr>
              <a:t>Invited to lead three BOLI training sessions as part of the 2015 FFIEC Community Bank Emerging Issues Conference where over 300 examiners from the OCC, FDIC, and Federal Reserve were in attendance.</a:t>
            </a:r>
          </a:p>
        </p:txBody>
      </p:sp>
      <p:sp>
        <p:nvSpPr>
          <p:cNvPr id="6" name="TextBox 5"/>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extLst>
      <p:ext uri="{BB962C8B-B14F-4D97-AF65-F5344CB8AC3E}">
        <p14:creationId xmlns:p14="http://schemas.microsoft.com/office/powerpoint/2010/main" val="248831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p>
            <a:r>
              <a:rPr lang="en-US" dirty="0"/>
              <a:t>BOLI Participation by Asset Size</a:t>
            </a:r>
          </a:p>
        </p:txBody>
      </p:sp>
      <p:sp>
        <p:nvSpPr>
          <p:cNvPr id="5"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7</a:t>
            </a:fld>
            <a:endParaRPr lang="en-US"/>
          </a:p>
        </p:txBody>
      </p:sp>
      <p:sp>
        <p:nvSpPr>
          <p:cNvPr id="7" name="TextBox 6"/>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4364" y="2209800"/>
            <a:ext cx="4855273" cy="367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267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lstStyle/>
          <a:p>
            <a:r>
              <a:rPr lang="en-US" dirty="0"/>
              <a:t>Sizing a New BOLI Transaction</a:t>
            </a:r>
          </a:p>
        </p:txBody>
      </p:sp>
      <p:sp>
        <p:nvSpPr>
          <p:cNvPr id="3" name="Content Placeholder 2"/>
          <p:cNvSpPr>
            <a:spLocks noGrp="1"/>
          </p:cNvSpPr>
          <p:nvPr>
            <p:ph idx="1"/>
          </p:nvPr>
        </p:nvSpPr>
        <p:spPr>
          <a:xfrm>
            <a:off x="457200" y="1981200"/>
            <a:ext cx="8229600" cy="3657601"/>
          </a:xfrm>
        </p:spPr>
        <p:txBody>
          <a:bodyPr>
            <a:normAutofit/>
          </a:bodyPr>
          <a:lstStyle/>
          <a:p>
            <a:endParaRPr lang="en-US" sz="1800" dirty="0"/>
          </a:p>
          <a:p>
            <a:r>
              <a:rPr lang="en-US" sz="1800" dirty="0"/>
              <a:t>An FDIC regulated Bank’s overall BOLI holdings should not exceed 25% of Tier One Capital.</a:t>
            </a:r>
          </a:p>
          <a:p>
            <a:pPr lvl="1"/>
            <a:r>
              <a:rPr lang="en-US" sz="1400" dirty="0"/>
              <a:t>OCC-FED regulated banks may add ALLL to T1 Capital before applying the 25% Factor</a:t>
            </a:r>
          </a:p>
          <a:p>
            <a:endParaRPr lang="en-US" sz="1800" dirty="0"/>
          </a:p>
          <a:p>
            <a:r>
              <a:rPr lang="en-US" sz="1800" dirty="0"/>
              <a:t>In accordance with FIL 127-2004, a bank, when considering a BOLI transaction, should look at their legal lending limits and concentrations of credit.</a:t>
            </a:r>
          </a:p>
          <a:p>
            <a:pPr marL="0" indent="0">
              <a:buNone/>
            </a:pPr>
            <a:endParaRPr lang="en-US" sz="1800" dirty="0"/>
          </a:p>
          <a:p>
            <a:r>
              <a:rPr lang="en-US" sz="1800" dirty="0"/>
              <a:t>As of 9/31/19, Bank “X”  $4,332,000 of Tier One Capital.  In accordance with FIL 127-2004, the Bank could purchase $1,083,000 million of BOLI.</a:t>
            </a:r>
          </a:p>
          <a:p>
            <a:endParaRPr lang="en-US" dirty="0"/>
          </a:p>
        </p:txBody>
      </p:sp>
      <p:sp>
        <p:nvSpPr>
          <p:cNvPr id="7"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8</a:t>
            </a:fld>
            <a:endParaRPr lang="en-US"/>
          </a:p>
        </p:txBody>
      </p:sp>
      <p:sp>
        <p:nvSpPr>
          <p:cNvPr id="8" name="TextBox 7"/>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609600"/>
            <a:ext cx="9144000" cy="914400"/>
          </a:xfrm>
        </p:spPr>
        <p:txBody>
          <a:bodyPr>
            <a:normAutofit/>
          </a:bodyPr>
          <a:lstStyle/>
          <a:p>
            <a:r>
              <a:rPr lang="en-US" sz="3200" dirty="0"/>
              <a:t>BOLI Product Comparison</a:t>
            </a:r>
          </a:p>
        </p:txBody>
      </p:sp>
      <p:sp>
        <p:nvSpPr>
          <p:cNvPr id="6" name="Slide Number Placeholder 3"/>
          <p:cNvSpPr>
            <a:spLocks noGrp="1"/>
          </p:cNvSpPr>
          <p:nvPr>
            <p:ph type="sldNum" sz="quarter" idx="12"/>
          </p:nvPr>
        </p:nvSpPr>
        <p:spPr>
          <a:xfrm>
            <a:off x="6705600" y="6248400"/>
            <a:ext cx="2133600" cy="365125"/>
          </a:xfrm>
        </p:spPr>
        <p:txBody>
          <a:bodyPr/>
          <a:lstStyle/>
          <a:p>
            <a:fld id="{2D6D0D09-3048-4BC9-BADC-07278A20FDD9}" type="slidenum">
              <a:rPr lang="en-US" smtClean="0"/>
              <a:pPr/>
              <a:t>9</a:t>
            </a:fld>
            <a:endParaRPr lang="en-US" dirty="0"/>
          </a:p>
        </p:txBody>
      </p:sp>
      <p:sp>
        <p:nvSpPr>
          <p:cNvPr id="9" name="TextBox 8"/>
          <p:cNvSpPr txBox="1"/>
          <p:nvPr/>
        </p:nvSpPr>
        <p:spPr>
          <a:xfrm>
            <a:off x="1752600" y="6534835"/>
            <a:ext cx="6019800" cy="323165"/>
          </a:xfrm>
          <a:prstGeom prst="rect">
            <a:avLst/>
          </a:prstGeom>
          <a:noFill/>
        </p:spPr>
        <p:txBody>
          <a:bodyPr wrap="square" rtlCol="0">
            <a:spAutoFit/>
          </a:bodyPr>
          <a:lstStyle/>
          <a:p>
            <a:pPr algn="ctr"/>
            <a:r>
              <a:rPr lang="en-US" sz="1500" dirty="0"/>
              <a:t>IBA CEO FORUM</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594" y="1371600"/>
            <a:ext cx="7770813" cy="4637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3806489"/>
      </p:ext>
    </p:extLst>
  </p:cSld>
  <p:clrMapOvr>
    <a:masterClrMapping/>
  </p:clrMapOvr>
</p:sld>
</file>

<file path=ppt/theme/theme1.xml><?xml version="1.0" encoding="utf-8"?>
<a:theme xmlns:a="http://schemas.openxmlformats.org/drawingml/2006/main" name="Meyer-ChatfieldCorporatio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Meyer-ChatfieldCorporationTemplate</Template>
  <TotalTime>45787</TotalTime>
  <Words>1730</Words>
  <Application>Microsoft Office PowerPoint</Application>
  <PresentationFormat>On-screen Show (4:3)</PresentationFormat>
  <Paragraphs>241</Paragraphs>
  <Slides>17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Calibri Light</vt:lpstr>
      <vt:lpstr>Century Gothic</vt:lpstr>
      <vt:lpstr>Times New Roman</vt:lpstr>
      <vt:lpstr>Wingdings</vt:lpstr>
      <vt:lpstr>Meyer-ChatfieldCorporationTemplate</vt:lpstr>
      <vt:lpstr>Office Theme</vt:lpstr>
      <vt:lpstr>Bank Owned Life Insurance Primer</vt:lpstr>
      <vt:lpstr>What is BOLI?</vt:lpstr>
      <vt:lpstr>How BOLI Works</vt:lpstr>
      <vt:lpstr>BOLI Issues/Risks</vt:lpstr>
      <vt:lpstr>BOLI Issues/Risks</vt:lpstr>
      <vt:lpstr>Regulatory Relationships</vt:lpstr>
      <vt:lpstr>BOLI Participation by Asset Size</vt:lpstr>
      <vt:lpstr>Sizing a New BOLI Transaction</vt:lpstr>
      <vt:lpstr>BOLI Product Comparison</vt:lpstr>
      <vt:lpstr>Death Benefit Sharing With Participants</vt:lpstr>
      <vt:lpstr>Death Benefit Sharing With Participants</vt:lpstr>
      <vt:lpstr>BOLI Provides</vt:lpstr>
      <vt:lpstr>BOLI Carrier Guide</vt:lpstr>
      <vt:lpstr>BOLI Implementation Process</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Kopco</dc:creator>
  <cp:lastModifiedBy>Brian Watterson</cp:lastModifiedBy>
  <cp:revision>262</cp:revision>
  <cp:lastPrinted>2019-08-12T15:49:53Z</cp:lastPrinted>
  <dcterms:created xsi:type="dcterms:W3CDTF">2012-01-19T13:44:30Z</dcterms:created>
  <dcterms:modified xsi:type="dcterms:W3CDTF">2019-11-14T01:58:01Z</dcterms:modified>
</cp:coreProperties>
</file>