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9" r:id="rId2"/>
    <p:sldId id="257" r:id="rId3"/>
    <p:sldId id="258" r:id="rId4"/>
    <p:sldId id="291" r:id="rId5"/>
    <p:sldId id="293" r:id="rId6"/>
    <p:sldId id="288" r:id="rId7"/>
    <p:sldId id="294" r:id="rId8"/>
    <p:sldId id="290" r:id="rId9"/>
    <p:sldId id="289" r:id="rId10"/>
    <p:sldId id="295" r:id="rId11"/>
    <p:sldId id="292" r:id="rId12"/>
    <p:sldId id="301" r:id="rId13"/>
    <p:sldId id="300" r:id="rId14"/>
    <p:sldId id="303" r:id="rId15"/>
    <p:sldId id="302" r:id="rId16"/>
    <p:sldId id="296" r:id="rId17"/>
    <p:sldId id="261" r:id="rId18"/>
    <p:sldId id="266"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94694"/>
  </p:normalViewPr>
  <p:slideViewPr>
    <p:cSldViewPr>
      <p:cViewPr varScale="1">
        <p:scale>
          <a:sx n="121" d="100"/>
          <a:sy n="121" d="100"/>
        </p:scale>
        <p:origin x="18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CCE62-5AD8-4F37-A451-DD21133721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CCE62-5AD8-4F37-A451-DD21133721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CCE62-5AD8-4F37-A451-DD21133721F1}"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CCE62-5AD8-4F37-A451-DD21133721F1}"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2" cy="183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CCE62-5AD8-4F37-A451-DD21133721F1}" type="slidenum">
              <a:rPr lang="en-US" smtClean="0"/>
              <a:pPr/>
              <a:t>‹#›</a:t>
            </a:fld>
            <a:endParaRPr lang="en-US" dirty="0"/>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1" cy="1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CCE62-5AD8-4F37-A451-DD21133721F1}"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1" cy="1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0CCE62-5AD8-4F37-A451-DD21133721F1}" type="slidenum">
              <a:rPr lang="en-US" smtClean="0"/>
              <a:pPr/>
              <a:t>‹#›</a:t>
            </a:fld>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1" cy="1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0CCE62-5AD8-4F37-A451-DD21133721F1}" type="slidenum">
              <a:rPr lang="en-US" smtClean="0"/>
              <a:pPr/>
              <a:t>‹#›</a:t>
            </a:fld>
            <a:endParaRPr lang="en-US"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1" cy="1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0CCE62-5AD8-4F37-A451-DD21133721F1}" type="slidenum">
              <a:rPr lang="en-US" smtClean="0"/>
              <a:pPr/>
              <a:t>‹#›</a:t>
            </a:fld>
            <a:endParaRPr lang="en-US"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1" cy="183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CCE62-5AD8-4F37-A451-DD21133721F1}"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D5EBD-DD27-45FF-8054-A5778D3506F4}" type="datetimeFigureOut">
              <a:rPr lang="en-US" smtClean="0"/>
              <a:pPr/>
              <a:t>3/18/20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CCE62-5AD8-4F37-A451-DD21133721F1}"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2839" y="6477000"/>
            <a:ext cx="1356322" cy="183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1ED5EBD-DD27-45FF-8054-A5778D3506F4}" type="datetimeFigureOut">
              <a:rPr lang="en-US" smtClean="0"/>
              <a:pPr/>
              <a:t>3/18/20</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60CCE62-5AD8-4F37-A451-DD21133721F1}"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onseal.com/products/product-details/line/LONSTRANDTopse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Lonseal Flooring</a:t>
            </a:r>
          </a:p>
        </p:txBody>
      </p:sp>
    </p:spTree>
    <p:extLst>
      <p:ext uri="{BB962C8B-B14F-4D97-AF65-F5344CB8AC3E}">
        <p14:creationId xmlns:p14="http://schemas.microsoft.com/office/powerpoint/2010/main" val="252930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Patterns for MOB</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6275" y="2873851"/>
            <a:ext cx="3822700" cy="3058160"/>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3128698"/>
            <a:ext cx="3822700" cy="2548466"/>
          </a:xfrm>
        </p:spPr>
      </p:pic>
    </p:spTree>
    <p:extLst>
      <p:ext uri="{BB962C8B-B14F-4D97-AF65-F5344CB8AC3E}">
        <p14:creationId xmlns:p14="http://schemas.microsoft.com/office/powerpoint/2010/main" val="285439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Therapy</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9510" y="2679700"/>
            <a:ext cx="2876230" cy="3446463"/>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263951" y="2679700"/>
            <a:ext cx="2584847" cy="3446463"/>
          </a:xfrm>
        </p:spPr>
      </p:pic>
    </p:spTree>
    <p:extLst>
      <p:ext uri="{BB962C8B-B14F-4D97-AF65-F5344CB8AC3E}">
        <p14:creationId xmlns:p14="http://schemas.microsoft.com/office/powerpoint/2010/main" val="188083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6275" y="3133676"/>
            <a:ext cx="3822700" cy="2538511"/>
          </a:xfrm>
        </p:spPr>
      </p:pic>
      <p:pic>
        <p:nvPicPr>
          <p:cNvPr id="12" name="Content Placeholder 1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5460000">
            <a:off x="4693932" y="3019185"/>
            <a:ext cx="3723150" cy="2867025"/>
          </a:xfrm>
        </p:spPr>
      </p:pic>
    </p:spTree>
    <p:extLst>
      <p:ext uri="{BB962C8B-B14F-4D97-AF65-F5344CB8AC3E}">
        <p14:creationId xmlns:p14="http://schemas.microsoft.com/office/powerpoint/2010/main" val="342356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Yoga</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2730500"/>
            <a:ext cx="3822700" cy="334486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69419"/>
            <a:ext cx="3822700" cy="2867025"/>
          </a:xfrm>
        </p:spPr>
      </p:pic>
    </p:spTree>
    <p:extLst>
      <p:ext uri="{BB962C8B-B14F-4D97-AF65-F5344CB8AC3E}">
        <p14:creationId xmlns:p14="http://schemas.microsoft.com/office/powerpoint/2010/main" val="330533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Fixtures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5201" y="2679700"/>
            <a:ext cx="2584847" cy="3446463"/>
          </a:xfrm>
        </p:spPr>
      </p:pic>
      <p:pic>
        <p:nvPicPr>
          <p:cNvPr id="10" name="Content Placeholder 9"/>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969419"/>
            <a:ext cx="3822700" cy="2867025"/>
          </a:xfrm>
        </p:spPr>
      </p:pic>
    </p:spTree>
    <p:extLst>
      <p:ext uri="{BB962C8B-B14F-4D97-AF65-F5344CB8AC3E}">
        <p14:creationId xmlns:p14="http://schemas.microsoft.com/office/powerpoint/2010/main" val="152155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Fitness</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6275" y="2969419"/>
            <a:ext cx="3822700" cy="2867025"/>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69419"/>
            <a:ext cx="3822700" cy="2867025"/>
          </a:xfrm>
        </p:spPr>
      </p:pic>
    </p:spTree>
    <p:extLst>
      <p:ext uri="{BB962C8B-B14F-4D97-AF65-F5344CB8AC3E}">
        <p14:creationId xmlns:p14="http://schemas.microsoft.com/office/powerpoint/2010/main" val="61915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a:t>Lonwood Performa colors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4575" y="3168491"/>
            <a:ext cx="3086100" cy="246888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13325" y="3168491"/>
            <a:ext cx="3086100" cy="2468880"/>
          </a:xfrm>
        </p:spPr>
      </p:pic>
    </p:spTree>
    <p:extLst>
      <p:ext uri="{BB962C8B-B14F-4D97-AF65-F5344CB8AC3E}">
        <p14:creationId xmlns:p14="http://schemas.microsoft.com/office/powerpoint/2010/main" val="261297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GreenAir™</a:t>
            </a:r>
          </a:p>
          <a:p>
            <a:pPr lvl="1"/>
            <a:r>
              <a:rPr lang="en-US" dirty="0"/>
              <a:t>Lonseal’s proprietary low VOC formulation-Lowest VOC resilient in the industry</a:t>
            </a:r>
          </a:p>
          <a:p>
            <a:pPr lvl="1"/>
            <a:r>
              <a:rPr lang="en-US" dirty="0"/>
              <a:t>Meets JIS A 1901 per 3rd Party testing</a:t>
            </a:r>
          </a:p>
          <a:p>
            <a:r>
              <a:rPr lang="en-US" dirty="0"/>
              <a:t>GreenMedic™</a:t>
            </a:r>
          </a:p>
          <a:p>
            <a:pPr lvl="1"/>
            <a:r>
              <a:rPr lang="en-US" dirty="0"/>
              <a:t>Lonseal’s proprietary antimicrobial technology</a:t>
            </a:r>
          </a:p>
          <a:p>
            <a:pPr lvl="1"/>
            <a:r>
              <a:rPr lang="en-US" dirty="0"/>
              <a:t>Meets JIS Z 2801 per 3rd Party testing</a:t>
            </a:r>
          </a:p>
          <a:p>
            <a:r>
              <a:rPr lang="en-US" dirty="0"/>
              <a:t>FloorScore®</a:t>
            </a:r>
          </a:p>
          <a:p>
            <a:pPr lvl="1"/>
            <a:r>
              <a:rPr lang="en-US" dirty="0"/>
              <a:t>Certified by SCS Global Services</a:t>
            </a:r>
          </a:p>
          <a:p>
            <a:r>
              <a:rPr lang="en-US" dirty="0"/>
              <a:t>Recycled Content</a:t>
            </a:r>
          </a:p>
          <a:p>
            <a:pPr lvl="1"/>
            <a:r>
              <a:rPr lang="en-US" dirty="0"/>
              <a:t>Majority of Lonseal’s flooring contains a minimum of 20% pre-consumer recycled content</a:t>
            </a:r>
          </a:p>
          <a:p>
            <a:r>
              <a:rPr lang="en-US" dirty="0"/>
              <a:t>Green Label Plus</a:t>
            </a:r>
          </a:p>
          <a:p>
            <a:pPr lvl="1"/>
            <a:r>
              <a:rPr lang="en-US" dirty="0"/>
              <a:t>#650 and #813 adhesives</a:t>
            </a:r>
          </a:p>
          <a:p>
            <a:pPr lvl="1"/>
            <a:r>
              <a:rPr lang="en-US" dirty="0"/>
              <a:t>Certified by CRI</a:t>
            </a:r>
          </a:p>
          <a:p>
            <a:r>
              <a:rPr lang="en-US" dirty="0"/>
              <a:t>Group Environmental Product Declaration (EPD)</a:t>
            </a:r>
          </a:p>
          <a:p>
            <a:pPr lvl="1"/>
            <a:r>
              <a:rPr lang="en-US" dirty="0"/>
              <a:t>Industry-wide EPD with most major vinyl flooring manufacturers</a:t>
            </a:r>
          </a:p>
          <a:p>
            <a:pPr lvl="1"/>
            <a:endParaRPr lang="en-US" dirty="0"/>
          </a:p>
        </p:txBody>
      </p:sp>
      <p:sp>
        <p:nvSpPr>
          <p:cNvPr id="3" name="Title 2"/>
          <p:cNvSpPr>
            <a:spLocks noGrp="1"/>
          </p:cNvSpPr>
          <p:nvPr>
            <p:ph type="title"/>
          </p:nvPr>
        </p:nvSpPr>
        <p:spPr/>
        <p:txBody>
          <a:bodyPr/>
          <a:lstStyle/>
          <a:p>
            <a:r>
              <a:rPr lang="en-US" dirty="0"/>
              <a:t>Current Green Features</a:t>
            </a:r>
          </a:p>
        </p:txBody>
      </p:sp>
    </p:spTree>
    <p:extLst>
      <p:ext uri="{BB962C8B-B14F-4D97-AF65-F5344CB8AC3E}">
        <p14:creationId xmlns:p14="http://schemas.microsoft.com/office/powerpoint/2010/main" val="258383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ASTM F970 – Static Load Limit</a:t>
            </a:r>
          </a:p>
          <a:p>
            <a:pPr marL="742950" lvl="1" indent="-285750">
              <a:buFont typeface="Arial" panose="020B0604020202020204" pitchFamily="34" charset="0"/>
              <a:buChar char="•"/>
            </a:pPr>
            <a:r>
              <a:rPr lang="en-US" dirty="0"/>
              <a:t>An indentation machine is used to indent a 1.125 in. (28.6 mm) diameter surface into the flooring under a specified load for 24 hours.  Residual indentation is measured 24 hours after load removal.  To classify as Commercial quality per ASTM F1303, the load must be 175 lbs. and residual indentation cannot exceed 0.005 in.  Lonseal also tests under a load of 250 lbs., the maximum allowed under this standard.</a:t>
            </a:r>
          </a:p>
          <a:p>
            <a:pPr marL="742950" lvl="1" indent="-285750">
              <a:buFont typeface="Arial" panose="020B0604020202020204" pitchFamily="34" charset="0"/>
              <a:buChar char="•"/>
            </a:pPr>
            <a:r>
              <a:rPr lang="en-US" dirty="0"/>
              <a:t>Tests that use a load in excess of 250 lbs. exceed the Precision and Bias of F970.  Accuracy and consistency of these results will vary, and may not be indicative of the flooring’s actual performance.</a:t>
            </a:r>
          </a:p>
        </p:txBody>
      </p:sp>
      <p:sp>
        <p:nvSpPr>
          <p:cNvPr id="3" name="Title 2"/>
          <p:cNvSpPr>
            <a:spLocks noGrp="1"/>
          </p:cNvSpPr>
          <p:nvPr>
            <p:ph type="title"/>
          </p:nvPr>
        </p:nvSpPr>
        <p:spPr/>
        <p:txBody>
          <a:bodyPr>
            <a:normAutofit/>
          </a:bodyPr>
          <a:lstStyle/>
          <a:p>
            <a:r>
              <a:rPr lang="en-US" dirty="0"/>
              <a:t>Product Performance</a:t>
            </a:r>
            <a:br>
              <a:rPr lang="en-US" dirty="0"/>
            </a:br>
            <a:r>
              <a:rPr lang="en-US" sz="2400" dirty="0"/>
              <a:t>Indentation Resistance</a:t>
            </a:r>
            <a:endParaRPr lang="en-US" dirty="0"/>
          </a:p>
        </p:txBody>
      </p:sp>
    </p:spTree>
    <p:extLst>
      <p:ext uri="{BB962C8B-B14F-4D97-AF65-F5344CB8AC3E}">
        <p14:creationId xmlns:p14="http://schemas.microsoft.com/office/powerpoint/2010/main" val="51209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85750" indent="-285750">
              <a:buFont typeface="Arial" panose="020B0604020202020204" pitchFamily="34" charset="0"/>
              <a:buChar char="•"/>
            </a:pPr>
            <a:r>
              <a:rPr lang="en-US" dirty="0"/>
              <a:t>ASTM D2047 – Dry SCOF</a:t>
            </a:r>
          </a:p>
          <a:p>
            <a:pPr marL="742950" lvl="1" indent="-285750">
              <a:buFont typeface="Arial" panose="020B0604020202020204" pitchFamily="34" charset="0"/>
              <a:buChar char="•"/>
            </a:pPr>
            <a:r>
              <a:rPr lang="en-US" dirty="0"/>
              <a:t>A James Machine is used to measure the dry static coefficient of friction (SCOF) of the flooring surface.  Testing is performed in a laboratory setting.  Higher results indicate better traction.</a:t>
            </a:r>
          </a:p>
          <a:p>
            <a:pPr marL="742950" lvl="1" indent="-285750">
              <a:buFont typeface="Arial" panose="020B0604020202020204" pitchFamily="34" charset="0"/>
              <a:buChar char="•"/>
            </a:pPr>
            <a:r>
              <a:rPr lang="en-US" dirty="0"/>
              <a:t>Surfaces with results ≥0.60 are generally considered acceptable for horizontal surfaces, while results ≥0.80 are recommended for ramps.</a:t>
            </a:r>
          </a:p>
        </p:txBody>
      </p:sp>
      <p:sp>
        <p:nvSpPr>
          <p:cNvPr id="3" name="Title 2"/>
          <p:cNvSpPr>
            <a:spLocks noGrp="1"/>
          </p:cNvSpPr>
          <p:nvPr>
            <p:ph type="title"/>
          </p:nvPr>
        </p:nvSpPr>
        <p:spPr/>
        <p:txBody>
          <a:bodyPr>
            <a:normAutofit/>
          </a:bodyPr>
          <a:lstStyle/>
          <a:p>
            <a:r>
              <a:rPr lang="en-US" dirty="0"/>
              <a:t>Product Performance</a:t>
            </a:r>
            <a:br>
              <a:rPr lang="en-US" dirty="0"/>
            </a:br>
            <a:r>
              <a:rPr lang="en-US" sz="2400" dirty="0"/>
              <a:t>Slip Resistance</a:t>
            </a:r>
            <a:endParaRPr lang="en-US" dirty="0"/>
          </a:p>
        </p:txBody>
      </p:sp>
    </p:spTree>
    <p:extLst>
      <p:ext uri="{BB962C8B-B14F-4D97-AF65-F5344CB8AC3E}">
        <p14:creationId xmlns:p14="http://schemas.microsoft.com/office/powerpoint/2010/main" val="28684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85750" indent="-285750">
              <a:buFont typeface="Arial" panose="020B0604020202020204" pitchFamily="34" charset="0"/>
              <a:buChar char="•"/>
            </a:pPr>
            <a:r>
              <a:rPr lang="en-US" sz="2400" dirty="0"/>
              <a:t>Lonseal specializes in Resilient Sheet, </a:t>
            </a:r>
            <a:r>
              <a:rPr lang="en-US" dirty="0"/>
              <a:t>t</a:t>
            </a:r>
            <a:r>
              <a:rPr lang="en-US" sz="2400" dirty="0"/>
              <a:t>hat’s all we manufacturer – so it’s our specialty</a:t>
            </a:r>
          </a:p>
          <a:p>
            <a:pPr marL="285750" indent="-285750">
              <a:buFont typeface="Arial" panose="020B0604020202020204" pitchFamily="34" charset="0"/>
              <a:buChar char="•"/>
            </a:pPr>
            <a:endParaRPr lang="en-US" dirty="0"/>
          </a:p>
          <a:p>
            <a:pPr marL="0" indent="0">
              <a:buNone/>
            </a:pPr>
            <a:endParaRPr lang="en-US" sz="2400" dirty="0"/>
          </a:p>
          <a:p>
            <a:pPr marL="742950" lvl="1" indent="-285750">
              <a:buFont typeface="Arial" panose="020B0604020202020204" pitchFamily="34" charset="0"/>
              <a:buChar char="•"/>
            </a:pPr>
            <a:r>
              <a:rPr lang="en-US" sz="2000" dirty="0"/>
              <a:t>Over 45 years in U.S. market with an excellent reputation</a:t>
            </a:r>
          </a:p>
          <a:p>
            <a:pPr marL="742950" lvl="1" indent="-285750">
              <a:buFont typeface="Arial" panose="020B0604020202020204" pitchFamily="34" charset="0"/>
              <a:buChar char="•"/>
            </a:pPr>
            <a:r>
              <a:rPr lang="en-US" sz="2000" dirty="0"/>
              <a:t>Manufacturered in Japan to the highest quality standards</a:t>
            </a:r>
          </a:p>
          <a:p>
            <a:pPr marL="742950" lvl="1" indent="-285750">
              <a:buFont typeface="Arial" panose="020B0604020202020204" pitchFamily="34" charset="0"/>
              <a:buChar char="•"/>
            </a:pPr>
            <a:r>
              <a:rPr lang="en-US" sz="2000" dirty="0"/>
              <a:t>Fully stocked in Southern California</a:t>
            </a:r>
          </a:p>
          <a:p>
            <a:pPr marL="742950" lvl="1" indent="-285750">
              <a:buFont typeface="Arial" panose="020B0604020202020204" pitchFamily="34" charset="0"/>
              <a:buChar char="•"/>
            </a:pPr>
            <a:r>
              <a:rPr lang="en-US" sz="2000" dirty="0"/>
              <a:t>Beautiful and Unique products using only the highest quality films</a:t>
            </a:r>
          </a:p>
          <a:p>
            <a:pPr marL="742950" lvl="1" indent="-285750">
              <a:buFont typeface="Arial" panose="020B0604020202020204" pitchFamily="34" charset="0"/>
              <a:buChar char="•"/>
            </a:pPr>
            <a:r>
              <a:rPr lang="en-US" sz="2000" dirty="0"/>
              <a:t>Each product has it’s custom colored weld thread that does not need glazing</a:t>
            </a:r>
          </a:p>
          <a:p>
            <a:pPr marL="742950" lvl="1" indent="-285750">
              <a:buFont typeface="Arial" panose="020B0604020202020204" pitchFamily="34" charset="0"/>
              <a:buChar char="•"/>
            </a:pPr>
            <a:r>
              <a:rPr lang="en-US" sz="2000" b="1" dirty="0"/>
              <a:t>Topseal</a:t>
            </a:r>
            <a:r>
              <a:rPr lang="en-US" sz="2000" dirty="0"/>
              <a:t> is our factory applied finish – twice the thickness of most other resilient sheet finishes.  UV cured at the factory </a:t>
            </a:r>
          </a:p>
          <a:p>
            <a:pPr marL="742950" lvl="1" indent="-285750">
              <a:buFont typeface="Arial" panose="020B0604020202020204" pitchFamily="34" charset="0"/>
              <a:buChar char="•"/>
            </a:pPr>
            <a:r>
              <a:rPr lang="en-US" sz="2000" dirty="0"/>
              <a:t>Floor Score Certified-all products</a:t>
            </a:r>
          </a:p>
          <a:p>
            <a:pPr marL="742950" lvl="1" indent="-285750">
              <a:buFont typeface="Arial" panose="020B0604020202020204" pitchFamily="34" charset="0"/>
              <a:buChar char="•"/>
            </a:pPr>
            <a:r>
              <a:rPr lang="en-US" sz="2000" dirty="0"/>
              <a:t>Mindful Materials compliant</a:t>
            </a:r>
          </a:p>
          <a:p>
            <a:pPr marL="742950" lvl="1" indent="-285750">
              <a:buFont typeface="Arial" panose="020B0604020202020204" pitchFamily="34" charset="0"/>
              <a:buChar char="•"/>
            </a:pPr>
            <a:r>
              <a:rPr lang="en-US" sz="2000" dirty="0"/>
              <a:t>Conforms to California 01350 Low Emitting Materials</a:t>
            </a:r>
          </a:p>
          <a:p>
            <a:pPr marL="742950" lvl="1" indent="-285750">
              <a:buFont typeface="Arial" panose="020B0604020202020204" pitchFamily="34" charset="0"/>
              <a:buChar char="•"/>
            </a:pPr>
            <a:r>
              <a:rPr lang="en-US" sz="2000" dirty="0"/>
              <a:t>Member IIDA, AAHID &amp; ASID</a:t>
            </a:r>
          </a:p>
          <a:p>
            <a:pPr marL="742950" lvl="1" indent="-285750">
              <a:buFont typeface="Arial" panose="020B0604020202020204" pitchFamily="34" charset="0"/>
              <a:buChar char="•"/>
            </a:pPr>
            <a:r>
              <a:rPr lang="en-US" sz="2000" dirty="0"/>
              <a:t>IICRC Certified for ISSI and FCT</a:t>
            </a:r>
          </a:p>
          <a:p>
            <a:pPr marL="742950" lvl="1" indent="-285750">
              <a:buFont typeface="Arial" panose="020B0604020202020204" pitchFamily="34" charset="0"/>
              <a:buChar char="•"/>
            </a:pPr>
            <a:r>
              <a:rPr lang="en-US" sz="2000" dirty="0"/>
              <a:t>Member of ASTM Committee F06 on Resilient Floor Coverings</a:t>
            </a: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323065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endParaRPr lang="en-US" dirty="0"/>
          </a:p>
          <a:p>
            <a:pPr marL="285750" indent="-285750">
              <a:buFont typeface="Arial" panose="020B0604020202020204" pitchFamily="34" charset="0"/>
              <a:buChar char="•"/>
            </a:pPr>
            <a:r>
              <a:rPr lang="en-US" dirty="0"/>
              <a:t>Lonseal has been a trend setter for 45+ years and was recently awarded the </a:t>
            </a:r>
            <a:r>
              <a:rPr lang="en-US" b="1" dirty="0"/>
              <a:t>Product Innovations 2019 Merit Price for Lonstrand Topseal</a:t>
            </a:r>
            <a:r>
              <a:rPr lang="en-US" dirty="0"/>
              <a:t>!  Being “green” is no longer enough, which is why we have devoted our designs to Biophilia.  Studies have proven positive results in people when applied science is used to unite humans with nature.  Rather than addressing the latest trend in design and color, we develop product lines that are part of a solution.  Not just for the health and wellbeing of the people inhabiting the spaces, but also for the positive influence on our clients’ business profit margin.  Our </a:t>
            </a:r>
            <a:r>
              <a:rPr lang="en-US" u="sng" dirty="0">
                <a:hlinkClick r:id="rId2"/>
              </a:rPr>
              <a:t>LONSTRAND TOPSEAL</a:t>
            </a:r>
            <a:r>
              <a:rPr lang="en-US" dirty="0"/>
              <a:t> that was showcased at NeoCon was an example of restorative design.  Attached is the </a:t>
            </a:r>
            <a:r>
              <a:rPr lang="en-US" b="1" dirty="0"/>
              <a:t>LONSTRAND STORY</a:t>
            </a:r>
            <a:endParaRPr lang="en-US" dirty="0"/>
          </a:p>
        </p:txBody>
      </p:sp>
      <p:sp>
        <p:nvSpPr>
          <p:cNvPr id="2" name="Title 1"/>
          <p:cNvSpPr>
            <a:spLocks noGrp="1"/>
          </p:cNvSpPr>
          <p:nvPr>
            <p:ph type="title"/>
          </p:nvPr>
        </p:nvSpPr>
        <p:spPr/>
        <p:txBody>
          <a:bodyPr/>
          <a:lstStyle/>
          <a:p>
            <a:r>
              <a:rPr lang="en-US" dirty="0"/>
              <a:t>Latest News</a:t>
            </a:r>
          </a:p>
        </p:txBody>
      </p:sp>
    </p:spTree>
    <p:extLst>
      <p:ext uri="{BB962C8B-B14F-4D97-AF65-F5344CB8AC3E}">
        <p14:creationId xmlns:p14="http://schemas.microsoft.com/office/powerpoint/2010/main" val="49932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Rooms</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025" y="3208338"/>
            <a:ext cx="3822700" cy="2389187"/>
          </a:xfrm>
        </p:spPr>
      </p:pic>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76275" y="3014216"/>
            <a:ext cx="3822700" cy="2777430"/>
          </a:xfrm>
        </p:spPr>
      </p:pic>
    </p:spTree>
    <p:extLst>
      <p:ext uri="{BB962C8B-B14F-4D97-AF65-F5344CB8AC3E}">
        <p14:creationId xmlns:p14="http://schemas.microsoft.com/office/powerpoint/2010/main" val="1551195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Rooms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676275" y="2969419"/>
            <a:ext cx="3822700" cy="2867025"/>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3178473"/>
            <a:ext cx="3822700" cy="2448917"/>
          </a:xfrm>
        </p:spPr>
      </p:pic>
    </p:spTree>
    <p:extLst>
      <p:ext uri="{BB962C8B-B14F-4D97-AF65-F5344CB8AC3E}">
        <p14:creationId xmlns:p14="http://schemas.microsoft.com/office/powerpoint/2010/main" val="104202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Hospital Corridors</a:t>
            </a:r>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2895600"/>
            <a:ext cx="3822700" cy="2981143"/>
          </a:xfrm>
        </p:spPr>
      </p:pic>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76275" y="2852861"/>
            <a:ext cx="3822700" cy="3100141"/>
          </a:xfrm>
        </p:spPr>
      </p:pic>
    </p:spTree>
    <p:extLst>
      <p:ext uri="{BB962C8B-B14F-4D97-AF65-F5344CB8AC3E}">
        <p14:creationId xmlns:p14="http://schemas.microsoft.com/office/powerpoint/2010/main" val="163884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Hospitals</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6275" y="3128698"/>
            <a:ext cx="3822700" cy="2548466"/>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3128698"/>
            <a:ext cx="3822700" cy="2548466"/>
          </a:xfrm>
        </p:spPr>
      </p:pic>
    </p:spTree>
    <p:extLst>
      <p:ext uri="{BB962C8B-B14F-4D97-AF65-F5344CB8AC3E}">
        <p14:creationId xmlns:p14="http://schemas.microsoft.com/office/powerpoint/2010/main" val="325962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MRI</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35214" y="2679700"/>
            <a:ext cx="2304822" cy="3446463"/>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3130617"/>
            <a:ext cx="3822700" cy="2544628"/>
          </a:xfrm>
        </p:spPr>
      </p:pic>
    </p:spTree>
    <p:extLst>
      <p:ext uri="{BB962C8B-B14F-4D97-AF65-F5344CB8AC3E}">
        <p14:creationId xmlns:p14="http://schemas.microsoft.com/office/powerpoint/2010/main" val="226765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Assisted Living</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6275" y="2969419"/>
            <a:ext cx="3822700" cy="2867025"/>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69419"/>
            <a:ext cx="3822700" cy="2867025"/>
          </a:xfrm>
        </p:spPr>
      </p:pic>
    </p:spTree>
    <p:extLst>
      <p:ext uri="{BB962C8B-B14F-4D97-AF65-F5344CB8AC3E}">
        <p14:creationId xmlns:p14="http://schemas.microsoft.com/office/powerpoint/2010/main" val="644354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144</TotalTime>
  <Words>566</Words>
  <Application>Microsoft Macintosh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Candara</vt:lpstr>
      <vt:lpstr>Symbol</vt:lpstr>
      <vt:lpstr>Waveform</vt:lpstr>
      <vt:lpstr>Lonseal Flooring</vt:lpstr>
      <vt:lpstr>Highlights</vt:lpstr>
      <vt:lpstr>Latest News</vt:lpstr>
      <vt:lpstr>Patient Rooms</vt:lpstr>
      <vt:lpstr>Exam Rooms</vt:lpstr>
      <vt:lpstr>Hospital Corridors</vt:lpstr>
      <vt:lpstr>Children’s Hospitals</vt:lpstr>
      <vt:lpstr>MRI</vt:lpstr>
      <vt:lpstr>Assisted Living</vt:lpstr>
      <vt:lpstr>Unique Patterns for MOB</vt:lpstr>
      <vt:lpstr>Physical Therapy</vt:lpstr>
      <vt:lpstr>Labs</vt:lpstr>
      <vt:lpstr>Hot Yoga</vt:lpstr>
      <vt:lpstr>Fixtures</vt:lpstr>
      <vt:lpstr>Fitness</vt:lpstr>
      <vt:lpstr>New Lonwood Performa colors</vt:lpstr>
      <vt:lpstr>Current Green Features</vt:lpstr>
      <vt:lpstr>Product Performance Indentation Resistance</vt:lpstr>
      <vt:lpstr>Product Performance Slip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Neihouse</dc:creator>
  <cp:lastModifiedBy>Andy Aldo Jr.</cp:lastModifiedBy>
  <cp:revision>28</cp:revision>
  <dcterms:created xsi:type="dcterms:W3CDTF">2017-02-09T22:58:37Z</dcterms:created>
  <dcterms:modified xsi:type="dcterms:W3CDTF">2020-03-18T16:47:00Z</dcterms:modified>
</cp:coreProperties>
</file>